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0024" autoAdjust="0"/>
  </p:normalViewPr>
  <p:slideViewPr>
    <p:cSldViewPr snapToGrid="0">
      <p:cViewPr varScale="1">
        <p:scale>
          <a:sx n="85" d="100"/>
          <a:sy n="85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68C49-1136-4CD6-BF84-09BF06A9E6E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2FD0-8EFD-48B5-A1D0-1004723E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starvation: [] (p2 -&gt; &lt;&gt; p8)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94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violation of mutual exclusion: [] not (p8 and q8)</a:t>
            </a:r>
          </a:p>
          <a:p>
            <a:r>
              <a:rPr lang="en-US" dirty="0"/>
              <a:t>p8 and q8 -&gt; </a:t>
            </a:r>
            <a:r>
              <a:rPr lang="en-US" dirty="0" err="1"/>
              <a:t>wantp</a:t>
            </a:r>
            <a:r>
              <a:rPr lang="en-US" dirty="0"/>
              <a:t> and </a:t>
            </a:r>
            <a:r>
              <a:rPr lang="en-US" dirty="0" err="1"/>
              <a:t>wantq</a:t>
            </a:r>
            <a:endParaRPr lang="en-US" dirty="0"/>
          </a:p>
          <a:p>
            <a:r>
              <a:rPr lang="en-US" dirty="0" err="1"/>
              <a:t>wantq</a:t>
            </a:r>
            <a:r>
              <a:rPr lang="en-US" dirty="0"/>
              <a:t> implies turn = 2 and turn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8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violation of mutual exclusion: [] not (p8 and q8)</a:t>
            </a:r>
          </a:p>
          <a:p>
            <a:r>
              <a:rPr lang="en-US" dirty="0"/>
              <a:t>p8 and q8 -&gt; </a:t>
            </a:r>
            <a:r>
              <a:rPr lang="en-US" dirty="0" err="1"/>
              <a:t>wantp</a:t>
            </a:r>
            <a:r>
              <a:rPr lang="en-US" dirty="0"/>
              <a:t> and </a:t>
            </a:r>
            <a:r>
              <a:rPr lang="en-US" dirty="0" err="1"/>
              <a:t>wantq</a:t>
            </a:r>
            <a:endParaRPr lang="en-US" dirty="0"/>
          </a:p>
          <a:p>
            <a:r>
              <a:rPr lang="en-US" dirty="0" err="1"/>
              <a:t>wantq</a:t>
            </a:r>
            <a:r>
              <a:rPr lang="en-US" dirty="0"/>
              <a:t> implies turn = 2 and turn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43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violation of mutual exclusion: [] not (p8 and q8)</a:t>
            </a:r>
          </a:p>
          <a:p>
            <a:r>
              <a:rPr lang="en-US" dirty="0"/>
              <a:t>p8 and q8 -&gt; </a:t>
            </a:r>
            <a:r>
              <a:rPr lang="en-US" dirty="0" err="1"/>
              <a:t>wantp</a:t>
            </a:r>
            <a:r>
              <a:rPr lang="en-US" dirty="0"/>
              <a:t> and </a:t>
            </a:r>
            <a:r>
              <a:rPr lang="en-US" dirty="0" err="1"/>
              <a:t>wantq</a:t>
            </a:r>
            <a:endParaRPr lang="en-US" dirty="0"/>
          </a:p>
          <a:p>
            <a:r>
              <a:rPr lang="en-US" dirty="0" err="1"/>
              <a:t>wantq</a:t>
            </a:r>
            <a:r>
              <a:rPr lang="en-US" dirty="0"/>
              <a:t> implies turn = 2 and turn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65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Peterson</a:t>
            </a:r>
          </a:p>
          <a:p>
            <a:endParaRPr lang="en-US" dirty="0"/>
          </a:p>
          <a:p>
            <a:r>
              <a:rPr lang="en-US" dirty="0"/>
              <a:t>ME: not (p6 and q6)</a:t>
            </a:r>
          </a:p>
          <a:p>
            <a:r>
              <a:rPr lang="en-US" dirty="0"/>
              <a:t>p6 -&gt; </a:t>
            </a:r>
            <a:r>
              <a:rPr lang="en-US" dirty="0" err="1"/>
              <a:t>wantq</a:t>
            </a:r>
            <a:r>
              <a:rPr lang="en-US" dirty="0"/>
              <a:t> = false or last = 2</a:t>
            </a:r>
          </a:p>
          <a:p>
            <a:r>
              <a:rPr lang="en-US" dirty="0"/>
              <a:t>q6 -&gt; </a:t>
            </a:r>
            <a:r>
              <a:rPr lang="en-US" dirty="0" err="1"/>
              <a:t>wantp</a:t>
            </a:r>
            <a:r>
              <a:rPr lang="en-US" dirty="0"/>
              <a:t> = false or last = 1</a:t>
            </a:r>
          </a:p>
          <a:p>
            <a:endParaRPr lang="en-US" dirty="0"/>
          </a:p>
          <a:p>
            <a:r>
              <a:rPr lang="en-US" dirty="0"/>
              <a:t>p6 and q6 -&gt; (</a:t>
            </a:r>
            <a:r>
              <a:rPr lang="en-US" dirty="0" err="1"/>
              <a:t>wantq</a:t>
            </a:r>
            <a:r>
              <a:rPr lang="en-US" dirty="0"/>
              <a:t> = false or last = 2) and (</a:t>
            </a:r>
            <a:r>
              <a:rPr lang="en-US" dirty="0" err="1"/>
              <a:t>wantp</a:t>
            </a:r>
            <a:r>
              <a:rPr lang="en-US" dirty="0"/>
              <a:t> = false or last = 1)</a:t>
            </a:r>
          </a:p>
          <a:p>
            <a:r>
              <a:rPr lang="en-US" dirty="0"/>
              <a:t>BUT p2 -&gt; </a:t>
            </a:r>
            <a:r>
              <a:rPr lang="en-US" dirty="0" err="1"/>
              <a:t>wantp</a:t>
            </a:r>
            <a:r>
              <a:rPr lang="en-US" dirty="0"/>
              <a:t> = true and </a:t>
            </a:r>
            <a:r>
              <a:rPr lang="en-US" dirty="0" err="1"/>
              <a:t>wantp</a:t>
            </a:r>
            <a:r>
              <a:rPr lang="en-US" dirty="0"/>
              <a:t> = true -&gt; p2..7</a:t>
            </a:r>
          </a:p>
          <a:p>
            <a:r>
              <a:rPr lang="en-US" dirty="0"/>
              <a:t>(symmetry)</a:t>
            </a:r>
          </a:p>
          <a:p>
            <a:r>
              <a:rPr lang="en-US" dirty="0"/>
              <a:t>so p6 and q6 really -&gt; (last = 2) and (last = 1)</a:t>
            </a:r>
          </a:p>
          <a:p>
            <a:r>
              <a:rPr lang="en-US" dirty="0"/>
              <a:t>a contradiction</a:t>
            </a:r>
          </a:p>
          <a:p>
            <a:endParaRPr lang="en-US" dirty="0"/>
          </a:p>
          <a:p>
            <a:r>
              <a:rPr lang="en-US" dirty="0"/>
              <a:t>=====</a:t>
            </a:r>
          </a:p>
          <a:p>
            <a:endParaRPr lang="en-US" dirty="0"/>
          </a:p>
          <a:p>
            <a:r>
              <a:rPr lang="en-US" dirty="0"/>
              <a:t>Starvation: p2 -&gt; &lt;&gt; p6</a:t>
            </a:r>
          </a:p>
          <a:p>
            <a:endParaRPr lang="en-US" dirty="0"/>
          </a:p>
          <a:p>
            <a:r>
              <a:rPr lang="en-US" dirty="0"/>
              <a:t>suppose p2 -&gt; not &lt;&gt; p6, then []p4..5</a:t>
            </a:r>
          </a:p>
          <a:p>
            <a:r>
              <a:rPr lang="en-US" dirty="0"/>
              <a:t>Case 1: []p4..5 if []q1</a:t>
            </a:r>
          </a:p>
          <a:p>
            <a:r>
              <a:rPr lang="en-US" dirty="0"/>
              <a:t>[]p4..5 -&gt; </a:t>
            </a:r>
            <a:r>
              <a:rPr lang="en-US" dirty="0" err="1"/>
              <a:t>wantq</a:t>
            </a:r>
            <a:r>
              <a:rPr lang="en-US" dirty="0"/>
              <a:t> = true and last = 1</a:t>
            </a:r>
          </a:p>
          <a:p>
            <a:r>
              <a:rPr lang="en-US" dirty="0"/>
              <a:t>but []q1 -&gt; [] </a:t>
            </a:r>
            <a:r>
              <a:rPr lang="en-US" dirty="0" err="1"/>
              <a:t>wantq</a:t>
            </a:r>
            <a:r>
              <a:rPr lang="en-US" dirty="0"/>
              <a:t> = false</a:t>
            </a:r>
          </a:p>
          <a:p>
            <a:r>
              <a:rPr lang="en-US" dirty="0"/>
              <a:t>a contradiction</a:t>
            </a:r>
          </a:p>
          <a:p>
            <a:endParaRPr lang="en-US" dirty="0"/>
          </a:p>
          <a:p>
            <a:r>
              <a:rPr lang="en-US" dirty="0"/>
              <a:t>Case 2: []p4..5 if not []q1</a:t>
            </a:r>
          </a:p>
          <a:p>
            <a:r>
              <a:rPr lang="en-US" dirty="0"/>
              <a:t>not []q1 -&gt; &lt;&gt; </a:t>
            </a:r>
            <a:r>
              <a:rPr lang="en-US" dirty="0" err="1"/>
              <a:t>wantq</a:t>
            </a:r>
            <a:r>
              <a:rPr lang="en-US" dirty="0"/>
              <a:t> = true</a:t>
            </a:r>
          </a:p>
          <a:p>
            <a:r>
              <a:rPr lang="en-US" dirty="0"/>
              <a:t>[]p4..5 -&gt; </a:t>
            </a:r>
            <a:r>
              <a:rPr lang="en-US" dirty="0" err="1"/>
              <a:t>wantq</a:t>
            </a:r>
            <a:r>
              <a:rPr lang="en-US" dirty="0"/>
              <a:t> = true and last = 1</a:t>
            </a:r>
          </a:p>
          <a:p>
            <a:r>
              <a:rPr lang="en-US" dirty="0"/>
              <a:t>[]p4..5 -&gt; </a:t>
            </a:r>
            <a:r>
              <a:rPr lang="en-US" dirty="0" err="1"/>
              <a:t>wantp</a:t>
            </a:r>
            <a:r>
              <a:rPr lang="en-US" dirty="0"/>
              <a:t> = true because p2 -&gt; </a:t>
            </a:r>
            <a:r>
              <a:rPr lang="en-US" dirty="0" err="1"/>
              <a:t>wantp</a:t>
            </a:r>
            <a:r>
              <a:rPr lang="en-US" dirty="0"/>
              <a:t> = true and </a:t>
            </a:r>
            <a:r>
              <a:rPr lang="en-US" dirty="0" err="1"/>
              <a:t>wantp</a:t>
            </a:r>
            <a:r>
              <a:rPr lang="en-US" dirty="0"/>
              <a:t> = true -&gt; p2..7</a:t>
            </a:r>
          </a:p>
          <a:p>
            <a:r>
              <a:rPr lang="en-US" dirty="0"/>
              <a:t>But then q4..5 and </a:t>
            </a:r>
            <a:r>
              <a:rPr lang="en-US" dirty="0" err="1"/>
              <a:t>wantp</a:t>
            </a:r>
            <a:r>
              <a:rPr lang="en-US" dirty="0"/>
              <a:t> = true and </a:t>
            </a:r>
            <a:r>
              <a:rPr lang="en-US" dirty="0" err="1"/>
              <a:t>wantq</a:t>
            </a:r>
            <a:r>
              <a:rPr lang="en-US" dirty="0"/>
              <a:t> = true and last = 1 -&gt; &lt;&gt; q6</a:t>
            </a:r>
          </a:p>
          <a:p>
            <a:r>
              <a:rPr lang="en-US" dirty="0"/>
              <a:t>q6 -&gt; &lt;&gt; q7</a:t>
            </a:r>
          </a:p>
          <a:p>
            <a:r>
              <a:rPr lang="en-US" dirty="0"/>
              <a:t>q7 -&gt; &lt;&gt; </a:t>
            </a:r>
            <a:r>
              <a:rPr lang="en-US" dirty="0" err="1"/>
              <a:t>qantq</a:t>
            </a:r>
            <a:r>
              <a:rPr lang="en-US" dirty="0"/>
              <a:t> = false</a:t>
            </a:r>
          </a:p>
          <a:p>
            <a:r>
              <a:rPr lang="en-US" dirty="0"/>
              <a:t>so []p4..5 and </a:t>
            </a:r>
            <a:r>
              <a:rPr lang="en-US" dirty="0" err="1"/>
              <a:t>wantq</a:t>
            </a:r>
            <a:r>
              <a:rPr lang="en-US" dirty="0"/>
              <a:t> = true and last = 1 -&gt; &lt;&gt; p6</a:t>
            </a:r>
          </a:p>
          <a:p>
            <a:r>
              <a:rPr lang="en-US" dirty="0"/>
              <a:t>a contradiction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71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starvation: [] (p2 -&gt; &lt;&gt; p8)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starvation: [] (p2 -&gt; &lt;&gt; p8)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03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starvation: [] (p2 -&gt; &lt;&gt; p8)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4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starvation: [] (p2 -&gt; &lt;&gt; p8)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6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starvation: [] (p2 -&gt; &lt;&gt; p8)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9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starvation: [] (p2 -&gt; &lt;&gt; p8)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60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violation of mutual exclusion: [] not (p8 and q8)</a:t>
            </a:r>
          </a:p>
          <a:p>
            <a:r>
              <a:rPr lang="en-US" dirty="0"/>
              <a:t>p8 and q8 -&gt; </a:t>
            </a:r>
            <a:r>
              <a:rPr lang="en-US" dirty="0" err="1"/>
              <a:t>wantp</a:t>
            </a:r>
            <a:r>
              <a:rPr lang="en-US" dirty="0"/>
              <a:t> and </a:t>
            </a:r>
            <a:r>
              <a:rPr lang="en-US" dirty="0" err="1"/>
              <a:t>wantq</a:t>
            </a:r>
            <a:endParaRPr lang="en-US" dirty="0"/>
          </a:p>
          <a:p>
            <a:r>
              <a:rPr lang="en-US" dirty="0" err="1"/>
              <a:t>wantq</a:t>
            </a:r>
            <a:r>
              <a:rPr lang="en-US" dirty="0"/>
              <a:t> implies turn = 2 and turn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1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violation of mutual exclusion: [] not (p8 and q8)</a:t>
            </a:r>
          </a:p>
          <a:p>
            <a:r>
              <a:rPr lang="en-US" dirty="0"/>
              <a:t>p8 and q8 -&gt; </a:t>
            </a:r>
            <a:r>
              <a:rPr lang="en-US" dirty="0" err="1"/>
              <a:t>wantp</a:t>
            </a:r>
            <a:r>
              <a:rPr lang="en-US" dirty="0"/>
              <a:t> and </a:t>
            </a:r>
            <a:r>
              <a:rPr lang="en-US" dirty="0" err="1"/>
              <a:t>wantq</a:t>
            </a:r>
            <a:endParaRPr lang="en-US" dirty="0"/>
          </a:p>
          <a:p>
            <a:r>
              <a:rPr lang="en-US" dirty="0" err="1"/>
              <a:t>wantq</a:t>
            </a:r>
            <a:r>
              <a:rPr lang="en-US" dirty="0"/>
              <a:t> implies turn = 2 and turn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0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609600"/>
            <a:ext cx="10972800" cy="495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377355"/>
            <a:ext cx="162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8400" y="6377355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362701"/>
            <a:ext cx="812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algn="r"/>
            <a:r>
              <a:rPr lang="en-US" dirty="0"/>
              <a:t>| </a:t>
            </a:r>
            <a:fld id="{BA13C625-9B67-4A70-A9C3-06D9E61B09A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C59A77E4-1AD6-0CEC-D494-35A5030DB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64930-DB0F-3E8B-519A-EF6FDBE64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Thread Correctness Proofs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C5C5-C68F-0D05-AEBF-4F6F4605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876812" cy="948601"/>
          </a:xfrm>
        </p:spPr>
        <p:txBody>
          <a:bodyPr anchor="t">
            <a:normAutofit fontScale="550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William M. Mongan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From Principles of Concurrent and Distributed Programming by Mordechai Ben-Ari</a:t>
            </a:r>
          </a:p>
        </p:txBody>
      </p:sp>
    </p:spTree>
    <p:extLst>
      <p:ext uri="{BB962C8B-B14F-4D97-AF65-F5344CB8AC3E}">
        <p14:creationId xmlns:p14="http://schemas.microsoft.com/office/powerpoint/2010/main" val="10133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8" y="1603922"/>
            <a:ext cx="11473611" cy="3650155"/>
          </a:xfrm>
        </p:spPr>
        <p:txBody>
          <a:bodyPr>
            <a:noAutofit/>
          </a:bodyPr>
          <a:lstStyle/>
          <a:p>
            <a:r>
              <a:rPr lang="de-DE" altLang="en-US" sz="1600" dirty="0">
                <a:sym typeface="Symbol" panose="05050102010706020507" pitchFamily="18" charset="2"/>
              </a:rPr>
              <a:t>if p wants to enter the critical section it will do so eventually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    </a:t>
            </a:r>
            <a:r>
              <a:rPr lang="de-DE" altLang="en-US" sz="1600" b="1" dirty="0">
                <a:sym typeface="Symbol" panose="05050102010706020507" pitchFamily="18" charset="2"/>
              </a:rPr>
              <a:t>[] ( p2   p8)</a:t>
            </a:r>
            <a:endParaRPr lang="de-DE" altLang="en-US" sz="1600" b="1" dirty="0"/>
          </a:p>
          <a:p>
            <a:pPr marL="0" indent="0">
              <a:buNone/>
            </a:pPr>
            <a:r>
              <a:rPr lang="de-DE" altLang="en-US" sz="1600" dirty="0"/>
              <a:t>  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rgbClr val="7E21D0"/>
                </a:solidFill>
              </a:rPr>
              <a:t>case II.2:</a:t>
            </a:r>
            <a:r>
              <a:rPr lang="de-DE" altLang="en-US" sz="1600" dirty="0"/>
              <a:t> </a:t>
            </a:r>
            <a:r>
              <a:rPr lang="de-DE" altLang="en-US" sz="1600" b="1" dirty="0"/>
              <a:t>q</a:t>
            </a:r>
            <a:r>
              <a:rPr lang="de-DE" altLang="en-US" sz="1600" dirty="0"/>
              <a:t> leaves its </a:t>
            </a:r>
            <a:r>
              <a:rPr lang="de-DE" altLang="en-US" sz="1600" b="1" dirty="0"/>
              <a:t>non</a:t>
            </a:r>
            <a:r>
              <a:rPr lang="de-DE" altLang="en-US" sz="1600" dirty="0"/>
              <a:t>critical section:  </a:t>
            </a:r>
            <a:r>
              <a:rPr lang="de-DE" altLang="en-US" sz="1600" dirty="0">
                <a:solidFill>
                  <a:schemeClr val="accent2"/>
                </a:solidFill>
              </a:rPr>
              <a:t>[]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</a:t>
            </a:r>
            <a:r>
              <a:rPr lang="de-DE" altLang="en-US" sz="1600" b="1" dirty="0">
                <a:solidFill>
                  <a:schemeClr val="accent2"/>
                </a:solidFill>
              </a:rPr>
              <a:t>q1 </a:t>
            </a:r>
            <a:r>
              <a:rPr lang="de-DE" altLang="en-US" sz="16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(p2  p3  p4  p5  p6  p7)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</a:t>
            </a:r>
            <a:r>
              <a:rPr lang="de-DE" altLang="en-US" sz="1600" dirty="0">
                <a:sym typeface="Symbol" panose="05050102010706020507" pitchFamily="18" charset="2"/>
              </a:rPr>
              <a:t> 0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.     turn=2</a:t>
            </a:r>
            <a:endParaRPr lang="de-DE" alt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de-DE" altLang="en-US" sz="1600" b="1" dirty="0">
                <a:solidFill>
                  <a:srgbClr val="7E21D0"/>
                </a:solidFill>
                <a:sym typeface="Symbol" panose="05050102010706020507" pitchFamily="18" charset="2"/>
              </a:rPr>
              <a:t>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de-DE" altLang="en-US" sz="1600" dirty="0">
                <a:sym typeface="Symbol" panose="05050102010706020507" pitchFamily="18" charset="2"/>
              </a:rPr>
              <a:t>show: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turn=2 </a:t>
            </a:r>
            <a:r>
              <a:rPr lang="de-DE" altLang="en-US" sz="1600" b="1" dirty="0">
                <a:solidFill>
                  <a:schemeClr val="accent2"/>
                </a:solidFill>
              </a:rPr>
              <a:t>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  turn=1 </a:t>
            </a:r>
            <a:r>
              <a:rPr lang="de-DE" altLang="en-US" sz="1600" dirty="0">
                <a:sym typeface="Symbol" panose="05050102010706020507" pitchFamily="18" charset="2"/>
              </a:rPr>
              <a:t>and apply case II.1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1.  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turn=2 </a:t>
            </a:r>
            <a:r>
              <a:rPr lang="de-DE" altLang="en-US" sz="1600" dirty="0">
                <a:sym typeface="Symbol" panose="05050102010706020507" pitchFamily="18" charset="2"/>
              </a:rPr>
              <a:t>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(p2  p3  p4  p5  p6  p7) 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                 []</a:t>
            </a:r>
            <a:r>
              <a:rPr lang="de-DE" altLang="en-US" sz="1600" dirty="0"/>
              <a:t> </a:t>
            </a:r>
            <a:r>
              <a:rPr lang="de-DE" altLang="en-US" sz="1600" b="1" dirty="0">
                <a:solidFill>
                  <a:schemeClr val="accent2"/>
                </a:solidFill>
              </a:rPr>
              <a:t>wantp=false                     </a:t>
            </a:r>
            <a:r>
              <a:rPr lang="de-DE" altLang="en-US" sz="1600" dirty="0"/>
              <a:t>(trapped in p6)</a:t>
            </a:r>
          </a:p>
          <a:p>
            <a:pPr marL="0" indent="0">
              <a:buNone/>
            </a:pPr>
            <a:r>
              <a:rPr lang="de-DE" altLang="en-US" sz="1600" dirty="0"/>
              <a:t>        2.   </a:t>
            </a:r>
            <a:r>
              <a:rPr lang="de-DE" altLang="en-US" sz="1600" dirty="0">
                <a:solidFill>
                  <a:schemeClr val="accent2"/>
                </a:solidFill>
              </a:rPr>
              <a:t>[]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</a:t>
            </a:r>
            <a:r>
              <a:rPr lang="de-DE" altLang="en-US" sz="1600" b="1" dirty="0">
                <a:solidFill>
                  <a:schemeClr val="accent2"/>
                </a:solidFill>
              </a:rPr>
              <a:t>q1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 [] turn=2   []</a:t>
            </a:r>
            <a:r>
              <a:rPr lang="de-DE" altLang="en-US" sz="1600" dirty="0"/>
              <a:t> </a:t>
            </a:r>
            <a:r>
              <a:rPr lang="de-DE" altLang="en-US" sz="1600" b="1" dirty="0">
                <a:solidFill>
                  <a:schemeClr val="accent2"/>
                </a:solidFill>
              </a:rPr>
              <a:t>wantp=false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  q9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 </a:t>
            </a:r>
            <a:r>
              <a:rPr lang="de-DE" altLang="en-US" sz="1600" dirty="0">
                <a:sym typeface="Symbol" panose="05050102010706020507" pitchFamily="18" charset="2"/>
              </a:rPr>
              <a:t>3.  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q9   turn=1 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4.  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turn=2 </a:t>
            </a:r>
            <a:r>
              <a:rPr lang="de-DE" altLang="en-US" sz="1600" dirty="0">
                <a:sym typeface="Symbol" panose="05050102010706020507" pitchFamily="18" charset="2"/>
              </a:rPr>
              <a:t>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(p2  p3  p4  p5  p6  p7)   turn=1                                                                 </a:t>
            </a:r>
            <a:r>
              <a:rPr lang="de-DE" altLang="en-US" sz="1600" dirty="0">
                <a:sym typeface="Symbol" panose="05050102010706020507" pitchFamily="18" charset="2"/>
              </a:rPr>
              <a:t>(1-4)        </a:t>
            </a:r>
            <a:r>
              <a:rPr lang="de-DE" altLang="en-US" sz="1600" b="1" dirty="0">
                <a:solidFill>
                  <a:srgbClr val="952D38"/>
                </a:solidFill>
                <a:sym typeface="Symbol" panose="05050102010706020507" pitchFamily="18" charset="2"/>
              </a:rPr>
              <a:t>contradiction.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359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5" y="1203227"/>
            <a:ext cx="9076329" cy="3650155"/>
          </a:xfrm>
        </p:spPr>
        <p:txBody>
          <a:bodyPr/>
          <a:lstStyle/>
          <a:p>
            <a:r>
              <a:rPr lang="de-DE" altLang="en-US" dirty="0"/>
              <a:t>Does Dekker protect the critical </a:t>
            </a:r>
            <a:br>
              <a:rPr lang="de-DE" altLang="en-US" dirty="0"/>
            </a:br>
            <a:r>
              <a:rPr lang="de-DE" altLang="en-US" dirty="0"/>
              <a:t>section?</a:t>
            </a:r>
          </a:p>
          <a:p>
            <a:r>
              <a:rPr lang="de-DE" altLang="en-US" dirty="0">
                <a:solidFill>
                  <a:schemeClr val="tx1"/>
                </a:solidFill>
              </a:rPr>
              <a:t>What is the invariant?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B92F9E82-6571-1175-7FB2-D88A87C2665F}"/>
              </a:ext>
            </a:extLst>
          </p:cNvPr>
          <p:cNvGraphicFramePr>
            <a:graphicFrameLocks noGrp="1"/>
          </p:cNvGraphicFramePr>
          <p:nvPr/>
        </p:nvGraphicFramePr>
        <p:xfrm>
          <a:off x="4511351" y="1222473"/>
          <a:ext cx="7543800" cy="5564621"/>
        </p:xfrm>
        <a:graphic>
          <a:graphicData uri="http://schemas.openxmlformats.org/drawingml/2006/table">
            <a:tbl>
              <a:tblPr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,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integer turn1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p3:   while wantq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p4:     if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p5:         wantpfalse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p6:         await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p7:         wantptrue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p9:   turn2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p10: wantpfalse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28" charset="-128"/>
                        <a:sym typeface="Symbol" pitchFamily="-128" charset="2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q3:   while wantp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q4:     if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q5:         wantqfalse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q6:         await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q7:         wantqtrue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q9:   turn1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q10: wantqfalse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23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667389" cy="1064277"/>
          </a:xfrm>
        </p:spPr>
        <p:txBody>
          <a:bodyPr>
            <a:normAutofit fontScale="90000"/>
          </a:bodyPr>
          <a:lstStyle/>
          <a:p>
            <a:r>
              <a:rPr lang="en-US" dirty="0"/>
              <a:t>Proof of Mutual Exclusion in Ben-Ari “Attempt #3”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5" y="1203227"/>
            <a:ext cx="9076329" cy="3650155"/>
          </a:xfrm>
        </p:spPr>
        <p:txBody>
          <a:bodyPr/>
          <a:lstStyle/>
          <a:p>
            <a:r>
              <a:rPr lang="de-DE" altLang="en-US" dirty="0"/>
              <a:t>Ben-Ari shows this in steps:</a:t>
            </a:r>
          </a:p>
          <a:p>
            <a:pPr lvl="2"/>
            <a:r>
              <a:rPr lang="de-DE" altLang="en-US" dirty="0"/>
              <a:t>Lemma 4.1: Invariant: P3..5 </a:t>
            </a:r>
            <a:r>
              <a:rPr lang="de-DE" altLang="en-US" dirty="0">
                <a:sym typeface="Wingdings" panose="05000000000000000000" pitchFamily="2" charset="2"/>
              </a:rPr>
              <a:t> wantp</a:t>
            </a:r>
          </a:p>
          <a:p>
            <a:pPr lvl="2"/>
            <a:r>
              <a:rPr lang="de-DE" altLang="en-US" dirty="0">
                <a:sym typeface="Wingdings" panose="05000000000000000000" pitchFamily="2" charset="2"/>
              </a:rPr>
              <a:t>Lemma 4.2: Invariant: wantp  p3..5</a:t>
            </a:r>
          </a:p>
          <a:p>
            <a:pPr lvl="2"/>
            <a:r>
              <a:rPr lang="de-DE" altLang="en-US" dirty="0">
                <a:sym typeface="Wingdings" panose="05000000000000000000" pitchFamily="2" charset="2"/>
              </a:rPr>
              <a:t>Symmetry for q/wantq</a:t>
            </a:r>
          </a:p>
          <a:p>
            <a:pPr lvl="2"/>
            <a:r>
              <a:rPr lang="de-DE" altLang="en-US" dirty="0">
                <a:sym typeface="Wingdings" panose="05000000000000000000" pitchFamily="2" charset="2"/>
              </a:rPr>
              <a:t>Prove:</a:t>
            </a:r>
            <a:endParaRPr lang="de-DE" altLang="en-US" dirty="0"/>
          </a:p>
        </p:txBody>
      </p:sp>
      <p:graphicFrame>
        <p:nvGraphicFramePr>
          <p:cNvPr id="4" name="Group 52">
            <a:extLst>
              <a:ext uri="{FF2B5EF4-FFF2-40B4-BE49-F238E27FC236}">
                <a16:creationId xmlns:a16="http://schemas.microsoft.com/office/drawing/2014/main" id="{6AC3E06E-2998-A614-DF2B-BCBD3FA97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675046"/>
              </p:ext>
            </p:extLst>
          </p:nvPr>
        </p:nvGraphicFramePr>
        <p:xfrm>
          <a:off x="4397022" y="2054971"/>
          <a:ext cx="7772400" cy="4664079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Algorithm 3.8:  Third attempt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←false, wantq 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non-critical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non-critical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wantp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 true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wantq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p3: await wantq=false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q3: Await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=false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p4: 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q4: 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454A0A9-1AE4-5DBD-17E1-950AD0BD2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96988"/>
              </p:ext>
            </p:extLst>
          </p:nvPr>
        </p:nvGraphicFramePr>
        <p:xfrm>
          <a:off x="1727199" y="2547629"/>
          <a:ext cx="1514255" cy="451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586" imgH="215806" progId="Equation.3">
                  <p:embed/>
                </p:oleObj>
              </mc:Choice>
              <mc:Fallback>
                <p:oleObj name="Equation" r:id="rId3" imgW="723586" imgH="215806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94DCB446-B3CF-47B8-3B34-F83BFC763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199" y="2547629"/>
                        <a:ext cx="1514255" cy="451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663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6" y="1203227"/>
            <a:ext cx="3424634" cy="5400773"/>
          </a:xfrm>
        </p:spPr>
        <p:txBody>
          <a:bodyPr>
            <a:normAutofit/>
          </a:bodyPr>
          <a:lstStyle/>
          <a:p>
            <a:r>
              <a:rPr lang="de-DE" altLang="en-US" dirty="0"/>
              <a:t>Lemma 4.1: Invariant: </a:t>
            </a:r>
            <a:br>
              <a:rPr lang="de-DE" altLang="en-US" dirty="0"/>
            </a:br>
            <a:r>
              <a:rPr lang="de-DE" altLang="en-US" dirty="0"/>
              <a:t>p3..5 </a:t>
            </a:r>
            <a:r>
              <a:rPr lang="de-DE" altLang="en-US" dirty="0">
                <a:sym typeface="Wingdings" panose="05000000000000000000" pitchFamily="2" charset="2"/>
              </a:rPr>
              <a:t> wantp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Base Case: p1 is not p3..5, so trivially true since the antecedent is false.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Inductive Case 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p1 and p2 render the antecedent false, so the implication is true.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After executing p2 and entering p3, p3..5 becomes true, so </a:t>
            </a:r>
            <a:r>
              <a:rPr lang="en-US" altLang="en-US" dirty="0" err="1"/>
              <a:t>wantp</a:t>
            </a:r>
            <a:r>
              <a:rPr lang="en-US" altLang="en-US" dirty="0"/>
              <a:t> must be true to uphold the implication. p2 sets </a:t>
            </a:r>
            <a:r>
              <a:rPr lang="en-US" altLang="en-US" dirty="0" err="1"/>
              <a:t>wantp</a:t>
            </a:r>
            <a:r>
              <a:rPr lang="en-US" altLang="en-US" dirty="0"/>
              <a:t> to true, so p3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 err="1">
                <a:sym typeface="Wingdings" panose="05000000000000000000" pitchFamily="2" charset="2"/>
              </a:rPr>
              <a:t>wantp</a:t>
            </a:r>
            <a:r>
              <a:rPr lang="en-US" altLang="en-US" dirty="0">
                <a:sym typeface="Wingdings" panose="05000000000000000000" pitchFamily="2" charset="2"/>
              </a:rPr>
              <a:t> and the implication holds.</a:t>
            </a:r>
            <a:endParaRPr lang="en-US" altLang="en-US" dirty="0"/>
          </a:p>
          <a:p>
            <a:pPr lvl="2">
              <a:lnSpc>
                <a:spcPct val="80000"/>
              </a:lnSpc>
            </a:pPr>
            <a:r>
              <a:rPr lang="en-US" altLang="en-US" dirty="0"/>
              <a:t>Entering p4, the antecedent p3..5 is true, but </a:t>
            </a:r>
            <a:r>
              <a:rPr lang="en-US" altLang="en-US" dirty="0" err="1"/>
              <a:t>wantp</a:t>
            </a:r>
            <a:r>
              <a:rPr lang="en-US" altLang="en-US" dirty="0"/>
              <a:t> remains true.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Same for entering p5.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If we execute line p5 and back to p1, then p3..5 is false.  Even though </a:t>
            </a:r>
            <a:r>
              <a:rPr lang="en-US" altLang="en-US" dirty="0" err="1"/>
              <a:t>wantp</a:t>
            </a:r>
            <a:r>
              <a:rPr lang="en-US" altLang="en-US" dirty="0"/>
              <a:t> becomes false, the antecedent also becomes false, which upholds the implication.  </a:t>
            </a:r>
          </a:p>
          <a:p>
            <a:pPr lvl="2"/>
            <a:endParaRPr lang="de-DE" altLang="en-US" dirty="0">
              <a:sym typeface="Wingdings" panose="05000000000000000000" pitchFamily="2" charset="2"/>
            </a:endParaRPr>
          </a:p>
          <a:p>
            <a:pPr lvl="4"/>
            <a:endParaRPr lang="de-DE" alt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4" name="Group 52">
            <a:extLst>
              <a:ext uri="{FF2B5EF4-FFF2-40B4-BE49-F238E27FC236}">
                <a16:creationId xmlns:a16="http://schemas.microsoft.com/office/drawing/2014/main" id="{6AC3E06E-2998-A614-DF2B-BCBD3FA97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909153"/>
              </p:ext>
            </p:extLst>
          </p:nvPr>
        </p:nvGraphicFramePr>
        <p:xfrm>
          <a:off x="4329288" y="696265"/>
          <a:ext cx="7772400" cy="4664079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Algorithm 3.8:  Third attempt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←false,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 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non-critical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non-critical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wantp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 true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wantq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p3: await wantq=false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q3: Await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=false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p4: 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q4: 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1EB9D43-4CAB-BFD7-C360-44B52E8552B1}"/>
              </a:ext>
            </a:extLst>
          </p:cNvPr>
          <p:cNvSpPr txBox="1">
            <a:spLocks/>
          </p:cNvSpPr>
          <p:nvPr/>
        </p:nvSpPr>
        <p:spPr>
          <a:xfrm>
            <a:off x="966744" y="-120697"/>
            <a:ext cx="966738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Proof of Mutual Exclusion in Ben-Ari “Attempt #3”</a:t>
            </a:r>
          </a:p>
        </p:txBody>
      </p:sp>
    </p:spTree>
    <p:extLst>
      <p:ext uri="{BB962C8B-B14F-4D97-AF65-F5344CB8AC3E}">
        <p14:creationId xmlns:p14="http://schemas.microsoft.com/office/powerpoint/2010/main" val="206121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6" y="1203227"/>
            <a:ext cx="3424634" cy="5400773"/>
          </a:xfrm>
        </p:spPr>
        <p:txBody>
          <a:bodyPr>
            <a:normAutofit/>
          </a:bodyPr>
          <a:lstStyle/>
          <a:p>
            <a:r>
              <a:rPr lang="de-DE" altLang="en-US" dirty="0"/>
              <a:t>Lemma 4.2: Invariant: </a:t>
            </a:r>
            <a:br>
              <a:rPr lang="de-DE" altLang="en-US" dirty="0"/>
            </a:br>
            <a:r>
              <a:rPr lang="de-DE" altLang="en-US" dirty="0"/>
              <a:t>wantp </a:t>
            </a:r>
            <a:r>
              <a:rPr lang="de-DE" altLang="en-US" dirty="0">
                <a:sym typeface="Wingdings" panose="05000000000000000000" pitchFamily="2" charset="2"/>
              </a:rPr>
              <a:t> p3..5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Base Case: </a:t>
            </a:r>
            <a:r>
              <a:rPr lang="en-US" altLang="en-US" sz="1600" dirty="0" err="1"/>
              <a:t>wantp</a:t>
            </a:r>
            <a:r>
              <a:rPr lang="en-US" altLang="en-US" sz="1600" dirty="0"/>
              <a:t> is always false in p1 either through initialization or through p5, so trivially true since the antecedent is false.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Inductive Case: 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The implication </a:t>
            </a:r>
            <a:r>
              <a:rPr lang="en-US" altLang="en-US" dirty="0">
                <a:sym typeface="Wingdings" panose="05000000000000000000" pitchFamily="2" charset="2"/>
              </a:rPr>
              <a:t>is true as long as the antecedent (</a:t>
            </a:r>
            <a:r>
              <a:rPr lang="en-US" altLang="en-US" dirty="0" err="1">
                <a:sym typeface="Wingdings" panose="05000000000000000000" pitchFamily="2" charset="2"/>
              </a:rPr>
              <a:t>wantp</a:t>
            </a:r>
            <a:r>
              <a:rPr lang="en-US" altLang="en-US" dirty="0">
                <a:sym typeface="Wingdings" panose="05000000000000000000" pitchFamily="2" charset="2"/>
              </a:rPr>
              <a:t>) remains false.  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sym typeface="Wingdings" panose="05000000000000000000" pitchFamily="2" charset="2"/>
              </a:rPr>
              <a:t>Which statements change the state of </a:t>
            </a:r>
            <a:r>
              <a:rPr lang="en-US" altLang="en-US" dirty="0" err="1">
                <a:sym typeface="Wingdings" panose="05000000000000000000" pitchFamily="2" charset="2"/>
              </a:rPr>
              <a:t>wantp</a:t>
            </a:r>
            <a:r>
              <a:rPr lang="en-US" altLang="en-US" dirty="0">
                <a:sym typeface="Wingdings" panose="05000000000000000000" pitchFamily="2" charset="2"/>
              </a:rPr>
              <a:t>?</a:t>
            </a:r>
          </a:p>
          <a:p>
            <a:pPr lvl="4">
              <a:lnSpc>
                <a:spcPct val="80000"/>
              </a:lnSpc>
            </a:pPr>
            <a:r>
              <a:rPr lang="en-US" altLang="en-US" dirty="0">
                <a:sym typeface="Wingdings" panose="05000000000000000000" pitchFamily="2" charset="2"/>
              </a:rPr>
              <a:t>p2: sets </a:t>
            </a:r>
            <a:r>
              <a:rPr lang="en-US" altLang="en-US" dirty="0" err="1">
                <a:sym typeface="Wingdings" panose="05000000000000000000" pitchFamily="2" charset="2"/>
              </a:rPr>
              <a:t>wantp</a:t>
            </a:r>
            <a:r>
              <a:rPr lang="en-US" altLang="en-US" dirty="0">
                <a:sym typeface="Wingdings" panose="05000000000000000000" pitchFamily="2" charset="2"/>
              </a:rPr>
              <a:t> to true and moves to p3.  So </a:t>
            </a:r>
            <a:r>
              <a:rPr lang="en-US" altLang="en-US" dirty="0" err="1">
                <a:sym typeface="Wingdings" panose="05000000000000000000" pitchFamily="2" charset="2"/>
              </a:rPr>
              <a:t>wantp</a:t>
            </a:r>
            <a:r>
              <a:rPr lang="en-US" altLang="en-US" dirty="0">
                <a:sym typeface="Wingdings" panose="05000000000000000000" pitchFamily="2" charset="2"/>
              </a:rPr>
              <a:t> is true, and p3..5 is true.  TT is true.</a:t>
            </a:r>
          </a:p>
          <a:p>
            <a:pPr lvl="4">
              <a:lnSpc>
                <a:spcPct val="80000"/>
              </a:lnSpc>
            </a:pPr>
            <a:r>
              <a:rPr lang="en-US" altLang="en-US" dirty="0">
                <a:sym typeface="Wingdings" panose="05000000000000000000" pitchFamily="2" charset="2"/>
              </a:rPr>
              <a:t>p5: sets </a:t>
            </a:r>
            <a:r>
              <a:rPr lang="en-US" altLang="en-US" dirty="0" err="1">
                <a:sym typeface="Wingdings" panose="05000000000000000000" pitchFamily="2" charset="2"/>
              </a:rPr>
              <a:t>wantp</a:t>
            </a:r>
            <a:r>
              <a:rPr lang="en-US" altLang="en-US" dirty="0">
                <a:sym typeface="Wingdings" panose="05000000000000000000" pitchFamily="2" charset="2"/>
              </a:rPr>
              <a:t> to false, but moves to p1, which renders p3..5 false. FF is true (since the antecedent is false).</a:t>
            </a:r>
            <a:endParaRPr lang="de-DE" alt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4" name="Group 52">
            <a:extLst>
              <a:ext uri="{FF2B5EF4-FFF2-40B4-BE49-F238E27FC236}">
                <a16:creationId xmlns:a16="http://schemas.microsoft.com/office/drawing/2014/main" id="{6AC3E06E-2998-A614-DF2B-BCBD3FA97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287511"/>
              </p:ext>
            </p:extLst>
          </p:nvPr>
        </p:nvGraphicFramePr>
        <p:xfrm>
          <a:off x="4329288" y="696265"/>
          <a:ext cx="7772400" cy="4664079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Algorithm 3.8:  Third attempt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←false,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 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non-critical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non-critical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wantp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 true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wantq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p3: await wantq=false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q3: Await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=false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p4: 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q4: 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E05587F-A9EA-E2B8-F142-02AF65AD98B9}"/>
              </a:ext>
            </a:extLst>
          </p:cNvPr>
          <p:cNvSpPr txBox="1">
            <a:spLocks/>
          </p:cNvSpPr>
          <p:nvPr/>
        </p:nvSpPr>
        <p:spPr>
          <a:xfrm>
            <a:off x="966744" y="-120697"/>
            <a:ext cx="966738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Proof of Mutual Exclusion in Ben-Ari “Attempt #3”</a:t>
            </a:r>
          </a:p>
        </p:txBody>
      </p:sp>
    </p:spTree>
    <p:extLst>
      <p:ext uri="{BB962C8B-B14F-4D97-AF65-F5344CB8AC3E}">
        <p14:creationId xmlns:p14="http://schemas.microsoft.com/office/powerpoint/2010/main" val="284167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6" y="2065867"/>
            <a:ext cx="3424634" cy="453813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Base case: Initially (p1 ^ q1), so trivially satisfied since neither thread is in state 4.</a:t>
            </a:r>
          </a:p>
          <a:p>
            <a:r>
              <a:rPr lang="en-US" altLang="en-US" dirty="0"/>
              <a:t>When p4 becomes true, it must have just executed p3.  p3 proceeds </a:t>
            </a:r>
            <a:r>
              <a:rPr lang="en-US" altLang="en-US" dirty="0" err="1"/>
              <a:t>wantq</a:t>
            </a:r>
            <a:r>
              <a:rPr lang="en-US" altLang="en-US" dirty="0"/>
              <a:t> to false, and it doesn’t become true again until p5.  So p4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cs typeface="Times New Roman" panose="02020603050405020304" pitchFamily="18" charset="0"/>
              </a:rPr>
              <a:t>⌐ </a:t>
            </a:r>
            <a:r>
              <a:rPr lang="en-US" altLang="en-US" sz="2000" dirty="0" err="1">
                <a:cs typeface="Times New Roman" panose="02020603050405020304" pitchFamily="18" charset="0"/>
              </a:rPr>
              <a:t>wantq</a:t>
            </a:r>
            <a:r>
              <a:rPr lang="en-US" altLang="en-US" sz="2000" dirty="0"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By Lemma 4.1 and 4.2, q3..5 </a:t>
            </a:r>
            <a:r>
              <a:rPr lang="en-US" alt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 </a:t>
            </a:r>
            <a:r>
              <a:rPr lang="en-US" altLang="en-US" dirty="0" err="1">
                <a:cs typeface="Times New Roman" panose="02020603050405020304" pitchFamily="18" charset="0"/>
                <a:sym typeface="Wingdings" panose="05000000000000000000" pitchFamily="2" charset="2"/>
              </a:rPr>
              <a:t>wantq</a:t>
            </a:r>
            <a:r>
              <a:rPr lang="en-US" alt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.  If </a:t>
            </a:r>
            <a:r>
              <a:rPr lang="en-US" altLang="en-US" dirty="0" err="1">
                <a:cs typeface="Times New Roman" panose="02020603050405020304" pitchFamily="18" charset="0"/>
                <a:sym typeface="Wingdings" panose="05000000000000000000" pitchFamily="2" charset="2"/>
              </a:rPr>
              <a:t>wantq</a:t>
            </a:r>
            <a:r>
              <a:rPr lang="en-US" alt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 is false, we are not in q3..5.  Therefore, p4  </a:t>
            </a:r>
            <a:r>
              <a:rPr lang="en-US" altLang="en-US" sz="2000" dirty="0">
                <a:cs typeface="Times New Roman" panose="02020603050405020304" pitchFamily="18" charset="0"/>
              </a:rPr>
              <a:t>⌐q3..5, and thus ⌐</a:t>
            </a:r>
            <a:r>
              <a:rPr lang="en-US" altLang="en-US" sz="2000" dirty="0"/>
              <a:t>(p4</a:t>
            </a:r>
            <a:r>
              <a:rPr lang="en-US" altLang="en-US" sz="2000" dirty="0">
                <a:sym typeface="Symbol" panose="05050102010706020507" pitchFamily="18" charset="2"/>
              </a:rPr>
              <a:t>q4) is true.</a:t>
            </a:r>
            <a:endParaRPr lang="en-US" altLang="en-US" dirty="0"/>
          </a:p>
          <a:p>
            <a:pPr eaLnBrk="1" hangingPunct="1"/>
            <a:r>
              <a:rPr lang="en-US" altLang="en-US" sz="2400" dirty="0"/>
              <a:t>Symmetric argument for q4.</a:t>
            </a:r>
            <a:endParaRPr lang="en-US" altLang="en-US" sz="2400" dirty="0">
              <a:sym typeface="Symbol" panose="05050102010706020507" pitchFamily="18" charset="2"/>
            </a:endParaRPr>
          </a:p>
          <a:p>
            <a:endParaRPr lang="de-DE" alt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4" name="Group 52">
            <a:extLst>
              <a:ext uri="{FF2B5EF4-FFF2-40B4-BE49-F238E27FC236}">
                <a16:creationId xmlns:a16="http://schemas.microsoft.com/office/drawing/2014/main" id="{6AC3E06E-2998-A614-DF2B-BCBD3FA97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579323"/>
              </p:ext>
            </p:extLst>
          </p:nvPr>
        </p:nvGraphicFramePr>
        <p:xfrm>
          <a:off x="4329288" y="696265"/>
          <a:ext cx="7772400" cy="4664079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Algorithm 3.8:  Third attempt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←false,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 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non-critical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non-critical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wantp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 true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wantq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p3: await wantq=false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q3: Await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=false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p4: 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q4: 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B66CEA7-0B87-DB34-A705-BD4E230A2E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521695"/>
              </p:ext>
            </p:extLst>
          </p:nvPr>
        </p:nvGraphicFramePr>
        <p:xfrm>
          <a:off x="661173" y="1203227"/>
          <a:ext cx="32004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586" imgH="215806" progId="Equation.3">
                  <p:embed/>
                </p:oleObj>
              </mc:Choice>
              <mc:Fallback>
                <p:oleObj name="Equation" r:id="rId3" imgW="723586" imgH="215806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454A0A9-1AE4-5DBD-17E1-950AD0BD2F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73" y="1203227"/>
                        <a:ext cx="32004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DA06818B-629E-B964-8A6A-8B2FC15746C6}"/>
              </a:ext>
            </a:extLst>
          </p:cNvPr>
          <p:cNvSpPr txBox="1">
            <a:spLocks/>
          </p:cNvSpPr>
          <p:nvPr/>
        </p:nvSpPr>
        <p:spPr>
          <a:xfrm>
            <a:off x="966744" y="-120697"/>
            <a:ext cx="966738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Proof of Mutual Exclusion in Ben-Ari “Attempt #3”</a:t>
            </a:r>
          </a:p>
        </p:txBody>
      </p:sp>
    </p:spTree>
    <p:extLst>
      <p:ext uri="{BB962C8B-B14F-4D97-AF65-F5344CB8AC3E}">
        <p14:creationId xmlns:p14="http://schemas.microsoft.com/office/powerpoint/2010/main" val="34484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E273-40EF-F29B-6768-EC63D3B0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Proofs of Peterson’s Algorithm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533D6204-62EC-9E13-8A88-99F1344A5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61285"/>
              </p:ext>
            </p:extLst>
          </p:nvPr>
        </p:nvGraphicFramePr>
        <p:xfrm>
          <a:off x="1733008" y="2108200"/>
          <a:ext cx="7543800" cy="4467483"/>
        </p:xfrm>
        <a:graphic>
          <a:graphicData uri="http://schemas.openxmlformats.org/drawingml/2006/table">
            <a:tbl>
              <a:tblPr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,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integer last1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0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p3:   last 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p4:   await wantq=false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p5:             or last=2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p6: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p7:   wantpfalse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28" charset="-128"/>
                        <a:sym typeface="Symbol" pitchFamily="-128" charset="2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q3:   last 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q4:   await wantp=false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q5:             or last=1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q6: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q7:   wantqfalse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92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Proofs of Correctness by Induction: Invariant to Protect the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dirty="0"/>
              <a:t>invariant </a:t>
            </a:r>
            <a:r>
              <a:rPr lang="de-DE" altLang="en-US" b="1" dirty="0">
                <a:sym typeface="Symbol" panose="05050102010706020507" pitchFamily="18" charset="2"/>
              </a:rPr>
              <a:t> =</a:t>
            </a:r>
            <a:r>
              <a:rPr lang="de-DE" altLang="en-US" dirty="0">
                <a:sym typeface="Symbol" panose="05050102010706020507" pitchFamily="18" charset="2"/>
              </a:rPr>
              <a:t> </a:t>
            </a:r>
            <a:r>
              <a:rPr lang="de-DE" altLang="en-US" b="1" dirty="0">
                <a:sym typeface="Symbol" panose="05050102010706020507" pitchFamily="18" charset="2"/>
              </a:rPr>
              <a:t>p3  q3</a:t>
            </a:r>
            <a:br>
              <a:rPr lang="de-DE" altLang="en-US" b="1" dirty="0">
                <a:sym typeface="Symbol" panose="05050102010706020507" pitchFamily="18" charset="2"/>
              </a:rPr>
            </a:br>
            <a:r>
              <a:rPr lang="de-DE" altLang="en-US" b="1" dirty="0">
                <a:sym typeface="Symbol" panose="05050102010706020507" pitchFamily="18" charset="2"/>
              </a:rPr>
              <a:t>(both threads are not simultaneously in the critical section)</a:t>
            </a:r>
          </a:p>
          <a:p>
            <a:endParaRPr lang="de-DE" altLang="en-US" b="1" dirty="0">
              <a:sym typeface="Symbol" panose="05050102010706020507" pitchFamily="18" charset="2"/>
            </a:endParaRPr>
          </a:p>
          <a:p>
            <a:r>
              <a:rPr lang="de-DE" altLang="en-US" b="1" dirty="0">
                <a:solidFill>
                  <a:schemeClr val="accent2"/>
                </a:solidFill>
                <a:sym typeface="Symbol" panose="05050102010706020507" pitchFamily="18" charset="2"/>
              </a:rPr>
              <a:t>base case</a:t>
            </a:r>
            <a:r>
              <a:rPr lang="de-DE" altLang="en-US" dirty="0">
                <a:sym typeface="Symbol" panose="05050102010706020507" pitchFamily="18" charset="2"/>
              </a:rPr>
              <a:t>: </a:t>
            </a:r>
            <a:r>
              <a:rPr lang="de-DE" altLang="en-US" b="1" dirty="0">
                <a:sym typeface="Symbol" panose="05050102010706020507" pitchFamily="18" charset="2"/>
              </a:rPr>
              <a:t> </a:t>
            </a:r>
            <a:r>
              <a:rPr lang="de-DE" altLang="en-US" dirty="0">
                <a:sym typeface="Symbol" panose="05050102010706020507" pitchFamily="18" charset="2"/>
              </a:rPr>
              <a:t>holds for the initial state (p1,q1, turn=1) </a:t>
            </a:r>
            <a:r>
              <a:rPr lang="de-DE" altLang="en-US" dirty="0">
                <a:solidFill>
                  <a:schemeClr val="hlink"/>
                </a:solidFill>
                <a:sym typeface="Monotype Sorts" pitchFamily="-128" charset="2"/>
              </a:rPr>
              <a:t></a:t>
            </a:r>
          </a:p>
          <a:p>
            <a:endParaRPr lang="de-DE" altLang="en-US" dirty="0">
              <a:solidFill>
                <a:schemeClr val="hlink"/>
              </a:solidFill>
              <a:sym typeface="Monotype Sorts" pitchFamily="-128" charset="2"/>
            </a:endParaRPr>
          </a:p>
          <a:p>
            <a:r>
              <a:rPr lang="de-DE" altLang="en-US" b="1" dirty="0">
                <a:solidFill>
                  <a:schemeClr val="accent2"/>
                </a:solidFill>
                <a:sym typeface="Monotype Sorts" pitchFamily="-128" charset="2"/>
              </a:rPr>
              <a:t>induction hypothesis</a:t>
            </a:r>
            <a:r>
              <a:rPr lang="de-DE" altLang="en-US" dirty="0">
                <a:sym typeface="Monotype Sorts" pitchFamily="-128" charset="2"/>
              </a:rPr>
              <a:t>:</a:t>
            </a:r>
            <a:br>
              <a:rPr lang="de-DE" altLang="en-US" dirty="0">
                <a:sym typeface="Monotype Sorts" pitchFamily="-128" charset="2"/>
              </a:rPr>
            </a:br>
            <a:r>
              <a:rPr lang="de-DE" altLang="en-US" dirty="0">
                <a:sym typeface="Monotype Sorts" pitchFamily="-128" charset="2"/>
              </a:rPr>
              <a:t>	        in all </a:t>
            </a:r>
            <a:r>
              <a:rPr lang="de-DE" altLang="en-US" i="1" dirty="0">
                <a:sym typeface="Monotype Sorts" pitchFamily="-128" charset="2"/>
              </a:rPr>
              <a:t>reachable</a:t>
            </a:r>
            <a:r>
              <a:rPr lang="de-DE" altLang="en-US" dirty="0">
                <a:sym typeface="Monotype Sorts" pitchFamily="-128" charset="2"/>
              </a:rPr>
              <a:t> states </a:t>
            </a:r>
            <a:r>
              <a:rPr lang="de-DE" altLang="en-US" b="1" dirty="0">
                <a:sym typeface="Monotype Sorts" pitchFamily="-128" charset="2"/>
              </a:rPr>
              <a:t>s</a:t>
            </a:r>
            <a:r>
              <a:rPr lang="de-DE" altLang="en-US" dirty="0">
                <a:sym typeface="Monotype Sorts" pitchFamily="-128" charset="2"/>
              </a:rPr>
              <a:t> where </a:t>
            </a:r>
            <a:r>
              <a:rPr lang="de-DE" altLang="en-US" b="1" dirty="0">
                <a:sym typeface="Symbol" panose="05050102010706020507" pitchFamily="18" charset="2"/>
              </a:rPr>
              <a:t> </a:t>
            </a:r>
            <a:r>
              <a:rPr lang="de-DE" altLang="en-US" dirty="0">
                <a:sym typeface="Symbol" panose="05050102010706020507" pitchFamily="18" charset="2"/>
              </a:rPr>
              <a:t>holds,</a:t>
            </a:r>
          </a:p>
          <a:p>
            <a:pPr marL="0" indent="0">
              <a:buNone/>
            </a:pPr>
            <a:r>
              <a:rPr lang="de-DE" altLang="en-US" dirty="0">
                <a:sym typeface="Symbol" panose="05050102010706020507" pitchFamily="18" charset="2"/>
              </a:rPr>
              <a:t>	        </a:t>
            </a:r>
            <a:r>
              <a:rPr lang="de-DE" altLang="en-US" b="1" dirty="0">
                <a:sym typeface="Symbol" panose="05050102010706020507" pitchFamily="18" charset="2"/>
              </a:rPr>
              <a:t> </a:t>
            </a:r>
            <a:r>
              <a:rPr lang="de-DE" altLang="en-US" dirty="0">
                <a:sym typeface="Symbol" panose="05050102010706020507" pitchFamily="18" charset="2"/>
              </a:rPr>
              <a:t>holds also for all successors </a:t>
            </a:r>
            <a:r>
              <a:rPr lang="de-DE" altLang="en-US" b="1" dirty="0">
                <a:sym typeface="Symbol" panose="05050102010706020507" pitchFamily="18" charset="2"/>
              </a:rPr>
              <a:t>s‘ </a:t>
            </a:r>
            <a:r>
              <a:rPr lang="de-DE" altLang="en-US" dirty="0">
                <a:sym typeface="Symbol" panose="05050102010706020507" pitchFamily="18" charset="2"/>
              </a:rPr>
              <a:t>of </a:t>
            </a:r>
            <a:r>
              <a:rPr lang="de-DE" altLang="en-US" b="1" dirty="0">
                <a:sym typeface="Symbol" panose="05050102010706020507" pitchFamily="18" charset="2"/>
              </a:rPr>
              <a:t>s  …   </a:t>
            </a:r>
            <a:r>
              <a:rPr lang="de-DE" altLang="en-US" dirty="0">
                <a:sym typeface="Symbol" panose="05050102010706020507" pitchFamily="18" charset="2"/>
              </a:rPr>
              <a:t> </a:t>
            </a:r>
            <a:r>
              <a:rPr lang="de-DE" altLang="en-US" dirty="0">
                <a:solidFill>
                  <a:schemeClr val="hlink"/>
                </a:solidFill>
                <a:sym typeface="Monotype Sorts" pitchFamily="-128" charset="2"/>
              </a:rPr>
              <a:t>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6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for Freedom of 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b="1" dirty="0"/>
              <a:t>property:</a:t>
            </a:r>
            <a:r>
              <a:rPr lang="de-DE" altLang="en-US" dirty="0"/>
              <a:t> whenever </a:t>
            </a:r>
            <a:r>
              <a:rPr lang="de-DE" altLang="en-US" b="1" dirty="0"/>
              <a:t>q</a:t>
            </a:r>
            <a:r>
              <a:rPr lang="de-DE" altLang="en-US" dirty="0"/>
              <a:t> wants to enter the critical section, it will eventually do so</a:t>
            </a:r>
          </a:p>
          <a:p>
            <a:pPr lvl="2"/>
            <a:r>
              <a:rPr lang="de-DE" altLang="en-US" dirty="0"/>
              <a:t>(symmetrically for </a:t>
            </a:r>
            <a:r>
              <a:rPr lang="de-DE" altLang="en-US" b="1" dirty="0"/>
              <a:t>p</a:t>
            </a:r>
            <a:r>
              <a:rPr lang="de-DE" altLang="en-US" dirty="0"/>
              <a:t>)</a:t>
            </a:r>
          </a:p>
          <a:p>
            <a:r>
              <a:rPr lang="de-DE" altLang="en-US" b="1" dirty="0"/>
              <a:t>invariant:</a:t>
            </a:r>
            <a:r>
              <a:rPr lang="de-DE" altLang="en-US" dirty="0"/>
              <a:t> [] (q2 </a:t>
            </a:r>
            <a:r>
              <a:rPr lang="de-DE" altLang="en-US" dirty="0">
                <a:sym typeface="Symbol" panose="05050102010706020507" pitchFamily="18" charset="2"/>
              </a:rPr>
              <a:t>  q3)</a:t>
            </a:r>
          </a:p>
          <a:p>
            <a:pPr lvl="2"/>
            <a:r>
              <a:rPr lang="de-DE" altLang="en-US" dirty="0">
                <a:sym typeface="Symbol" panose="05050102010706020507" pitchFamily="18" charset="2"/>
              </a:rPr>
              <a:t>Always [] being in state q2 (wanting to enter the critical section, and beginning the pre-protocol to do so) implies that eventually &lt;&gt; the thread reaches q3, the critical section.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F373FC-C44D-9E24-B403-D103163EABCD}"/>
              </a:ext>
            </a:extLst>
          </p:cNvPr>
          <p:cNvGrpSpPr/>
          <p:nvPr/>
        </p:nvGrpSpPr>
        <p:grpSpPr>
          <a:xfrm>
            <a:off x="8028733" y="4208236"/>
            <a:ext cx="1231900" cy="2508250"/>
            <a:chOff x="825500" y="3816350"/>
            <a:chExt cx="1231900" cy="2508250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0883C48C-C84B-4D27-F8AD-911BC941B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100" y="4197350"/>
              <a:ext cx="914400" cy="779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A64C9321-45E4-E713-7E20-C019976BF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4292600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 dirty="0"/>
                <a:t>p1,q1</a:t>
              </a:r>
              <a:br>
                <a:rPr lang="de-DE" altLang="en-US" sz="1800" b="1" dirty="0"/>
              </a:br>
              <a:r>
                <a:rPr lang="de-DE" altLang="en-US" sz="1800" b="1" dirty="0"/>
                <a:t>turn=1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A60D7275-33BB-2917-28BA-AC1B47F31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100" y="5416550"/>
              <a:ext cx="914400" cy="779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63A0D4B9-2F6C-910F-F423-4E92929EE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5511800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/>
                <a:t>p1,q2</a:t>
              </a:r>
              <a:br>
                <a:rPr lang="de-DE" altLang="en-US" sz="1800" b="1"/>
              </a:br>
              <a:r>
                <a:rPr lang="de-DE" altLang="en-US" sz="1800" b="1"/>
                <a:t>turn=1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067C2365-268B-D4DB-DC3B-DD5F90646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500" y="381635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D9A208C7-4681-7A09-2990-D87A39BB0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5100" y="495935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D9F622F3-A787-47A7-F7FD-42A9FE34F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900" y="6007100"/>
              <a:ext cx="317500" cy="317500"/>
            </a:xfrm>
            <a:custGeom>
              <a:avLst/>
              <a:gdLst>
                <a:gd name="T0" fmla="*/ 0 w 200"/>
                <a:gd name="T1" fmla="*/ 2147483647 h 200"/>
                <a:gd name="T2" fmla="*/ 2147483647 w 200"/>
                <a:gd name="T3" fmla="*/ 2147483647 h 200"/>
                <a:gd name="T4" fmla="*/ 2147483647 w 200"/>
                <a:gd name="T5" fmla="*/ 2147483647 h 200"/>
                <a:gd name="T6" fmla="*/ 2147483647 w 200"/>
                <a:gd name="T7" fmla="*/ 0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"/>
                <a:gd name="T13" fmla="*/ 0 h 200"/>
                <a:gd name="T14" fmla="*/ 200 w 200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" h="200">
                  <a:moveTo>
                    <a:pt x="0" y="96"/>
                  </a:moveTo>
                  <a:cubicBezTo>
                    <a:pt x="8" y="148"/>
                    <a:pt x="16" y="200"/>
                    <a:pt x="48" y="192"/>
                  </a:cubicBezTo>
                  <a:cubicBezTo>
                    <a:pt x="80" y="184"/>
                    <a:pt x="184" y="80"/>
                    <a:pt x="192" y="48"/>
                  </a:cubicBezTo>
                  <a:cubicBezTo>
                    <a:pt x="200" y="16"/>
                    <a:pt x="148" y="8"/>
                    <a:pt x="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C2B0F61-9F06-67F8-0161-60B547EEC1AB}"/>
              </a:ext>
            </a:extLst>
          </p:cNvPr>
          <p:cNvSpPr txBox="1"/>
          <p:nvPr/>
        </p:nvSpPr>
        <p:spPr>
          <a:xfrm>
            <a:off x="4481027" y="5480016"/>
            <a:ext cx="6106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en-US" dirty="0"/>
              <a:t>this is a counterexample for a computation </a:t>
            </a:r>
            <a:br>
              <a:rPr lang="de-DE" altLang="en-US" dirty="0"/>
            </a:br>
            <a:r>
              <a:rPr lang="de-DE" altLang="en-US" dirty="0"/>
              <a:t>not satisfying  [] (q2 </a:t>
            </a:r>
            <a:r>
              <a:rPr lang="de-DE" altLang="en-US" dirty="0">
                <a:sym typeface="Symbol" panose="05050102010706020507" pitchFamily="18" charset="2"/>
              </a:rPr>
              <a:t>  q3) in the</a:t>
            </a:r>
            <a:br>
              <a:rPr lang="de-DE" altLang="en-US" dirty="0">
                <a:sym typeface="Symbol" panose="05050102010706020507" pitchFamily="18" charset="2"/>
              </a:rPr>
            </a:br>
            <a:r>
              <a:rPr lang="de-DE" altLang="en-US" dirty="0">
                <a:sym typeface="Symbol" panose="05050102010706020507" pitchFamily="18" charset="2"/>
              </a:rPr>
              <a:t>first example</a:t>
            </a:r>
            <a:endParaRPr lang="de-DE" altLang="en-US" dirty="0"/>
          </a:p>
          <a:p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3778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5" y="1203227"/>
            <a:ext cx="9076329" cy="3650155"/>
          </a:xfrm>
        </p:spPr>
        <p:txBody>
          <a:bodyPr/>
          <a:lstStyle/>
          <a:p>
            <a:r>
              <a:rPr lang="de-DE" altLang="en-US" dirty="0"/>
              <a:t>If p enters the preprotocol, it </a:t>
            </a:r>
            <a:br>
              <a:rPr lang="de-DE" altLang="en-US" dirty="0"/>
            </a:br>
            <a:r>
              <a:rPr lang="de-DE" altLang="en-US" dirty="0"/>
              <a:t>will eventually reach the critical </a:t>
            </a:r>
            <a:br>
              <a:rPr lang="de-DE" altLang="en-US" dirty="0"/>
            </a:br>
            <a:r>
              <a:rPr lang="de-DE" altLang="en-US" dirty="0"/>
              <a:t>section.</a:t>
            </a:r>
          </a:p>
          <a:p>
            <a:pPr lvl="2"/>
            <a:r>
              <a:rPr lang="de-DE" altLang="en-US" dirty="0"/>
              <a:t>Describe this invariant.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B92F9E82-6571-1175-7FB2-D88A87C26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2815"/>
              </p:ext>
            </p:extLst>
          </p:nvPr>
        </p:nvGraphicFramePr>
        <p:xfrm>
          <a:off x="4511351" y="1222473"/>
          <a:ext cx="7543800" cy="5564621"/>
        </p:xfrm>
        <a:graphic>
          <a:graphicData uri="http://schemas.openxmlformats.org/drawingml/2006/table">
            <a:tbl>
              <a:tblPr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,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integer turn1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p3:   while wantq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p4:     if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p5:         wantpfalse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p6:         await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p7:         wantptrue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p9:   turn2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p10: wantpfalse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28" charset="-128"/>
                        <a:sym typeface="Symbol" pitchFamily="-128" charset="2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q3:   while wantp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q4:     if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q5:         wantqfalse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q6:         await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q7:         wantqtrue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q9:   turn1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q10: wantqfalse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99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5" y="1203227"/>
            <a:ext cx="9076329" cy="3650155"/>
          </a:xfrm>
        </p:spPr>
        <p:txBody>
          <a:bodyPr/>
          <a:lstStyle/>
          <a:p>
            <a:r>
              <a:rPr lang="de-DE" altLang="en-US" dirty="0"/>
              <a:t>What could prevent p2 -&gt; &lt;&gt; p8?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B92F9E82-6571-1175-7FB2-D88A87C2665F}"/>
              </a:ext>
            </a:extLst>
          </p:cNvPr>
          <p:cNvGraphicFramePr>
            <a:graphicFrameLocks noGrp="1"/>
          </p:cNvGraphicFramePr>
          <p:nvPr/>
        </p:nvGraphicFramePr>
        <p:xfrm>
          <a:off x="4511351" y="1222473"/>
          <a:ext cx="7543800" cy="5564621"/>
        </p:xfrm>
        <a:graphic>
          <a:graphicData uri="http://schemas.openxmlformats.org/drawingml/2006/table">
            <a:tbl>
              <a:tblPr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,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integer turn1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p3:   while wantq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p4:     if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p5:         wantpfalse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p6:         await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p7:         wantptrue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p9:   turn2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p10: wantpfalse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28" charset="-128"/>
                        <a:sym typeface="Symbol" pitchFamily="-128" charset="2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q3:   while wantp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q4:     if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q5:         wantqfalse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q6:         await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q7:         wantqtrue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q9:   turn1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q10: wantqfalse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6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5" y="1203227"/>
            <a:ext cx="9076329" cy="3650155"/>
          </a:xfrm>
        </p:spPr>
        <p:txBody>
          <a:bodyPr/>
          <a:lstStyle/>
          <a:p>
            <a:r>
              <a:rPr lang="de-DE" altLang="en-US" dirty="0"/>
              <a:t>What could prevent p2 -&gt; &lt;&gt; p8?</a:t>
            </a:r>
          </a:p>
          <a:p>
            <a:pPr lvl="2"/>
            <a:r>
              <a:rPr lang="de-DE" altLang="en-US" dirty="0"/>
              <a:t>[] q1</a:t>
            </a:r>
          </a:p>
          <a:p>
            <a:pPr lvl="2"/>
            <a:r>
              <a:rPr lang="de-DE" altLang="en-US" dirty="0"/>
              <a:t>&lt;&gt; </a:t>
            </a:r>
            <a:r>
              <a:rPr lang="de-DE" altLang="en-US" dirty="0">
                <a:solidFill>
                  <a:schemeClr val="tx1"/>
                </a:solidFill>
                <a:sym typeface="Symbol" panose="05050102010706020507" pitchFamily="18" charset="2"/>
              </a:rPr>
              <a:t> q1 (eventually not q1)</a:t>
            </a:r>
            <a:endParaRPr lang="de-DE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B92F9E82-6571-1175-7FB2-D88A87C2665F}"/>
              </a:ext>
            </a:extLst>
          </p:cNvPr>
          <p:cNvGraphicFramePr>
            <a:graphicFrameLocks noGrp="1"/>
          </p:cNvGraphicFramePr>
          <p:nvPr/>
        </p:nvGraphicFramePr>
        <p:xfrm>
          <a:off x="4511351" y="1222473"/>
          <a:ext cx="7543800" cy="5564621"/>
        </p:xfrm>
        <a:graphic>
          <a:graphicData uri="http://schemas.openxmlformats.org/drawingml/2006/table">
            <a:tbl>
              <a:tblPr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,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integer turn1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p3:   while wantq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p4:     if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p5:         wantpfalse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p6:         await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p7:         wantptrue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p9:   turn2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p10: wantpfalse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28" charset="-128"/>
                        <a:sym typeface="Symbol" pitchFamily="-128" charset="2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q3:   while wantp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q4:     if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q5:         wantqfalse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q6:         await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q7:         wantqtrue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q9:   turn1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q10: wantqfalse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52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8" y="1603922"/>
            <a:ext cx="9076329" cy="3650155"/>
          </a:xfrm>
        </p:spPr>
        <p:txBody>
          <a:bodyPr>
            <a:noAutofit/>
          </a:bodyPr>
          <a:lstStyle/>
          <a:p>
            <a:r>
              <a:rPr lang="de-DE" altLang="en-US" sz="1600" dirty="0">
                <a:sym typeface="Symbol" panose="05050102010706020507" pitchFamily="18" charset="2"/>
              </a:rPr>
              <a:t>if p wants to enter the critical section it will do so eventually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    </a:t>
            </a:r>
            <a:r>
              <a:rPr lang="de-DE" altLang="en-US" sz="1600" b="1" dirty="0">
                <a:sym typeface="Symbol" panose="05050102010706020507" pitchFamily="18" charset="2"/>
              </a:rPr>
              <a:t>[] ( p2   p8)</a:t>
            </a:r>
            <a:endParaRPr lang="de-DE" altLang="en-US" sz="1600" b="1" dirty="0"/>
          </a:p>
          <a:p>
            <a:pPr marL="0" indent="0">
              <a:buNone/>
            </a:pPr>
            <a:endParaRPr lang="de-DE" altLang="en-US" sz="1600" dirty="0"/>
          </a:p>
          <a:p>
            <a:r>
              <a:rPr lang="de-DE" altLang="en-US" sz="1600" b="1" dirty="0">
                <a:solidFill>
                  <a:srgbClr val="7E21D0"/>
                </a:solidFill>
              </a:rPr>
              <a:t>case I:</a:t>
            </a:r>
            <a:r>
              <a:rPr lang="de-DE" altLang="en-US" sz="1600" dirty="0"/>
              <a:t> </a:t>
            </a:r>
            <a:r>
              <a:rPr lang="de-DE" altLang="en-US" sz="1600" b="1" dirty="0"/>
              <a:t>q</a:t>
            </a:r>
            <a:r>
              <a:rPr lang="de-DE" altLang="en-US" sz="1600" dirty="0"/>
              <a:t> stays in its </a:t>
            </a:r>
            <a:r>
              <a:rPr lang="de-DE" altLang="en-US" sz="1600" b="1" dirty="0"/>
              <a:t>non</a:t>
            </a:r>
            <a:r>
              <a:rPr lang="de-DE" altLang="en-US" sz="1600" dirty="0"/>
              <a:t>critical section forever:  </a:t>
            </a:r>
            <a:r>
              <a:rPr lang="de-DE" altLang="en-US" sz="1600" b="1" dirty="0">
                <a:solidFill>
                  <a:schemeClr val="accent2"/>
                </a:solidFill>
              </a:rPr>
              <a:t>[] q1</a:t>
            </a:r>
            <a:r>
              <a:rPr lang="de-DE" altLang="en-US" sz="1600" b="1" dirty="0"/>
              <a:t> </a:t>
            </a:r>
          </a:p>
          <a:p>
            <a:endParaRPr lang="de-DE" altLang="en-US" sz="1600" dirty="0"/>
          </a:p>
          <a:p>
            <a:pPr marL="0" indent="0">
              <a:buNone/>
            </a:pPr>
            <a:r>
              <a:rPr lang="de-DE" altLang="en-US" sz="1600" dirty="0"/>
              <a:t>     1.      </a:t>
            </a:r>
            <a:r>
              <a:rPr lang="de-DE" altLang="en-US" sz="1600" b="1" dirty="0">
                <a:solidFill>
                  <a:schemeClr val="accent2"/>
                </a:solidFill>
              </a:rPr>
              <a:t>[] q1 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  [] wantq=false	            </a:t>
            </a:r>
            <a:r>
              <a:rPr lang="de-DE" altLang="en-US" sz="1600" b="1" dirty="0">
                <a:sym typeface="Symbol" panose="05050102010706020507" pitchFamily="18" charset="2"/>
              </a:rPr>
              <a:t>(noncritical section q)</a:t>
            </a:r>
          </a:p>
          <a:p>
            <a:pPr marL="0" indent="0">
              <a:buNone/>
            </a:pPr>
            <a:r>
              <a:rPr lang="de-DE" altLang="en-US" sz="1600" b="1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de-DE" altLang="en-US" sz="1600" b="1" dirty="0">
                <a:sym typeface="Symbol" panose="05050102010706020507" pitchFamily="18" charset="2"/>
              </a:rPr>
              <a:t>     </a:t>
            </a:r>
            <a:r>
              <a:rPr lang="de-DE" altLang="en-US" sz="1600" dirty="0">
                <a:sym typeface="Symbol" panose="05050102010706020507" pitchFamily="18" charset="2"/>
              </a:rPr>
              <a:t>2.</a:t>
            </a:r>
            <a:r>
              <a:rPr lang="de-DE" altLang="en-US" sz="1600" b="1" dirty="0">
                <a:sym typeface="Symbol" panose="05050102010706020507" pitchFamily="18" charset="2"/>
              </a:rPr>
              <a:t>     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(</a:t>
            </a:r>
            <a:r>
              <a:rPr lang="de-DE" altLang="en-US" sz="1600" b="1" dirty="0">
                <a:solidFill>
                  <a:schemeClr val="accent2"/>
                </a:solidFill>
              </a:rPr>
              <a:t>p2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   p3</a:t>
            </a:r>
            <a:r>
              <a:rPr lang="de-DE" altLang="en-US" sz="1600" dirty="0">
                <a:solidFill>
                  <a:schemeClr val="accent2"/>
                </a:solidFill>
              </a:rPr>
              <a:t> )                            </a:t>
            </a:r>
            <a:r>
              <a:rPr lang="de-DE" altLang="en-US" sz="1600" b="1" dirty="0"/>
              <a:t>(see p</a:t>
            </a:r>
            <a:r>
              <a:rPr lang="de-DE" altLang="en-US" sz="1600" dirty="0"/>
              <a:t>)</a:t>
            </a:r>
            <a:endParaRPr lang="de-DE" altLang="en-US" sz="1600" dirty="0">
              <a:solidFill>
                <a:schemeClr val="accent2"/>
              </a:solidFill>
            </a:endParaRPr>
          </a:p>
          <a:p>
            <a:endParaRPr lang="de-DE" altLang="en-US" sz="1600" dirty="0"/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</a:rPr>
              <a:t>     </a:t>
            </a:r>
            <a:r>
              <a:rPr lang="de-DE" altLang="en-US" sz="1600" dirty="0"/>
              <a:t>3.</a:t>
            </a:r>
            <a:r>
              <a:rPr lang="de-DE" altLang="en-US" sz="1600" b="1" dirty="0">
                <a:solidFill>
                  <a:schemeClr val="accent2"/>
                </a:solidFill>
              </a:rPr>
              <a:t>      p3 </a:t>
            </a:r>
            <a:r>
              <a:rPr lang="de-DE" altLang="en-US" sz="1600" dirty="0">
                <a:solidFill>
                  <a:schemeClr val="accent2"/>
                </a:solidFill>
                <a:sym typeface="Symbol" panose="05050102010706020507" pitchFamily="18" charset="2"/>
              </a:rPr>
              <a:t>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wantq=false  </a:t>
            </a:r>
            <a:r>
              <a:rPr lang="de-DE" altLang="en-US" sz="1600" dirty="0">
                <a:solidFill>
                  <a:schemeClr val="accent2"/>
                </a:solidFill>
                <a:sym typeface="Symbol" panose="05050102010706020507" pitchFamily="18" charset="2"/>
              </a:rPr>
              <a:t>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p8</a:t>
            </a:r>
            <a:r>
              <a:rPr lang="de-DE" altLang="en-US" sz="1600" b="1" dirty="0">
                <a:sym typeface="Symbol" panose="05050102010706020507" pitchFamily="18" charset="2"/>
              </a:rPr>
              <a:t>        (see p)</a:t>
            </a:r>
          </a:p>
          <a:p>
            <a:endParaRPr lang="de-DE" altLang="en-US" sz="1600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de-DE" altLang="en-US" sz="1600" b="1" dirty="0">
                <a:sym typeface="Symbol" panose="05050102010706020507" pitchFamily="18" charset="2"/>
              </a:rPr>
              <a:t>      </a:t>
            </a:r>
            <a:r>
              <a:rPr lang="de-DE" altLang="en-US" sz="1600" dirty="0">
                <a:sym typeface="Symbol" panose="05050102010706020507" pitchFamily="18" charset="2"/>
              </a:rPr>
              <a:t>4.</a:t>
            </a:r>
            <a:r>
              <a:rPr lang="de-DE" altLang="en-US" sz="1600" b="1" dirty="0">
                <a:sym typeface="Symbol" panose="05050102010706020507" pitchFamily="18" charset="2"/>
              </a:rPr>
              <a:t>     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( p2 </a:t>
            </a:r>
            <a:r>
              <a:rPr lang="de-DE" altLang="en-US" sz="1600" dirty="0">
                <a:solidFill>
                  <a:schemeClr val="accent2"/>
                </a:solidFill>
                <a:sym typeface="Symbol" panose="05050102010706020507" pitchFamily="18" charset="2"/>
              </a:rPr>
              <a:t> </a:t>
            </a:r>
            <a:r>
              <a:rPr lang="de-DE" altLang="en-US" sz="1600" b="1" dirty="0">
                <a:solidFill>
                  <a:schemeClr val="accent2"/>
                </a:solidFill>
              </a:rPr>
              <a:t>[] q1)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 </a:t>
            </a:r>
            <a:r>
              <a:rPr lang="de-DE" altLang="en-US" sz="1600" dirty="0">
                <a:solidFill>
                  <a:schemeClr val="accent2"/>
                </a:solidFill>
                <a:sym typeface="Symbol" panose="05050102010706020507" pitchFamily="18" charset="2"/>
              </a:rPr>
              <a:t>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p8</a:t>
            </a:r>
            <a:r>
              <a:rPr lang="de-DE" altLang="en-US" sz="1600" b="1" dirty="0">
                <a:sym typeface="Symbol" panose="05050102010706020507" pitchFamily="18" charset="2"/>
              </a:rPr>
              <a:t>                (from 1,2,3)         </a:t>
            </a:r>
            <a:r>
              <a:rPr lang="de-DE" altLang="en-US" sz="1600" b="1" dirty="0">
                <a:solidFill>
                  <a:schemeClr val="hlink"/>
                </a:solidFill>
                <a:sym typeface="Symbol" panose="05050102010706020507" pitchFamily="18" charset="2"/>
              </a:rPr>
              <a:t>klaar</a:t>
            </a:r>
          </a:p>
        </p:txBody>
      </p:sp>
    </p:spTree>
    <p:extLst>
      <p:ext uri="{BB962C8B-B14F-4D97-AF65-F5344CB8AC3E}">
        <p14:creationId xmlns:p14="http://schemas.microsoft.com/office/powerpoint/2010/main" val="248966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8" y="1603922"/>
            <a:ext cx="9076329" cy="3650155"/>
          </a:xfrm>
        </p:spPr>
        <p:txBody>
          <a:bodyPr>
            <a:noAutofit/>
          </a:bodyPr>
          <a:lstStyle/>
          <a:p>
            <a:r>
              <a:rPr lang="de-DE" altLang="en-US" sz="1600" dirty="0">
                <a:sym typeface="Symbol" panose="05050102010706020507" pitchFamily="18" charset="2"/>
              </a:rPr>
              <a:t>if p wants to enter the critical section it will do so eventually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    </a:t>
            </a:r>
            <a:r>
              <a:rPr lang="de-DE" altLang="en-US" sz="1600" b="1" dirty="0">
                <a:sym typeface="Symbol" panose="05050102010706020507" pitchFamily="18" charset="2"/>
              </a:rPr>
              <a:t>[] ( p2   p8)</a:t>
            </a:r>
            <a:endParaRPr lang="de-DE" altLang="en-US" sz="1600" b="1" dirty="0"/>
          </a:p>
          <a:p>
            <a:pPr marL="0" indent="0">
              <a:buNone/>
            </a:pPr>
            <a:r>
              <a:rPr lang="de-DE" altLang="en-US" sz="1600" dirty="0"/>
              <a:t>  </a:t>
            </a:r>
          </a:p>
          <a:p>
            <a:r>
              <a:rPr lang="de-DE" altLang="en-US" sz="1600" b="1" dirty="0">
                <a:solidFill>
                  <a:srgbClr val="7E21D0"/>
                </a:solidFill>
              </a:rPr>
              <a:t>case II:</a:t>
            </a:r>
            <a:r>
              <a:rPr lang="de-DE" altLang="en-US" sz="1600" dirty="0"/>
              <a:t> </a:t>
            </a:r>
            <a:r>
              <a:rPr lang="de-DE" altLang="en-US" sz="1600" b="1" dirty="0"/>
              <a:t>q</a:t>
            </a:r>
            <a:r>
              <a:rPr lang="de-DE" altLang="en-US" sz="1600" dirty="0"/>
              <a:t> leaves its </a:t>
            </a:r>
            <a:r>
              <a:rPr lang="de-DE" altLang="en-US" sz="1600" b="1" dirty="0"/>
              <a:t>non</a:t>
            </a:r>
            <a:r>
              <a:rPr lang="de-DE" altLang="en-US" sz="1600" dirty="0"/>
              <a:t>critical section:  </a:t>
            </a:r>
            <a:r>
              <a:rPr lang="de-DE" altLang="en-US" sz="1600" dirty="0">
                <a:solidFill>
                  <a:schemeClr val="accent2"/>
                </a:solidFill>
              </a:rPr>
              <a:t>[]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</a:t>
            </a:r>
            <a:r>
              <a:rPr lang="de-DE" altLang="en-US" sz="1600" b="1" dirty="0">
                <a:solidFill>
                  <a:schemeClr val="accent2"/>
                </a:solidFill>
              </a:rPr>
              <a:t>q1 </a:t>
            </a:r>
            <a:endParaRPr lang="de-DE" altLang="en-US" sz="1600" dirty="0"/>
          </a:p>
          <a:p>
            <a:pPr marL="0" indent="0">
              <a:buNone/>
            </a:pPr>
            <a:r>
              <a:rPr lang="de-DE" altLang="en-US" sz="1600" dirty="0"/>
              <a:t>     outline of the proof by contradiction: assume </a:t>
            </a:r>
            <a:r>
              <a:rPr lang="de-DE" altLang="en-US" sz="1600" b="1" dirty="0"/>
              <a:t>p</a:t>
            </a:r>
            <a:r>
              <a:rPr lang="de-DE" altLang="en-US" sz="1600" dirty="0"/>
              <a:t> will never enter the c.s.</a:t>
            </a:r>
          </a:p>
          <a:p>
            <a:pPr marL="0" indent="0">
              <a:buNone/>
            </a:pPr>
            <a:r>
              <a:rPr lang="de-DE" altLang="en-US" sz="1600" dirty="0"/>
              <a:t>                                               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(p2  p3  p4  p5  p6  p7)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   </a:t>
            </a:r>
            <a:r>
              <a:rPr lang="de-DE" altLang="en-US" sz="1600" b="1" dirty="0">
                <a:solidFill>
                  <a:srgbClr val="7E21D0"/>
                </a:solidFill>
                <a:sym typeface="Symbol" panose="05050102010706020507" pitchFamily="18" charset="2"/>
              </a:rPr>
              <a:t>II.1: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de-DE" altLang="en-US" sz="1600" dirty="0">
                <a:sym typeface="Symbol" panose="05050102010706020507" pitchFamily="18" charset="2"/>
              </a:rPr>
              <a:t>show: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turn=1  [] turn=1 </a:t>
            </a:r>
            <a:endParaRPr lang="de-DE" altLang="en-US" sz="1600" dirty="0"/>
          </a:p>
          <a:p>
            <a:pPr marL="0" indent="0">
              <a:buNone/>
            </a:pPr>
            <a:r>
              <a:rPr lang="de-DE" altLang="en-US" sz="1600" dirty="0"/>
              <a:t>                     and: </a:t>
            </a:r>
            <a:r>
              <a:rPr lang="de-DE" altLang="en-US" sz="1600" b="1" dirty="0"/>
              <a:t> </a:t>
            </a:r>
            <a:r>
              <a:rPr lang="de-DE" altLang="en-US" sz="1600" b="1" dirty="0">
                <a:solidFill>
                  <a:schemeClr val="accent2"/>
                </a:solidFill>
              </a:rPr>
              <a:t>(p2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 [] turn=1)     p8          </a:t>
            </a:r>
            <a:r>
              <a:rPr lang="de-DE" altLang="en-US" sz="1600" dirty="0">
                <a:solidFill>
                  <a:srgbClr val="952D38"/>
                </a:solidFill>
                <a:sym typeface="Symbol" panose="05050102010706020507" pitchFamily="18" charset="2"/>
              </a:rPr>
              <a:t>contradiction</a:t>
            </a:r>
            <a:endParaRPr lang="de-DE" altLang="en-US" sz="1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de-DE" altLang="en-US" sz="1600" dirty="0"/>
              <a:t>          </a:t>
            </a:r>
          </a:p>
          <a:p>
            <a:pPr marL="0" indent="0">
              <a:buNone/>
            </a:pPr>
            <a:r>
              <a:rPr lang="de-DE" altLang="en-US" sz="1600" dirty="0"/>
              <a:t>          </a:t>
            </a:r>
            <a:r>
              <a:rPr lang="de-DE" altLang="en-US" sz="1600" b="1" dirty="0">
                <a:solidFill>
                  <a:srgbClr val="7E21D0"/>
                </a:solidFill>
                <a:sym typeface="Symbol" panose="05050102010706020507" pitchFamily="18" charset="2"/>
              </a:rPr>
              <a:t>II.2: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de-DE" altLang="en-US" sz="1600" dirty="0">
                <a:sym typeface="Symbol" panose="05050102010706020507" pitchFamily="18" charset="2"/>
              </a:rPr>
              <a:t>show: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turn=2 </a:t>
            </a:r>
            <a:r>
              <a:rPr lang="de-DE" altLang="en-US" sz="1600" b="1" dirty="0">
                <a:solidFill>
                  <a:schemeClr val="accent2"/>
                </a:solidFill>
              </a:rPr>
              <a:t>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  turn=1</a:t>
            </a:r>
          </a:p>
        </p:txBody>
      </p:sp>
    </p:spTree>
    <p:extLst>
      <p:ext uri="{BB962C8B-B14F-4D97-AF65-F5344CB8AC3E}">
        <p14:creationId xmlns:p14="http://schemas.microsoft.com/office/powerpoint/2010/main" val="112470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8" y="1603922"/>
            <a:ext cx="10412455" cy="3650155"/>
          </a:xfrm>
        </p:spPr>
        <p:txBody>
          <a:bodyPr>
            <a:noAutofit/>
          </a:bodyPr>
          <a:lstStyle/>
          <a:p>
            <a:r>
              <a:rPr lang="de-DE" altLang="en-US" sz="1600" dirty="0">
                <a:sym typeface="Symbol" panose="05050102010706020507" pitchFamily="18" charset="2"/>
              </a:rPr>
              <a:t>if p wants to enter the critical section it will do so eventually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    </a:t>
            </a:r>
            <a:r>
              <a:rPr lang="de-DE" altLang="en-US" sz="1600" b="1" dirty="0">
                <a:sym typeface="Symbol" panose="05050102010706020507" pitchFamily="18" charset="2"/>
              </a:rPr>
              <a:t>[] ( p2   p8)</a:t>
            </a:r>
            <a:endParaRPr lang="de-DE" altLang="en-US" sz="1600" b="1" dirty="0"/>
          </a:p>
          <a:p>
            <a:pPr marL="0" indent="0">
              <a:buNone/>
            </a:pPr>
            <a:r>
              <a:rPr lang="de-DE" altLang="en-US" sz="1600" dirty="0"/>
              <a:t>  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rgbClr val="7E21D0"/>
                </a:solidFill>
              </a:rPr>
              <a:t>case II.1:</a:t>
            </a:r>
            <a:r>
              <a:rPr lang="de-DE" altLang="en-US" sz="1600" dirty="0"/>
              <a:t> </a:t>
            </a:r>
            <a:r>
              <a:rPr lang="de-DE" altLang="en-US" sz="1600" b="1" dirty="0"/>
              <a:t>q</a:t>
            </a:r>
            <a:r>
              <a:rPr lang="de-DE" altLang="en-US" sz="1600" dirty="0"/>
              <a:t> leaves its </a:t>
            </a:r>
            <a:r>
              <a:rPr lang="de-DE" altLang="en-US" sz="1600" b="1" dirty="0"/>
              <a:t>non</a:t>
            </a:r>
            <a:r>
              <a:rPr lang="de-DE" altLang="en-US" sz="1600" dirty="0"/>
              <a:t>critical section:  []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</a:t>
            </a:r>
            <a:r>
              <a:rPr lang="de-DE" altLang="en-US" sz="1600" b="1" dirty="0">
                <a:solidFill>
                  <a:schemeClr val="accent2"/>
                </a:solidFill>
              </a:rPr>
              <a:t>q1 </a:t>
            </a:r>
            <a:r>
              <a:rPr lang="de-DE" altLang="en-US" sz="1600" b="1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de-DE" altLang="en-US" sz="1600" dirty="0"/>
              <a:t> 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(p2  p3  p4  p5  p6  p7)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</a:t>
            </a:r>
            <a:r>
              <a:rPr lang="de-DE" altLang="en-US" sz="1600" dirty="0">
                <a:sym typeface="Symbol" panose="05050102010706020507" pitchFamily="18" charset="2"/>
              </a:rPr>
              <a:t> 0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.     turn=1</a:t>
            </a:r>
          </a:p>
          <a:p>
            <a:endParaRPr lang="de-DE" altLang="en-US" sz="1600" b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 </a:t>
            </a:r>
            <a:r>
              <a:rPr lang="de-DE" altLang="en-US" sz="1600" dirty="0">
                <a:sym typeface="Symbol" panose="05050102010706020507" pitchFamily="18" charset="2"/>
              </a:rPr>
              <a:t>1.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turn=1  [] turn=1    </a:t>
            </a:r>
            <a:r>
              <a:rPr lang="de-DE" altLang="en-US" sz="1600" dirty="0">
                <a:solidFill>
                  <a:schemeClr val="accent2"/>
                </a:solidFill>
                <a:sym typeface="Symbol" panose="05050102010706020507" pitchFamily="18" charset="2"/>
              </a:rPr>
              <a:t>            </a:t>
            </a:r>
            <a:r>
              <a:rPr lang="de-DE" altLang="en-US" sz="1600" dirty="0">
                <a:sym typeface="Symbol" panose="05050102010706020507" pitchFamily="18" charset="2"/>
              </a:rPr>
              <a:t>(turn&lt;-2 is only after the c.s of p)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2.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turn=1   &lt;&gt;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(p3  p4 )                </a:t>
            </a:r>
            <a:r>
              <a:rPr lang="de-DE" altLang="en-US" sz="1600" dirty="0">
                <a:sym typeface="Symbol" panose="05050102010706020507" pitchFamily="18" charset="2"/>
              </a:rPr>
              <a:t>(see statements of p)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3.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turn=1  [] wantp=true)   &lt;&gt;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(wantq=false)   </a:t>
            </a:r>
            <a:r>
              <a:rPr lang="de-DE" altLang="en-US" sz="1600" dirty="0">
                <a:sym typeface="Symbol" panose="05050102010706020507" pitchFamily="18" charset="2"/>
              </a:rPr>
              <a:t>(q6)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4.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turn=1  &lt;&gt;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(p3  p4 )  &lt;&gt;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(wantq=false)   p8 </a:t>
            </a:r>
            <a:endParaRPr lang="de-DE" altLang="en-US" sz="1600" dirty="0"/>
          </a:p>
          <a:p>
            <a:pPr marL="0" indent="0">
              <a:buNone/>
            </a:pPr>
            <a:r>
              <a:rPr lang="de-DE" altLang="en-US" sz="1600" dirty="0"/>
              <a:t>	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    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 </a:t>
            </a:r>
            <a:r>
              <a:rPr lang="de-DE" altLang="en-US" sz="1600" dirty="0">
                <a:sym typeface="Symbol" panose="05050102010706020507" pitchFamily="18" charset="2"/>
              </a:rPr>
              <a:t>5.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(p2  p3  p4  p5  p6  p7)  </a:t>
            </a:r>
            <a:r>
              <a:rPr lang="de-DE" altLang="en-US" sz="1600" b="1" dirty="0">
                <a:solidFill>
                  <a:schemeClr val="accent2"/>
                </a:solidFill>
              </a:rPr>
              <a:t>[]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</a:t>
            </a:r>
            <a:r>
              <a:rPr lang="de-DE" altLang="en-US" sz="1600" b="1" dirty="0">
                <a:solidFill>
                  <a:schemeClr val="accent2"/>
                </a:solidFill>
              </a:rPr>
              <a:t>q1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de-DE" altLang="en-US" sz="1600" b="1" dirty="0">
                <a:solidFill>
                  <a:schemeClr val="accent2"/>
                </a:solidFill>
              </a:rPr>
              <a:t>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turn=1</a:t>
            </a:r>
            <a:r>
              <a:rPr lang="de-DE" altLang="en-US" sz="1600" b="1" dirty="0">
                <a:solidFill>
                  <a:schemeClr val="accent2"/>
                </a:solidFill>
              </a:rPr>
              <a:t>       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  p8                        </a:t>
            </a:r>
            <a:r>
              <a:rPr lang="de-DE" altLang="en-US" sz="1600" dirty="0">
                <a:sym typeface="Symbol" panose="05050102010706020507" pitchFamily="18" charset="2"/>
              </a:rPr>
              <a:t>(0-4)               </a:t>
            </a:r>
            <a:r>
              <a:rPr lang="de-DE" altLang="en-US" sz="1600" dirty="0">
                <a:solidFill>
                  <a:srgbClr val="952D38"/>
                </a:solidFill>
                <a:sym typeface="Symbol" panose="05050102010706020507" pitchFamily="18" charset="2"/>
              </a:rPr>
              <a:t>contradiction</a:t>
            </a:r>
            <a:endParaRPr lang="de-DE" altLang="en-US" sz="1600" b="1" dirty="0">
              <a:solidFill>
                <a:schemeClr val="accent2"/>
              </a:solidFill>
            </a:endParaRPr>
          </a:p>
          <a:p>
            <a:r>
              <a:rPr lang="de-DE" altLang="en-US" sz="1600" dirty="0"/>
              <a:t>          </a:t>
            </a:r>
          </a:p>
          <a:p>
            <a:r>
              <a:rPr lang="de-DE" altLang="en-US" sz="1600" dirty="0"/>
              <a:t>          </a:t>
            </a:r>
            <a:endParaRPr lang="de-DE" altLang="en-US" sz="1600" b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endParaRPr lang="de-DE" altLang="en-US" sz="1600" b="1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5175014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2687</Words>
  <Application>Microsoft Office PowerPoint</Application>
  <PresentationFormat>Widescreen</PresentationFormat>
  <Paragraphs>275</Paragraphs>
  <Slides>16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Arial</vt:lpstr>
      <vt:lpstr>Goudy Old Style</vt:lpstr>
      <vt:lpstr>Monotype Sorts</vt:lpstr>
      <vt:lpstr>Symbol</vt:lpstr>
      <vt:lpstr>Times New Roman</vt:lpstr>
      <vt:lpstr>Wingdings</vt:lpstr>
      <vt:lpstr>MarrakeshVTI</vt:lpstr>
      <vt:lpstr>Equation</vt:lpstr>
      <vt:lpstr>Thread Correctness Proofs</vt:lpstr>
      <vt:lpstr>Proofs of Correctness by Induction: Invariant to Protect the Critical Section</vt:lpstr>
      <vt:lpstr>Invariant for Freedom of Starvation</vt:lpstr>
      <vt:lpstr>Proof of Dekker’s Algorithm</vt:lpstr>
      <vt:lpstr>Proof of Dekker’s Algorithm</vt:lpstr>
      <vt:lpstr>Proof of Dekker’s Algorithm</vt:lpstr>
      <vt:lpstr>Proof of Dekker’s Algorithm</vt:lpstr>
      <vt:lpstr>Proof of Dekker’s Algorithm</vt:lpstr>
      <vt:lpstr>Proof of Dekker’s Algorithm</vt:lpstr>
      <vt:lpstr>Proof of Dekker’s Algorithm</vt:lpstr>
      <vt:lpstr>Proof of Dekker’s Algorithm</vt:lpstr>
      <vt:lpstr>Proof of Mutual Exclusion in Ben-Ari “Attempt #3”</vt:lpstr>
      <vt:lpstr>PowerPoint Presentation</vt:lpstr>
      <vt:lpstr>PowerPoint Presentation</vt:lpstr>
      <vt:lpstr>PowerPoint Presentation</vt:lpstr>
      <vt:lpstr>Exercise: Proofs of Peterson’s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Mongan, William</dc:creator>
  <cp:lastModifiedBy>Mongan, William</cp:lastModifiedBy>
  <cp:revision>141</cp:revision>
  <dcterms:created xsi:type="dcterms:W3CDTF">2024-01-11T18:12:50Z</dcterms:created>
  <dcterms:modified xsi:type="dcterms:W3CDTF">2024-01-12T18:02:28Z</dcterms:modified>
</cp:coreProperties>
</file>