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317" r:id="rId4"/>
    <p:sldId id="258" r:id="rId5"/>
    <p:sldId id="259" r:id="rId6"/>
    <p:sldId id="318" r:id="rId7"/>
    <p:sldId id="260" r:id="rId8"/>
    <p:sldId id="319" r:id="rId9"/>
    <p:sldId id="261" r:id="rId10"/>
    <p:sldId id="320" r:id="rId11"/>
    <p:sldId id="262" r:id="rId12"/>
    <p:sldId id="321" r:id="rId13"/>
    <p:sldId id="263" r:id="rId14"/>
    <p:sldId id="264" r:id="rId15"/>
    <p:sldId id="265" r:id="rId16"/>
    <p:sldId id="266" r:id="rId17"/>
    <p:sldId id="267" r:id="rId18"/>
    <p:sldId id="268" r:id="rId19"/>
    <p:sldId id="32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323" r:id="rId28"/>
    <p:sldId id="276" r:id="rId29"/>
    <p:sldId id="277" r:id="rId30"/>
    <p:sldId id="278" r:id="rId31"/>
    <p:sldId id="279" r:id="rId32"/>
    <p:sldId id="280" r:id="rId33"/>
    <p:sldId id="281" r:id="rId34"/>
    <p:sldId id="324" r:id="rId35"/>
    <p:sldId id="282" r:id="rId36"/>
    <p:sldId id="325" r:id="rId37"/>
    <p:sldId id="283" r:id="rId38"/>
    <p:sldId id="341" r:id="rId39"/>
    <p:sldId id="299" r:id="rId40"/>
    <p:sldId id="300" r:id="rId41"/>
    <p:sldId id="301" r:id="rId42"/>
    <p:sldId id="302" r:id="rId43"/>
    <p:sldId id="303" r:id="rId44"/>
    <p:sldId id="340" r:id="rId45"/>
    <p:sldId id="304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7" autoAdjust="0"/>
    <p:restoredTop sz="88337" autoAdjust="0"/>
  </p:normalViewPr>
  <p:slideViewPr>
    <p:cSldViewPr snapToGrid="0">
      <p:cViewPr varScale="1">
        <p:scale>
          <a:sx n="94" d="100"/>
          <a:sy n="9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45519180-183E-4C70-905A-CC9B20236B5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A780D0-39B0-492A-A1CC-23E87F29276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183" y="1826096"/>
            <a:ext cx="3396343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 Management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092101"/>
            <a:ext cx="3876812" cy="1185292"/>
          </a:xfrm>
        </p:spPr>
        <p:txBody>
          <a:bodyPr anchor="t">
            <a:normAutofit fontScale="47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Operating Systems Concepts by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22847EDF-18ED-7F2F-CB18-AF051F159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Interlacing Processes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5F39F69-10AF-5BDA-8AB1-C14715DD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404193"/>
            <a:ext cx="7773293" cy="4114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Interlace with time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Remember: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Program Counter (PC), Stack pointer, Registers</a:t>
            </a:r>
          </a:p>
          <a:p>
            <a:pPr>
              <a:spcBef>
                <a:spcPts val="2320"/>
              </a:spcBef>
            </a:pPr>
            <a:r>
              <a:rPr lang="en-US" altLang="en-US"/>
              <a:t>Switching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Save current state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Load new state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When to switch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Time, voluntary yield, I/O, other concerns</a:t>
            </a:r>
          </a:p>
        </p:txBody>
      </p:sp>
      <p:grpSp>
        <p:nvGrpSpPr>
          <p:cNvPr id="29700" name="Group 3">
            <a:extLst>
              <a:ext uri="{FF2B5EF4-FFF2-40B4-BE49-F238E27FC236}">
                <a16:creationId xmlns:a16="http://schemas.microsoft.com/office/drawing/2014/main" id="{EE3A86EB-06D5-DD84-F0BB-9147415DF1AB}"/>
              </a:ext>
            </a:extLst>
          </p:cNvPr>
          <p:cNvGrpSpPr>
            <a:grpSpLocks/>
          </p:cNvGrpSpPr>
          <p:nvPr/>
        </p:nvGrpSpPr>
        <p:grpSpPr bwMode="auto">
          <a:xfrm>
            <a:off x="5560219" y="1486793"/>
            <a:ext cx="4464844" cy="924223"/>
            <a:chOff x="0" y="0"/>
            <a:chExt cx="4000" cy="828"/>
          </a:xfrm>
        </p:grpSpPr>
        <p:sp>
          <p:nvSpPr>
            <p:cNvPr id="29704" name="Rectangle 4">
              <a:extLst>
                <a:ext uri="{FF2B5EF4-FFF2-40B4-BE49-F238E27FC236}">
                  <a16:creationId xmlns:a16="http://schemas.microsoft.com/office/drawing/2014/main" id="{6EB5D59A-64DD-A96C-4AE8-98F59CB4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9705" name="Rectangle 5">
              <a:extLst>
                <a:ext uri="{FF2B5EF4-FFF2-40B4-BE49-F238E27FC236}">
                  <a16:creationId xmlns:a16="http://schemas.microsoft.com/office/drawing/2014/main" id="{8963AEE9-1AA8-FE79-A942-CD329EF3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9706" name="Rectangle 6">
              <a:extLst>
                <a:ext uri="{FF2B5EF4-FFF2-40B4-BE49-F238E27FC236}">
                  <a16:creationId xmlns:a16="http://schemas.microsoft.com/office/drawing/2014/main" id="{77ED18A5-05E0-AD30-556B-B7F026837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9707" name="Rectangle 7">
              <a:extLst>
                <a:ext uri="{FF2B5EF4-FFF2-40B4-BE49-F238E27FC236}">
                  <a16:creationId xmlns:a16="http://schemas.microsoft.com/office/drawing/2014/main" id="{8A7ACD0F-95FD-7C86-14FF-29D014C4E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E59900">
                    <a:alpha val="75000"/>
                  </a:srgbClr>
                </a:gs>
                <a:gs pos="100000">
                  <a:srgbClr val="B07302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29708" name="Rectangle 8">
              <a:extLst>
                <a:ext uri="{FF2B5EF4-FFF2-40B4-BE49-F238E27FC236}">
                  <a16:creationId xmlns:a16="http://schemas.microsoft.com/office/drawing/2014/main" id="{14CAB0DD-8FE2-DEAC-1DA2-B71C1B22F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9709" name="Rectangle 9">
              <a:extLst>
                <a:ext uri="{FF2B5EF4-FFF2-40B4-BE49-F238E27FC236}">
                  <a16:creationId xmlns:a16="http://schemas.microsoft.com/office/drawing/2014/main" id="{665418D3-1216-92C2-38D4-12202FE7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" y="411"/>
              <a:ext cx="71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Time</a:t>
              </a:r>
            </a:p>
          </p:txBody>
        </p:sp>
        <p:sp>
          <p:nvSpPr>
            <p:cNvPr id="29710" name="Line 10">
              <a:extLst>
                <a:ext uri="{FF2B5EF4-FFF2-40B4-BE49-F238E27FC236}">
                  <a16:creationId xmlns:a16="http://schemas.microsoft.com/office/drawing/2014/main" id="{A712452E-BE8F-5881-65E0-40157DABA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56"/>
              <a:ext cx="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</p:grpSp>
      <p:sp>
        <p:nvSpPr>
          <p:cNvPr id="29703" name="Rectangle 6">
            <a:extLst>
              <a:ext uri="{FF2B5EF4-FFF2-40B4-BE49-F238E27FC236}">
                <a16:creationId xmlns:a16="http://schemas.microsoft.com/office/drawing/2014/main" id="{C753DB62-827B-FE08-A3A0-E1C39D39A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D47CA-D92F-46B9-9BD0-5C39C022967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7CDFAE46-D4A1-C86F-45DD-7F63BE28A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09CEA1F-9EED-8938-A2A9-37723F223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current scheme all processors share:</a:t>
            </a:r>
          </a:p>
          <a:p>
            <a:pPr marL="498929" lvl="1"/>
            <a:r>
              <a:rPr lang="en-US" altLang="en-US"/>
              <a:t>I/O devices</a:t>
            </a:r>
          </a:p>
          <a:p>
            <a:pPr marL="498929" lvl="1"/>
            <a:r>
              <a:rPr lang="en-US" altLang="en-US"/>
              <a:t>Memory</a:t>
            </a:r>
          </a:p>
          <a:p>
            <a:pPr eaLnBrk="1" hangingPunct="1"/>
            <a:r>
              <a:rPr lang="en-US" altLang="en-US"/>
              <a:t>Why is that bad??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19CF8611-003A-4E5A-8B91-2408543A4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03" y="3482578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6">
            <a:extLst>
              <a:ext uri="{FF2B5EF4-FFF2-40B4-BE49-F238E27FC236}">
                <a16:creationId xmlns:a16="http://schemas.microsoft.com/office/drawing/2014/main" id="{55F4D033-D511-D5F6-B320-93092B78D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C5A73C-0E09-4F90-8E18-8E7098A6640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5FCC4AFC-78D0-8D78-924F-F43172903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727E392-5BCF-18F9-C392-923F1FF61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current scheme all processors share:</a:t>
            </a:r>
          </a:p>
          <a:p>
            <a:pPr marL="498929" lvl="1"/>
            <a:r>
              <a:rPr lang="en-US" altLang="en-US"/>
              <a:t>I/O devices</a:t>
            </a:r>
          </a:p>
          <a:p>
            <a:pPr marL="498929" lvl="1"/>
            <a:r>
              <a:rPr lang="en-US" altLang="en-US"/>
              <a:t>Memory</a:t>
            </a:r>
          </a:p>
          <a:p>
            <a:pPr eaLnBrk="1" hangingPunct="1"/>
            <a:r>
              <a:rPr lang="en-US" altLang="en-US"/>
              <a:t>Threads can over-ride each other’s data</a:t>
            </a:r>
          </a:p>
          <a:p>
            <a:pPr eaLnBrk="1" hangingPunct="1"/>
            <a:r>
              <a:rPr lang="en-US" altLang="en-US"/>
              <a:t>Threads can access each other’s instructions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D5F74AAE-AD61-318D-AE38-191F1B355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032B7E-524C-4AD9-9848-F0A6356C40D4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AA264988-4B40-DDD7-C4A6-99CBFD54A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86375BC-1130-7BAE-F55C-4D7D4960E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600" dirty="0"/>
              <a:t>To protect we need to make sure that: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Protect Memory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Every process does not have access to all memory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Protect I/O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Every process does not have access to all I/O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Preemptive switching of processes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Use of a timer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Processes cannot disable the timer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3C851B9-E227-0B84-3C7D-9C2093A53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8BB05-070E-43B1-945A-3443F25AEA8B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D3BB6AF2-6DBA-37BB-4F93-67AD0E4A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Translations</a:t>
            </a:r>
          </a:p>
        </p:txBody>
      </p:sp>
      <p:sp>
        <p:nvSpPr>
          <p:cNvPr id="33795" name="Rectangle 31">
            <a:extLst>
              <a:ext uri="{FF2B5EF4-FFF2-40B4-BE49-F238E27FC236}">
                <a16:creationId xmlns:a16="http://schemas.microsoft.com/office/drawing/2014/main" id="{779A2969-429A-5984-C48E-12134BF47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17" y="2160984"/>
            <a:ext cx="4170164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Map virtual address space to physical address space</a:t>
            </a:r>
          </a:p>
          <a:p>
            <a:pPr eaLnBrk="1" hangingPunct="1"/>
            <a:r>
              <a:rPr lang="en-US" altLang="en-US" dirty="0"/>
              <a:t>On a switch load a new translation map</a:t>
            </a:r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07970FCA-C4E1-5C82-FBE2-8B275FC180A2}"/>
              </a:ext>
            </a:extLst>
          </p:cNvPr>
          <p:cNvGrpSpPr>
            <a:grpSpLocks/>
          </p:cNvGrpSpPr>
          <p:nvPr/>
        </p:nvGrpSpPr>
        <p:grpSpPr bwMode="auto">
          <a:xfrm>
            <a:off x="5935266" y="2013913"/>
            <a:ext cx="3920133" cy="4040415"/>
            <a:chOff x="6883400" y="1732343"/>
            <a:chExt cx="5575300" cy="5746370"/>
          </a:xfrm>
        </p:grpSpPr>
        <p:sp>
          <p:nvSpPr>
            <p:cNvPr id="33800" name="Rectangle 2">
              <a:extLst>
                <a:ext uri="{FF2B5EF4-FFF2-40B4-BE49-F238E27FC236}">
                  <a16:creationId xmlns:a16="http://schemas.microsoft.com/office/drawing/2014/main" id="{0317BDC1-F60B-308C-D7CA-C7BA2685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134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OS Code</a:t>
              </a:r>
            </a:p>
          </p:txBody>
        </p:sp>
        <p:sp>
          <p:nvSpPr>
            <p:cNvPr id="33801" name="Rectangle 3">
              <a:extLst>
                <a:ext uri="{FF2B5EF4-FFF2-40B4-BE49-F238E27FC236}">
                  <a16:creationId xmlns:a16="http://schemas.microsoft.com/office/drawing/2014/main" id="{4E3F0F7E-AC63-47E7-B8C3-9A904644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715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3802" name="Rectangle 4">
              <a:extLst>
                <a:ext uri="{FF2B5EF4-FFF2-40B4-BE49-F238E27FC236}">
                  <a16:creationId xmlns:a16="http://schemas.microsoft.com/office/drawing/2014/main" id="{B189AD28-1BC7-0336-5D99-6CC7F50B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295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3803" name="Rectangle 5">
              <a:extLst>
                <a:ext uri="{FF2B5EF4-FFF2-40B4-BE49-F238E27FC236}">
                  <a16:creationId xmlns:a16="http://schemas.microsoft.com/office/drawing/2014/main" id="{73EE23E3-E511-0AA0-6248-3553FC65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876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3804" name="Rectangle 6">
              <a:extLst>
                <a:ext uri="{FF2B5EF4-FFF2-40B4-BE49-F238E27FC236}">
                  <a16:creationId xmlns:a16="http://schemas.microsoft.com/office/drawing/2014/main" id="{22A1119B-6CC6-F899-A424-B3BD921DD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4577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3805" name="Rectangle 7">
              <a:extLst>
                <a:ext uri="{FF2B5EF4-FFF2-40B4-BE49-F238E27FC236}">
                  <a16:creationId xmlns:a16="http://schemas.microsoft.com/office/drawing/2014/main" id="{301E28E7-4EB7-C6A5-0041-AB44713B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038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3806" name="Rectangle 8">
              <a:extLst>
                <a:ext uri="{FF2B5EF4-FFF2-40B4-BE49-F238E27FC236}">
                  <a16:creationId xmlns:a16="http://schemas.microsoft.com/office/drawing/2014/main" id="{9970E242-1C38-5155-9665-DE9314302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619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3807" name="Rectangle 9">
              <a:extLst>
                <a:ext uri="{FF2B5EF4-FFF2-40B4-BE49-F238E27FC236}">
                  <a16:creationId xmlns:a16="http://schemas.microsoft.com/office/drawing/2014/main" id="{08F81807-849E-8CA9-6FB9-C4E4349BF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200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3808" name="Rectangle 10">
              <a:extLst>
                <a:ext uri="{FF2B5EF4-FFF2-40B4-BE49-F238E27FC236}">
                  <a16:creationId xmlns:a16="http://schemas.microsoft.com/office/drawing/2014/main" id="{7E6508B5-4996-7C91-5D3D-86DC20C6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2781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3809" name="Rectangle 11">
              <a:extLst>
                <a:ext uri="{FF2B5EF4-FFF2-40B4-BE49-F238E27FC236}">
                  <a16:creationId xmlns:a16="http://schemas.microsoft.com/office/drawing/2014/main" id="{42DC778E-354E-9731-90AE-A1334FEC7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5532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OS Data</a:t>
              </a:r>
            </a:p>
          </p:txBody>
        </p:sp>
        <p:grpSp>
          <p:nvGrpSpPr>
            <p:cNvPr id="33810" name="Group 12">
              <a:extLst>
                <a:ext uri="{FF2B5EF4-FFF2-40B4-BE49-F238E27FC236}">
                  <a16:creationId xmlns:a16="http://schemas.microsoft.com/office/drawing/2014/main" id="{E8E3E489-2E34-7CDA-E839-A492AEC03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2514600"/>
              <a:ext cx="1270000" cy="1676400"/>
              <a:chOff x="0" y="0"/>
              <a:chExt cx="800" cy="1056"/>
            </a:xfrm>
          </p:grpSpPr>
          <p:sp>
            <p:nvSpPr>
              <p:cNvPr id="33828" name="Rectangle 13">
                <a:extLst>
                  <a:ext uri="{FF2B5EF4-FFF2-40B4-BE49-F238E27FC236}">
                    <a16:creationId xmlns:a16="http://schemas.microsoft.com/office/drawing/2014/main" id="{D076876A-C09C-39E5-0190-F3EE83CEA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Code</a:t>
                </a:r>
              </a:p>
            </p:txBody>
          </p:sp>
          <p:sp>
            <p:nvSpPr>
              <p:cNvPr id="33829" name="Rectangle 14">
                <a:extLst>
                  <a:ext uri="{FF2B5EF4-FFF2-40B4-BE49-F238E27FC236}">
                    <a16:creationId xmlns:a16="http://schemas.microsoft.com/office/drawing/2014/main" id="{742E0F72-2EFF-E685-07BC-4DFD9CF83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2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Heap</a:t>
                </a:r>
              </a:p>
            </p:txBody>
          </p:sp>
          <p:sp>
            <p:nvSpPr>
              <p:cNvPr id="33830" name="Rectangle 15">
                <a:extLst>
                  <a:ext uri="{FF2B5EF4-FFF2-40B4-BE49-F238E27FC236}">
                    <a16:creationId xmlns:a16="http://schemas.microsoft.com/office/drawing/2014/main" id="{2FEE6637-15D6-5478-A6C9-3D2244F8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Stack</a:t>
                </a:r>
              </a:p>
            </p:txBody>
          </p:sp>
          <p:sp>
            <p:nvSpPr>
              <p:cNvPr id="33831" name="Rectangle 16">
                <a:extLst>
                  <a:ext uri="{FF2B5EF4-FFF2-40B4-BE49-F238E27FC236}">
                    <a16:creationId xmlns:a16="http://schemas.microsoft.com/office/drawing/2014/main" id="{45DFAC62-89EF-C498-27E6-B3EE1DE76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64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Data</a:t>
                </a:r>
              </a:p>
            </p:txBody>
          </p:sp>
        </p:grpSp>
        <p:grpSp>
          <p:nvGrpSpPr>
            <p:cNvPr id="33811" name="Group 17">
              <a:extLst>
                <a:ext uri="{FF2B5EF4-FFF2-40B4-BE49-F238E27FC236}">
                  <a16:creationId xmlns:a16="http://schemas.microsoft.com/office/drawing/2014/main" id="{3FD9466F-D7CC-9C7F-A11E-3B8867A7F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5486400"/>
              <a:ext cx="1270000" cy="1676400"/>
              <a:chOff x="0" y="0"/>
              <a:chExt cx="800" cy="1056"/>
            </a:xfrm>
          </p:grpSpPr>
          <p:sp>
            <p:nvSpPr>
              <p:cNvPr id="33824" name="Rectangle 18">
                <a:extLst>
                  <a:ext uri="{FF2B5EF4-FFF2-40B4-BE49-F238E27FC236}">
                    <a16:creationId xmlns:a16="http://schemas.microsoft.com/office/drawing/2014/main" id="{06532E7E-B16B-605A-8A3D-F0E801481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Code</a:t>
                </a:r>
              </a:p>
            </p:txBody>
          </p:sp>
          <p:sp>
            <p:nvSpPr>
              <p:cNvPr id="33825" name="Rectangle 19">
                <a:extLst>
                  <a:ext uri="{FF2B5EF4-FFF2-40B4-BE49-F238E27FC236}">
                    <a16:creationId xmlns:a16="http://schemas.microsoft.com/office/drawing/2014/main" id="{A0CA3A9A-5995-C55A-FDF5-3CC3E55E5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2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Heap</a:t>
                </a:r>
              </a:p>
            </p:txBody>
          </p:sp>
          <p:sp>
            <p:nvSpPr>
              <p:cNvPr id="33826" name="Rectangle 20">
                <a:extLst>
                  <a:ext uri="{FF2B5EF4-FFF2-40B4-BE49-F238E27FC236}">
                    <a16:creationId xmlns:a16="http://schemas.microsoft.com/office/drawing/2014/main" id="{2DD9AC88-C18F-F773-1E6B-8914C03E3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Stack</a:t>
                </a:r>
              </a:p>
            </p:txBody>
          </p:sp>
          <p:sp>
            <p:nvSpPr>
              <p:cNvPr id="33827" name="Rectangle 21">
                <a:extLst>
                  <a:ext uri="{FF2B5EF4-FFF2-40B4-BE49-F238E27FC236}">
                    <a16:creationId xmlns:a16="http://schemas.microsoft.com/office/drawing/2014/main" id="{87EA4DEF-99BF-9EBF-D9E9-0309A52C0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64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Data</a:t>
                </a:r>
              </a:p>
            </p:txBody>
          </p:sp>
        </p:grpSp>
        <p:sp>
          <p:nvSpPr>
            <p:cNvPr id="33812" name="Line 22">
              <a:extLst>
                <a:ext uri="{FF2B5EF4-FFF2-40B4-BE49-F238E27FC236}">
                  <a16:creationId xmlns:a16="http://schemas.microsoft.com/office/drawing/2014/main" id="{A6F3F923-5254-349C-06EC-3A72C99F7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42164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3" name="Line 23">
              <a:extLst>
                <a:ext uri="{FF2B5EF4-FFF2-40B4-BE49-F238E27FC236}">
                  <a16:creationId xmlns:a16="http://schemas.microsoft.com/office/drawing/2014/main" id="{809826DE-FDB8-AD1A-3C6A-C4B7FC7E3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2971800"/>
              <a:ext cx="3021013" cy="313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4" name="Line 24">
              <a:extLst>
                <a:ext uri="{FF2B5EF4-FFF2-40B4-BE49-F238E27FC236}">
                  <a16:creationId xmlns:a16="http://schemas.microsoft.com/office/drawing/2014/main" id="{62F37F7F-397E-12B1-542A-72B07A47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50419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5" name="Line 25">
              <a:extLst>
                <a:ext uri="{FF2B5EF4-FFF2-40B4-BE49-F238E27FC236}">
                  <a16:creationId xmlns:a16="http://schemas.microsoft.com/office/drawing/2014/main" id="{8A62A7C6-08E4-25DE-FAB1-D3ADF0864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924300"/>
              <a:ext cx="3033713" cy="298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6" name="Line 26">
              <a:extLst>
                <a:ext uri="{FF2B5EF4-FFF2-40B4-BE49-F238E27FC236}">
                  <a16:creationId xmlns:a16="http://schemas.microsoft.com/office/drawing/2014/main" id="{61A9AFA7-0E52-708C-DD3B-103FF8979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2781300"/>
              <a:ext cx="3022600" cy="317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7" name="Line 27">
              <a:extLst>
                <a:ext uri="{FF2B5EF4-FFF2-40B4-BE49-F238E27FC236}">
                  <a16:creationId xmlns:a16="http://schemas.microsoft.com/office/drawing/2014/main" id="{401B1958-86A2-E421-63B9-B8FD639531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3225800"/>
              <a:ext cx="300990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8" name="Line 28">
              <a:extLst>
                <a:ext uri="{FF2B5EF4-FFF2-40B4-BE49-F238E27FC236}">
                  <a16:creationId xmlns:a16="http://schemas.microsoft.com/office/drawing/2014/main" id="{D012A0BC-25D4-F901-E72E-D41329D3C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467100"/>
              <a:ext cx="3022600" cy="139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9" name="Line 29">
              <a:extLst>
                <a:ext uri="{FF2B5EF4-FFF2-40B4-BE49-F238E27FC236}">
                  <a16:creationId xmlns:a16="http://schemas.microsoft.com/office/drawing/2014/main" id="{DF562190-4F9B-2FBF-4C88-6BCE04F322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4025900"/>
              <a:ext cx="306070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20" name="Rectangle 30">
              <a:extLst>
                <a:ext uri="{FF2B5EF4-FFF2-40B4-BE49-F238E27FC236}">
                  <a16:creationId xmlns:a16="http://schemas.microsoft.com/office/drawing/2014/main" id="{AC0A2F7C-6575-49E4-A308-638DD59BA466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33194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3821" name="Rectangle 32">
              <a:extLst>
                <a:ext uri="{FF2B5EF4-FFF2-40B4-BE49-F238E27FC236}">
                  <a16:creationId xmlns:a16="http://schemas.microsoft.com/office/drawing/2014/main" id="{51EF7F34-438E-694B-6146-7A0CA0ECC165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61261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3822" name="Rectangle 33">
              <a:extLst>
                <a:ext uri="{FF2B5EF4-FFF2-40B4-BE49-F238E27FC236}">
                  <a16:creationId xmlns:a16="http://schemas.microsoft.com/office/drawing/2014/main" id="{05498325-5634-C140-7569-58FB299B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1732343"/>
              <a:ext cx="538039" cy="6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33823" name="Rectangle 34">
              <a:extLst>
                <a:ext uri="{FF2B5EF4-FFF2-40B4-BE49-F238E27FC236}">
                  <a16:creationId xmlns:a16="http://schemas.microsoft.com/office/drawing/2014/main" id="{BFDBBDC0-8BFD-3556-1051-241AE940D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919" y="4785584"/>
              <a:ext cx="512961" cy="63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83" b="0">
                  <a:latin typeface="Helvetica Neue Light" charset="0"/>
                </a:rPr>
                <a:t>P</a:t>
              </a:r>
              <a:r>
                <a:rPr lang="en-US" altLang="en-US" sz="2883" b="0" baseline="-6000">
                  <a:latin typeface="Helvetica Neue Light" charset="0"/>
                </a:rPr>
                <a:t>2</a:t>
              </a:r>
            </a:p>
          </p:txBody>
        </p:sp>
      </p:grpSp>
      <p:sp>
        <p:nvSpPr>
          <p:cNvPr id="33799" name="Rectangle 6">
            <a:extLst>
              <a:ext uri="{FF2B5EF4-FFF2-40B4-BE49-F238E27FC236}">
                <a16:creationId xmlns:a16="http://schemas.microsoft.com/office/drawing/2014/main" id="{52813466-B798-FBB5-5D76-53A8CE0D89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6951B-FD54-4FB5-A8B5-4E7065CDE94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32DC30C5-46CD-0644-C179-C68D5C15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 Switching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37C7F56-F825-C8C9-404A-4CE551B09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7409" y="2024459"/>
            <a:ext cx="4107656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Switching</a:t>
            </a:r>
          </a:p>
          <a:p>
            <a:pPr marL="498929" lvl="1"/>
            <a:r>
              <a:rPr lang="en-US" altLang="en-US" dirty="0"/>
              <a:t>Changing processes</a:t>
            </a:r>
          </a:p>
          <a:p>
            <a:pPr eaLnBrk="1" hangingPunct="1"/>
            <a:r>
              <a:rPr lang="en-US" altLang="en-US" dirty="0"/>
              <a:t>Context switch overhead sets minimum switching time</a:t>
            </a:r>
          </a:p>
        </p:txBody>
      </p:sp>
      <p:grpSp>
        <p:nvGrpSpPr>
          <p:cNvPr id="34820" name="Group 26">
            <a:extLst>
              <a:ext uri="{FF2B5EF4-FFF2-40B4-BE49-F238E27FC236}">
                <a16:creationId xmlns:a16="http://schemas.microsoft.com/office/drawing/2014/main" id="{625AAA6F-80ED-2D23-B6F7-BF1C3F3869C8}"/>
              </a:ext>
            </a:extLst>
          </p:cNvPr>
          <p:cNvGrpSpPr>
            <a:grpSpLocks/>
          </p:cNvGrpSpPr>
          <p:nvPr/>
        </p:nvGrpSpPr>
        <p:grpSpPr bwMode="auto">
          <a:xfrm>
            <a:off x="6363891" y="1491258"/>
            <a:ext cx="3736232" cy="4607719"/>
            <a:chOff x="6883400" y="2120900"/>
            <a:chExt cx="5313751" cy="6553200"/>
          </a:xfrm>
        </p:grpSpPr>
        <p:grpSp>
          <p:nvGrpSpPr>
            <p:cNvPr id="34824" name="Group 3">
              <a:extLst>
                <a:ext uri="{FF2B5EF4-FFF2-40B4-BE49-F238E27FC236}">
                  <a16:creationId xmlns:a16="http://schemas.microsoft.com/office/drawing/2014/main" id="{DF7CDA32-F65C-7E49-CFF5-9F59A7174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2120900"/>
              <a:ext cx="4368800" cy="6553200"/>
              <a:chOff x="0" y="0"/>
              <a:chExt cx="2752" cy="4128"/>
            </a:xfrm>
          </p:grpSpPr>
          <p:grpSp>
            <p:nvGrpSpPr>
              <p:cNvPr id="34828" name="Group 4">
                <a:extLst>
                  <a:ext uri="{FF2B5EF4-FFF2-40B4-BE49-F238E27FC236}">
                    <a16:creationId xmlns:a16="http://schemas.microsoft.com/office/drawing/2014/main" id="{22E5DE68-B30B-822B-7335-03123EE8C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80" cy="4128"/>
                <a:chOff x="0" y="0"/>
                <a:chExt cx="80" cy="4128"/>
              </a:xfrm>
            </p:grpSpPr>
            <p:sp>
              <p:nvSpPr>
                <p:cNvPr id="34841" name="Rectangle 5">
                  <a:extLst>
                    <a:ext uri="{FF2B5EF4-FFF2-40B4-BE49-F238E27FC236}">
                      <a16:creationId xmlns:a16="http://schemas.microsoft.com/office/drawing/2014/main" id="{E492E6AA-BDE4-1FC3-4D97-6AC7F72C5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60"/>
                  <a:ext cx="80" cy="299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  <p:sp>
              <p:nvSpPr>
                <p:cNvPr id="34842" name="Line 6">
                  <a:extLst>
                    <a:ext uri="{FF2B5EF4-FFF2-40B4-BE49-F238E27FC236}">
                      <a16:creationId xmlns:a16="http://schemas.microsoft.com/office/drawing/2014/main" id="{73D8DA5C-1CCA-82F2-DDB6-10E734C6E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0"/>
                  <a:ext cx="0" cy="568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  <p:sp>
              <p:nvSpPr>
                <p:cNvPr id="34843" name="Line 7">
                  <a:extLst>
                    <a:ext uri="{FF2B5EF4-FFF2-40B4-BE49-F238E27FC236}">
                      <a16:creationId xmlns:a16="http://schemas.microsoft.com/office/drawing/2014/main" id="{6EFAAAA8-3E67-71BE-F46E-5B3B32BFE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3560"/>
                  <a:ext cx="0" cy="568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</p:grpSp>
          <p:sp>
            <p:nvSpPr>
              <p:cNvPr id="34829" name="Rectangle 8">
                <a:extLst>
                  <a:ext uri="{FF2B5EF4-FFF2-40B4-BE49-F238E27FC236}">
                    <a16:creationId xmlns:a16="http://schemas.microsoft.com/office/drawing/2014/main" id="{DE554EF9-CDDB-C925-AD83-DA4A5EB08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576"/>
                <a:ext cx="1720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Save State</a:t>
                </a:r>
              </a:p>
            </p:txBody>
          </p:sp>
          <p:sp>
            <p:nvSpPr>
              <p:cNvPr id="34830" name="Rectangle 9">
                <a:extLst>
                  <a:ext uri="{FF2B5EF4-FFF2-40B4-BE49-F238E27FC236}">
                    <a16:creationId xmlns:a16="http://schemas.microsoft.com/office/drawing/2014/main" id="{4C6AC3B5-3843-2AFF-7DE6-50990AE16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184"/>
                <a:ext cx="1728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Reload State</a:t>
                </a:r>
              </a:p>
            </p:txBody>
          </p:sp>
          <p:sp>
            <p:nvSpPr>
              <p:cNvPr id="34831" name="Rectangle 10">
                <a:extLst>
                  <a:ext uri="{FF2B5EF4-FFF2-40B4-BE49-F238E27FC236}">
                    <a16:creationId xmlns:a16="http://schemas.microsoft.com/office/drawing/2014/main" id="{50A0D8FE-EDCB-880B-8E9C-B1DB288F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520"/>
                <a:ext cx="1720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Save State</a:t>
                </a:r>
              </a:p>
            </p:txBody>
          </p:sp>
          <p:sp>
            <p:nvSpPr>
              <p:cNvPr id="34832" name="Rectangle 11">
                <a:extLst>
                  <a:ext uri="{FF2B5EF4-FFF2-40B4-BE49-F238E27FC236}">
                    <a16:creationId xmlns:a16="http://schemas.microsoft.com/office/drawing/2014/main" id="{7F6D739E-719D-3B0A-6CD6-F9C814031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128"/>
                <a:ext cx="1728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Reload State</a:t>
                </a:r>
              </a:p>
            </p:txBody>
          </p:sp>
          <p:grpSp>
            <p:nvGrpSpPr>
              <p:cNvPr id="34833" name="Group 12">
                <a:extLst>
                  <a:ext uri="{FF2B5EF4-FFF2-40B4-BE49-F238E27FC236}">
                    <a16:creationId xmlns:a16="http://schemas.microsoft.com/office/drawing/2014/main" id="{9F270352-0ED8-2B64-0846-57368D8B4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2" y="0"/>
                <a:ext cx="80" cy="4128"/>
                <a:chOff x="0" y="0"/>
                <a:chExt cx="80" cy="4128"/>
              </a:xfrm>
            </p:grpSpPr>
            <p:sp>
              <p:nvSpPr>
                <p:cNvPr id="34838" name="Line 13">
                  <a:extLst>
                    <a:ext uri="{FF2B5EF4-FFF2-40B4-BE49-F238E27FC236}">
                      <a16:creationId xmlns:a16="http://schemas.microsoft.com/office/drawing/2014/main" id="{535C0FBE-994A-647E-52F7-C058A6B85B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1600"/>
                  <a:ext cx="0" cy="896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  <p:sp>
              <p:nvSpPr>
                <p:cNvPr id="34839" name="Rectangle 14">
                  <a:extLst>
                    <a:ext uri="{FF2B5EF4-FFF2-40B4-BE49-F238E27FC236}">
                      <a16:creationId xmlns:a16="http://schemas.microsoft.com/office/drawing/2014/main" id="{C6C44DC4-D9B4-3939-F66E-03701E6BB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72" cy="159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  <p:sp>
              <p:nvSpPr>
                <p:cNvPr id="34840" name="Rectangle 15">
                  <a:extLst>
                    <a:ext uri="{FF2B5EF4-FFF2-40B4-BE49-F238E27FC236}">
                      <a16:creationId xmlns:a16="http://schemas.microsoft.com/office/drawing/2014/main" id="{4C4C107F-7B58-6FAE-F67B-0AE3BAA4E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528"/>
                  <a:ext cx="80" cy="1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</p:grpSp>
          <p:sp>
            <p:nvSpPr>
              <p:cNvPr id="34834" name="Line 16">
                <a:extLst>
                  <a:ext uri="{FF2B5EF4-FFF2-40B4-BE49-F238E27FC236}">
                    <a16:creationId xmlns:a16="http://schemas.microsoft.com/office/drawing/2014/main" id="{CA174610-EE68-DFA5-BEE2-F1C197906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5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5" name="Line 17">
                <a:extLst>
                  <a:ext uri="{FF2B5EF4-FFF2-40B4-BE49-F238E27FC236}">
                    <a16:creationId xmlns:a16="http://schemas.microsoft.com/office/drawing/2014/main" id="{0BB39198-3461-C54E-99C9-F0E7E4A46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8" y="156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6" name="Line 18">
                <a:extLst>
                  <a:ext uri="{FF2B5EF4-FFF2-40B4-BE49-F238E27FC236}">
                    <a16:creationId xmlns:a16="http://schemas.microsoft.com/office/drawing/2014/main" id="{F9808A7B-E822-6567-415B-04856339C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8" y="252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7" name="Line 19">
                <a:extLst>
                  <a:ext uri="{FF2B5EF4-FFF2-40B4-BE49-F238E27FC236}">
                    <a16:creationId xmlns:a16="http://schemas.microsoft.com/office/drawing/2014/main" id="{29F47A76-B7F8-8528-D7BD-FF8020C45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35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</p:grpSp>
        <p:sp>
          <p:nvSpPr>
            <p:cNvPr id="34825" name="Rectangle 20">
              <a:extLst>
                <a:ext uri="{FF2B5EF4-FFF2-40B4-BE49-F238E27FC236}">
                  <a16:creationId xmlns:a16="http://schemas.microsoft.com/office/drawing/2014/main" id="{22223466-99CD-5CC9-7132-00E3E4A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350" y="47422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  <p:sp>
          <p:nvSpPr>
            <p:cNvPr id="34826" name="Rectangle 21">
              <a:extLst>
                <a:ext uri="{FF2B5EF4-FFF2-40B4-BE49-F238E27FC236}">
                  <a16:creationId xmlns:a16="http://schemas.microsoft.com/office/drawing/2014/main" id="{CD3FE464-FAD9-E3F9-5B21-C900C73E9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249" y="32817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  <p:sp>
          <p:nvSpPr>
            <p:cNvPr id="34827" name="Rectangle 22">
              <a:extLst>
                <a:ext uri="{FF2B5EF4-FFF2-40B4-BE49-F238E27FC236}">
                  <a16:creationId xmlns:a16="http://schemas.microsoft.com/office/drawing/2014/main" id="{BD625AF5-03C8-2D81-ACEA-EE9774566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174" y="66853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</p:grpSp>
      <p:sp>
        <p:nvSpPr>
          <p:cNvPr id="34823" name="Rectangle 6">
            <a:extLst>
              <a:ext uri="{FF2B5EF4-FFF2-40B4-BE49-F238E27FC236}">
                <a16:creationId xmlns:a16="http://schemas.microsoft.com/office/drawing/2014/main" id="{6C4193DD-8752-34AD-52B1-75D349C2F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69A96-6EC5-425E-9703-B61A7C48F2A0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CF6CD5C-0F2D-B2D9-F669-F022129D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214313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CF10B51-2768-332D-7BAD-3BA59999D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768" y="1276945"/>
            <a:ext cx="3661172" cy="4697016"/>
          </a:xfrm>
        </p:spPr>
        <p:txBody>
          <a:bodyPr/>
          <a:lstStyle/>
          <a:p>
            <a:pPr eaLnBrk="1" hangingPunct="1"/>
            <a:r>
              <a:rPr lang="en-US" altLang="en-US" sz="2250" dirty="0"/>
              <a:t>new: process is created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ready: process is waiting to run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running: instructions are executed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waiting: process is waiting for an event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terminated: process has finished execution</a:t>
            </a:r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C7269EBC-3FFF-3CE9-919C-641A30315EF5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1393031"/>
            <a:ext cx="4625578" cy="3759398"/>
            <a:chOff x="0" y="0"/>
            <a:chExt cx="4144" cy="3368"/>
          </a:xfrm>
        </p:grpSpPr>
        <p:sp>
          <p:nvSpPr>
            <p:cNvPr id="35848" name="Oval 4">
              <a:extLst>
                <a:ext uri="{FF2B5EF4-FFF2-40B4-BE49-F238E27FC236}">
                  <a16:creationId xmlns:a16="http://schemas.microsoft.com/office/drawing/2014/main" id="{D61B2AF6-7665-0556-D39D-7B49E59B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0"/>
              <a:ext cx="1704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terminated</a:t>
              </a:r>
            </a:p>
          </p:txBody>
        </p:sp>
        <p:sp>
          <p:nvSpPr>
            <p:cNvPr id="35849" name="Oval 5">
              <a:extLst>
                <a:ext uri="{FF2B5EF4-FFF2-40B4-BE49-F238E27FC236}">
                  <a16:creationId xmlns:a16="http://schemas.microsoft.com/office/drawing/2014/main" id="{D55BF198-14EF-1198-3C9E-7C23C402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new</a:t>
              </a:r>
            </a:p>
          </p:txBody>
        </p:sp>
        <p:sp>
          <p:nvSpPr>
            <p:cNvPr id="35850" name="Oval 6">
              <a:extLst>
                <a:ext uri="{FF2B5EF4-FFF2-40B4-BE49-F238E27FC236}">
                  <a16:creationId xmlns:a16="http://schemas.microsoft.com/office/drawing/2014/main" id="{7A64E3D0-F523-305C-506D-BA37E9EE7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" y="1392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ready</a:t>
              </a:r>
            </a:p>
          </p:txBody>
        </p:sp>
        <p:sp>
          <p:nvSpPr>
            <p:cNvPr id="35851" name="Oval 7">
              <a:extLst>
                <a:ext uri="{FF2B5EF4-FFF2-40B4-BE49-F238E27FC236}">
                  <a16:creationId xmlns:a16="http://schemas.microsoft.com/office/drawing/2014/main" id="{7E2B08FA-A55F-1582-91F4-33E4E7ECA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392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running</a:t>
              </a:r>
            </a:p>
          </p:txBody>
        </p:sp>
        <p:sp>
          <p:nvSpPr>
            <p:cNvPr id="35852" name="Oval 8">
              <a:extLst>
                <a:ext uri="{FF2B5EF4-FFF2-40B4-BE49-F238E27FC236}">
                  <a16:creationId xmlns:a16="http://schemas.microsoft.com/office/drawing/2014/main" id="{D5B3EED0-410C-AB26-7D9C-87A005B40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" y="2744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waiting</a:t>
              </a:r>
            </a:p>
          </p:txBody>
        </p:sp>
        <p:sp>
          <p:nvSpPr>
            <p:cNvPr id="35853" name="Line 9">
              <a:extLst>
                <a:ext uri="{FF2B5EF4-FFF2-40B4-BE49-F238E27FC236}">
                  <a16:creationId xmlns:a16="http://schemas.microsoft.com/office/drawing/2014/main" id="{BC0E4C29-1101-8AB1-4183-427EB1300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2" y="624"/>
              <a:ext cx="272" cy="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4" name="Line 10">
              <a:extLst>
                <a:ext uri="{FF2B5EF4-FFF2-40B4-BE49-F238E27FC236}">
                  <a16:creationId xmlns:a16="http://schemas.microsoft.com/office/drawing/2014/main" id="{DF4144D0-0BBE-787D-59A9-E8D462C2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632"/>
              <a:ext cx="456" cy="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5" name="Line 11">
              <a:extLst>
                <a:ext uri="{FF2B5EF4-FFF2-40B4-BE49-F238E27FC236}">
                  <a16:creationId xmlns:a16="http://schemas.microsoft.com/office/drawing/2014/main" id="{E5FB1313-52EE-0095-2ECC-A99AE8C87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448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6" name="Line 12">
              <a:extLst>
                <a:ext uri="{FF2B5EF4-FFF2-40B4-BE49-F238E27FC236}">
                  <a16:creationId xmlns:a16="http://schemas.microsoft.com/office/drawing/2014/main" id="{FF915E79-4791-A905-CC2E-8D53840FD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968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7" name="Line 13">
              <a:extLst>
                <a:ext uri="{FF2B5EF4-FFF2-40B4-BE49-F238E27FC236}">
                  <a16:creationId xmlns:a16="http://schemas.microsoft.com/office/drawing/2014/main" id="{A9D75F44-ECFD-DC22-A423-092B79F64C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16" y="2000"/>
              <a:ext cx="272" cy="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8" name="Line 14">
              <a:extLst>
                <a:ext uri="{FF2B5EF4-FFF2-40B4-BE49-F238E27FC236}">
                  <a16:creationId xmlns:a16="http://schemas.microsoft.com/office/drawing/2014/main" id="{5AFF0E1F-EC42-0735-27F8-9E6CC394F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0" y="2032"/>
              <a:ext cx="456" cy="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9" name="Rectangle 15">
              <a:extLst>
                <a:ext uri="{FF2B5EF4-FFF2-40B4-BE49-F238E27FC236}">
                  <a16:creationId xmlns:a16="http://schemas.microsoft.com/office/drawing/2014/main" id="{E195E65F-1F02-C6A9-11C1-2BEE5F512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633"/>
              <a:ext cx="9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admitted</a:t>
              </a:r>
            </a:p>
          </p:txBody>
        </p:sp>
        <p:sp>
          <p:nvSpPr>
            <p:cNvPr id="35860" name="Rectangle 16">
              <a:extLst>
                <a:ext uri="{FF2B5EF4-FFF2-40B4-BE49-F238E27FC236}">
                  <a16:creationId xmlns:a16="http://schemas.microsoft.com/office/drawing/2014/main" id="{B53BAB17-445F-5B04-3611-74D092E6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633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exit</a:t>
              </a:r>
            </a:p>
          </p:txBody>
        </p:sp>
        <p:sp>
          <p:nvSpPr>
            <p:cNvPr id="35861" name="Rectangle 17">
              <a:extLst>
                <a:ext uri="{FF2B5EF4-FFF2-40B4-BE49-F238E27FC236}">
                  <a16:creationId xmlns:a16="http://schemas.microsoft.com/office/drawing/2014/main" id="{A179F39C-60FC-16B5-EF49-9B9FC616E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121"/>
              <a:ext cx="8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interrupt</a:t>
              </a:r>
            </a:p>
          </p:txBody>
        </p:sp>
        <p:sp>
          <p:nvSpPr>
            <p:cNvPr id="35862" name="Rectangle 18">
              <a:extLst>
                <a:ext uri="{FF2B5EF4-FFF2-40B4-BE49-F238E27FC236}">
                  <a16:creationId xmlns:a16="http://schemas.microsoft.com/office/drawing/2014/main" id="{8D690BFC-1CF8-E8D8-EF8F-5AB46E5C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2055"/>
              <a:ext cx="81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scheduler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dispatch</a:t>
              </a:r>
            </a:p>
          </p:txBody>
        </p:sp>
        <p:sp>
          <p:nvSpPr>
            <p:cNvPr id="35863" name="Rectangle 19">
              <a:extLst>
                <a:ext uri="{FF2B5EF4-FFF2-40B4-BE49-F238E27FC236}">
                  <a16:creationId xmlns:a16="http://schemas.microsoft.com/office/drawing/2014/main" id="{B6E419AA-1CEA-3598-E39D-2CFA5C9D8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" y="2437"/>
              <a:ext cx="121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I/O or event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completion</a:t>
              </a:r>
            </a:p>
          </p:txBody>
        </p:sp>
        <p:sp>
          <p:nvSpPr>
            <p:cNvPr id="35864" name="Rectangle 20">
              <a:extLst>
                <a:ext uri="{FF2B5EF4-FFF2-40B4-BE49-F238E27FC236}">
                  <a16:creationId xmlns:a16="http://schemas.microsoft.com/office/drawing/2014/main" id="{3328C0D9-32D8-D79A-48AA-2B00680F7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354"/>
              <a:ext cx="121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I/O or event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wait</a:t>
              </a:r>
            </a:p>
          </p:txBody>
        </p:sp>
      </p:grpSp>
      <p:sp>
        <p:nvSpPr>
          <p:cNvPr id="35847" name="Rectangle 6">
            <a:extLst>
              <a:ext uri="{FF2B5EF4-FFF2-40B4-BE49-F238E27FC236}">
                <a16:creationId xmlns:a16="http://schemas.microsoft.com/office/drawing/2014/main" id="{F8944141-4223-6B1B-0DA3-8E1FA1717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D3891-C0A2-4C07-8150-CA8429639CC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8C65423D-570E-841A-3FC7-7B1A0F8B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process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004BDCA-C29E-DF5E-F598-111334CD7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state is held in a process control block (PCB)</a:t>
            </a:r>
          </a:p>
          <a:p>
            <a:pPr eaLnBrk="1" hangingPunct="1"/>
            <a:r>
              <a:rPr lang="en-US" altLang="en-US"/>
              <a:t>To make a new process:</a:t>
            </a:r>
          </a:p>
          <a:p>
            <a:pPr marL="498929" lvl="1"/>
            <a:r>
              <a:rPr lang="en-US" altLang="en-US"/>
              <a:t>Construct PCB</a:t>
            </a:r>
          </a:p>
          <a:p>
            <a:pPr marL="498929" lvl="1"/>
            <a:r>
              <a:rPr lang="en-US" altLang="en-US"/>
              <a:t>Set up page tables for address space</a:t>
            </a:r>
          </a:p>
          <a:p>
            <a:pPr marL="498929" lvl="1"/>
            <a:r>
              <a:rPr lang="en-US" altLang="en-US"/>
              <a:t>Copy data from parent process?</a:t>
            </a:r>
          </a:p>
          <a:p>
            <a:pPr marL="498929" lvl="1"/>
            <a:r>
              <a:rPr lang="en-US" altLang="en-US"/>
              <a:t>Copy I/O state (file handles, etc)</a:t>
            </a:r>
          </a:p>
          <a:p>
            <a:pPr eaLnBrk="1" hangingPunct="1"/>
            <a:r>
              <a:rPr lang="en-US" altLang="en-US"/>
              <a:t>Is process == program ???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5105D891-961B-372C-5D5A-A773F27D7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D458E-CD1F-4B91-850C-F564A0F9F79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A92167C2-9669-E886-CC63-4AE07361F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Collaboration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3FBAB7F-3704-92A9-6838-65A19CFD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 Creation/Memory Overhead</a:t>
            </a:r>
          </a:p>
          <a:p>
            <a:pPr eaLnBrk="1" hangingPunct="1"/>
            <a:r>
              <a:rPr lang="en-US" altLang="en-US"/>
              <a:t>(Relatively) High Context-Switch Overhead</a:t>
            </a:r>
          </a:p>
          <a:p>
            <a:pPr eaLnBrk="1" hangingPunct="1"/>
            <a:r>
              <a:rPr lang="en-US" altLang="en-US"/>
              <a:t>Need communication</a:t>
            </a:r>
          </a:p>
          <a:p>
            <a:pPr marL="498929" lvl="1"/>
            <a:r>
              <a:rPr lang="en-US" altLang="en-US"/>
              <a:t>How??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E24D68AD-E17B-46D9-B391-6F29FB6A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429000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6">
            <a:extLst>
              <a:ext uri="{FF2B5EF4-FFF2-40B4-BE49-F238E27FC236}">
                <a16:creationId xmlns:a16="http://schemas.microsoft.com/office/drawing/2014/main" id="{60E2694C-AEEC-F31B-271C-8C272F5E0B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CB305-E908-41D4-90AA-9EDE486C698C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17DD2FAE-371F-1631-E90A-19D5E210E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Collaboration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D541A9C-FB5F-AFBF-47E2-0A6021D22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 Creation/Memory Overhead</a:t>
            </a:r>
          </a:p>
          <a:p>
            <a:pPr eaLnBrk="1" hangingPunct="1"/>
            <a:r>
              <a:rPr lang="en-US" altLang="en-US"/>
              <a:t>(Relatively) High Context-Switch Overhead</a:t>
            </a:r>
          </a:p>
          <a:p>
            <a:pPr eaLnBrk="1" hangingPunct="1"/>
            <a:r>
              <a:rPr lang="en-US" altLang="en-US"/>
              <a:t>Need communication</a:t>
            </a:r>
          </a:p>
          <a:p>
            <a:pPr marL="498929" lvl="1"/>
            <a:r>
              <a:rPr lang="en-US" altLang="en-US"/>
              <a:t>Shared-Memory</a:t>
            </a:r>
          </a:p>
          <a:p>
            <a:pPr marL="498929" lvl="1"/>
            <a:r>
              <a:rPr lang="en-US" altLang="en-US"/>
              <a:t>Message Passing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795565B-1987-6898-CE32-C69D71F12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47202-EEE8-403A-AB9B-CC7D06EFBF4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EDA8D04F-2C0F-59E3-77EA-49BB4CED5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F7BC574-96CD-A72F-076B-1BDEDB789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vs. Kernel Thread vs. User “Green” Threads</a:t>
            </a:r>
          </a:p>
          <a:p>
            <a:pPr eaLnBrk="1" hangingPunct="1"/>
            <a:r>
              <a:rPr lang="en-US" altLang="en-US"/>
              <a:t>Thread Cooperation</a:t>
            </a:r>
          </a:p>
          <a:p>
            <a:pPr eaLnBrk="1" hangingPunct="1"/>
            <a:r>
              <a:rPr lang="en-US" altLang="en-US"/>
              <a:t>Synchronization</a:t>
            </a:r>
          </a:p>
          <a:p>
            <a:pPr eaLnBrk="1" hangingPunct="1"/>
            <a:r>
              <a:rPr lang="en-US" altLang="en-US"/>
              <a:t>Implementing Concurrency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6DE8C6A-4EFB-FDA0-E63A-EB5E4458D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6E5B7-FD88-4A08-8BCF-DA994F844D9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F5A5642F-6AC7-94FD-54FF-E86793381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Memory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592D884-1D8D-7C3B-EE6E-7038235FD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1214" y="1841896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Communicate by reading/writing to the same memory</a:t>
            </a:r>
          </a:p>
          <a:p>
            <a:pPr eaLnBrk="1" hangingPunct="1"/>
            <a:r>
              <a:rPr lang="en-US" altLang="en-US" dirty="0"/>
              <a:t>Low overhead</a:t>
            </a:r>
          </a:p>
          <a:p>
            <a:pPr eaLnBrk="1" hangingPunct="1"/>
            <a:r>
              <a:rPr lang="en-US" altLang="en-US" dirty="0"/>
              <a:t>Complex synchronization problems</a:t>
            </a:r>
          </a:p>
        </p:txBody>
      </p:sp>
      <p:grpSp>
        <p:nvGrpSpPr>
          <p:cNvPr id="39940" name="Group 39">
            <a:extLst>
              <a:ext uri="{FF2B5EF4-FFF2-40B4-BE49-F238E27FC236}">
                <a16:creationId xmlns:a16="http://schemas.microsoft.com/office/drawing/2014/main" id="{BA21A9D9-C2BD-4BB4-1534-93226C24436F}"/>
              </a:ext>
            </a:extLst>
          </p:cNvPr>
          <p:cNvGrpSpPr>
            <a:grpSpLocks/>
          </p:cNvGrpSpPr>
          <p:nvPr/>
        </p:nvGrpSpPr>
        <p:grpSpPr bwMode="auto">
          <a:xfrm>
            <a:off x="5828109" y="1575241"/>
            <a:ext cx="3920133" cy="4104040"/>
            <a:chOff x="6883400" y="1732343"/>
            <a:chExt cx="5575300" cy="5836857"/>
          </a:xfrm>
        </p:grpSpPr>
        <p:sp>
          <p:nvSpPr>
            <p:cNvPr id="39944" name="Rectangle 3">
              <a:extLst>
                <a:ext uri="{FF2B5EF4-FFF2-40B4-BE49-F238E27FC236}">
                  <a16:creationId xmlns:a16="http://schemas.microsoft.com/office/drawing/2014/main" id="{CE29F52E-C124-AA89-B278-C87A64236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134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45" name="Rectangle 4">
              <a:extLst>
                <a:ext uri="{FF2B5EF4-FFF2-40B4-BE49-F238E27FC236}">
                  <a16:creationId xmlns:a16="http://schemas.microsoft.com/office/drawing/2014/main" id="{665F27DF-859D-2AFD-2822-74E23E2A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715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46" name="Rectangle 5">
              <a:extLst>
                <a:ext uri="{FF2B5EF4-FFF2-40B4-BE49-F238E27FC236}">
                  <a16:creationId xmlns:a16="http://schemas.microsoft.com/office/drawing/2014/main" id="{72CB99BD-7DCA-F854-CE39-B5F96B98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295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47" name="Rectangle 6">
              <a:extLst>
                <a:ext uri="{FF2B5EF4-FFF2-40B4-BE49-F238E27FC236}">
                  <a16:creationId xmlns:a16="http://schemas.microsoft.com/office/drawing/2014/main" id="{FE4AC71A-A7FC-782A-EF70-9E13D6B0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876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48" name="Rectangle 7">
              <a:extLst>
                <a:ext uri="{FF2B5EF4-FFF2-40B4-BE49-F238E27FC236}">
                  <a16:creationId xmlns:a16="http://schemas.microsoft.com/office/drawing/2014/main" id="{63E4E807-4149-F993-A23B-154274FD6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4577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49" name="Rectangle 8">
              <a:extLst>
                <a:ext uri="{FF2B5EF4-FFF2-40B4-BE49-F238E27FC236}">
                  <a16:creationId xmlns:a16="http://schemas.microsoft.com/office/drawing/2014/main" id="{9AB2AD4E-0329-4239-7548-62D4E619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038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0" name="Rectangle 9">
              <a:extLst>
                <a:ext uri="{FF2B5EF4-FFF2-40B4-BE49-F238E27FC236}">
                  <a16:creationId xmlns:a16="http://schemas.microsoft.com/office/drawing/2014/main" id="{6D4AB503-9057-ABE1-ADAA-38101B7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619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1" name="Rectangle 10">
              <a:extLst>
                <a:ext uri="{FF2B5EF4-FFF2-40B4-BE49-F238E27FC236}">
                  <a16:creationId xmlns:a16="http://schemas.microsoft.com/office/drawing/2014/main" id="{48F44DB4-2B64-D57F-4DBC-CDF013A4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200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52" name="Rectangle 11">
              <a:extLst>
                <a:ext uri="{FF2B5EF4-FFF2-40B4-BE49-F238E27FC236}">
                  <a16:creationId xmlns:a16="http://schemas.microsoft.com/office/drawing/2014/main" id="{B50AE4E9-0F97-A47B-B7E2-DBDCD9941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2781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53" name="Rectangle 12">
              <a:extLst>
                <a:ext uri="{FF2B5EF4-FFF2-40B4-BE49-F238E27FC236}">
                  <a16:creationId xmlns:a16="http://schemas.microsoft.com/office/drawing/2014/main" id="{9D51BF0C-78F8-0AB5-EB4A-56F6E8EF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2514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4" name="Rectangle 13">
              <a:extLst>
                <a:ext uri="{FF2B5EF4-FFF2-40B4-BE49-F238E27FC236}">
                  <a16:creationId xmlns:a16="http://schemas.microsoft.com/office/drawing/2014/main" id="{A366EF09-E212-4046-2012-7EBF4BD78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37719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5" name="Rectangle 14">
              <a:extLst>
                <a:ext uri="{FF2B5EF4-FFF2-40B4-BE49-F238E27FC236}">
                  <a16:creationId xmlns:a16="http://schemas.microsoft.com/office/drawing/2014/main" id="{208646F5-3301-81F1-D7E5-DC99C1D3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33528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56" name="Rectangle 15">
              <a:extLst>
                <a:ext uri="{FF2B5EF4-FFF2-40B4-BE49-F238E27FC236}">
                  <a16:creationId xmlns:a16="http://schemas.microsoft.com/office/drawing/2014/main" id="{55FF5F1D-A765-76BE-8EE8-CB0D05BA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2933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57" name="Rectangle 16">
              <a:extLst>
                <a:ext uri="{FF2B5EF4-FFF2-40B4-BE49-F238E27FC236}">
                  <a16:creationId xmlns:a16="http://schemas.microsoft.com/office/drawing/2014/main" id="{BE2F360B-CB42-0635-3455-B8CA7D256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4864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8" name="Rectangle 17">
              <a:extLst>
                <a:ext uri="{FF2B5EF4-FFF2-40B4-BE49-F238E27FC236}">
                  <a16:creationId xmlns:a16="http://schemas.microsoft.com/office/drawing/2014/main" id="{1F804953-1F9A-D17F-289A-67BD4CAEF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6743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9" name="Rectangle 18">
              <a:extLst>
                <a:ext uri="{FF2B5EF4-FFF2-40B4-BE49-F238E27FC236}">
                  <a16:creationId xmlns:a16="http://schemas.microsoft.com/office/drawing/2014/main" id="{06D286BA-3159-5344-E92C-A4092840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6324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60" name="Rectangle 19">
              <a:extLst>
                <a:ext uri="{FF2B5EF4-FFF2-40B4-BE49-F238E27FC236}">
                  <a16:creationId xmlns:a16="http://schemas.microsoft.com/office/drawing/2014/main" id="{9703A367-2B35-3D8A-21FE-1BB7DDB03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9055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61" name="Line 20">
              <a:extLst>
                <a:ext uri="{FF2B5EF4-FFF2-40B4-BE49-F238E27FC236}">
                  <a16:creationId xmlns:a16="http://schemas.microsoft.com/office/drawing/2014/main" id="{AF36042D-C6BA-DBA2-40CF-F17CE851C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42164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2" name="Line 21">
              <a:extLst>
                <a:ext uri="{FF2B5EF4-FFF2-40B4-BE49-F238E27FC236}">
                  <a16:creationId xmlns:a16="http://schemas.microsoft.com/office/drawing/2014/main" id="{DD909727-BC23-60D0-EE57-17C73C580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2971800"/>
              <a:ext cx="3021013" cy="313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3" name="Line 22">
              <a:extLst>
                <a:ext uri="{FF2B5EF4-FFF2-40B4-BE49-F238E27FC236}">
                  <a16:creationId xmlns:a16="http://schemas.microsoft.com/office/drawing/2014/main" id="{9B64BD47-F66C-4AD5-BF43-B4B12AD68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50419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4" name="Line 23">
              <a:extLst>
                <a:ext uri="{FF2B5EF4-FFF2-40B4-BE49-F238E27FC236}">
                  <a16:creationId xmlns:a16="http://schemas.microsoft.com/office/drawing/2014/main" id="{C4333753-FE34-9222-7D4D-A0389EAE9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924300"/>
              <a:ext cx="3033713" cy="298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5" name="Line 24">
              <a:extLst>
                <a:ext uri="{FF2B5EF4-FFF2-40B4-BE49-F238E27FC236}">
                  <a16:creationId xmlns:a16="http://schemas.microsoft.com/office/drawing/2014/main" id="{9AEA36CB-C36D-43B8-7072-05C4CFFF9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2781300"/>
              <a:ext cx="3022600" cy="317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6" name="Line 25">
              <a:extLst>
                <a:ext uri="{FF2B5EF4-FFF2-40B4-BE49-F238E27FC236}">
                  <a16:creationId xmlns:a16="http://schemas.microsoft.com/office/drawing/2014/main" id="{FB55636B-D7CE-25D2-C4FF-F180774B9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3225800"/>
              <a:ext cx="300990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7" name="Line 26">
              <a:extLst>
                <a:ext uri="{FF2B5EF4-FFF2-40B4-BE49-F238E27FC236}">
                  <a16:creationId xmlns:a16="http://schemas.microsoft.com/office/drawing/2014/main" id="{707C3A28-BC22-5DEE-B01B-1AF5F796D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467100"/>
              <a:ext cx="3022600" cy="139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8" name="Line 27">
              <a:extLst>
                <a:ext uri="{FF2B5EF4-FFF2-40B4-BE49-F238E27FC236}">
                  <a16:creationId xmlns:a16="http://schemas.microsoft.com/office/drawing/2014/main" id="{BB9ADDB7-162D-F737-0B68-BC19195C64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4025900"/>
              <a:ext cx="306070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9" name="Rectangle 28">
              <a:extLst>
                <a:ext uri="{FF2B5EF4-FFF2-40B4-BE49-F238E27FC236}">
                  <a16:creationId xmlns:a16="http://schemas.microsoft.com/office/drawing/2014/main" id="{C2D99AFE-64FA-C1E6-60C4-9CB8F441EC41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316788" y="3433763"/>
              <a:ext cx="25400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9970" name="Rectangle 29">
              <a:extLst>
                <a:ext uri="{FF2B5EF4-FFF2-40B4-BE49-F238E27FC236}">
                  <a16:creationId xmlns:a16="http://schemas.microsoft.com/office/drawing/2014/main" id="{CD724142-8284-EF44-A4A9-66A7743F7936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61261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9971" name="Rectangle 30">
              <a:extLst>
                <a:ext uri="{FF2B5EF4-FFF2-40B4-BE49-F238E27FC236}">
                  <a16:creationId xmlns:a16="http://schemas.microsoft.com/office/drawing/2014/main" id="{5A2E4DA1-A190-456E-8BE7-4D1B3B96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1732343"/>
              <a:ext cx="538039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39972" name="Rectangle 31">
              <a:extLst>
                <a:ext uri="{FF2B5EF4-FFF2-40B4-BE49-F238E27FC236}">
                  <a16:creationId xmlns:a16="http://schemas.microsoft.com/office/drawing/2014/main" id="{C30EF6D9-390B-3CFE-6D56-BE268C54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4754944"/>
              <a:ext cx="538039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39973" name="Rectangle 32">
              <a:extLst>
                <a:ext uri="{FF2B5EF4-FFF2-40B4-BE49-F238E27FC236}">
                  <a16:creationId xmlns:a16="http://schemas.microsoft.com/office/drawing/2014/main" id="{B7F3F3A8-DD44-5F6B-F6E2-F2C0B88E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41910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74" name="Rectangle 33">
              <a:extLst>
                <a:ext uri="{FF2B5EF4-FFF2-40B4-BE49-F238E27FC236}">
                  <a16:creationId xmlns:a16="http://schemas.microsoft.com/office/drawing/2014/main" id="{FB12D548-15C9-B237-13CF-9EEE32E2D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7150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17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75" name="Line 34">
              <a:extLst>
                <a:ext uri="{FF2B5EF4-FFF2-40B4-BE49-F238E27FC236}">
                  <a16:creationId xmlns:a16="http://schemas.microsoft.com/office/drawing/2014/main" id="{9FB39056-58C7-2D0A-1688-211216C3A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6100" y="6348413"/>
              <a:ext cx="2984500" cy="966787"/>
            </a:xfrm>
            <a:prstGeom prst="line">
              <a:avLst/>
            </a:prstGeom>
            <a:noFill/>
            <a:ln w="25400">
              <a:solidFill>
                <a:srgbClr val="00FF04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76" name="Line 35">
              <a:extLst>
                <a:ext uri="{FF2B5EF4-FFF2-40B4-BE49-F238E27FC236}">
                  <a16:creationId xmlns:a16="http://schemas.microsoft.com/office/drawing/2014/main" id="{56A960AC-43EA-4901-33EA-0BE7BAA368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40700" y="4406900"/>
              <a:ext cx="3022600" cy="1905000"/>
            </a:xfrm>
            <a:prstGeom prst="line">
              <a:avLst/>
            </a:prstGeom>
            <a:noFill/>
            <a:ln w="25400">
              <a:solidFill>
                <a:srgbClr val="00FF04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</p:grpSp>
      <p:sp>
        <p:nvSpPr>
          <p:cNvPr id="39943" name="Rectangle 6">
            <a:extLst>
              <a:ext uri="{FF2B5EF4-FFF2-40B4-BE49-F238E27FC236}">
                <a16:creationId xmlns:a16="http://schemas.microsoft.com/office/drawing/2014/main" id="{2820410E-6BE8-4701-1579-49DFBC1A9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31371-0424-48B9-B0D1-1212C7B26FF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F5A019D-B814-9797-2868-9C3FE3344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Inter-process Communication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EA1D375-38D5-EAD0-EB37-D47C36DA9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send messages through an IPC facility</a:t>
            </a:r>
          </a:p>
          <a:p>
            <a:pPr eaLnBrk="1" hangingPunct="1"/>
            <a:r>
              <a:rPr lang="en-US" altLang="en-US"/>
              <a:t>Transfer information without shared variables</a:t>
            </a:r>
          </a:p>
          <a:p>
            <a:pPr eaLnBrk="1" hangingPunct="1"/>
            <a:r>
              <a:rPr lang="en-US" altLang="en-US"/>
              <a:t>Works over a network</a:t>
            </a:r>
          </a:p>
          <a:p>
            <a:pPr eaLnBrk="1" hangingPunct="1"/>
            <a:r>
              <a:rPr lang="en-US" altLang="en-US"/>
              <a:t>Harder to implement</a:t>
            </a:r>
          </a:p>
          <a:p>
            <a:pPr eaLnBrk="1" hangingPunct="1"/>
            <a:r>
              <a:rPr lang="en-US" altLang="en-US"/>
              <a:t>Maybe more overhead</a:t>
            </a:r>
          </a:p>
          <a:p>
            <a:pPr eaLnBrk="1" hangingPunct="1"/>
            <a:r>
              <a:rPr lang="en-US" altLang="en-US"/>
              <a:t>Less concurrency problems</a:t>
            </a:r>
          </a:p>
          <a:p>
            <a:pPr marL="498929" lvl="1"/>
            <a:r>
              <a:rPr lang="en-US" altLang="en-US"/>
              <a:t>Why??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50DDB1FB-C96D-460E-9C54-1AB4A73E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19" y="3589734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6">
            <a:extLst>
              <a:ext uri="{FF2B5EF4-FFF2-40B4-BE49-F238E27FC236}">
                <a16:creationId xmlns:a16="http://schemas.microsoft.com/office/drawing/2014/main" id="{409900BD-8F48-E18E-F1EB-8F58653AD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4249C-779C-44D2-82D2-E11B368F762B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39A05E25-B131-08D6-B268-ECC41D7F3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Threads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380B5B1-29F2-B948-1B01-6A6A9E6F3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execution stream within a process</a:t>
            </a:r>
          </a:p>
          <a:p>
            <a:pPr eaLnBrk="1" hangingPunct="1"/>
            <a:r>
              <a:rPr lang="en-US" altLang="en-US"/>
              <a:t>No protection between threads</a:t>
            </a:r>
          </a:p>
          <a:p>
            <a:pPr marL="498929" lvl="1"/>
            <a:r>
              <a:rPr lang="en-US" altLang="en-US"/>
              <a:t>Process still contains a single Address Space</a:t>
            </a:r>
          </a:p>
          <a:p>
            <a:pPr eaLnBrk="1" hangingPunct="1"/>
            <a:r>
              <a:rPr lang="en-US" altLang="en-US"/>
              <a:t>Why separate threads from processes</a:t>
            </a:r>
          </a:p>
          <a:p>
            <a:pPr marL="498929" lvl="1"/>
            <a:r>
              <a:rPr lang="en-US" altLang="en-US"/>
              <a:t>Threads provide concurrency to a process</a:t>
            </a:r>
          </a:p>
          <a:p>
            <a:pPr marL="498929" lvl="1"/>
            <a:r>
              <a:rPr lang="en-US" altLang="en-US"/>
              <a:t>Easy to share data</a:t>
            </a:r>
          </a:p>
          <a:p>
            <a:pPr marL="498929" lvl="1"/>
            <a:r>
              <a:rPr lang="en-US" altLang="en-US"/>
              <a:t>Heavyweight Process = Process with one thread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70C398E4-EA42-B42F-D8D2-96DDFE738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1E5D8-5690-4826-8222-D9F256CBD23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A826AB3C-45A3-06F3-CB55-99E0E05F4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State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2CB9FFC-E383-50A7-6AEE-A4E2E453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109" dirty="0"/>
              <a:t>State shared by all threads in process/address space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Contents of memory (global variables, heap)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I/O state (file system, network, etc.)</a:t>
            </a:r>
          </a:p>
          <a:p>
            <a:pPr>
              <a:spcBef>
                <a:spcPts val="1617"/>
              </a:spcBef>
            </a:pPr>
            <a:r>
              <a:rPr lang="en-US" altLang="en-US" sz="2109" dirty="0"/>
              <a:t>State private to each thread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Kept in Thread Control Block (TCB)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CPU registers (including PC)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Execution Stack</a:t>
            </a:r>
          </a:p>
          <a:p>
            <a:pPr marL="811457" lvl="2">
              <a:spcBef>
                <a:spcPts val="1617"/>
              </a:spcBef>
            </a:pPr>
            <a:r>
              <a:rPr lang="en-US" altLang="en-US" sz="2109" dirty="0"/>
              <a:t>Parameters, temporary variables</a:t>
            </a:r>
          </a:p>
          <a:p>
            <a:pPr marL="811457" lvl="2">
              <a:spcBef>
                <a:spcPts val="1617"/>
              </a:spcBef>
            </a:pPr>
            <a:r>
              <a:rPr lang="en-US" altLang="en-US" sz="2109" dirty="0"/>
              <a:t>return PCs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3640A1C-4004-C0F9-5777-E36943077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27DDA-DEB5-48FF-8060-1969E4ADCC3F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6AAA3579-8760-D351-13A4-ABBC1A390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State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D973BA1-DC23-348A-E462-A191B0061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thread has a Thread Control Block (TCB)</a:t>
            </a:r>
          </a:p>
          <a:p>
            <a:pPr marL="498929" lvl="1"/>
            <a:r>
              <a:rPr lang="en-US" altLang="en-US"/>
              <a:t>Execution State</a:t>
            </a:r>
          </a:p>
          <a:p>
            <a:pPr marL="498929" lvl="1"/>
            <a:r>
              <a:rPr lang="en-US" altLang="en-US"/>
              <a:t>Scheduling info</a:t>
            </a:r>
          </a:p>
          <a:p>
            <a:pPr marL="498929" lvl="1"/>
            <a:r>
              <a:rPr lang="en-US" altLang="en-US"/>
              <a:t>Accounting info</a:t>
            </a:r>
          </a:p>
          <a:p>
            <a:pPr marL="498929" lvl="1"/>
            <a:r>
              <a:rPr lang="en-US" altLang="en-US"/>
              <a:t>etc.....</a:t>
            </a:r>
          </a:p>
          <a:p>
            <a:pPr eaLnBrk="1" hangingPunct="1"/>
            <a:r>
              <a:rPr lang="en-US" altLang="en-US"/>
              <a:t>OS keeps track of TCBs in protected memory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D9EF8FC-CBFE-A085-75F5-051D6D7AB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2DC3C-130B-4880-8F7A-F04D19969DE0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CECCD576-612F-91E3-523B-5DCE7A9D9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Queues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D318277-6E50-FA8D-828B-65861530C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6262" y="1982391"/>
            <a:ext cx="334863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When thread is not running, its TCB is in a scheduler queue</a:t>
            </a:r>
          </a:p>
          <a:p>
            <a:pPr marL="498929" lvl="1"/>
            <a:r>
              <a:rPr lang="en-US" altLang="en-US" dirty="0"/>
              <a:t>Separate queues for each device/signal/condition</a:t>
            </a:r>
          </a:p>
          <a:p>
            <a:pPr marL="498929" lvl="1"/>
            <a:r>
              <a:rPr lang="en-US" altLang="en-US" dirty="0"/>
              <a:t>Each queue can have different scheduling policy</a:t>
            </a:r>
          </a:p>
        </p:txBody>
      </p:sp>
      <p:grpSp>
        <p:nvGrpSpPr>
          <p:cNvPr id="45060" name="Group 32">
            <a:extLst>
              <a:ext uri="{FF2B5EF4-FFF2-40B4-BE49-F238E27FC236}">
                <a16:creationId xmlns:a16="http://schemas.microsoft.com/office/drawing/2014/main" id="{368B3552-FCB2-6DE6-B893-8B306AA9A70A}"/>
              </a:ext>
            </a:extLst>
          </p:cNvPr>
          <p:cNvGrpSpPr>
            <a:grpSpLocks/>
          </p:cNvGrpSpPr>
          <p:nvPr/>
        </p:nvGrpSpPr>
        <p:grpSpPr bwMode="auto">
          <a:xfrm>
            <a:off x="5774531" y="1688827"/>
            <a:ext cx="4161234" cy="3615407"/>
            <a:chOff x="6400800" y="2338388"/>
            <a:chExt cx="5918200" cy="5141912"/>
          </a:xfrm>
        </p:grpSpPr>
        <p:grpSp>
          <p:nvGrpSpPr>
            <p:cNvPr id="45064" name="Group 3">
              <a:extLst>
                <a:ext uri="{FF2B5EF4-FFF2-40B4-BE49-F238E27FC236}">
                  <a16:creationId xmlns:a16="http://schemas.microsoft.com/office/drawing/2014/main" id="{222473FB-91AF-881B-6561-7AB1616CB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2338388"/>
              <a:ext cx="5918200" cy="1509713"/>
              <a:chOff x="0" y="53"/>
              <a:chExt cx="3728" cy="951"/>
            </a:xfrm>
          </p:grpSpPr>
          <p:sp>
            <p:nvSpPr>
              <p:cNvPr id="45079" name="Line 4">
                <a:extLst>
                  <a:ext uri="{FF2B5EF4-FFF2-40B4-BE49-F238E27FC236}">
                    <a16:creationId xmlns:a16="http://schemas.microsoft.com/office/drawing/2014/main" id="{9FE1F127-9820-EB51-5E64-6F57F1BC5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740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0" name="Line 5">
                <a:extLst>
                  <a:ext uri="{FF2B5EF4-FFF2-40B4-BE49-F238E27FC236}">
                    <a16:creationId xmlns:a16="http://schemas.microsoft.com/office/drawing/2014/main" id="{6BECFF4C-4133-D59F-CABD-F35F7B6B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932"/>
                <a:ext cx="2612" cy="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1" name="Rectangle 6">
                <a:extLst>
                  <a:ext uri="{FF2B5EF4-FFF2-40B4-BE49-F238E27FC236}">
                    <a16:creationId xmlns:a16="http://schemas.microsoft.com/office/drawing/2014/main" id="{103B9AA6-C6E1-D9CD-6626-A9DF8B56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16"/>
                <a:ext cx="800" cy="3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391" b="0">
                    <a:latin typeface="Helvetica Neue Light" charset="0"/>
                  </a:rPr>
                  <a:t>Head</a:t>
                </a:r>
              </a:p>
            </p:txBody>
          </p:sp>
          <p:sp>
            <p:nvSpPr>
              <p:cNvPr id="45082" name="Rectangle 7">
                <a:extLst>
                  <a:ext uri="{FF2B5EF4-FFF2-40B4-BE49-F238E27FC236}">
                    <a16:creationId xmlns:a16="http://schemas.microsoft.com/office/drawing/2014/main" id="{0EB40DE6-E50D-3A78-00DF-E2B1AD89A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0"/>
                <a:ext cx="800" cy="3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391" b="0">
                    <a:latin typeface="Helvetica Neue Light" charset="0"/>
                  </a:rPr>
                  <a:t>Tail</a:t>
                </a:r>
              </a:p>
            </p:txBody>
          </p:sp>
          <p:sp>
            <p:nvSpPr>
              <p:cNvPr id="45083" name="Rectangle 8">
                <a:extLst>
                  <a:ext uri="{FF2B5EF4-FFF2-40B4-BE49-F238E27FC236}">
                    <a16:creationId xmlns:a16="http://schemas.microsoft.com/office/drawing/2014/main" id="{446304C6-B26B-7277-E36C-5388E076E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4" name="Line 9">
                <a:extLst>
                  <a:ext uri="{FF2B5EF4-FFF2-40B4-BE49-F238E27FC236}">
                    <a16:creationId xmlns:a16="http://schemas.microsoft.com/office/drawing/2014/main" id="{D7301812-81D0-A4A3-2D58-B882D21D1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64"/>
                <a:ext cx="3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5" name="Line 10">
                <a:extLst>
                  <a:ext uri="{FF2B5EF4-FFF2-40B4-BE49-F238E27FC236}">
                    <a16:creationId xmlns:a16="http://schemas.microsoft.com/office/drawing/2014/main" id="{A8C6895C-11B0-77AF-A3C6-FBBC208AE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0" y="5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6" name="Line 11">
                <a:extLst>
                  <a:ext uri="{FF2B5EF4-FFF2-40B4-BE49-F238E27FC236}">
                    <a16:creationId xmlns:a16="http://schemas.microsoft.com/office/drawing/2014/main" id="{7E1B13B1-034F-245A-604A-DE2134C6C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5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7" name="Rectangle 12">
                <a:extLst>
                  <a:ext uri="{FF2B5EF4-FFF2-40B4-BE49-F238E27FC236}">
                    <a16:creationId xmlns:a16="http://schemas.microsoft.com/office/drawing/2014/main" id="{B9418611-CB71-6F42-D6C6-3C1610601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8" name="Rectangle 13">
                <a:extLst>
                  <a:ext uri="{FF2B5EF4-FFF2-40B4-BE49-F238E27FC236}">
                    <a16:creationId xmlns:a16="http://schemas.microsoft.com/office/drawing/2014/main" id="{AFB8C7E9-6C24-B82F-CA97-EFD03236E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9" name="Rectangle 14">
                <a:extLst>
                  <a:ext uri="{FF2B5EF4-FFF2-40B4-BE49-F238E27FC236}">
                    <a16:creationId xmlns:a16="http://schemas.microsoft.com/office/drawing/2014/main" id="{225CF36A-A54C-A2BA-8BFD-B51487EA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" y="53"/>
                <a:ext cx="6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109" b="0">
                    <a:latin typeface="Helvetica Neue Light" charset="0"/>
                  </a:rPr>
                  <a:t>Ready</a:t>
                </a:r>
              </a:p>
            </p:txBody>
          </p:sp>
        </p:grpSp>
        <p:sp>
          <p:nvSpPr>
            <p:cNvPr id="45065" name="Line 15">
              <a:extLst>
                <a:ext uri="{FF2B5EF4-FFF2-40B4-BE49-F238E27FC236}">
                  <a16:creationId xmlns:a16="http://schemas.microsoft.com/office/drawing/2014/main" id="{5688C8C6-20E4-E7F4-B28F-2DF3DB9B2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0800" y="55499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66" name="Rectangle 16">
              <a:extLst>
                <a:ext uri="{FF2B5EF4-FFF2-40B4-BE49-F238E27FC236}">
                  <a16:creationId xmlns:a16="http://schemas.microsoft.com/office/drawing/2014/main" id="{B3C562FC-83ED-83AF-417C-314D914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45720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Head</a:t>
              </a:r>
            </a:p>
          </p:txBody>
        </p:sp>
        <p:sp>
          <p:nvSpPr>
            <p:cNvPr id="45067" name="Rectangle 17">
              <a:extLst>
                <a:ext uri="{FF2B5EF4-FFF2-40B4-BE49-F238E27FC236}">
                  <a16:creationId xmlns:a16="http://schemas.microsoft.com/office/drawing/2014/main" id="{A8F1F527-DE93-852C-F2C5-A4D3E3302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51181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Tail</a:t>
              </a:r>
            </a:p>
          </p:txBody>
        </p:sp>
        <p:sp>
          <p:nvSpPr>
            <p:cNvPr id="45068" name="Line 18">
              <a:extLst>
                <a:ext uri="{FF2B5EF4-FFF2-40B4-BE49-F238E27FC236}">
                  <a16:creationId xmlns:a16="http://schemas.microsoft.com/office/drawing/2014/main" id="{C51DDA02-85CA-3387-5459-1F5DA3F4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4648200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69" name="Rectangle 19">
              <a:extLst>
                <a:ext uri="{FF2B5EF4-FFF2-40B4-BE49-F238E27FC236}">
                  <a16:creationId xmlns:a16="http://schemas.microsoft.com/office/drawing/2014/main" id="{5518C635-C2EA-8AF7-944B-381D7379C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85" y="4154832"/>
              <a:ext cx="733831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Disc</a:t>
              </a:r>
            </a:p>
          </p:txBody>
        </p:sp>
        <p:sp>
          <p:nvSpPr>
            <p:cNvPr id="45070" name="Line 20">
              <a:extLst>
                <a:ext uri="{FF2B5EF4-FFF2-40B4-BE49-F238E27FC236}">
                  <a16:creationId xmlns:a16="http://schemas.microsoft.com/office/drawing/2014/main" id="{FAFAAD02-EDB5-95ED-3418-499BCB7B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0000" y="7061200"/>
              <a:ext cx="0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1" name="Line 21">
              <a:extLst>
                <a:ext uri="{FF2B5EF4-FFF2-40B4-BE49-F238E27FC236}">
                  <a16:creationId xmlns:a16="http://schemas.microsoft.com/office/drawing/2014/main" id="{43F6929E-4D07-8BC4-239F-34FBE92EE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670800" y="7378700"/>
              <a:ext cx="12255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2" name="Rectangle 22">
              <a:extLst>
                <a:ext uri="{FF2B5EF4-FFF2-40B4-BE49-F238E27FC236}">
                  <a16:creationId xmlns:a16="http://schemas.microsoft.com/office/drawing/2014/main" id="{DE3E6BDB-851D-A6D6-B5BC-3DA3E66FA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63881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Head</a:t>
              </a:r>
            </a:p>
          </p:txBody>
        </p:sp>
        <p:sp>
          <p:nvSpPr>
            <p:cNvPr id="45073" name="Rectangle 23">
              <a:extLst>
                <a:ext uri="{FF2B5EF4-FFF2-40B4-BE49-F238E27FC236}">
                  <a16:creationId xmlns:a16="http://schemas.microsoft.com/office/drawing/2014/main" id="{A2566802-B11D-21BF-CC82-9B1B56342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69342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Tail</a:t>
              </a:r>
            </a:p>
          </p:txBody>
        </p:sp>
        <p:sp>
          <p:nvSpPr>
            <p:cNvPr id="45074" name="Rectangle 24">
              <a:extLst>
                <a:ext uri="{FF2B5EF4-FFF2-40B4-BE49-F238E27FC236}">
                  <a16:creationId xmlns:a16="http://schemas.microsoft.com/office/drawing/2014/main" id="{B1AF204A-549F-96F6-E01B-01E160A5E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6362700"/>
              <a:ext cx="1028700" cy="6858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TCB</a:t>
              </a:r>
            </a:p>
          </p:txBody>
        </p:sp>
        <p:sp>
          <p:nvSpPr>
            <p:cNvPr id="45075" name="Line 25">
              <a:extLst>
                <a:ext uri="{FF2B5EF4-FFF2-40B4-BE49-F238E27FC236}">
                  <a16:creationId xmlns:a16="http://schemas.microsoft.com/office/drawing/2014/main" id="{6CC1329B-942C-65E7-520D-15D9FD174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6464300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6" name="Rectangle 26">
              <a:extLst>
                <a:ext uri="{FF2B5EF4-FFF2-40B4-BE49-F238E27FC236}">
                  <a16:creationId xmlns:a16="http://schemas.microsoft.com/office/drawing/2014/main" id="{2C18BECC-A597-14B0-D527-0B2F60289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818" y="5970931"/>
              <a:ext cx="86396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Ether</a:t>
              </a:r>
            </a:p>
          </p:txBody>
        </p:sp>
        <p:sp>
          <p:nvSpPr>
            <p:cNvPr id="45077" name="Rectangle 27">
              <a:extLst>
                <a:ext uri="{FF2B5EF4-FFF2-40B4-BE49-F238E27FC236}">
                  <a16:creationId xmlns:a16="http://schemas.microsoft.com/office/drawing/2014/main" id="{C178717D-81F3-2290-690F-1ADA81283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339" y="4459631"/>
              <a:ext cx="102592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>
                  <a:latin typeface="Helvetica Neue" charset="0"/>
                  <a:sym typeface="Helvetica Neue" charset="0"/>
                </a:rPr>
                <a:t>NULL</a:t>
              </a:r>
            </a:p>
          </p:txBody>
        </p:sp>
        <p:sp>
          <p:nvSpPr>
            <p:cNvPr id="45078" name="Rectangle 28">
              <a:extLst>
                <a:ext uri="{FF2B5EF4-FFF2-40B4-BE49-F238E27FC236}">
                  <a16:creationId xmlns:a16="http://schemas.microsoft.com/office/drawing/2014/main" id="{92E33E69-CE4C-F0AA-56E9-67A3F662E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339" y="5361331"/>
              <a:ext cx="102592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>
                  <a:latin typeface="Helvetica Neue" charset="0"/>
                  <a:sym typeface="Helvetica Neue" charset="0"/>
                </a:rPr>
                <a:t>NULL</a:t>
              </a:r>
            </a:p>
          </p:txBody>
        </p:sp>
      </p:grpSp>
      <p:sp>
        <p:nvSpPr>
          <p:cNvPr id="45063" name="Rectangle 6">
            <a:extLst>
              <a:ext uri="{FF2B5EF4-FFF2-40B4-BE49-F238E27FC236}">
                <a16:creationId xmlns:a16="http://schemas.microsoft.com/office/drawing/2014/main" id="{15A27EE2-5B51-EC6C-AB3C-15037F2BD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C96A56-4D68-4EFA-93A3-A9975F6C7234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7F32A047-FE42-9A6B-D143-AFDB48BDC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 Dispatch Loop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E0D920A-D6FC-48AE-9B42-EA5418873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Loop {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RunThread();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ChooseNextThread();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SaveStateOfCPU(curTCB);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LoadStateOfCPU(newTCB);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838E5A3-13AF-780C-F314-3B03E30B9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E0382-FA41-458D-813B-FB8D52F6D37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5F67F641-5C55-006B-2002-0E084D608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Thread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B010B67-9626-B0BD-221C-EBAC68FEB7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run a thread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Load its state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Load the environment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Jump to the PC</a:t>
            </a:r>
          </a:p>
          <a:p>
            <a:pPr>
              <a:spcBef>
                <a:spcPts val="2250"/>
              </a:spcBef>
            </a:pPr>
            <a:endParaRPr lang="en-US" altLang="en-US"/>
          </a:p>
          <a:p>
            <a:pPr>
              <a:spcBef>
                <a:spcPts val="2250"/>
              </a:spcBef>
            </a:pPr>
            <a:r>
              <a:rPr lang="en-US" altLang="en-US"/>
              <a:t>When does the dispatcher get control?</a:t>
            </a: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A987BD08-A08D-4D7E-9D79-11BCC361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446985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6">
            <a:extLst>
              <a:ext uri="{FF2B5EF4-FFF2-40B4-BE49-F238E27FC236}">
                <a16:creationId xmlns:a16="http://schemas.microsoft.com/office/drawing/2014/main" id="{CAB3F93B-738B-133B-0220-6984920004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9B368-30D1-4052-8855-8DD9918F915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92D2499A-CACC-66E2-FD7B-D3746505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Thread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739D681-9C94-D125-1B81-2118BA7D9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How to run a thread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Load its state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Load the environment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Jump to the PC</a:t>
            </a:r>
          </a:p>
          <a:p>
            <a:pPr>
              <a:spcBef>
                <a:spcPts val="1617"/>
              </a:spcBef>
            </a:pPr>
            <a:endParaRPr lang="en-US" altLang="en-US"/>
          </a:p>
          <a:p>
            <a:pPr>
              <a:spcBef>
                <a:spcPts val="1617"/>
              </a:spcBef>
            </a:pPr>
            <a:r>
              <a:rPr lang="en-US" altLang="en-US"/>
              <a:t>When does the dispatcher get control?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Internal events: thread returns control voluntarily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External events: thread gets preempted</a:t>
            </a:r>
          </a:p>
          <a:p>
            <a:pPr>
              <a:spcBef>
                <a:spcPts val="1617"/>
              </a:spcBef>
            </a:pPr>
            <a:r>
              <a:rPr lang="en-US" altLang="en-US"/>
              <a:t>More on how later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C21D1D0-AA9A-0C26-94E6-1453558C3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C58E1-F47F-47F6-AAC4-A7924E8580EA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D4233292-10EE-259C-21FD-FCFA286E8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Thread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7A48D62-FE1D-E524-C13A-DA41CF474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Need information: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Pass a function pointer to application routine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Pointer to array of arguments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Size of the stack to allocate</a:t>
            </a:r>
          </a:p>
          <a:p>
            <a:pPr>
              <a:spcBef>
                <a:spcPts val="2461"/>
              </a:spcBef>
            </a:pPr>
            <a:r>
              <a:rPr lang="en-US" altLang="en-US" dirty="0"/>
              <a:t>Implementation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Check all arguments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Allocated new Stack and TCB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Initialize TCB and place in ready queue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02C203E2-CB65-5EEA-1CD4-4A0E22F67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78D7F-2D31-4360-AA85-27E776228B1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0B8358D6-BB06-BCDA-4F9B-5F75929E1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7853289-E76D-456A-5202-FB8CC5D3D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746871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/>
              <a:t>Uniprogramming: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Execute one program at a time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MS/DOS, Early Mac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Easier to implement, less to worry about</a:t>
            </a:r>
          </a:p>
          <a:p>
            <a:pPr>
              <a:spcBef>
                <a:spcPts val="1617"/>
              </a:spcBef>
            </a:pPr>
            <a:r>
              <a:rPr lang="en-US" altLang="en-US"/>
              <a:t>Want to execute many applications at the same time (Multiprogramming)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WHY????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32E48344-C599-423F-9CEB-33C61177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42" y="4185791"/>
            <a:ext cx="1839516" cy="1839516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>
            <a:extLst>
              <a:ext uri="{FF2B5EF4-FFF2-40B4-BE49-F238E27FC236}">
                <a16:creationId xmlns:a16="http://schemas.microsoft.com/office/drawing/2014/main" id="{B8540679-38BE-424D-4911-98733DBBD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119C1D-9FF3-410D-AD2C-B2918032DC7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3332883C-2A4F-76F6-E822-824842A10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initialize Thread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7EB5BB1-78E0-4909-AD90-37BA33BFC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Initialize register fields of TCB</a:t>
            </a:r>
          </a:p>
          <a:p>
            <a:pPr marL="498929" lvl="1"/>
            <a:r>
              <a:rPr lang="en-US" altLang="en-US"/>
              <a:t>Stack pointer points at the stack</a:t>
            </a:r>
          </a:p>
          <a:p>
            <a:pPr marL="498929" lvl="1"/>
            <a:r>
              <a:rPr lang="en-US" altLang="en-US"/>
              <a:t>PC address =&gt; OS routine ThreadRoot()</a:t>
            </a:r>
          </a:p>
          <a:p>
            <a:pPr marL="498929" lvl="1"/>
            <a:r>
              <a:rPr lang="en-US" altLang="en-US"/>
              <a:t>Two arg registers initialized to function and arguments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EF390F2-D5E7-9587-76AA-88E9E9BA9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7B6F04-C200-422E-9D8C-64981A5ECD2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2098531-28F5-6F4D-ED65-0EC4920FC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21469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Starting a Thread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561828-6F2D-3036-C587-5125134F4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1001" y="1464469"/>
            <a:ext cx="4313039" cy="46970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531" dirty="0"/>
              <a:t>Eventually the dispatcher will select this TCB and begin in </a:t>
            </a:r>
            <a:r>
              <a:rPr lang="en-US" altLang="en-US" sz="2531" dirty="0" err="1"/>
              <a:t>ThreadRoot</a:t>
            </a:r>
            <a:r>
              <a:rPr lang="en-US" altLang="en-US" sz="2531" dirty="0"/>
              <a:t>()</a:t>
            </a:r>
          </a:p>
          <a:p>
            <a:pPr>
              <a:spcBef>
                <a:spcPts val="1547"/>
              </a:spcBef>
            </a:pPr>
            <a:r>
              <a:rPr lang="en-US" altLang="en-US" sz="2531" dirty="0" err="1"/>
              <a:t>ThreadRoot</a:t>
            </a:r>
            <a:endParaRPr lang="en-US" altLang="en-US" sz="2531" dirty="0"/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Do Housekeeping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Switch to user mode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Call threaded code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Finish the thread</a:t>
            </a:r>
          </a:p>
          <a:p>
            <a:pPr marL="811457" lvl="2">
              <a:spcBef>
                <a:spcPts val="1547"/>
              </a:spcBef>
            </a:pPr>
            <a:r>
              <a:rPr lang="en-US" altLang="en-US" sz="2531" dirty="0"/>
              <a:t>starts at user-level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A8C3253-D883-4445-CF07-4A6F52C4DCDF}"/>
              </a:ext>
            </a:extLst>
          </p:cNvPr>
          <p:cNvSpPr>
            <a:spLocks/>
          </p:cNvSpPr>
          <p:nvPr/>
        </p:nvSpPr>
        <p:spPr bwMode="auto">
          <a:xfrm>
            <a:off x="7649766" y="1473399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ThreadRoot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467F0567-DBD0-2A95-CF26-1A13C0670EDA}"/>
              </a:ext>
            </a:extLst>
          </p:cNvPr>
          <p:cNvSpPr>
            <a:spLocks/>
          </p:cNvSpPr>
          <p:nvPr/>
        </p:nvSpPr>
        <p:spPr bwMode="auto">
          <a:xfrm>
            <a:off x="7649766" y="1982391"/>
            <a:ext cx="1902023" cy="217884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Threaded Code</a:t>
            </a: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157A63F3-EB51-EADF-0A65-388AEB4E4C60}"/>
              </a:ext>
            </a:extLst>
          </p:cNvPr>
          <p:cNvSpPr>
            <a:spLocks/>
          </p:cNvSpPr>
          <p:nvPr/>
        </p:nvSpPr>
        <p:spPr bwMode="auto">
          <a:xfrm>
            <a:off x="7649766" y="4161234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run thread</a:t>
            </a: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702C083D-64BD-F63E-A421-CD6C7B31EF1C}"/>
              </a:ext>
            </a:extLst>
          </p:cNvPr>
          <p:cNvSpPr>
            <a:spLocks/>
          </p:cNvSpPr>
          <p:nvPr/>
        </p:nvSpPr>
        <p:spPr bwMode="auto">
          <a:xfrm>
            <a:off x="7649766" y="4670227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switch</a:t>
            </a: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3421FE00-DBEF-FF7B-2666-F8AC3D38FD0F}"/>
              </a:ext>
            </a:extLst>
          </p:cNvPr>
          <p:cNvSpPr>
            <a:spLocks/>
          </p:cNvSpPr>
          <p:nvPr/>
        </p:nvSpPr>
        <p:spPr bwMode="auto">
          <a:xfrm>
            <a:off x="7649766" y="5179219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ThreadRoot</a:t>
            </a:r>
          </a:p>
        </p:txBody>
      </p:sp>
      <p:sp>
        <p:nvSpPr>
          <p:cNvPr id="51211" name="Rectangle 6">
            <a:extLst>
              <a:ext uri="{FF2B5EF4-FFF2-40B4-BE49-F238E27FC236}">
                <a16:creationId xmlns:a16="http://schemas.microsoft.com/office/drawing/2014/main" id="{7A621B59-C2A3-618B-B879-677278FCD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B3975-48FF-4226-B463-72C07FAF003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7E1B0977-3A14-4906-5619-40C110FD0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Finish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49E5744-C0D0-06E7-8B2E-2D99A8500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Needs to re-enter kernel mode</a:t>
            </a:r>
          </a:p>
          <a:p>
            <a:pPr eaLnBrk="1" hangingPunct="1"/>
            <a:r>
              <a:rPr lang="en-US" altLang="en-US"/>
              <a:t>“Wake up” threads waiting for this thread</a:t>
            </a:r>
          </a:p>
          <a:p>
            <a:pPr eaLnBrk="1" hangingPunct="1"/>
            <a:r>
              <a:rPr lang="en-US" altLang="en-US"/>
              <a:t>Can’t deallocate thread yet</a:t>
            </a:r>
          </a:p>
          <a:p>
            <a:pPr marL="498929" lvl="1"/>
            <a:r>
              <a:rPr lang="en-US" altLang="en-US"/>
              <a:t>We are running on its stack</a:t>
            </a:r>
          </a:p>
          <a:p>
            <a:pPr marL="498929" lvl="1"/>
            <a:r>
              <a:rPr lang="en-US" altLang="en-US"/>
              <a:t>Instead mark thread as to be destroyed</a:t>
            </a:r>
          </a:p>
          <a:p>
            <a:pPr eaLnBrk="1" hangingPunct="1"/>
            <a:r>
              <a:rPr lang="en-US" altLang="en-US"/>
              <a:t>Thread Housekeeping on another thread will deallocate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42706CD7-A6E4-D8CB-0DDC-8762F5CB2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FF587-316A-4F63-A77B-CAA887F9E55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D13BA7DA-A81F-9E5A-5CEB-A5F09A0D0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 System Call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6ED3449-243E-FF19-3ED0-F81602328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thread can wait for another to finish</a:t>
            </a:r>
          </a:p>
          <a:p>
            <a:pPr marL="498929" lvl="1"/>
            <a:r>
              <a:rPr lang="en-US" altLang="en-US"/>
              <a:t>Calling thread is taken off the run queue and placed on the waiting queue for the thread it is waiting for</a:t>
            </a:r>
          </a:p>
          <a:p>
            <a:pPr eaLnBrk="1" hangingPunct="1"/>
            <a:r>
              <a:rPr lang="en-US" altLang="en-US"/>
              <a:t>Where to store this queue?</a:t>
            </a:r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265041C1-F531-42F0-AC2D-3240230C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884414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Rectangle 6">
            <a:extLst>
              <a:ext uri="{FF2B5EF4-FFF2-40B4-BE49-F238E27FC236}">
                <a16:creationId xmlns:a16="http://schemas.microsoft.com/office/drawing/2014/main" id="{0302372C-7EB1-CABD-690D-9C1B32FAB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4273C-09B0-4CCC-A301-F7A65E3FEA9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D29BEC2E-2A15-49FF-4416-8FC0DAA4A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 System Call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92A97F9-4A45-A047-B81F-BC3057715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One thread can wait for another to finish</a:t>
            </a:r>
          </a:p>
          <a:p>
            <a:pPr marL="498929" lvl="1">
              <a:defRPr/>
            </a:pPr>
            <a:r>
              <a:rPr lang="en-US" altLang="x-none" dirty="0"/>
              <a:t>Calling thread is taken off the run queue and placed on the waiting queue for the thread it is waiting for</a:t>
            </a:r>
          </a:p>
          <a:p>
            <a:pPr eaLnBrk="1" hangingPunct="1">
              <a:defRPr/>
            </a:pPr>
            <a:r>
              <a:rPr lang="en-US" altLang="x-none" dirty="0"/>
              <a:t>Where to store this queue?</a:t>
            </a:r>
          </a:p>
          <a:p>
            <a:pPr marL="498929" lvl="1">
              <a:defRPr/>
            </a:pPr>
            <a:r>
              <a:rPr lang="en-US" altLang="x-none" dirty="0"/>
              <a:t>TCB for the thread to join on</a:t>
            </a:r>
          </a:p>
          <a:p>
            <a:pPr marL="99340">
              <a:defRPr/>
            </a:pPr>
            <a:r>
              <a:rPr lang="en-US" altLang="x-none" dirty="0"/>
              <a:t>Exercise: Implement join()</a:t>
            </a:r>
          </a:p>
          <a:p>
            <a:pPr marL="99340">
              <a:defRPr/>
            </a:pPr>
            <a:r>
              <a:rPr lang="en-US" altLang="x-none" dirty="0"/>
              <a:t>Exercise</a:t>
            </a:r>
            <a:r>
              <a:rPr lang="en-US" altLang="x-none"/>
              <a:t>: Implement alarm()</a:t>
            </a:r>
            <a:endParaRPr lang="en-US" altLang="x-none" dirty="0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0D40D7F6-1C19-0167-BE99-C1AEB0CB9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3D574-EF02-44EF-B4F4-C1FA2B7ED78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6C0604E5-72AB-FE31-EE48-2E4FDB2B2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vs. User-Mode threads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B094673-F8D9-2F41-9105-20D515E7C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Native threads supported by the kernel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Every thread is independent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One process can have multiple threads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Problems with 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Need to cross into kernel mode to schedule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Lighter Option: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User program provides threading and scheduling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Multiple threads per kernel thread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May schedule non-preemptively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Cheap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Downside to User threads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6234522E-E762-40BC-B957-FBB7AB1F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69" y="4287367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Rectangle 6">
            <a:extLst>
              <a:ext uri="{FF2B5EF4-FFF2-40B4-BE49-F238E27FC236}">
                <a16:creationId xmlns:a16="http://schemas.microsoft.com/office/drawing/2014/main" id="{28583A56-6F1D-BEE8-3988-49EE6E5BA0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1A042-D211-49FB-98DF-4E2FA3DD1C8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7A4C792F-21B2-19C4-91E0-07FB339CA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vs. User-Mode threads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64F74B5-16DF-E24F-C853-66665CDF0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Native threads supported by the kernel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Every thread is independent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One process can have multiple threads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Problems with 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Need to cross into kernel mode to schedule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Lighter Option: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User program provides threading and scheduling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Multiple threads per kernel thread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May schedule non-preemptively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Cheap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Downside to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When one thread blocks, all block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Kernel cannot adjust scheduling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56284CE-D405-45D4-1FCF-CCE674D00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10163-FEA8-4A22-B84D-BDFB266E328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E231BFD-3A6B-B08B-6B13-0FF464FB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428625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Threading Models</a:t>
            </a:r>
          </a:p>
        </p:txBody>
      </p:sp>
      <p:grpSp>
        <p:nvGrpSpPr>
          <p:cNvPr id="57347" name="Group 53">
            <a:extLst>
              <a:ext uri="{FF2B5EF4-FFF2-40B4-BE49-F238E27FC236}">
                <a16:creationId xmlns:a16="http://schemas.microsoft.com/office/drawing/2014/main" id="{8B79A01E-5965-14F5-1E68-2CA15104552B}"/>
              </a:ext>
            </a:extLst>
          </p:cNvPr>
          <p:cNvGrpSpPr>
            <a:grpSpLocks/>
          </p:cNvGrpSpPr>
          <p:nvPr/>
        </p:nvGrpSpPr>
        <p:grpSpPr bwMode="auto">
          <a:xfrm>
            <a:off x="2158008" y="1285875"/>
            <a:ext cx="3937992" cy="1893094"/>
            <a:chOff x="901700" y="1828800"/>
            <a:chExt cx="5600700" cy="2692400"/>
          </a:xfrm>
        </p:grpSpPr>
        <p:sp>
          <p:nvSpPr>
            <p:cNvPr id="57384" name="AutoShape 3">
              <a:extLst>
                <a:ext uri="{FF2B5EF4-FFF2-40B4-BE49-F238E27FC236}">
                  <a16:creationId xmlns:a16="http://schemas.microsoft.com/office/drawing/2014/main" id="{BB55A437-7A8D-A5A6-27A5-4135EFF4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1828800"/>
              <a:ext cx="192087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85" name="Oval 4">
              <a:extLst>
                <a:ext uri="{FF2B5EF4-FFF2-40B4-BE49-F238E27FC236}">
                  <a16:creationId xmlns:a16="http://schemas.microsoft.com/office/drawing/2014/main" id="{A0FE0C1D-BAD7-9F86-8F93-04C908E0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86" name="Line 5">
              <a:extLst>
                <a:ext uri="{FF2B5EF4-FFF2-40B4-BE49-F238E27FC236}">
                  <a16:creationId xmlns:a16="http://schemas.microsoft.com/office/drawing/2014/main" id="{2D14B26D-62E8-FBFD-7488-80DCC8C26B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81100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7" name="AutoShape 6">
              <a:extLst>
                <a:ext uri="{FF2B5EF4-FFF2-40B4-BE49-F238E27FC236}">
                  <a16:creationId xmlns:a16="http://schemas.microsoft.com/office/drawing/2014/main" id="{D578BF1F-808C-A484-A89F-70776BA1A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3" y="18288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88" name="Oval 7">
              <a:extLst>
                <a:ext uri="{FF2B5EF4-FFF2-40B4-BE49-F238E27FC236}">
                  <a16:creationId xmlns:a16="http://schemas.microsoft.com/office/drawing/2014/main" id="{1EA739B1-16EC-0AB5-0318-700F173E4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89" name="Line 8">
              <a:extLst>
                <a:ext uri="{FF2B5EF4-FFF2-40B4-BE49-F238E27FC236}">
                  <a16:creationId xmlns:a16="http://schemas.microsoft.com/office/drawing/2014/main" id="{E77DE847-C238-095A-C78A-570402864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38350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0" name="AutoShape 9">
              <a:extLst>
                <a:ext uri="{FF2B5EF4-FFF2-40B4-BE49-F238E27FC236}">
                  <a16:creationId xmlns:a16="http://schemas.microsoft.com/office/drawing/2014/main" id="{0CEF0771-3315-A0D7-3C0A-1DC828C23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375" y="18288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91" name="Oval 10">
              <a:extLst>
                <a:ext uri="{FF2B5EF4-FFF2-40B4-BE49-F238E27FC236}">
                  <a16:creationId xmlns:a16="http://schemas.microsoft.com/office/drawing/2014/main" id="{71F52CEF-5911-CCE5-B7A8-71CC6775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813" y="32924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92" name="Line 11">
              <a:extLst>
                <a:ext uri="{FF2B5EF4-FFF2-40B4-BE49-F238E27FC236}">
                  <a16:creationId xmlns:a16="http://schemas.microsoft.com/office/drawing/2014/main" id="{3D5AD947-3C23-0A97-8FA9-E1BA4357E8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843213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3" name="AutoShape 12">
              <a:extLst>
                <a:ext uri="{FF2B5EF4-FFF2-40B4-BE49-F238E27FC236}">
                  <a16:creationId xmlns:a16="http://schemas.microsoft.com/office/drawing/2014/main" id="{6FE3B446-07A7-9D98-8878-5CC44C173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1828800"/>
              <a:ext cx="192088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94" name="Oval 13">
              <a:extLst>
                <a:ext uri="{FF2B5EF4-FFF2-40B4-BE49-F238E27FC236}">
                  <a16:creationId xmlns:a16="http://schemas.microsoft.com/office/drawing/2014/main" id="{C8BFE8E2-9D17-D21F-B94B-1CCC942B2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95" name="Line 14">
              <a:extLst>
                <a:ext uri="{FF2B5EF4-FFF2-40B4-BE49-F238E27FC236}">
                  <a16:creationId xmlns:a16="http://schemas.microsoft.com/office/drawing/2014/main" id="{8A717478-85C6-1A6E-B807-A72B7278F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648075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6" name="Rectangle 15">
              <a:extLst>
                <a:ext uri="{FF2B5EF4-FFF2-40B4-BE49-F238E27FC236}">
                  <a16:creationId xmlns:a16="http://schemas.microsoft.com/office/drawing/2014/main" id="{589A2460-6A6D-A83B-56D0-80690EAF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2024063"/>
              <a:ext cx="23495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97" name="Rectangle 16">
              <a:extLst>
                <a:ext uri="{FF2B5EF4-FFF2-40B4-BE49-F238E27FC236}">
                  <a16:creationId xmlns:a16="http://schemas.microsoft.com/office/drawing/2014/main" id="{B8D9CA02-593E-B072-D8D1-F1605C24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838" y="33210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98" name="Rectangle 17">
              <a:extLst>
                <a:ext uri="{FF2B5EF4-FFF2-40B4-BE49-F238E27FC236}">
                  <a16:creationId xmlns:a16="http://schemas.microsoft.com/office/drawing/2014/main" id="{8C9AE195-69F8-3AE6-BBED-6CE4D4863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538" y="3949700"/>
              <a:ext cx="19843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One-to-One</a:t>
              </a:r>
            </a:p>
          </p:txBody>
        </p:sp>
      </p:grpSp>
      <p:grpSp>
        <p:nvGrpSpPr>
          <p:cNvPr id="57348" name="Group 51">
            <a:extLst>
              <a:ext uri="{FF2B5EF4-FFF2-40B4-BE49-F238E27FC236}">
                <a16:creationId xmlns:a16="http://schemas.microsoft.com/office/drawing/2014/main" id="{DB0642D1-C710-A7EB-6863-D9E8349D8505}"/>
              </a:ext>
            </a:extLst>
          </p:cNvPr>
          <p:cNvGrpSpPr>
            <a:grpSpLocks/>
          </p:cNvGrpSpPr>
          <p:nvPr/>
        </p:nvGrpSpPr>
        <p:grpSpPr bwMode="auto">
          <a:xfrm>
            <a:off x="7092777" y="2464594"/>
            <a:ext cx="3093020" cy="2277070"/>
            <a:chOff x="7920038" y="3505200"/>
            <a:chExt cx="4398962" cy="3238500"/>
          </a:xfrm>
        </p:grpSpPr>
        <p:sp>
          <p:nvSpPr>
            <p:cNvPr id="57373" name="AutoShape 18">
              <a:extLst>
                <a:ext uri="{FF2B5EF4-FFF2-40B4-BE49-F238E27FC236}">
                  <a16:creationId xmlns:a16="http://schemas.microsoft.com/office/drawing/2014/main" id="{8800D58B-676A-217E-9AAB-FB6D3A774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36576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4" name="AutoShape 19">
              <a:extLst>
                <a:ext uri="{FF2B5EF4-FFF2-40B4-BE49-F238E27FC236}">
                  <a16:creationId xmlns:a16="http://schemas.microsoft.com/office/drawing/2014/main" id="{4BA45D77-2D73-C8DF-E5B7-6DA8EFE8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35052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5" name="AutoShape 20">
              <a:extLst>
                <a:ext uri="{FF2B5EF4-FFF2-40B4-BE49-F238E27FC236}">
                  <a16:creationId xmlns:a16="http://schemas.microsoft.com/office/drawing/2014/main" id="{ED0D476A-5E24-355F-2F35-0F9C855DD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75" y="36195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6" name="Oval 21">
              <a:extLst>
                <a:ext uri="{FF2B5EF4-FFF2-40B4-BE49-F238E27FC236}">
                  <a16:creationId xmlns:a16="http://schemas.microsoft.com/office/drawing/2014/main" id="{2C46D663-B16F-84B7-DDB7-01A87F483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55022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77" name="Line 22">
              <a:extLst>
                <a:ext uri="{FF2B5EF4-FFF2-40B4-BE49-F238E27FC236}">
                  <a16:creationId xmlns:a16="http://schemas.microsoft.com/office/drawing/2014/main" id="{2BBE3F7D-1558-17D9-D8EB-66966226EF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50101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8" name="Rectangle 23">
              <a:extLst>
                <a:ext uri="{FF2B5EF4-FFF2-40B4-BE49-F238E27FC236}">
                  <a16:creationId xmlns:a16="http://schemas.microsoft.com/office/drawing/2014/main" id="{69BDCF7C-C055-7C9B-EEC5-59CFE8E0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0" y="4310063"/>
              <a:ext cx="23495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79" name="Rectangle 24">
              <a:extLst>
                <a:ext uri="{FF2B5EF4-FFF2-40B4-BE49-F238E27FC236}">
                  <a16:creationId xmlns:a16="http://schemas.microsoft.com/office/drawing/2014/main" id="{95F8040D-B5DE-24FC-4091-F06652A0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838" y="55308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80" name="Rectangle 25">
              <a:extLst>
                <a:ext uri="{FF2B5EF4-FFF2-40B4-BE49-F238E27FC236}">
                  <a16:creationId xmlns:a16="http://schemas.microsoft.com/office/drawing/2014/main" id="{E0D6B474-FF15-5484-0755-63E4FAB18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6172200"/>
              <a:ext cx="2514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One-to-Many</a:t>
              </a:r>
            </a:p>
          </p:txBody>
        </p:sp>
        <p:sp>
          <p:nvSpPr>
            <p:cNvPr id="57381" name="Line 26">
              <a:extLst>
                <a:ext uri="{FF2B5EF4-FFF2-40B4-BE49-F238E27FC236}">
                  <a16:creationId xmlns:a16="http://schemas.microsoft.com/office/drawing/2014/main" id="{03D7462D-434D-6057-FAD7-84D93B1C57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737600" y="4584700"/>
              <a:ext cx="442913" cy="4762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2" name="Line 27">
              <a:extLst>
                <a:ext uri="{FF2B5EF4-FFF2-40B4-BE49-F238E27FC236}">
                  <a16:creationId xmlns:a16="http://schemas.microsoft.com/office/drawing/2014/main" id="{5D6DFB86-E564-10E8-1806-468F26E6DE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4432300"/>
              <a:ext cx="1587" cy="6286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3" name="Line 28">
              <a:extLst>
                <a:ext uri="{FF2B5EF4-FFF2-40B4-BE49-F238E27FC236}">
                  <a16:creationId xmlns:a16="http://schemas.microsoft.com/office/drawing/2014/main" id="{293D8DD6-CCB1-C2B0-9675-4D6D000F7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4584700"/>
              <a:ext cx="344487" cy="4762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</p:grpSp>
      <p:sp>
        <p:nvSpPr>
          <p:cNvPr id="57349" name="Line 40">
            <a:extLst>
              <a:ext uri="{FF2B5EF4-FFF2-40B4-BE49-F238E27FC236}">
                <a16:creationId xmlns:a16="http://schemas.microsoft.com/office/drawing/2014/main" id="{6E07B1B1-14FA-0D84-4832-3A3A4431ECF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497462" y="4839891"/>
            <a:ext cx="704329" cy="51792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grpSp>
        <p:nvGrpSpPr>
          <p:cNvPr id="57350" name="Group 52">
            <a:extLst>
              <a:ext uri="{FF2B5EF4-FFF2-40B4-BE49-F238E27FC236}">
                <a16:creationId xmlns:a16="http://schemas.microsoft.com/office/drawing/2014/main" id="{4F7EE034-49A0-5BB0-3507-C820654DF594}"/>
              </a:ext>
            </a:extLst>
          </p:cNvPr>
          <p:cNvGrpSpPr>
            <a:grpSpLocks/>
          </p:cNvGrpSpPr>
          <p:nvPr/>
        </p:nvGrpSpPr>
        <p:grpSpPr bwMode="auto">
          <a:xfrm>
            <a:off x="2399109" y="3830836"/>
            <a:ext cx="3937992" cy="2312789"/>
            <a:chOff x="1244600" y="5448300"/>
            <a:chExt cx="5600700" cy="3289300"/>
          </a:xfrm>
        </p:grpSpPr>
        <p:sp>
          <p:nvSpPr>
            <p:cNvPr id="57354" name="Line 1">
              <a:extLst>
                <a:ext uri="{FF2B5EF4-FFF2-40B4-BE49-F238E27FC236}">
                  <a16:creationId xmlns:a16="http://schemas.microsoft.com/office/drawing/2014/main" id="{D5590D3E-E1DE-5826-074F-DA7E063F81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94000" y="6489700"/>
              <a:ext cx="406400" cy="328613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55" name="AutoShape 29">
              <a:extLst>
                <a:ext uri="{FF2B5EF4-FFF2-40B4-BE49-F238E27FC236}">
                  <a16:creationId xmlns:a16="http://schemas.microsoft.com/office/drawing/2014/main" id="{C82CA335-FEF1-36FE-5CDB-0187C2C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5461000"/>
              <a:ext cx="192087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56" name="Oval 30">
              <a:extLst>
                <a:ext uri="{FF2B5EF4-FFF2-40B4-BE49-F238E27FC236}">
                  <a16:creationId xmlns:a16="http://schemas.microsoft.com/office/drawing/2014/main" id="{27D797D0-7158-EC31-9885-E8714F6C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57" name="Line 31">
              <a:extLst>
                <a:ext uri="{FF2B5EF4-FFF2-40B4-BE49-F238E27FC236}">
                  <a16:creationId xmlns:a16="http://schemas.microsoft.com/office/drawing/2014/main" id="{00582333-05AD-3FDB-11DB-39A66C5C16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63700" y="6883400"/>
              <a:ext cx="1041400" cy="696913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58" name="AutoShape 32">
              <a:extLst>
                <a:ext uri="{FF2B5EF4-FFF2-40B4-BE49-F238E27FC236}">
                  <a16:creationId xmlns:a16="http://schemas.microsoft.com/office/drawing/2014/main" id="{EDC14670-838A-F7B1-A460-701D203E1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813" y="54610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59" name="Oval 33">
              <a:extLst>
                <a:ext uri="{FF2B5EF4-FFF2-40B4-BE49-F238E27FC236}">
                  <a16:creationId xmlns:a16="http://schemas.microsoft.com/office/drawing/2014/main" id="{F4F8A3A3-30DA-CC96-1881-FEF47C8E1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0" name="Line 34">
              <a:extLst>
                <a:ext uri="{FF2B5EF4-FFF2-40B4-BE49-F238E27FC236}">
                  <a16:creationId xmlns:a16="http://schemas.microsoft.com/office/drawing/2014/main" id="{B2264CF5-0F85-BB27-8616-0515614136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463800" y="6896100"/>
              <a:ext cx="292100" cy="6604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61" name="AutoShape 35">
              <a:extLst>
                <a:ext uri="{FF2B5EF4-FFF2-40B4-BE49-F238E27FC236}">
                  <a16:creationId xmlns:a16="http://schemas.microsoft.com/office/drawing/2014/main" id="{8A2320B4-BFE0-73F8-19C7-C2493D08A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54483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62" name="Oval 36">
              <a:extLst>
                <a:ext uri="{FF2B5EF4-FFF2-40B4-BE49-F238E27FC236}">
                  <a16:creationId xmlns:a16="http://schemas.microsoft.com/office/drawing/2014/main" id="{16F9E0FB-4855-8379-62CF-EDE6AAC17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713" y="75342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3" name="Line 37">
              <a:extLst>
                <a:ext uri="{FF2B5EF4-FFF2-40B4-BE49-F238E27FC236}">
                  <a16:creationId xmlns:a16="http://schemas.microsoft.com/office/drawing/2014/main" id="{99F3EE9D-C01B-8112-CDC2-E805EAB9FF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743200" y="6934200"/>
              <a:ext cx="303213" cy="6350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64" name="AutoShape 38">
              <a:extLst>
                <a:ext uri="{FF2B5EF4-FFF2-40B4-BE49-F238E27FC236}">
                  <a16:creationId xmlns:a16="http://schemas.microsoft.com/office/drawing/2014/main" id="{8235B94D-43F6-FB2E-C11E-29A493D21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5" y="5486400"/>
              <a:ext cx="192088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65" name="Oval 39">
              <a:extLst>
                <a:ext uri="{FF2B5EF4-FFF2-40B4-BE49-F238E27FC236}">
                  <a16:creationId xmlns:a16="http://schemas.microsoft.com/office/drawing/2014/main" id="{36BF0976-2464-789C-95B1-2104D402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575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6" name="Rectangle 41">
              <a:extLst>
                <a:ext uri="{FF2B5EF4-FFF2-40B4-BE49-F238E27FC236}">
                  <a16:creationId xmlns:a16="http://schemas.microsoft.com/office/drawing/2014/main" id="{EA23A081-6763-B556-79F6-A9588CF96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6265863"/>
              <a:ext cx="23495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67" name="Rectangle 42">
              <a:extLst>
                <a:ext uri="{FF2B5EF4-FFF2-40B4-BE49-F238E27FC236}">
                  <a16:creationId xmlns:a16="http://schemas.microsoft.com/office/drawing/2014/main" id="{26D6A4E0-8A94-7790-0B32-8BDF8EC66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75628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68" name="Rectangle 43">
              <a:extLst>
                <a:ext uri="{FF2B5EF4-FFF2-40B4-BE49-F238E27FC236}">
                  <a16:creationId xmlns:a16="http://schemas.microsoft.com/office/drawing/2014/main" id="{98325199-6FE8-5C8E-94A6-49A64198D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8166100"/>
              <a:ext cx="25781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Many-to-Many</a:t>
              </a:r>
            </a:p>
          </p:txBody>
        </p:sp>
        <p:sp>
          <p:nvSpPr>
            <p:cNvPr id="57369" name="Line 44">
              <a:extLst>
                <a:ext uri="{FF2B5EF4-FFF2-40B4-BE49-F238E27FC236}">
                  <a16:creationId xmlns:a16="http://schemas.microsoft.com/office/drawing/2014/main" id="{EB37B96A-6E62-3A18-9DD9-3CD8BB841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94000" y="6350000"/>
              <a:ext cx="152400" cy="4445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0" name="Line 45">
              <a:extLst>
                <a:ext uri="{FF2B5EF4-FFF2-40B4-BE49-F238E27FC236}">
                  <a16:creationId xmlns:a16="http://schemas.microsoft.com/office/drawing/2014/main" id="{9C788405-AF02-A7C5-4CD8-546291197E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514600" y="6388100"/>
              <a:ext cx="176213" cy="4064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1" name="Line 46">
              <a:extLst>
                <a:ext uri="{FF2B5EF4-FFF2-40B4-BE49-F238E27FC236}">
                  <a16:creationId xmlns:a16="http://schemas.microsoft.com/office/drawing/2014/main" id="{57B5E960-D085-F80E-8E00-D095C904A6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59000" y="6489700"/>
              <a:ext cx="455613" cy="3302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2" name="Oval 47">
              <a:extLst>
                <a:ext uri="{FF2B5EF4-FFF2-40B4-BE49-F238E27FC236}">
                  <a16:creationId xmlns:a16="http://schemas.microsoft.com/office/drawing/2014/main" id="{58EFDE9D-DB27-1110-7E74-F9FAB325C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6654800"/>
              <a:ext cx="431800" cy="4953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023" b="0">
                <a:solidFill>
                  <a:srgbClr val="000000"/>
                </a:solidFill>
                <a:latin typeface="Helvetica Neue Light" charset="0"/>
              </a:endParaRPr>
            </a:p>
          </p:txBody>
        </p:sp>
      </p:grpSp>
      <p:sp>
        <p:nvSpPr>
          <p:cNvPr id="57353" name="Rectangle 6">
            <a:extLst>
              <a:ext uri="{FF2B5EF4-FFF2-40B4-BE49-F238E27FC236}">
                <a16:creationId xmlns:a16="http://schemas.microsoft.com/office/drawing/2014/main" id="{84C21355-3F55-A837-7CA2-BB2AC7691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E3493-6B49-48C1-8044-F103A1A150A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</a:rPr>
              <a:t>Threads vs. Processes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47850" y="1206501"/>
            <a:ext cx="8307388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Threads and processes: similarities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has its own logical control flow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can run concurrently with others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is context switched (scheduled) by the kernel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Threads and processes: differences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Threads share code and data, processes (typically) do not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Threads are much less expensive than processes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Process control (creating and reaping) is more expensive as thread control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Context switches for processes much more expensive than for threads</a:t>
            </a:r>
          </a:p>
        </p:txBody>
      </p:sp>
    </p:spTree>
    <p:extLst>
      <p:ext uri="{BB962C8B-B14F-4D97-AF65-F5344CB8AC3E}">
        <p14:creationId xmlns:p14="http://schemas.microsoft.com/office/powerpoint/2010/main" val="1440962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AD98691E-9742-D878-25FB-39A70B3EC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Locks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DB214EC-5057-EDF7-0C39-71833349A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Load/Store</a:t>
            </a:r>
          </a:p>
          <a:p>
            <a:pPr marL="498929" lvl="1"/>
            <a:r>
              <a:rPr lang="en-US" altLang="en-US"/>
              <a:t>Get solution similar to our solution to the Milk problem</a:t>
            </a:r>
          </a:p>
          <a:p>
            <a:pPr marL="498929" lvl="1"/>
            <a:r>
              <a:rPr lang="en-US" altLang="en-US"/>
              <a:t>Complex and error prone</a:t>
            </a:r>
          </a:p>
          <a:p>
            <a:pPr eaLnBrk="1" hangingPunct="1"/>
            <a:r>
              <a:rPr lang="en-US" altLang="en-US"/>
              <a:t>Hardware Lock Instruction</a:t>
            </a:r>
          </a:p>
          <a:p>
            <a:pPr marL="498929" lvl="1"/>
            <a:r>
              <a:rPr lang="en-US" altLang="en-US"/>
              <a:t>Each feature makes hardware more complex and slow</a:t>
            </a:r>
          </a:p>
          <a:p>
            <a:pPr eaLnBrk="1" hangingPunct="1"/>
            <a:r>
              <a:rPr lang="en-US" altLang="en-US"/>
              <a:t>What about putting a task to sleep?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9B95652F-F641-FC07-CE52-64BD10CC88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08A52D-30B8-4E08-B0B6-B4656D06C54D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0FE94D12-2B4F-5A01-B1D8-35404BD9B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9718894-2E56-65FA-A7C6-18714873C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746871"/>
            <a:ext cx="7773293" cy="4114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Uniprogramming: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Execute one program at a time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MS/DOS, Early Mac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Easier to implement, less to worry about</a:t>
            </a:r>
          </a:p>
          <a:p>
            <a:pPr>
              <a:spcBef>
                <a:spcPts val="1617"/>
              </a:spcBef>
            </a:pPr>
            <a:r>
              <a:rPr lang="en-US" altLang="en-US"/>
              <a:t>Want to execute many applications at the same time (Multiprogramming)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Windowing systems do not experience slowdown even if an application is processing data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Unix, Linux, Mac OS X, Windows NT/2000/XP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Harder to implement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All sorts of “concurrency issues”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D426F7-D9C1-3C18-5E98-32C803EBD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63649F-C990-4162-87CC-FAF861CFB8C9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F5972CDB-A3F9-DED5-8586-F2888A2C2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via interrupt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D4607E0-3C58-39BB-9BE8-28A5005D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 dispatcher gets control when:</a:t>
            </a:r>
          </a:p>
          <a:p>
            <a:pPr marL="498929" lvl="1"/>
            <a:r>
              <a:rPr lang="en-US" altLang="en-US"/>
              <a:t>Threads relinquish CPU</a:t>
            </a:r>
          </a:p>
          <a:p>
            <a:pPr marL="498929" lvl="1"/>
            <a:r>
              <a:rPr lang="en-US" altLang="en-US"/>
              <a:t>Interrupt causes the dispatcher to take CPU</a:t>
            </a:r>
          </a:p>
          <a:p>
            <a:pPr eaLnBrk="1" hangingPunct="1"/>
            <a:r>
              <a:rPr lang="en-US" altLang="en-US"/>
              <a:t>Naive implementation of locks:</a:t>
            </a:r>
          </a:p>
          <a:p>
            <a:pPr marL="498929" lvl="1"/>
            <a:r>
              <a:rPr lang="en-US" altLang="en-US"/>
              <a:t>LockAcquire{disable Ints;}</a:t>
            </a:r>
          </a:p>
          <a:p>
            <a:pPr marL="498929" lvl="1"/>
            <a:r>
              <a:rPr lang="en-US" altLang="en-US"/>
              <a:t>LockRelease{enable Ints;}</a:t>
            </a:r>
          </a:p>
          <a:p>
            <a:pPr eaLnBrk="1" hangingPunct="1"/>
            <a:r>
              <a:rPr lang="en-US" altLang="en-US"/>
              <a:t>Why is this a bad idea?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CFEF18EE-0A60-55C4-70F8-F44243AA1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D0345-242B-4F20-8777-00FA5F94312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824DECDA-460E-52E8-DA41-5A94CF816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107156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Better implementation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CFE2243-A626-23FD-36B2-C90915E07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572125"/>
            <a:ext cx="8036719" cy="919758"/>
          </a:xfrm>
        </p:spPr>
        <p:txBody>
          <a:bodyPr/>
          <a:lstStyle/>
          <a:p>
            <a:pPr eaLnBrk="1" hangingPunct="1"/>
            <a:r>
              <a:rPr lang="en-US" altLang="en-US"/>
              <a:t>Maintain a lock variable and impose Mutual Exclusion during changes to that variable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208D7C7-0FD5-C3B8-9298-46B28FD18807}"/>
              </a:ext>
            </a:extLst>
          </p:cNvPr>
          <p:cNvSpPr>
            <a:spLocks/>
          </p:cNvSpPr>
          <p:nvPr/>
        </p:nvSpPr>
        <p:spPr bwMode="auto">
          <a:xfrm>
            <a:off x="2134568" y="1048205"/>
            <a:ext cx="3462486" cy="432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sleep;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F7951181-CDCF-5B01-D744-F56D5E408324}"/>
              </a:ext>
            </a:extLst>
          </p:cNvPr>
          <p:cNvSpPr>
            <a:spLocks/>
          </p:cNvSpPr>
          <p:nvPr/>
        </p:nvSpPr>
        <p:spPr bwMode="auto">
          <a:xfrm>
            <a:off x="5828109" y="1017984"/>
            <a:ext cx="465236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if(anyone waiting){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get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place on ready;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val = FREE;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1928" name="Rectangle 6">
            <a:extLst>
              <a:ext uri="{FF2B5EF4-FFF2-40B4-BE49-F238E27FC236}">
                <a16:creationId xmlns:a16="http://schemas.microsoft.com/office/drawing/2014/main" id="{BA7A02BB-6FC3-4FF4-72CB-102F8CC59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82775-F34F-4AD2-B22B-0CF5500FDF3D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E554D642-C930-5463-FD8F-3D9EFA1EC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re-enable in sleep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65A8384-649D-C0AE-27DF-8C5AD1744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8201" y="2024459"/>
            <a:ext cx="4232672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Where to re-enable interrupts?</a:t>
            </a:r>
          </a:p>
          <a:p>
            <a:pPr eaLnBrk="1" hangingPunct="1"/>
            <a:r>
              <a:rPr lang="en-US" altLang="en-US" dirty="0"/>
              <a:t>Can’t do it before “wait thread”</a:t>
            </a:r>
          </a:p>
          <a:p>
            <a:pPr eaLnBrk="1" hangingPunct="1"/>
            <a:r>
              <a:rPr lang="en-US" altLang="en-US" dirty="0"/>
              <a:t>Can’t do it after “wait thread”</a:t>
            </a:r>
          </a:p>
          <a:p>
            <a:pPr eaLnBrk="1" hangingPunct="1"/>
            <a:r>
              <a:rPr lang="en-US" altLang="en-US" dirty="0"/>
              <a:t>Can’t do it after “sleep”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08DD086-4E4C-D4CD-996D-E3D93C7A8EFB}"/>
              </a:ext>
            </a:extLst>
          </p:cNvPr>
          <p:cNvSpPr>
            <a:spLocks/>
          </p:cNvSpPr>
          <p:nvPr/>
        </p:nvSpPr>
        <p:spPr bwMode="auto">
          <a:xfrm>
            <a:off x="5818029" y="1882037"/>
            <a:ext cx="3718967" cy="465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sleep;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2DAE39B7-D071-DD58-D511-63649FC2D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79489-0C56-4F1B-9E59-E1ADA672CDF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1D38E31D-6879-5DDF-D5B3-EEF1A185D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re-enable in sleep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5878E26-7A41-D267-6E12-2839B003F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6281" y="1840706"/>
            <a:ext cx="2830711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Interrupts are disabled when calling sleep, or any context switch</a:t>
            </a:r>
          </a:p>
          <a:p>
            <a:pPr marL="498929" lvl="1"/>
            <a:r>
              <a:rPr lang="en-US" altLang="en-US" dirty="0"/>
              <a:t>responsibility of the next thread to re-enable</a:t>
            </a:r>
          </a:p>
        </p:txBody>
      </p:sp>
      <p:sp>
        <p:nvSpPr>
          <p:cNvPr id="83972" name="Line 11">
            <a:extLst>
              <a:ext uri="{FF2B5EF4-FFF2-40B4-BE49-F238E27FC236}">
                <a16:creationId xmlns:a16="http://schemas.microsoft.com/office/drawing/2014/main" id="{FBE868B9-F5F3-4594-7BD4-C7E79C518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8172" y="5706070"/>
            <a:ext cx="0" cy="482203"/>
          </a:xfrm>
          <a:prstGeom prst="line">
            <a:avLst/>
          </a:prstGeom>
          <a:noFill/>
          <a:ln w="152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grpSp>
        <p:nvGrpSpPr>
          <p:cNvPr id="83973" name="Group 19">
            <a:extLst>
              <a:ext uri="{FF2B5EF4-FFF2-40B4-BE49-F238E27FC236}">
                <a16:creationId xmlns:a16="http://schemas.microsoft.com/office/drawing/2014/main" id="{4592ED3C-9E2C-3106-095F-A63CB3D79849}"/>
              </a:ext>
            </a:extLst>
          </p:cNvPr>
          <p:cNvGrpSpPr>
            <a:grpSpLocks/>
          </p:cNvGrpSpPr>
          <p:nvPr/>
        </p:nvGrpSpPr>
        <p:grpSpPr bwMode="auto">
          <a:xfrm>
            <a:off x="4088765" y="2098819"/>
            <a:ext cx="5384602" cy="3992419"/>
            <a:chOff x="5346700" y="1986343"/>
            <a:chExt cx="7658100" cy="5678107"/>
          </a:xfrm>
        </p:grpSpPr>
        <p:sp>
          <p:nvSpPr>
            <p:cNvPr id="83977" name="Rectangle 3">
              <a:extLst>
                <a:ext uri="{FF2B5EF4-FFF2-40B4-BE49-F238E27FC236}">
                  <a16:creationId xmlns:a16="http://schemas.microsoft.com/office/drawing/2014/main" id="{3F02A1A2-803D-6DBA-310B-BA4E5BD5A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37" y="1986343"/>
              <a:ext cx="2165926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Thread A</a:t>
              </a:r>
            </a:p>
          </p:txBody>
        </p:sp>
        <p:sp>
          <p:nvSpPr>
            <p:cNvPr id="83978" name="Rectangle 4">
              <a:extLst>
                <a:ext uri="{FF2B5EF4-FFF2-40B4-BE49-F238E27FC236}">
                  <a16:creationId xmlns:a16="http://schemas.microsoft.com/office/drawing/2014/main" id="{D6C48922-5E30-970A-8D58-CD098D8F6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7076" y="1986343"/>
              <a:ext cx="2163646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Thread B</a:t>
              </a:r>
            </a:p>
          </p:txBody>
        </p:sp>
        <p:sp>
          <p:nvSpPr>
            <p:cNvPr id="83979" name="Rectangle 5">
              <a:extLst>
                <a:ext uri="{FF2B5EF4-FFF2-40B4-BE49-F238E27FC236}">
                  <a16:creationId xmlns:a16="http://schemas.microsoft.com/office/drawing/2014/main" id="{8A40D3D1-071A-1A1B-BC31-70CADE6F9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861" y="3375789"/>
              <a:ext cx="2635479" cy="132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disable ints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sleep</a:t>
              </a:r>
            </a:p>
          </p:txBody>
        </p:sp>
        <p:sp>
          <p:nvSpPr>
            <p:cNvPr id="83980" name="Rectangle 6">
              <a:extLst>
                <a:ext uri="{FF2B5EF4-FFF2-40B4-BE49-F238E27FC236}">
                  <a16:creationId xmlns:a16="http://schemas.microsoft.com/office/drawing/2014/main" id="{5F951596-7792-F025-DE5A-DAD2E7E3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3257550"/>
              <a:ext cx="29718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return enable ints</a:t>
              </a:r>
            </a:p>
          </p:txBody>
        </p:sp>
        <p:sp>
          <p:nvSpPr>
            <p:cNvPr id="83981" name="Rectangle 7">
              <a:extLst>
                <a:ext uri="{FF2B5EF4-FFF2-40B4-BE49-F238E27FC236}">
                  <a16:creationId xmlns:a16="http://schemas.microsoft.com/office/drawing/2014/main" id="{AE3502C1-676C-7E47-4CD9-A2EED65F6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1161" y="5852289"/>
              <a:ext cx="2635479" cy="132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disable ints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sleep</a:t>
              </a:r>
            </a:p>
          </p:txBody>
        </p:sp>
        <p:sp>
          <p:nvSpPr>
            <p:cNvPr id="83982" name="Rectangle 8">
              <a:extLst>
                <a:ext uri="{FF2B5EF4-FFF2-40B4-BE49-F238E27FC236}">
                  <a16:creationId xmlns:a16="http://schemas.microsoft.com/office/drawing/2014/main" id="{6D61AEB9-917F-4181-6D44-C62C1E58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700" y="6280150"/>
              <a:ext cx="29718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return enable ints</a:t>
              </a:r>
            </a:p>
          </p:txBody>
        </p:sp>
        <p:sp>
          <p:nvSpPr>
            <p:cNvPr id="83983" name="Line 9">
              <a:extLst>
                <a:ext uri="{FF2B5EF4-FFF2-40B4-BE49-F238E27FC236}">
                  <a16:creationId xmlns:a16="http://schemas.microsoft.com/office/drawing/2014/main" id="{366BEF1B-CD3F-5824-E519-D1EBFEAF6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051800" y="6629400"/>
              <a:ext cx="1917700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4" name="Line 10">
              <a:extLst>
                <a:ext uri="{FF2B5EF4-FFF2-40B4-BE49-F238E27FC236}">
                  <a16:creationId xmlns:a16="http://schemas.microsoft.com/office/drawing/2014/main" id="{779B057F-71E7-79B8-4C1D-013CFAF55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600" y="2743200"/>
              <a:ext cx="0" cy="685800"/>
            </a:xfrm>
            <a:prstGeom prst="line">
              <a:avLst/>
            </a:prstGeom>
            <a:noFill/>
            <a:ln w="152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5" name="Line 12">
              <a:extLst>
                <a:ext uri="{FF2B5EF4-FFF2-40B4-BE49-F238E27FC236}">
                  <a16:creationId xmlns:a16="http://schemas.microsoft.com/office/drawing/2014/main" id="{BEE12926-F681-F385-AB9C-4BCB389F2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8900" y="5118100"/>
              <a:ext cx="0" cy="685800"/>
            </a:xfrm>
            <a:prstGeom prst="line">
              <a:avLst/>
            </a:prstGeom>
            <a:noFill/>
            <a:ln w="152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6" name="Line 13">
              <a:extLst>
                <a:ext uri="{FF2B5EF4-FFF2-40B4-BE49-F238E27FC236}">
                  <a16:creationId xmlns:a16="http://schemas.microsoft.com/office/drawing/2014/main" id="{0B1FACD3-A24B-3515-7140-3D8BEA71DB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82000" y="3987800"/>
              <a:ext cx="16383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7" name="Rectangle 14">
              <a:extLst>
                <a:ext uri="{FF2B5EF4-FFF2-40B4-BE49-F238E27FC236}">
                  <a16:creationId xmlns:a16="http://schemas.microsoft.com/office/drawing/2014/main" id="{B6A7011E-32DF-2D8B-41D8-F2E1535BBCA1}"/>
                </a:ext>
              </a:extLst>
            </p:cNvPr>
            <p:cNvSpPr>
              <a:spLocks/>
            </p:cNvSpPr>
            <p:nvPr/>
          </p:nvSpPr>
          <p:spPr bwMode="auto">
            <a:xfrm rot="885977">
              <a:off x="8617576" y="4172520"/>
              <a:ext cx="927435" cy="64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context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switch</a:t>
              </a:r>
            </a:p>
          </p:txBody>
        </p:sp>
        <p:sp>
          <p:nvSpPr>
            <p:cNvPr id="83988" name="Rectangle 15">
              <a:extLst>
                <a:ext uri="{FF2B5EF4-FFF2-40B4-BE49-F238E27FC236}">
                  <a16:creationId xmlns:a16="http://schemas.microsoft.com/office/drawing/2014/main" id="{66CEFA4E-9E5C-3CF7-127F-F31978362FBB}"/>
                </a:ext>
              </a:extLst>
            </p:cNvPr>
            <p:cNvSpPr>
              <a:spLocks/>
            </p:cNvSpPr>
            <p:nvPr/>
          </p:nvSpPr>
          <p:spPr bwMode="auto">
            <a:xfrm rot="20578922">
              <a:off x="8735052" y="6901433"/>
              <a:ext cx="927435" cy="64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context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switch</a:t>
              </a:r>
            </a:p>
          </p:txBody>
        </p:sp>
      </p:grpSp>
      <p:sp>
        <p:nvSpPr>
          <p:cNvPr id="83976" name="Rectangle 6">
            <a:extLst>
              <a:ext uri="{FF2B5EF4-FFF2-40B4-BE49-F238E27FC236}">
                <a16:creationId xmlns:a16="http://schemas.microsoft.com/office/drawing/2014/main" id="{C6CBBB57-F0D1-FB74-435F-8DC2975DD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36B43-E399-472B-A8DC-11E1CFB7F68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0E23C17-3A18-AAE3-1A48-C3ECAA5D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Disabling Interrupts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860D593-DF2F-4BF6-BD4C-CFC25B486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about disabling interrupts on multicore?</a:t>
            </a:r>
          </a:p>
          <a:p>
            <a:r>
              <a:rPr lang="en-US" altLang="en-US"/>
              <a:t>Never execute a blocking call while interrupts are disabled</a:t>
            </a:r>
          </a:p>
          <a:p>
            <a:r>
              <a:rPr lang="en-US" altLang="en-US"/>
              <a:t>Would you implement P() by simply disable interrupts, and V() by enabling interrupts?  Why or why not?</a:t>
            </a:r>
          </a:p>
          <a:p>
            <a:pPr lvl="1"/>
            <a:r>
              <a:rPr lang="en-US" altLang="en-US"/>
              <a:t>If not, how might you use interrupts to implement P and V instead?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DC513797-D56F-448B-1402-EB138FFE4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0474" y="554831"/>
            <a:ext cx="777329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Atomic Read-Modify-Write Instruction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75FB096-5103-CBAD-33C1-1A08B4453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0474" y="1816150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 sz="2531"/>
              <a:t>Problems with interrupt solution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Can’t give lock implementation to users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Doesn’t work well on multiprocessor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Disabling interrupts on all processors requires messages and can be time consuming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Atomic instruction sequences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Read a value from memory and write a new value atomically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Hardware responsible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Can be used on both uniprocessors and multiprocessors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7D08C474-825C-77BB-C0B8-13E96E34C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D0A38-732C-4899-AFF3-3FBE7A24264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D716DD6E-FCA7-678B-2DA8-207C164F9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67"/>
              <a:t>Atomic Read-Modify-Write Instruction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C7D6E7C-F1FE-1A80-A29A-52E3930CA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test&amp;set(&amp;address): most architectures</a:t>
            </a:r>
          </a:p>
          <a:p>
            <a:pPr marL="498929" lvl="1"/>
            <a:r>
              <a:rPr lang="en-US" altLang="en-US"/>
              <a:t>sets M[address] to 1 and returns original value</a:t>
            </a:r>
          </a:p>
          <a:p>
            <a:pPr eaLnBrk="1" hangingPunct="1"/>
            <a:r>
              <a:rPr lang="en-US" altLang="en-US"/>
              <a:t>swap (&amp;address, register): x86</a:t>
            </a:r>
          </a:p>
          <a:p>
            <a:pPr marL="498929" lvl="1"/>
            <a:r>
              <a:rPr lang="en-US" altLang="en-US"/>
              <a:t>swaps the values of address and registers</a:t>
            </a:r>
          </a:p>
          <a:p>
            <a:pPr eaLnBrk="1" hangingPunct="1"/>
            <a:r>
              <a:rPr lang="en-US" altLang="en-US"/>
              <a:t>compare&amp;swap(&amp;address, reg1, reg2): 68000</a:t>
            </a:r>
          </a:p>
          <a:p>
            <a:pPr marL="498929" lvl="1"/>
            <a:r>
              <a:rPr lang="en-US" altLang="en-US"/>
              <a:t>If M[address]==reg1 sets M[address]=reg2 and returns success, otherwise returns failure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47739730-D4A4-86A1-AB9B-03BA5815F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CB5442-7DB9-43C2-92B8-017BD074CCE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C706922A-CB87-8944-3A7E-875AFFBDF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914" y="20617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Locks with </a:t>
            </a:r>
            <a:r>
              <a:rPr lang="en-US" altLang="en-US" dirty="0" err="1"/>
              <a:t>test&amp;set</a:t>
            </a:r>
            <a:endParaRPr lang="en-US" altLang="en-US" dirty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571CD34-ECCE-97D1-5130-9F8357540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608" y="5609987"/>
            <a:ext cx="7715250" cy="1553766"/>
          </a:xfrm>
        </p:spPr>
        <p:txBody>
          <a:bodyPr/>
          <a:lstStyle/>
          <a:p>
            <a:pPr eaLnBrk="1" hangingPunct="1"/>
            <a:r>
              <a:rPr lang="en-US" altLang="en-US" dirty="0"/>
              <a:t>Problem: Busy-Waiting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1690018-82FB-F046-D0EB-188B9E23A0A1}"/>
              </a:ext>
            </a:extLst>
          </p:cNvPr>
          <p:cNvSpPr>
            <a:spLocks/>
          </p:cNvSpPr>
          <p:nvPr/>
        </p:nvSpPr>
        <p:spPr bwMode="auto">
          <a:xfrm>
            <a:off x="2062905" y="2431018"/>
            <a:ext cx="5313164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int val = 0;</a:t>
            </a:r>
            <a:b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</a:br>
            <a:endParaRPr lang="en-US" altLang="en-US" sz="3023" b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 while (test&amp;set(val));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  <a:b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</a:br>
            <a:endParaRPr lang="en-US" altLang="en-US" sz="3023" b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 val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8069" name="Rectangle 4">
            <a:extLst>
              <a:ext uri="{FF2B5EF4-FFF2-40B4-BE49-F238E27FC236}">
                <a16:creationId xmlns:a16="http://schemas.microsoft.com/office/drawing/2014/main" id="{C416FD47-41FF-D964-874C-5575E3F900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6" b="0" dirty="0" err="1">
                <a:solidFill>
                  <a:srgbClr val="000000"/>
                </a:solidFill>
                <a:latin typeface="Times New Roman" panose="02020603050405020304" pitchFamily="18" charset="0"/>
                <a:ea typeface="ヒラギノ角ゴ ProN W3" charset="-128"/>
              </a:rPr>
              <a:t>ec</a:t>
            </a:r>
            <a:r>
              <a:rPr lang="en-US" altLang="en-US" sz="1406" b="0" dirty="0">
                <a:solidFill>
                  <a:srgbClr val="000000"/>
                </a:solidFill>
                <a:latin typeface="Times New Roman" panose="02020603050405020304" pitchFamily="18" charset="0"/>
                <a:ea typeface="ヒラギノ角ゴ ProN W3" charset="-128"/>
              </a:rPr>
              <a:t> 2</a:t>
            </a:r>
          </a:p>
        </p:txBody>
      </p:sp>
      <p:sp>
        <p:nvSpPr>
          <p:cNvPr id="88071" name="Rectangle 6">
            <a:extLst>
              <a:ext uri="{FF2B5EF4-FFF2-40B4-BE49-F238E27FC236}">
                <a16:creationId xmlns:a16="http://schemas.microsoft.com/office/drawing/2014/main" id="{EC14C291-20BD-2EEB-7221-34C91B2B7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1DD6F-5975-41D9-998F-0A8F319E4DDF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9E531046-70FB-746D-8B34-5C9CA5257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test&amp;set: Solution 1</a:t>
            </a: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505D30B7-AA14-2D5E-8EC1-DB0C825FA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Machine can receive interrupts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User code can use this lock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Works on a multiprocessor</a:t>
            </a:r>
          </a:p>
          <a:p>
            <a:pPr>
              <a:spcBef>
                <a:spcPts val="281"/>
              </a:spcBef>
            </a:pPr>
            <a:r>
              <a:rPr lang="en-US" altLang="en-US"/>
              <a:t>Con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Very inefficient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Priority Inversion</a:t>
            </a:r>
          </a:p>
          <a:p>
            <a:pPr marL="811457" lvl="2">
              <a:spcBef>
                <a:spcPts val="281"/>
              </a:spcBef>
            </a:pPr>
            <a:r>
              <a:rPr lang="en-US" altLang="en-US"/>
              <a:t>If busy thread has higher priority than then one holding the lock we get no progress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59FD711B-2DD5-5E80-7BB8-97F124F2E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9FAE3-D714-4CAB-978C-218FDEE8C73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A65F7F14-F66D-373C-ADC2-F087772B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267891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test&amp;set: Better Solution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C7D4904-39E7-AD20-96A2-A4508411E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411390"/>
            <a:ext cx="8036719" cy="1500188"/>
          </a:xfrm>
        </p:spPr>
        <p:txBody>
          <a:bodyPr/>
          <a:lstStyle/>
          <a:p>
            <a:pPr eaLnBrk="1" hangingPunct="1"/>
            <a:r>
              <a:rPr lang="en-US" altLang="en-US"/>
              <a:t>Can minimize busy-waiting: similar to minimizing interrupts</a:t>
            </a:r>
          </a:p>
          <a:p>
            <a:pPr eaLnBrk="1" hangingPunct="1"/>
            <a:r>
              <a:rPr lang="en-US" altLang="en-US"/>
              <a:t>NOTE: Sleep has to reset guard variable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BF13036-55B1-9EE9-F4CC-45D6645C4CAD}"/>
              </a:ext>
            </a:extLst>
          </p:cNvPr>
          <p:cNvSpPr>
            <a:spLocks/>
          </p:cNvSpPr>
          <p:nvPr/>
        </p:nvSpPr>
        <p:spPr bwMode="auto">
          <a:xfrm>
            <a:off x="2149079" y="2058474"/>
            <a:ext cx="3885679" cy="324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while(test&amp;set(guard));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sleep &amp;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599F57A0-C32D-108E-830F-DD50500EBF31}"/>
              </a:ext>
            </a:extLst>
          </p:cNvPr>
          <p:cNvSpPr>
            <a:spLocks/>
          </p:cNvSpPr>
          <p:nvPr/>
        </p:nvSpPr>
        <p:spPr bwMode="auto">
          <a:xfrm>
            <a:off x="6265664" y="1946672"/>
            <a:ext cx="4652367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while(test&amp;set(guard));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if(anyone waiting){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get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place on ready;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val = FREE;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90118" name="Rectangle 5">
            <a:extLst>
              <a:ext uri="{FF2B5EF4-FFF2-40B4-BE49-F238E27FC236}">
                <a16:creationId xmlns:a16="http://schemas.microsoft.com/office/drawing/2014/main" id="{A48A607D-BBD7-10AD-19BA-D92941E77E39}"/>
              </a:ext>
            </a:extLst>
          </p:cNvPr>
          <p:cNvSpPr>
            <a:spLocks/>
          </p:cNvSpPr>
          <p:nvPr/>
        </p:nvSpPr>
        <p:spPr bwMode="auto">
          <a:xfrm>
            <a:off x="2149078" y="1125623"/>
            <a:ext cx="2428550" cy="6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int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int val = FREE;</a:t>
            </a:r>
          </a:p>
        </p:txBody>
      </p:sp>
      <p:sp>
        <p:nvSpPr>
          <p:cNvPr id="90121" name="Rectangle 6">
            <a:extLst>
              <a:ext uri="{FF2B5EF4-FFF2-40B4-BE49-F238E27FC236}">
                <a16:creationId xmlns:a16="http://schemas.microsoft.com/office/drawing/2014/main" id="{D08EC2EA-DF13-B833-362C-C578FD3C0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F6076-0A71-49A0-A2A4-98791B198B1C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920D5AC-74DE-DF49-6283-A39ED94D2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 Issues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2C934AE-6329-CA48-03B0-5159E03B5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393031"/>
            <a:ext cx="3804047" cy="4697016"/>
          </a:xfrm>
        </p:spPr>
        <p:txBody>
          <a:bodyPr/>
          <a:lstStyle/>
          <a:p>
            <a:pPr eaLnBrk="1" hangingPunct="1"/>
            <a:r>
              <a:rPr lang="en-US" altLang="en-US" sz="2180"/>
              <a:t>Access to resources</a:t>
            </a:r>
          </a:p>
          <a:p>
            <a:pPr marL="498929" lvl="1">
              <a:spcBef>
                <a:spcPts val="1195"/>
              </a:spcBef>
            </a:pPr>
            <a:r>
              <a:rPr lang="en-US" altLang="en-US" sz="2180"/>
              <a:t>CPU, Memory, I/O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OS in charge of coordination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HOW???</a:t>
            </a:r>
          </a:p>
        </p:txBody>
      </p:sp>
      <p:sp>
        <p:nvSpPr>
          <p:cNvPr id="24580" name="AutoShape 3">
            <a:extLst>
              <a:ext uri="{FF2B5EF4-FFF2-40B4-BE49-F238E27FC236}">
                <a16:creationId xmlns:a16="http://schemas.microsoft.com/office/drawing/2014/main" id="{60153439-F962-9C4D-1D84-DC378030D431}"/>
              </a:ext>
            </a:extLst>
          </p:cNvPr>
          <p:cNvSpPr>
            <a:spLocks/>
          </p:cNvSpPr>
          <p:nvPr/>
        </p:nvSpPr>
        <p:spPr bwMode="auto">
          <a:xfrm>
            <a:off x="7944445" y="3321844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CPU</a:t>
            </a:r>
          </a:p>
        </p:txBody>
      </p:sp>
      <p:sp>
        <p:nvSpPr>
          <p:cNvPr id="24581" name="AutoShape 4">
            <a:extLst>
              <a:ext uri="{FF2B5EF4-FFF2-40B4-BE49-F238E27FC236}">
                <a16:creationId xmlns:a16="http://schemas.microsoft.com/office/drawing/2014/main" id="{A54206B1-C619-B000-5609-FC5A3482B6A9}"/>
              </a:ext>
            </a:extLst>
          </p:cNvPr>
          <p:cNvSpPr>
            <a:spLocks/>
          </p:cNvSpPr>
          <p:nvPr/>
        </p:nvSpPr>
        <p:spPr bwMode="auto">
          <a:xfrm>
            <a:off x="8935641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MEM</a:t>
            </a:r>
          </a:p>
        </p:txBody>
      </p:sp>
      <p:sp>
        <p:nvSpPr>
          <p:cNvPr id="24582" name="AutoShape 5">
            <a:extLst>
              <a:ext uri="{FF2B5EF4-FFF2-40B4-BE49-F238E27FC236}">
                <a16:creationId xmlns:a16="http://schemas.microsoft.com/office/drawing/2014/main" id="{4F196B2F-9E4C-C11B-3ECA-1885A718826B}"/>
              </a:ext>
            </a:extLst>
          </p:cNvPr>
          <p:cNvSpPr>
            <a:spLocks/>
          </p:cNvSpPr>
          <p:nvPr/>
        </p:nvSpPr>
        <p:spPr bwMode="auto">
          <a:xfrm>
            <a:off x="6944320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2</a:t>
            </a:r>
          </a:p>
        </p:txBody>
      </p:sp>
      <p:sp>
        <p:nvSpPr>
          <p:cNvPr id="24583" name="AutoShape 6">
            <a:extLst>
              <a:ext uri="{FF2B5EF4-FFF2-40B4-BE49-F238E27FC236}">
                <a16:creationId xmlns:a16="http://schemas.microsoft.com/office/drawing/2014/main" id="{DC0EC540-FC48-A632-ED6B-09A8BFF5FE15}"/>
              </a:ext>
            </a:extLst>
          </p:cNvPr>
          <p:cNvSpPr>
            <a:spLocks/>
          </p:cNvSpPr>
          <p:nvPr/>
        </p:nvSpPr>
        <p:spPr bwMode="auto">
          <a:xfrm>
            <a:off x="8935641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3</a:t>
            </a:r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5B4F178E-D45C-C544-F8B0-8851C7513FEE}"/>
              </a:ext>
            </a:extLst>
          </p:cNvPr>
          <p:cNvSpPr>
            <a:spLocks/>
          </p:cNvSpPr>
          <p:nvPr/>
        </p:nvSpPr>
        <p:spPr bwMode="auto">
          <a:xfrm>
            <a:off x="6944320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1</a:t>
            </a:r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B960B6EA-06CF-28E3-3D6C-8249277FFAEB}"/>
              </a:ext>
            </a:extLst>
          </p:cNvPr>
          <p:cNvSpPr>
            <a:spLocks/>
          </p:cNvSpPr>
          <p:nvPr/>
        </p:nvSpPr>
        <p:spPr bwMode="auto">
          <a:xfrm>
            <a:off x="7694414" y="1562695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1</a:t>
            </a:r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E299C0B7-DE8B-CCA6-348C-A03085E882CE}"/>
              </a:ext>
            </a:extLst>
          </p:cNvPr>
          <p:cNvSpPr>
            <a:spLocks/>
          </p:cNvSpPr>
          <p:nvPr/>
        </p:nvSpPr>
        <p:spPr bwMode="auto">
          <a:xfrm>
            <a:off x="9123164" y="1348383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2</a:t>
            </a:r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8D7B5335-1ABD-7E9C-52C0-5EA4F852F2BF}"/>
              </a:ext>
            </a:extLst>
          </p:cNvPr>
          <p:cNvSpPr>
            <a:spLocks/>
          </p:cNvSpPr>
          <p:nvPr/>
        </p:nvSpPr>
        <p:spPr bwMode="auto">
          <a:xfrm>
            <a:off x="7694414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3</a:t>
            </a:r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5D435528-B732-17A2-A2F5-05FF848C25B3}"/>
              </a:ext>
            </a:extLst>
          </p:cNvPr>
          <p:cNvSpPr>
            <a:spLocks/>
          </p:cNvSpPr>
          <p:nvPr/>
        </p:nvSpPr>
        <p:spPr bwMode="auto">
          <a:xfrm>
            <a:off x="8533805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4</a:t>
            </a:r>
          </a:p>
        </p:txBody>
      </p:sp>
      <p:sp>
        <p:nvSpPr>
          <p:cNvPr id="24589" name="Line 12">
            <a:extLst>
              <a:ext uri="{FF2B5EF4-FFF2-40B4-BE49-F238E27FC236}">
                <a16:creationId xmlns:a16="http://schemas.microsoft.com/office/drawing/2014/main" id="{860CACE3-BF0E-1F7F-C19D-5AFCC97D908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42609" y="2116336"/>
            <a:ext cx="294680" cy="4911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0" name="Line 13">
            <a:extLst>
              <a:ext uri="{FF2B5EF4-FFF2-40B4-BE49-F238E27FC236}">
                <a16:creationId xmlns:a16="http://schemas.microsoft.com/office/drawing/2014/main" id="{588B2E43-5874-2105-DD97-DE0961ACE06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23039" y="2116336"/>
            <a:ext cx="160734" cy="11876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1" name="Line 14">
            <a:extLst>
              <a:ext uri="{FF2B5EF4-FFF2-40B4-BE49-F238E27FC236}">
                <a16:creationId xmlns:a16="http://schemas.microsoft.com/office/drawing/2014/main" id="{6A09706E-2A6D-54D4-56B5-C9AC53B8E7B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65914" y="1902024"/>
            <a:ext cx="696516" cy="732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2" name="Line 15">
            <a:extLst>
              <a:ext uri="{FF2B5EF4-FFF2-40B4-BE49-F238E27FC236}">
                <a16:creationId xmlns:a16="http://schemas.microsoft.com/office/drawing/2014/main" id="{62B9E445-828C-FE65-BFC8-5DEB3840FBA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648" y="1875235"/>
            <a:ext cx="776883" cy="1419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3" name="Line 16">
            <a:extLst>
              <a:ext uri="{FF2B5EF4-FFF2-40B4-BE49-F238E27FC236}">
                <a16:creationId xmlns:a16="http://schemas.microsoft.com/office/drawing/2014/main" id="{E428539B-6FF0-B0A4-E6DA-18756B45ECD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8914" y="1910953"/>
            <a:ext cx="17859" cy="687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4" name="Line 17">
            <a:extLst>
              <a:ext uri="{FF2B5EF4-FFF2-40B4-BE49-F238E27FC236}">
                <a16:creationId xmlns:a16="http://schemas.microsoft.com/office/drawing/2014/main" id="{B7D87B77-7129-594D-B13E-D2C0D4373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9219" y="4848820"/>
            <a:ext cx="107156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5" name="Line 18">
            <a:extLst>
              <a:ext uri="{FF2B5EF4-FFF2-40B4-BE49-F238E27FC236}">
                <a16:creationId xmlns:a16="http://schemas.microsoft.com/office/drawing/2014/main" id="{598F0C5D-1DD7-4D49-92DB-8C726352B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891" y="3902273"/>
            <a:ext cx="26789" cy="1410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6" name="Line 19">
            <a:extLst>
              <a:ext uri="{FF2B5EF4-FFF2-40B4-BE49-F238E27FC236}">
                <a16:creationId xmlns:a16="http://schemas.microsoft.com/office/drawing/2014/main" id="{1E5B2C19-4279-4A43-6243-C27C832F2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4813" y="3955851"/>
            <a:ext cx="169664" cy="12412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7" name="Line 20">
            <a:extLst>
              <a:ext uri="{FF2B5EF4-FFF2-40B4-BE49-F238E27FC236}">
                <a16:creationId xmlns:a16="http://schemas.microsoft.com/office/drawing/2014/main" id="{28B9EF37-DEE4-E56D-2B05-781CD23A17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3196828"/>
            <a:ext cx="231056" cy="20181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8" name="Line 21">
            <a:extLst>
              <a:ext uri="{FF2B5EF4-FFF2-40B4-BE49-F238E27FC236}">
                <a16:creationId xmlns:a16="http://schemas.microsoft.com/office/drawing/2014/main" id="{B2FB489B-9942-C5D5-3277-8591BF499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9828" y="3214688"/>
            <a:ext cx="1410891" cy="2034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pic>
        <p:nvPicPr>
          <p:cNvPr id="23575" name="Picture 22">
            <a:extLst>
              <a:ext uri="{FF2B5EF4-FFF2-40B4-BE49-F238E27FC236}">
                <a16:creationId xmlns:a16="http://schemas.microsoft.com/office/drawing/2014/main" id="{BA93CE7A-4CF4-4CAA-9477-6AAFA6C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6" y="3830836"/>
            <a:ext cx="1839516" cy="1839516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Rectangle 6">
            <a:extLst>
              <a:ext uri="{FF2B5EF4-FFF2-40B4-BE49-F238E27FC236}">
                <a16:creationId xmlns:a16="http://schemas.microsoft.com/office/drawing/2014/main" id="{5E6D7743-1EC5-D1A3-2BB0-9EE755059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1AB6C-3293-4A1F-8B53-D06F95E46DE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27407BD-AA07-1FF3-3AB6-365B96BBF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 Issues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88139F-713A-45C2-2A3D-0DF068B1A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393031"/>
            <a:ext cx="3804047" cy="4697016"/>
          </a:xfrm>
        </p:spPr>
        <p:txBody>
          <a:bodyPr/>
          <a:lstStyle/>
          <a:p>
            <a:pPr eaLnBrk="1" hangingPunct="1"/>
            <a:r>
              <a:rPr lang="en-US" altLang="en-US" sz="2180"/>
              <a:t>Access to resources</a:t>
            </a:r>
          </a:p>
          <a:p>
            <a:pPr marL="498929" lvl="1">
              <a:spcBef>
                <a:spcPts val="1195"/>
              </a:spcBef>
            </a:pPr>
            <a:r>
              <a:rPr lang="en-US" altLang="en-US" sz="2180"/>
              <a:t>CPU, Memory, I/O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OS in charge of coordination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Abstract the idea of a process and make it seem as though it is executing on a uniprogramming OS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Now worry about interlacing these abstractions</a:t>
            </a:r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id="{6BB5BD7F-3B44-CE33-9211-553FD608DA7B}"/>
              </a:ext>
            </a:extLst>
          </p:cNvPr>
          <p:cNvSpPr>
            <a:spLocks/>
          </p:cNvSpPr>
          <p:nvPr/>
        </p:nvSpPr>
        <p:spPr bwMode="auto">
          <a:xfrm>
            <a:off x="7944445" y="3321844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CPU</a:t>
            </a:r>
          </a:p>
        </p:txBody>
      </p:sp>
      <p:sp>
        <p:nvSpPr>
          <p:cNvPr id="25605" name="AutoShape 4">
            <a:extLst>
              <a:ext uri="{FF2B5EF4-FFF2-40B4-BE49-F238E27FC236}">
                <a16:creationId xmlns:a16="http://schemas.microsoft.com/office/drawing/2014/main" id="{0531F6AE-97C6-49C1-F520-C27E50F25B79}"/>
              </a:ext>
            </a:extLst>
          </p:cNvPr>
          <p:cNvSpPr>
            <a:spLocks/>
          </p:cNvSpPr>
          <p:nvPr/>
        </p:nvSpPr>
        <p:spPr bwMode="auto">
          <a:xfrm>
            <a:off x="8935641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MEM</a:t>
            </a:r>
          </a:p>
        </p:txBody>
      </p:sp>
      <p:sp>
        <p:nvSpPr>
          <p:cNvPr id="25606" name="AutoShape 5">
            <a:extLst>
              <a:ext uri="{FF2B5EF4-FFF2-40B4-BE49-F238E27FC236}">
                <a16:creationId xmlns:a16="http://schemas.microsoft.com/office/drawing/2014/main" id="{BC8CEE0F-6E0A-9D98-260E-AE7313303CE7}"/>
              </a:ext>
            </a:extLst>
          </p:cNvPr>
          <p:cNvSpPr>
            <a:spLocks/>
          </p:cNvSpPr>
          <p:nvPr/>
        </p:nvSpPr>
        <p:spPr bwMode="auto">
          <a:xfrm>
            <a:off x="6944320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2</a:t>
            </a:r>
          </a:p>
        </p:txBody>
      </p:sp>
      <p:sp>
        <p:nvSpPr>
          <p:cNvPr id="25607" name="AutoShape 6">
            <a:extLst>
              <a:ext uri="{FF2B5EF4-FFF2-40B4-BE49-F238E27FC236}">
                <a16:creationId xmlns:a16="http://schemas.microsoft.com/office/drawing/2014/main" id="{BD305AEB-8AF8-4CE4-2E5D-8DE0BCC633B1}"/>
              </a:ext>
            </a:extLst>
          </p:cNvPr>
          <p:cNvSpPr>
            <a:spLocks/>
          </p:cNvSpPr>
          <p:nvPr/>
        </p:nvSpPr>
        <p:spPr bwMode="auto">
          <a:xfrm>
            <a:off x="8935641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3</a:t>
            </a:r>
          </a:p>
        </p:txBody>
      </p:sp>
      <p:sp>
        <p:nvSpPr>
          <p:cNvPr id="25608" name="AutoShape 7">
            <a:extLst>
              <a:ext uri="{FF2B5EF4-FFF2-40B4-BE49-F238E27FC236}">
                <a16:creationId xmlns:a16="http://schemas.microsoft.com/office/drawing/2014/main" id="{6AAAB6CF-7570-BFCB-7201-AB25136E452C}"/>
              </a:ext>
            </a:extLst>
          </p:cNvPr>
          <p:cNvSpPr>
            <a:spLocks/>
          </p:cNvSpPr>
          <p:nvPr/>
        </p:nvSpPr>
        <p:spPr bwMode="auto">
          <a:xfrm>
            <a:off x="6944320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1</a:t>
            </a:r>
          </a:p>
        </p:txBody>
      </p:sp>
      <p:sp>
        <p:nvSpPr>
          <p:cNvPr id="25609" name="Oval 8">
            <a:extLst>
              <a:ext uri="{FF2B5EF4-FFF2-40B4-BE49-F238E27FC236}">
                <a16:creationId xmlns:a16="http://schemas.microsoft.com/office/drawing/2014/main" id="{6202A0FC-315D-7D7B-107A-D31F60E040D6}"/>
              </a:ext>
            </a:extLst>
          </p:cNvPr>
          <p:cNvSpPr>
            <a:spLocks/>
          </p:cNvSpPr>
          <p:nvPr/>
        </p:nvSpPr>
        <p:spPr bwMode="auto">
          <a:xfrm>
            <a:off x="7694414" y="1562695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1</a:t>
            </a:r>
          </a:p>
        </p:txBody>
      </p:sp>
      <p:sp>
        <p:nvSpPr>
          <p:cNvPr id="25610" name="Oval 9">
            <a:extLst>
              <a:ext uri="{FF2B5EF4-FFF2-40B4-BE49-F238E27FC236}">
                <a16:creationId xmlns:a16="http://schemas.microsoft.com/office/drawing/2014/main" id="{3F95507F-02C5-D030-1CBD-16D52A606F24}"/>
              </a:ext>
            </a:extLst>
          </p:cNvPr>
          <p:cNvSpPr>
            <a:spLocks/>
          </p:cNvSpPr>
          <p:nvPr/>
        </p:nvSpPr>
        <p:spPr bwMode="auto">
          <a:xfrm>
            <a:off x="9123164" y="1348383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2</a:t>
            </a:r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3FA7AB72-D060-CBDC-893A-7C2EBF1035E4}"/>
              </a:ext>
            </a:extLst>
          </p:cNvPr>
          <p:cNvSpPr>
            <a:spLocks/>
          </p:cNvSpPr>
          <p:nvPr/>
        </p:nvSpPr>
        <p:spPr bwMode="auto">
          <a:xfrm>
            <a:off x="7694414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3</a:t>
            </a:r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AD1CB093-C787-D0AB-D2F4-F1EDF71AC8C1}"/>
              </a:ext>
            </a:extLst>
          </p:cNvPr>
          <p:cNvSpPr>
            <a:spLocks/>
          </p:cNvSpPr>
          <p:nvPr/>
        </p:nvSpPr>
        <p:spPr bwMode="auto">
          <a:xfrm>
            <a:off x="8533805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4</a:t>
            </a:r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48875306-8164-0D56-9D94-3A3D5864EF1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42609" y="2116336"/>
            <a:ext cx="294680" cy="4911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4" name="Line 13">
            <a:extLst>
              <a:ext uri="{FF2B5EF4-FFF2-40B4-BE49-F238E27FC236}">
                <a16:creationId xmlns:a16="http://schemas.microsoft.com/office/drawing/2014/main" id="{341A31C0-B154-5DAD-4E36-81B96FD86C9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23039" y="2116336"/>
            <a:ext cx="160734" cy="11876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8AB14D7E-8096-26C2-4A27-432C8F8CA88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65914" y="1902024"/>
            <a:ext cx="696516" cy="732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6" name="Line 15">
            <a:extLst>
              <a:ext uri="{FF2B5EF4-FFF2-40B4-BE49-F238E27FC236}">
                <a16:creationId xmlns:a16="http://schemas.microsoft.com/office/drawing/2014/main" id="{A77BD93B-5B89-AF25-7756-7E498AF89DF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648" y="1875235"/>
            <a:ext cx="776883" cy="1419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7" name="Line 16">
            <a:extLst>
              <a:ext uri="{FF2B5EF4-FFF2-40B4-BE49-F238E27FC236}">
                <a16:creationId xmlns:a16="http://schemas.microsoft.com/office/drawing/2014/main" id="{4068EF90-2074-5F68-F715-A5D50A27726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8914" y="1910953"/>
            <a:ext cx="17859" cy="687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8" name="Line 17">
            <a:extLst>
              <a:ext uri="{FF2B5EF4-FFF2-40B4-BE49-F238E27FC236}">
                <a16:creationId xmlns:a16="http://schemas.microsoft.com/office/drawing/2014/main" id="{87124361-739F-CE5E-8C19-D20E528EC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9219" y="4848820"/>
            <a:ext cx="107156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9" name="Line 18">
            <a:extLst>
              <a:ext uri="{FF2B5EF4-FFF2-40B4-BE49-F238E27FC236}">
                <a16:creationId xmlns:a16="http://schemas.microsoft.com/office/drawing/2014/main" id="{BA1A2EC0-3EB6-A4C7-D959-495CA4954F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891" y="3902273"/>
            <a:ext cx="26789" cy="1410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0" name="Line 19">
            <a:extLst>
              <a:ext uri="{FF2B5EF4-FFF2-40B4-BE49-F238E27FC236}">
                <a16:creationId xmlns:a16="http://schemas.microsoft.com/office/drawing/2014/main" id="{014822D3-BB48-AB81-144C-AB90AA6CE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4813" y="3955851"/>
            <a:ext cx="169664" cy="12412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1" name="Line 20">
            <a:extLst>
              <a:ext uri="{FF2B5EF4-FFF2-40B4-BE49-F238E27FC236}">
                <a16:creationId xmlns:a16="http://schemas.microsoft.com/office/drawing/2014/main" id="{D486F63C-1E1F-E0DE-5E84-FF1CD99FA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3196828"/>
            <a:ext cx="231056" cy="20181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2" name="Line 21">
            <a:extLst>
              <a:ext uri="{FF2B5EF4-FFF2-40B4-BE49-F238E27FC236}">
                <a16:creationId xmlns:a16="http://schemas.microsoft.com/office/drawing/2014/main" id="{73042DB7-334C-23AA-9EF6-52D4F46C1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9828" y="3214688"/>
            <a:ext cx="1410891" cy="2034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5" name="Rectangle 6">
            <a:extLst>
              <a:ext uri="{FF2B5EF4-FFF2-40B4-BE49-F238E27FC236}">
                <a16:creationId xmlns:a16="http://schemas.microsoft.com/office/drawing/2014/main" id="{D18F41B7-1B24-7707-F55E-B962A0AB6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DC772-CFCF-4456-BBEE-D025FF1C0C5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6D553E3B-81B6-F3C9-D7FD-1C1F9C648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Abstracting a Process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5E6919-9C51-840F-F04A-D0B9F174F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1982390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 process?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DF3FE336-B25B-4F9A-BB80-2A2D4394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1982390"/>
            <a:ext cx="3929063" cy="3929063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>
            <a:extLst>
              <a:ext uri="{FF2B5EF4-FFF2-40B4-BE49-F238E27FC236}">
                <a16:creationId xmlns:a16="http://schemas.microsoft.com/office/drawing/2014/main" id="{444DFFE6-CAB0-8B88-EA95-3456D7658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58C15-47C8-426C-9764-8DB40BB7F04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EAA93005-3657-4D9A-81A6-5210E040E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21469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Abstracting a Process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ADFFFE6-12E7-E3CE-AFF2-4CB248AB1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446609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/>
              <a:t>What is a process?</a:t>
            </a:r>
          </a:p>
          <a:p>
            <a:pPr marL="498929" lvl="1"/>
            <a:r>
              <a:rPr lang="en-US" altLang="en-US"/>
              <a:t>Execution</a:t>
            </a:r>
          </a:p>
          <a:p>
            <a:pPr marL="498929" lvl="1"/>
            <a:r>
              <a:rPr lang="en-US" altLang="en-US"/>
              <a:t>Memory</a:t>
            </a:r>
          </a:p>
          <a:p>
            <a:pPr marL="498929" lvl="1"/>
            <a:r>
              <a:rPr lang="en-US" altLang="en-US"/>
              <a:t>Registers</a:t>
            </a:r>
          </a:p>
        </p:txBody>
      </p:sp>
      <p:grpSp>
        <p:nvGrpSpPr>
          <p:cNvPr id="27652" name="Group 21">
            <a:extLst>
              <a:ext uri="{FF2B5EF4-FFF2-40B4-BE49-F238E27FC236}">
                <a16:creationId xmlns:a16="http://schemas.microsoft.com/office/drawing/2014/main" id="{24C662B5-FACC-4E1C-12A3-0696C2CA7136}"/>
              </a:ext>
            </a:extLst>
          </p:cNvPr>
          <p:cNvGrpSpPr>
            <a:grpSpLocks/>
          </p:cNvGrpSpPr>
          <p:nvPr/>
        </p:nvGrpSpPr>
        <p:grpSpPr bwMode="auto">
          <a:xfrm>
            <a:off x="5935266" y="1821656"/>
            <a:ext cx="3768328" cy="3536156"/>
            <a:chOff x="7378700" y="3111500"/>
            <a:chExt cx="5359400" cy="5029200"/>
          </a:xfrm>
        </p:grpSpPr>
        <p:sp>
          <p:nvSpPr>
            <p:cNvPr id="27656" name="Rectangle 3">
              <a:extLst>
                <a:ext uri="{FF2B5EF4-FFF2-40B4-BE49-F238E27FC236}">
                  <a16:creationId xmlns:a16="http://schemas.microsoft.com/office/drawing/2014/main" id="{14809FA7-5F45-756A-28CA-E47948A56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21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0</a:t>
              </a:r>
            </a:p>
          </p:txBody>
        </p:sp>
        <p:sp>
          <p:nvSpPr>
            <p:cNvPr id="27657" name="Rectangle 4">
              <a:extLst>
                <a:ext uri="{FF2B5EF4-FFF2-40B4-BE49-F238E27FC236}">
                  <a16:creationId xmlns:a16="http://schemas.microsoft.com/office/drawing/2014/main" id="{CC16E78F-BFD1-A6D0-B96A-C9BB3B01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302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1</a:t>
              </a:r>
            </a:p>
          </p:txBody>
        </p:sp>
        <p:sp>
          <p:nvSpPr>
            <p:cNvPr id="27658" name="Rectangle 5">
              <a:extLst>
                <a:ext uri="{FF2B5EF4-FFF2-40B4-BE49-F238E27FC236}">
                  <a16:creationId xmlns:a16="http://schemas.microsoft.com/office/drawing/2014/main" id="{CAB4AB45-E9AB-7E23-6431-6D9F1A79D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883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2</a:t>
              </a:r>
            </a:p>
          </p:txBody>
        </p:sp>
        <p:sp>
          <p:nvSpPr>
            <p:cNvPr id="27659" name="Rectangle 6">
              <a:extLst>
                <a:ext uri="{FF2B5EF4-FFF2-40B4-BE49-F238E27FC236}">
                  <a16:creationId xmlns:a16="http://schemas.microsoft.com/office/drawing/2014/main" id="{988A3A71-8D37-D53A-4381-24E8E8936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464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3</a:t>
              </a:r>
            </a:p>
          </p:txBody>
        </p:sp>
        <p:sp>
          <p:nvSpPr>
            <p:cNvPr id="27660" name="Rectangle 7">
              <a:extLst>
                <a:ext uri="{FF2B5EF4-FFF2-40B4-BE49-F238E27FC236}">
                  <a16:creationId xmlns:a16="http://schemas.microsoft.com/office/drawing/2014/main" id="{967860A6-ED51-3BE3-98A4-7BFB7707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0452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4</a:t>
              </a:r>
            </a:p>
          </p:txBody>
        </p:sp>
        <p:sp>
          <p:nvSpPr>
            <p:cNvPr id="27661" name="Rectangle 8">
              <a:extLst>
                <a:ext uri="{FF2B5EF4-FFF2-40B4-BE49-F238E27FC236}">
                  <a16:creationId xmlns:a16="http://schemas.microsoft.com/office/drawing/2014/main" id="{A8062C42-E424-F7BF-6F30-8C314F22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56261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5</a:t>
              </a:r>
            </a:p>
          </p:txBody>
        </p:sp>
        <p:sp>
          <p:nvSpPr>
            <p:cNvPr id="27662" name="Rectangle 9">
              <a:extLst>
                <a:ext uri="{FF2B5EF4-FFF2-40B4-BE49-F238E27FC236}">
                  <a16:creationId xmlns:a16="http://schemas.microsoft.com/office/drawing/2014/main" id="{91CCC800-2529-3467-5D61-1B30814C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5207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6</a:t>
              </a:r>
            </a:p>
          </p:txBody>
        </p:sp>
        <p:sp>
          <p:nvSpPr>
            <p:cNvPr id="27663" name="Rectangle 10">
              <a:extLst>
                <a:ext uri="{FF2B5EF4-FFF2-40B4-BE49-F238E27FC236}">
                  <a16:creationId xmlns:a16="http://schemas.microsoft.com/office/drawing/2014/main" id="{64583A1F-82A6-E6E0-5A5D-6AA907301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4787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...</a:t>
              </a:r>
            </a:p>
          </p:txBody>
        </p:sp>
        <p:sp>
          <p:nvSpPr>
            <p:cNvPr id="27664" name="Rectangle 11">
              <a:extLst>
                <a:ext uri="{FF2B5EF4-FFF2-40B4-BE49-F238E27FC236}">
                  <a16:creationId xmlns:a16="http://schemas.microsoft.com/office/drawing/2014/main" id="{BFC15FA8-3AFA-9CC4-E449-746B76A4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4368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n</a:t>
              </a:r>
            </a:p>
          </p:txBody>
        </p:sp>
        <p:sp>
          <p:nvSpPr>
            <p:cNvPr id="27665" name="Rectangle 12">
              <a:extLst>
                <a:ext uri="{FF2B5EF4-FFF2-40B4-BE49-F238E27FC236}">
                  <a16:creationId xmlns:a16="http://schemas.microsoft.com/office/drawing/2014/main" id="{60957469-4555-25B4-72EE-F47D141A8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949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Data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0</a:t>
              </a:r>
            </a:p>
          </p:txBody>
        </p:sp>
        <p:sp>
          <p:nvSpPr>
            <p:cNvPr id="27666" name="Rectangle 13">
              <a:extLst>
                <a:ext uri="{FF2B5EF4-FFF2-40B4-BE49-F238E27FC236}">
                  <a16:creationId xmlns:a16="http://schemas.microsoft.com/office/drawing/2014/main" id="{9EE16FC0-2E27-9A7E-A23C-89BCEE550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530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Data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1</a:t>
              </a:r>
            </a:p>
          </p:txBody>
        </p:sp>
        <p:sp>
          <p:nvSpPr>
            <p:cNvPr id="27667" name="Rectangle 14">
              <a:extLst>
                <a:ext uri="{FF2B5EF4-FFF2-40B4-BE49-F238E27FC236}">
                  <a16:creationId xmlns:a16="http://schemas.microsoft.com/office/drawing/2014/main" id="{CED7D676-256F-6BE1-B83B-606E6442E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1115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...</a:t>
              </a:r>
            </a:p>
          </p:txBody>
        </p:sp>
        <p:sp>
          <p:nvSpPr>
            <p:cNvPr id="27668" name="Rectangle 15">
              <a:extLst>
                <a:ext uri="{FF2B5EF4-FFF2-40B4-BE49-F238E27FC236}">
                  <a16:creationId xmlns:a16="http://schemas.microsoft.com/office/drawing/2014/main" id="{77D07822-E370-DEFE-00E7-6C4CCB91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346" y="7251077"/>
              <a:ext cx="677109" cy="5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72">
                  <a:latin typeface="Helvetica Neue" charset="0"/>
                  <a:sym typeface="Helvetica Neue" charset="0"/>
                </a:rPr>
                <a:t>PC</a:t>
              </a:r>
            </a:p>
          </p:txBody>
        </p:sp>
        <p:sp>
          <p:nvSpPr>
            <p:cNvPr id="27669" name="Line 16">
              <a:extLst>
                <a:ext uri="{FF2B5EF4-FFF2-40B4-BE49-F238E27FC236}">
                  <a16:creationId xmlns:a16="http://schemas.microsoft.com/office/drawing/2014/main" id="{3E5866B8-8810-6DE0-69F3-577B14B4C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7600" y="751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27670" name="Rectangle 17">
              <a:extLst>
                <a:ext uri="{FF2B5EF4-FFF2-40B4-BE49-F238E27FC236}">
                  <a16:creationId xmlns:a16="http://schemas.microsoft.com/office/drawing/2014/main" id="{D7448075-110E-B765-5C90-0A876117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3700" y="3314700"/>
              <a:ext cx="3454400" cy="382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12" b="0">
                  <a:latin typeface="Helvetica Neue Light" charset="0"/>
                </a:rPr>
                <a:t>Execution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Fetch at PC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Decode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Execute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Write Results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Loop</a:t>
              </a:r>
            </a:p>
          </p:txBody>
        </p:sp>
      </p:grpSp>
      <p:sp>
        <p:nvSpPr>
          <p:cNvPr id="27655" name="Rectangle 6">
            <a:extLst>
              <a:ext uri="{FF2B5EF4-FFF2-40B4-BE49-F238E27FC236}">
                <a16:creationId xmlns:a16="http://schemas.microsoft.com/office/drawing/2014/main" id="{3288CCBF-8E39-2BC6-C2E6-D6B06496F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347B03-FC10-487E-8ACD-4EC769F6545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0F9F374D-6D8C-A599-BB89-64C8F8801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57188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Interlacing Processes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903647C-6C29-12DD-C1A1-4F1FA5152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446609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/>
              <a:t>Interlace with time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Remember: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Program Counter (PC), Stack pointer, Registers</a:t>
            </a:r>
          </a:p>
          <a:p>
            <a:pPr>
              <a:spcBef>
                <a:spcPts val="2320"/>
              </a:spcBef>
            </a:pPr>
            <a:r>
              <a:rPr lang="en-US" altLang="en-US"/>
              <a:t>Switching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Save current state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Load new state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When to switch???</a:t>
            </a:r>
          </a:p>
        </p:txBody>
      </p:sp>
      <p:grpSp>
        <p:nvGrpSpPr>
          <p:cNvPr id="28676" name="Group 3">
            <a:extLst>
              <a:ext uri="{FF2B5EF4-FFF2-40B4-BE49-F238E27FC236}">
                <a16:creationId xmlns:a16="http://schemas.microsoft.com/office/drawing/2014/main" id="{7EA5C359-B8DC-D591-5F33-59C007F55490}"/>
              </a:ext>
            </a:extLst>
          </p:cNvPr>
          <p:cNvGrpSpPr>
            <a:grpSpLocks/>
          </p:cNvGrpSpPr>
          <p:nvPr/>
        </p:nvGrpSpPr>
        <p:grpSpPr bwMode="auto">
          <a:xfrm>
            <a:off x="5560219" y="1500187"/>
            <a:ext cx="4464844" cy="924223"/>
            <a:chOff x="0" y="0"/>
            <a:chExt cx="4000" cy="828"/>
          </a:xfrm>
        </p:grpSpPr>
        <p:sp>
          <p:nvSpPr>
            <p:cNvPr id="28681" name="Rectangle 4">
              <a:extLst>
                <a:ext uri="{FF2B5EF4-FFF2-40B4-BE49-F238E27FC236}">
                  <a16:creationId xmlns:a16="http://schemas.microsoft.com/office/drawing/2014/main" id="{12BE51DC-B260-BA26-9F09-2809CD818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8682" name="Rectangle 5">
              <a:extLst>
                <a:ext uri="{FF2B5EF4-FFF2-40B4-BE49-F238E27FC236}">
                  <a16:creationId xmlns:a16="http://schemas.microsoft.com/office/drawing/2014/main" id="{BEC924EF-982D-945F-BDF8-8483716B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8683" name="Rectangle 6">
              <a:extLst>
                <a:ext uri="{FF2B5EF4-FFF2-40B4-BE49-F238E27FC236}">
                  <a16:creationId xmlns:a16="http://schemas.microsoft.com/office/drawing/2014/main" id="{39DE81B1-759D-6CB4-DD49-6D9B20383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8684" name="Rectangle 7">
              <a:extLst>
                <a:ext uri="{FF2B5EF4-FFF2-40B4-BE49-F238E27FC236}">
                  <a16:creationId xmlns:a16="http://schemas.microsoft.com/office/drawing/2014/main" id="{42E38E68-9BBE-1F81-422F-853126D0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E59900">
                    <a:alpha val="75000"/>
                  </a:srgbClr>
                </a:gs>
                <a:gs pos="100000">
                  <a:srgbClr val="B07302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28685" name="Rectangle 8">
              <a:extLst>
                <a:ext uri="{FF2B5EF4-FFF2-40B4-BE49-F238E27FC236}">
                  <a16:creationId xmlns:a16="http://schemas.microsoft.com/office/drawing/2014/main" id="{07B4E00D-D688-8D44-9C04-19CA854E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8686" name="Rectangle 9">
              <a:extLst>
                <a:ext uri="{FF2B5EF4-FFF2-40B4-BE49-F238E27FC236}">
                  <a16:creationId xmlns:a16="http://schemas.microsoft.com/office/drawing/2014/main" id="{ADDDC54F-015F-D606-90CC-8BCBBF0C2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" y="411"/>
              <a:ext cx="71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Time</a:t>
              </a:r>
            </a:p>
          </p:txBody>
        </p:sp>
        <p:sp>
          <p:nvSpPr>
            <p:cNvPr id="28687" name="Line 10">
              <a:extLst>
                <a:ext uri="{FF2B5EF4-FFF2-40B4-BE49-F238E27FC236}">
                  <a16:creationId xmlns:a16="http://schemas.microsoft.com/office/drawing/2014/main" id="{61FB7CF6-6420-CA18-99D5-B18186186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56"/>
              <a:ext cx="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</p:grpSp>
      <p:pic>
        <p:nvPicPr>
          <p:cNvPr id="27653" name="Picture 11">
            <a:extLst>
              <a:ext uri="{FF2B5EF4-FFF2-40B4-BE49-F238E27FC236}">
                <a16:creationId xmlns:a16="http://schemas.microsoft.com/office/drawing/2014/main" id="{678B875F-747F-4C60-9183-14AE285C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8" y="4661297"/>
            <a:ext cx="1366242" cy="1366242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7AB592DC-7118-648C-B6F4-E85F4C93B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34C04-C706-4E38-BFA4-E06F08D1ACB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2154</Words>
  <Application>Microsoft Office PowerPoint</Application>
  <PresentationFormat>Widescreen</PresentationFormat>
  <Paragraphs>589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Aptos</vt:lpstr>
      <vt:lpstr>Arial</vt:lpstr>
      <vt:lpstr>Calibri</vt:lpstr>
      <vt:lpstr>Courier New</vt:lpstr>
      <vt:lpstr>Goudy Old Style</vt:lpstr>
      <vt:lpstr>Helvetica Neue</vt:lpstr>
      <vt:lpstr>Helvetica Neue Light</vt:lpstr>
      <vt:lpstr>Times New Roman</vt:lpstr>
      <vt:lpstr>MarrakeshVTI</vt:lpstr>
      <vt:lpstr>Process Management</vt:lpstr>
      <vt:lpstr>Goals</vt:lpstr>
      <vt:lpstr>Concurrency</vt:lpstr>
      <vt:lpstr>Concurrency</vt:lpstr>
      <vt:lpstr>Concurrency Issues</vt:lpstr>
      <vt:lpstr>Concurrency Issues</vt:lpstr>
      <vt:lpstr>Abstracting a Process</vt:lpstr>
      <vt:lpstr>Abstracting a Process</vt:lpstr>
      <vt:lpstr>Interlacing Processes</vt:lpstr>
      <vt:lpstr>Interlacing Processes</vt:lpstr>
      <vt:lpstr>Protection</vt:lpstr>
      <vt:lpstr>Protection</vt:lpstr>
      <vt:lpstr>Protection</vt:lpstr>
      <vt:lpstr>Translations</vt:lpstr>
      <vt:lpstr>Context Switching</vt:lpstr>
      <vt:lpstr>Process State</vt:lpstr>
      <vt:lpstr>Creating a process</vt:lpstr>
      <vt:lpstr>Process Collaboration</vt:lpstr>
      <vt:lpstr>Process Collaboration</vt:lpstr>
      <vt:lpstr>Shared Memory</vt:lpstr>
      <vt:lpstr>Inter-process Communication</vt:lpstr>
      <vt:lpstr>Kernel Threads</vt:lpstr>
      <vt:lpstr>Thread State</vt:lpstr>
      <vt:lpstr>Thread State</vt:lpstr>
      <vt:lpstr>Thread Queues</vt:lpstr>
      <vt:lpstr>OS Dispatch Loop</vt:lpstr>
      <vt:lpstr>Running a Thread</vt:lpstr>
      <vt:lpstr>Running a Thread</vt:lpstr>
      <vt:lpstr>Creating a Thread</vt:lpstr>
      <vt:lpstr>How to initialize Thread</vt:lpstr>
      <vt:lpstr>Starting a Thread</vt:lpstr>
      <vt:lpstr>Thread Finish</vt:lpstr>
      <vt:lpstr>Join System Call</vt:lpstr>
      <vt:lpstr>Join System Call</vt:lpstr>
      <vt:lpstr>Kernel vs. User-Mode threads</vt:lpstr>
      <vt:lpstr>Kernel vs. User-Mode threads</vt:lpstr>
      <vt:lpstr>Threading Models</vt:lpstr>
      <vt:lpstr>PowerPoint Presentation</vt:lpstr>
      <vt:lpstr>Implementing Locks</vt:lpstr>
      <vt:lpstr>Lock via interrupt</vt:lpstr>
      <vt:lpstr>Better implementation</vt:lpstr>
      <vt:lpstr>How to re-enable in sleep</vt:lpstr>
      <vt:lpstr>How to re-enable in sleep</vt:lpstr>
      <vt:lpstr>Disabling Interrupts</vt:lpstr>
      <vt:lpstr>Atomic Read-Modify-Write Instruction</vt:lpstr>
      <vt:lpstr>Atomic Read-Modify-Write Instruction</vt:lpstr>
      <vt:lpstr>Locks with test&amp;set</vt:lpstr>
      <vt:lpstr>test&amp;set: Solution 1</vt:lpstr>
      <vt:lpstr>test&amp;set: Better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155</cp:revision>
  <dcterms:created xsi:type="dcterms:W3CDTF">2024-01-11T18:12:50Z</dcterms:created>
  <dcterms:modified xsi:type="dcterms:W3CDTF">2024-01-12T20:32:42Z</dcterms:modified>
</cp:coreProperties>
</file>