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57" r:id="rId3"/>
    <p:sldId id="258" r:id="rId4"/>
    <p:sldId id="259" r:id="rId5"/>
    <p:sldId id="260" r:id="rId6"/>
    <p:sldId id="261" r:id="rId7"/>
    <p:sldId id="262" r:id="rId8"/>
    <p:sldId id="268" r:id="rId9"/>
    <p:sldId id="263" r:id="rId10"/>
    <p:sldId id="266" r:id="rId11"/>
    <p:sldId id="267" r:id="rId12"/>
    <p:sldId id="269" r:id="rId13"/>
    <p:sldId id="272" r:id="rId14"/>
    <p:sldId id="273" r:id="rId15"/>
    <p:sldId id="275" r:id="rId16"/>
    <p:sldId id="276" r:id="rId17"/>
    <p:sldId id="277" r:id="rId18"/>
    <p:sldId id="278" r:id="rId19"/>
    <p:sldId id="279" r:id="rId20"/>
    <p:sldId id="289" r:id="rId21"/>
    <p:sldId id="290" r:id="rId22"/>
    <p:sldId id="329" r:id="rId23"/>
    <p:sldId id="330" r:id="rId24"/>
    <p:sldId id="331" r:id="rId25"/>
    <p:sldId id="295" r:id="rId26"/>
    <p:sldId id="296" r:id="rId27"/>
    <p:sldId id="332" r:id="rId28"/>
    <p:sldId id="333" r:id="rId29"/>
    <p:sldId id="334" r:id="rId30"/>
    <p:sldId id="335" r:id="rId31"/>
    <p:sldId id="301" r:id="rId32"/>
    <p:sldId id="302" r:id="rId33"/>
    <p:sldId id="304" r:id="rId34"/>
    <p:sldId id="305" r:id="rId35"/>
    <p:sldId id="306" r:id="rId36"/>
    <p:sldId id="280" r:id="rId37"/>
    <p:sldId id="336" r:id="rId38"/>
    <p:sldId id="307" r:id="rId39"/>
    <p:sldId id="337" r:id="rId40"/>
    <p:sldId id="338" r:id="rId41"/>
    <p:sldId id="339" r:id="rId42"/>
    <p:sldId id="311" r:id="rId43"/>
    <p:sldId id="312" r:id="rId44"/>
    <p:sldId id="313" r:id="rId45"/>
    <p:sldId id="314" r:id="rId46"/>
    <p:sldId id="316" r:id="rId47"/>
    <p:sldId id="340" r:id="rId48"/>
    <p:sldId id="318" r:id="rId49"/>
    <p:sldId id="319" r:id="rId50"/>
    <p:sldId id="284" r:id="rId51"/>
    <p:sldId id="341" r:id="rId52"/>
    <p:sldId id="321" r:id="rId53"/>
    <p:sldId id="342" r:id="rId54"/>
    <p:sldId id="343" r:id="rId55"/>
    <p:sldId id="344" r:id="rId56"/>
    <p:sldId id="345" r:id="rId57"/>
    <p:sldId id="346" r:id="rId58"/>
    <p:sldId id="347" r:id="rId59"/>
    <p:sldId id="348" r:id="rId60"/>
    <p:sldId id="349" r:id="rId61"/>
    <p:sldId id="350" r:id="rId62"/>
    <p:sldId id="35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13" d="100"/>
          <a:sy n="113"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gan, William" userId="790697fe-eab5-4364-bacb-50bc558c0899" providerId="ADAL" clId="{6A217864-36EA-4F03-A1F2-D7B0601CC41C}"/>
    <pc:docChg chg="custSel modSld">
      <pc:chgData name="Mongan, William" userId="790697fe-eab5-4364-bacb-50bc558c0899" providerId="ADAL" clId="{6A217864-36EA-4F03-A1F2-D7B0601CC41C}" dt="2024-01-30T16:40:11.994" v="59" actId="20577"/>
      <pc:docMkLst>
        <pc:docMk/>
      </pc:docMkLst>
      <pc:sldChg chg="modSp mod">
        <pc:chgData name="Mongan, William" userId="790697fe-eab5-4364-bacb-50bc558c0899" providerId="ADAL" clId="{6A217864-36EA-4F03-A1F2-D7B0601CC41C}" dt="2024-01-30T16:40:11.994" v="59" actId="20577"/>
        <pc:sldMkLst>
          <pc:docMk/>
          <pc:sldMk cId="1934271541" sldId="284"/>
        </pc:sldMkLst>
        <pc:spChg chg="mod">
          <ac:chgData name="Mongan, William" userId="790697fe-eab5-4364-bacb-50bc558c0899" providerId="ADAL" clId="{6A217864-36EA-4F03-A1F2-D7B0601CC41C}" dt="2024-01-30T16:40:11.994" v="59" actId="20577"/>
          <ac:spMkLst>
            <pc:docMk/>
            <pc:sldMk cId="1934271541" sldId="284"/>
            <ac:spMk id="3" creationId="{032814B8-EE1A-CF29-8287-5B20B4CCF4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19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19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89608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28</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28</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897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4904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30</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30</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49964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31</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31</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38948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32</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32</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2527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33</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33</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4796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34</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34</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66614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35</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35</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0308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06DEBF7-6C0E-47F2-A654-D7333413A992}" type="slidenum">
              <a:rPr lang="en-US" altLang="en-US" sz="1200">
                <a:solidFill>
                  <a:srgbClr val="000000"/>
                </a:solidFill>
                <a:latin typeface="Times New Roman" panose="02020603050405020304" pitchFamily="18" charset="0"/>
              </a:rPr>
              <a:pPr/>
              <a:t>36</a:t>
            </a:fld>
            <a:endParaRPr lang="en-US" altLang="en-US" sz="1200">
              <a:solidFill>
                <a:srgbClr val="000000"/>
              </a:solidFill>
              <a:latin typeface="Times New Roman" panose="02020603050405020304" pitchFamily="18" charset="0"/>
            </a:endParaRPr>
          </a:p>
        </p:txBody>
      </p:sp>
      <p:sp>
        <p:nvSpPr>
          <p:cNvPr id="134147"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01034BB1-9746-4036-9181-669C3EABFA1C}" type="slidenum">
              <a:rPr lang="en-US" altLang="en-US" sz="1200">
                <a:solidFill>
                  <a:srgbClr val="000000"/>
                </a:solidFill>
                <a:latin typeface="Times New Roman" panose="02020603050405020304" pitchFamily="18" charset="0"/>
                <a:cs typeface="DejaVu Sans" charset="0"/>
              </a:rPr>
              <a:pPr algn="r" eaLnBrk="1">
                <a:buClrTx/>
                <a:buFontTx/>
                <a:buNone/>
              </a:pPr>
              <a:t>36</a:t>
            </a:fld>
            <a:endParaRPr lang="en-US" altLang="en-US" sz="1200">
              <a:solidFill>
                <a:srgbClr val="000000"/>
              </a:solidFill>
              <a:latin typeface="Times New Roman" panose="02020603050405020304" pitchFamily="18" charset="0"/>
              <a:cs typeface="DejaVu Sans" charset="0"/>
            </a:endParaRPr>
          </a:p>
        </p:txBody>
      </p:sp>
      <p:sp>
        <p:nvSpPr>
          <p:cNvPr id="149508"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9"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42742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06DEBF7-6C0E-47F2-A654-D7333413A992}" type="slidenum">
              <a:rPr lang="en-US" altLang="en-US" sz="1200">
                <a:solidFill>
                  <a:srgbClr val="000000"/>
                </a:solidFill>
                <a:latin typeface="Times New Roman" panose="02020603050405020304" pitchFamily="18" charset="0"/>
              </a:rPr>
              <a:pPr/>
              <a:t>37</a:t>
            </a:fld>
            <a:endParaRPr lang="en-US" altLang="en-US" sz="1200">
              <a:solidFill>
                <a:srgbClr val="000000"/>
              </a:solidFill>
              <a:latin typeface="Times New Roman" panose="02020603050405020304" pitchFamily="18" charset="0"/>
            </a:endParaRPr>
          </a:p>
        </p:txBody>
      </p:sp>
      <p:sp>
        <p:nvSpPr>
          <p:cNvPr id="134147"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01034BB1-9746-4036-9181-669C3EABFA1C}" type="slidenum">
              <a:rPr lang="en-US" altLang="en-US" sz="1200">
                <a:solidFill>
                  <a:srgbClr val="000000"/>
                </a:solidFill>
                <a:latin typeface="Times New Roman" panose="02020603050405020304" pitchFamily="18" charset="0"/>
                <a:cs typeface="DejaVu Sans" charset="0"/>
              </a:rPr>
              <a:pPr algn="r" eaLnBrk="1">
                <a:buClrTx/>
                <a:buFontTx/>
                <a:buNone/>
              </a:pPr>
              <a:t>37</a:t>
            </a:fld>
            <a:endParaRPr lang="en-US" altLang="en-US" sz="1200">
              <a:solidFill>
                <a:srgbClr val="000000"/>
              </a:solidFill>
              <a:latin typeface="Times New Roman" panose="02020603050405020304" pitchFamily="18" charset="0"/>
              <a:cs typeface="DejaVu Sans" charset="0"/>
            </a:endParaRPr>
          </a:p>
        </p:txBody>
      </p:sp>
      <p:sp>
        <p:nvSpPr>
          <p:cNvPr id="149508"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9"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2605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20</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20</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8562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38</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38</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8928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39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39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7795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40</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40</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42609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41</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41</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2537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42</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42</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86060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43</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43</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11411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44</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44</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55276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45</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45</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7049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46</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46</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96856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47</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47</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48033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21</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21</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5005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48</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48</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53269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49</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49</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72915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50</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5079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51</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543385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B361EB8-3D2B-4F2F-B5ED-4802C5262F03}" type="slidenum">
              <a:rPr lang="en-US" altLang="en-US"/>
              <a:pPr/>
              <a:t>52</a:t>
            </a:fld>
            <a:endParaRPr lang="en-US" altLang="en-US"/>
          </a:p>
        </p:txBody>
      </p:sp>
      <p:sp>
        <p:nvSpPr>
          <p:cNvPr id="12289"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8726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53</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02980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54</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731851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55</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60925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56</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65507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57</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76369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22</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22</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33185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58</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70450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59</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7906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60</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0335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61</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751136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932E707-BE44-40E3-A91C-9C58087D3986}" type="slidenum">
              <a:rPr lang="en-US" altLang="en-US"/>
              <a:pPr/>
              <a:t>62</a:t>
            </a:fld>
            <a:endParaRPr lang="en-US" altLang="en-US"/>
          </a:p>
        </p:txBody>
      </p:sp>
      <p:sp>
        <p:nvSpPr>
          <p:cNvPr id="11265"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7082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23</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23</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3679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24</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24</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2952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25</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25</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87520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26</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26</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76039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0"/>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fld id="{36A52DA4-131E-48B2-ABCD-97B23A0018CC}" type="slidenum">
              <a:rPr lang="en-US" altLang="en-US" sz="1200">
                <a:solidFill>
                  <a:srgbClr val="000000"/>
                </a:solidFill>
                <a:latin typeface="Times New Roman" panose="02020603050405020304" pitchFamily="18" charset="0"/>
              </a:rPr>
              <a:pPr/>
              <a:t>27</a:t>
            </a:fld>
            <a:endParaRPr lang="en-US" altLang="en-US" sz="1200">
              <a:solidFill>
                <a:srgbClr val="000000"/>
              </a:solidFill>
              <a:latin typeface="Times New Roman" panose="02020603050405020304" pitchFamily="18" charset="0"/>
            </a:endParaRPr>
          </a:p>
        </p:txBody>
      </p:sp>
      <p:sp>
        <p:nvSpPr>
          <p:cNvPr id="133123" name="Text Box 1"/>
          <p:cNvSpPr txBox="1">
            <a:spLocks noChangeArrowheads="1"/>
          </p:cNvSpPr>
          <p:nvPr/>
        </p:nvSpPr>
        <p:spPr bwMode="auto">
          <a:xfrm>
            <a:off x="4143375" y="9120188"/>
            <a:ext cx="3165475" cy="47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MS PGothic" panose="020B0600070205080204" pitchFamily="34" charset="-128"/>
              </a:defRPr>
            </a:lvl9pPr>
          </a:lstStyle>
          <a:p>
            <a:pPr algn="r" eaLnBrk="1">
              <a:buClrTx/>
              <a:buFontTx/>
              <a:buNone/>
            </a:pPr>
            <a:fld id="{7FBDF83C-E64D-48AE-A807-84F6A36B7B76}" type="slidenum">
              <a:rPr lang="en-US" altLang="en-US" sz="1200">
                <a:solidFill>
                  <a:srgbClr val="000000"/>
                </a:solidFill>
                <a:latin typeface="Times New Roman" panose="02020603050405020304" pitchFamily="18" charset="0"/>
                <a:cs typeface="DejaVu Sans" charset="0"/>
              </a:rPr>
              <a:pPr algn="r" eaLnBrk="1">
                <a:buClrTx/>
                <a:buFontTx/>
                <a:buNone/>
              </a:pPr>
              <a:t>27</a:t>
            </a:fld>
            <a:endParaRPr lang="en-US" altLang="en-US" sz="1200">
              <a:solidFill>
                <a:srgbClr val="000000"/>
              </a:solidFill>
              <a:latin typeface="Times New Roman" panose="02020603050405020304" pitchFamily="18" charset="0"/>
              <a:cs typeface="DejaVu Sans" charset="0"/>
            </a:endParaRPr>
          </a:p>
        </p:txBody>
      </p:sp>
      <p:sp>
        <p:nvSpPr>
          <p:cNvPr id="147460" name="Rectangle 2"/>
          <p:cNvSpPr>
            <a:spLocks noGrp="1" noRot="1" noChangeAspect="1" noChangeArrowheads="1" noTextEdit="1"/>
          </p:cNvSpPr>
          <p:nvPr>
            <p:ph type="sldImg"/>
          </p:nvPr>
        </p:nvSpPr>
        <p:spPr>
          <a:xfrm>
            <a:off x="457200" y="720725"/>
            <a:ext cx="6400800" cy="360045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1" name="Rectangle 3"/>
          <p:cNvSpPr>
            <a:spLocks noGrp="1" noChangeArrowheads="1"/>
          </p:cNvSpPr>
          <p:nvPr>
            <p:ph type="body" idx="1"/>
          </p:nvPr>
        </p:nvSpPr>
        <p:spPr>
          <a:xfrm>
            <a:off x="731838" y="4560888"/>
            <a:ext cx="5851525" cy="43195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01108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1/30/2024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1/30/2024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1/30/2024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1/30/2024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1/30/2024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1/30/2024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1/30/2024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1/30/2024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1/30/2024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1/30/2024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1/30/2024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1/30/2024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521389" y="1826096"/>
            <a:ext cx="3149221" cy="2142699"/>
          </a:xfrm>
        </p:spPr>
        <p:txBody>
          <a:bodyPr anchor="b">
            <a:normAutofit/>
          </a:bodyPr>
          <a:lstStyle/>
          <a:p>
            <a:pPr algn="ctr"/>
            <a:r>
              <a:rPr lang="en-US" sz="4000" dirty="0">
                <a:solidFill>
                  <a:srgbClr val="FFFFFF"/>
                </a:solidFill>
              </a:rPr>
              <a:t>Intro to C, </a:t>
            </a:r>
            <a:r>
              <a:rPr lang="en-US" sz="4000" dirty="0" err="1">
                <a:solidFill>
                  <a:srgbClr val="FFFFFF"/>
                </a:solidFill>
              </a:rPr>
              <a:t>gcc</a:t>
            </a:r>
            <a:r>
              <a:rPr lang="en-US" sz="4000" dirty="0">
                <a:solidFill>
                  <a:srgbClr val="FFFFFF"/>
                </a:solidFill>
              </a:rPr>
              <a:t>, </a:t>
            </a:r>
            <a:r>
              <a:rPr lang="en-US" sz="4000" dirty="0" err="1">
                <a:solidFill>
                  <a:srgbClr val="FFFFFF"/>
                </a:solidFill>
              </a:rPr>
              <a:t>gdb</a:t>
            </a:r>
            <a:r>
              <a:rPr lang="en-US" sz="4000" dirty="0">
                <a:solidFill>
                  <a:srgbClr val="FFFFFF"/>
                </a:solidFill>
              </a:rPr>
              <a:t>, and </a:t>
            </a:r>
            <a:r>
              <a:rPr lang="en-US" sz="4000" dirty="0" err="1">
                <a:solidFill>
                  <a:srgbClr val="FFFFFF"/>
                </a:solidFill>
              </a:rPr>
              <a:t>Valgrind</a:t>
            </a:r>
            <a:endParaRPr lang="en-US" sz="4000" dirty="0">
              <a:solidFill>
                <a:srgbClr val="FFFFFF"/>
              </a:solidFill>
            </a:endParaRP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3" y="4196605"/>
            <a:ext cx="3876812" cy="948601"/>
          </a:xfrm>
        </p:spPr>
        <p:txBody>
          <a:bodyPr anchor="t">
            <a:normAutofit/>
          </a:bodyPr>
          <a:lstStyle/>
          <a:p>
            <a:pPr algn="ctr"/>
            <a:r>
              <a:rPr lang="en-US" dirty="0">
                <a:solidFill>
                  <a:srgbClr val="FFFFFF"/>
                </a:solidFill>
              </a:rPr>
              <a:t>William M. Mongan</a:t>
            </a: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1A2F0F-982E-9299-ADED-6FC3D07922D0}"/>
              </a:ext>
            </a:extLst>
          </p:cNvPr>
          <p:cNvSpPr>
            <a:spLocks noGrp="1"/>
          </p:cNvSpPr>
          <p:nvPr>
            <p:ph type="title"/>
          </p:nvPr>
        </p:nvSpPr>
        <p:spPr/>
        <p:txBody>
          <a:bodyPr/>
          <a:lstStyle/>
          <a:p>
            <a:r>
              <a:rPr lang="en-US" dirty="0"/>
              <a:t>Pointers</a:t>
            </a:r>
          </a:p>
        </p:txBody>
      </p:sp>
      <p:sp>
        <p:nvSpPr>
          <p:cNvPr id="2" name="Content Placeholder 1"/>
          <p:cNvSpPr>
            <a:spLocks noGrp="1"/>
          </p:cNvSpPr>
          <p:nvPr>
            <p:ph idx="1"/>
          </p:nvPr>
        </p:nvSpPr>
        <p:spPr/>
        <p:txBody>
          <a:bodyPr/>
          <a:lstStyle/>
          <a:p>
            <a:r>
              <a:rPr lang="en-US" dirty="0"/>
              <a:t>What is a pointer, then?</a:t>
            </a:r>
          </a:p>
          <a:p>
            <a:pPr lvl="1"/>
            <a:r>
              <a:rPr lang="en-US" dirty="0"/>
              <a:t>It’s just a variable whose value is an address!</a:t>
            </a:r>
          </a:p>
          <a:p>
            <a:pPr lvl="1"/>
            <a:r>
              <a:rPr lang="en-US" dirty="0"/>
              <a:t>Remember: everything, even characters, are just numbers in memory</a:t>
            </a:r>
            <a:br>
              <a:rPr lang="en-US" dirty="0"/>
            </a:br>
            <a:endParaRPr lang="en-US" dirty="0"/>
          </a:p>
          <a:p>
            <a:pPr marL="45720" lvl="1"/>
            <a:r>
              <a:rPr lang="en-US" i="1" dirty="0" err="1"/>
              <a:t>int</a:t>
            </a:r>
            <a:r>
              <a:rPr lang="en-US" i="1" dirty="0"/>
              <a:t> x = 5; // x is at some memory location</a:t>
            </a:r>
            <a:br>
              <a:rPr lang="en-US" i="1" dirty="0"/>
            </a:br>
            <a:r>
              <a:rPr lang="en-US" i="1" dirty="0"/>
              <a:t>               // say, 100, and the value there is 5</a:t>
            </a:r>
            <a:br>
              <a:rPr lang="en-US" i="1" dirty="0"/>
            </a:br>
            <a:r>
              <a:rPr lang="en-US" i="1" dirty="0" err="1"/>
              <a:t>int</a:t>
            </a:r>
            <a:r>
              <a:rPr lang="en-US" i="1" dirty="0"/>
              <a:t>* y = &amp;x; // y is at some memory location</a:t>
            </a:r>
            <a:br>
              <a:rPr lang="en-US" i="1" dirty="0"/>
            </a:br>
            <a:r>
              <a:rPr lang="en-US" i="1" dirty="0"/>
              <a:t>                   // say, 200, and the value there is 100</a:t>
            </a:r>
          </a:p>
          <a:p>
            <a:pPr marL="0" indent="0">
              <a:buNone/>
            </a:pPr>
            <a:r>
              <a:rPr lang="en-US" i="1" dirty="0" err="1"/>
              <a:t>printf</a:t>
            </a:r>
            <a:r>
              <a:rPr lang="en-US" i="1" dirty="0"/>
              <a:t>(“%p %p %d\n”, y, &amp;y, *y); </a:t>
            </a:r>
            <a:br>
              <a:rPr lang="en-US" i="1" dirty="0"/>
            </a:br>
            <a:r>
              <a:rPr lang="en-US" i="1" dirty="0"/>
              <a:t>// 0x100 0x200 5</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10</a:t>
            </a:fld>
            <a:endParaRPr lang="en-US" dirty="0"/>
          </a:p>
        </p:txBody>
      </p:sp>
    </p:spTree>
    <p:extLst>
      <p:ext uri="{BB962C8B-B14F-4D97-AF65-F5344CB8AC3E}">
        <p14:creationId xmlns:p14="http://schemas.microsoft.com/office/powerpoint/2010/main" val="268991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BF892B-D360-0410-536B-79B3FA4996CB}"/>
              </a:ext>
            </a:extLst>
          </p:cNvPr>
          <p:cNvSpPr>
            <a:spLocks noGrp="1"/>
          </p:cNvSpPr>
          <p:nvPr>
            <p:ph type="title"/>
          </p:nvPr>
        </p:nvSpPr>
        <p:spPr/>
        <p:txBody>
          <a:bodyPr/>
          <a:lstStyle/>
          <a:p>
            <a:r>
              <a:rPr lang="en-US" dirty="0"/>
              <a:t>Pointers</a:t>
            </a:r>
          </a:p>
        </p:txBody>
      </p:sp>
      <p:sp>
        <p:nvSpPr>
          <p:cNvPr id="2" name="Content Placeholder 1"/>
          <p:cNvSpPr>
            <a:spLocks noGrp="1"/>
          </p:cNvSpPr>
          <p:nvPr>
            <p:ph idx="1"/>
          </p:nvPr>
        </p:nvSpPr>
        <p:spPr/>
        <p:txBody>
          <a:bodyPr/>
          <a:lstStyle/>
          <a:p>
            <a:r>
              <a:rPr lang="en-US" dirty="0"/>
              <a:t>Why are pointers potential arrays?</a:t>
            </a:r>
          </a:p>
          <a:p>
            <a:r>
              <a:rPr lang="en-US" i="1" dirty="0"/>
              <a:t>int *y</a:t>
            </a:r>
            <a:r>
              <a:rPr lang="en-US" dirty="0"/>
              <a:t> was just a pointer to a single integer in the previous example, but </a:t>
            </a:r>
            <a:r>
              <a:rPr lang="en-US" i="1" dirty="0"/>
              <a:t>char* word</a:t>
            </a:r>
            <a:r>
              <a:rPr lang="en-US" dirty="0"/>
              <a:t> can be “Hello!”</a:t>
            </a:r>
          </a:p>
          <a:p>
            <a:pPr lvl="2"/>
            <a:r>
              <a:rPr lang="en-US" dirty="0"/>
              <a:t>Why is this?</a:t>
            </a:r>
          </a:p>
          <a:p>
            <a:r>
              <a:rPr lang="en-US" dirty="0"/>
              <a:t>Moreover, </a:t>
            </a:r>
            <a:r>
              <a:rPr lang="en-US" i="1" dirty="0"/>
              <a:t>char** </a:t>
            </a:r>
            <a:r>
              <a:rPr lang="en-US" i="1" dirty="0" err="1"/>
              <a:t>argv</a:t>
            </a:r>
            <a:r>
              <a:rPr lang="en-US" i="1" dirty="0"/>
              <a:t> </a:t>
            </a:r>
            <a:r>
              <a:rPr lang="en-US" dirty="0"/>
              <a:t>is a sort of 2-dimensional array!</a:t>
            </a:r>
          </a:p>
          <a:p>
            <a:pPr lvl="2"/>
            <a:r>
              <a:rPr lang="en-US" dirty="0"/>
              <a:t>What does it look like?</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11</a:t>
            </a:fld>
            <a:endParaRPr lang="en-US" dirty="0"/>
          </a:p>
        </p:txBody>
      </p:sp>
    </p:spTree>
    <p:extLst>
      <p:ext uri="{BB962C8B-B14F-4D97-AF65-F5344CB8AC3E}">
        <p14:creationId xmlns:p14="http://schemas.microsoft.com/office/powerpoint/2010/main" val="106893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5AAEB5-742E-E37F-7825-72A50CBC16A8}"/>
              </a:ext>
            </a:extLst>
          </p:cNvPr>
          <p:cNvSpPr>
            <a:spLocks noGrp="1"/>
          </p:cNvSpPr>
          <p:nvPr>
            <p:ph type="title"/>
          </p:nvPr>
        </p:nvSpPr>
        <p:spPr/>
        <p:txBody>
          <a:bodyPr/>
          <a:lstStyle/>
          <a:p>
            <a:r>
              <a:rPr lang="en-US" dirty="0"/>
              <a:t>Pointers</a:t>
            </a:r>
          </a:p>
        </p:txBody>
      </p:sp>
      <p:sp>
        <p:nvSpPr>
          <p:cNvPr id="2" name="Content Placeholder 1"/>
          <p:cNvSpPr>
            <a:spLocks noGrp="1"/>
          </p:cNvSpPr>
          <p:nvPr>
            <p:ph idx="1"/>
          </p:nvPr>
        </p:nvSpPr>
        <p:spPr/>
        <p:txBody>
          <a:bodyPr/>
          <a:lstStyle/>
          <a:p>
            <a:r>
              <a:rPr lang="en-US" dirty="0"/>
              <a:t>Why are pointers potential arrays?</a:t>
            </a:r>
          </a:p>
          <a:p>
            <a:r>
              <a:rPr lang="en-US" dirty="0"/>
              <a:t>Pointers are variables whose contents is a memory address.</a:t>
            </a:r>
          </a:p>
          <a:p>
            <a:r>
              <a:rPr lang="en-US" dirty="0"/>
              <a:t>A value is stored at that memory address.  But what comes after that value in memory?</a:t>
            </a:r>
          </a:p>
          <a:p>
            <a:pPr lvl="2"/>
            <a:r>
              <a:rPr lang="en-US" dirty="0"/>
              <a:t>Some other value!</a:t>
            </a:r>
          </a:p>
          <a:p>
            <a:r>
              <a:rPr lang="en-US" dirty="0"/>
              <a:t>What is an array?</a:t>
            </a:r>
          </a:p>
          <a:p>
            <a:pPr lvl="2"/>
            <a:r>
              <a:rPr lang="en-US" dirty="0"/>
              <a:t>A contiguous series of values in memory.</a:t>
            </a:r>
          </a:p>
          <a:p>
            <a:r>
              <a:rPr lang="en-US" dirty="0"/>
              <a:t>So, a pointer can point to a single variable, or to an array.</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12</a:t>
            </a:fld>
            <a:endParaRPr lang="en-US" dirty="0"/>
          </a:p>
        </p:txBody>
      </p:sp>
    </p:spTree>
    <p:extLst>
      <p:ext uri="{BB962C8B-B14F-4D97-AF65-F5344CB8AC3E}">
        <p14:creationId xmlns:p14="http://schemas.microsoft.com/office/powerpoint/2010/main" val="390196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7DB041-6339-F112-7A81-6539FB79190A}"/>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What does the [] operator do?</a:t>
            </a:r>
          </a:p>
          <a:p>
            <a:pPr marL="0" indent="0">
              <a:buNone/>
            </a:pPr>
            <a:endParaRPr lang="en-US" i="1" dirty="0"/>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a:p>
            <a:pPr marL="0" indent="0">
              <a:buNone/>
            </a:pPr>
            <a:endParaRPr lang="en-US" i="1" dirty="0"/>
          </a:p>
          <a:p>
            <a:pPr marL="0" indent="0">
              <a:buNone/>
            </a:pPr>
            <a:r>
              <a:rPr lang="en-US" i="1" dirty="0" err="1"/>
              <a:t>printf</a:t>
            </a:r>
            <a:r>
              <a:rPr lang="en-US" i="1" dirty="0"/>
              <a:t>(“%d %d\n”, X[0], Y[0]); // 0 6</a:t>
            </a:r>
            <a:br>
              <a:rPr lang="en-US" i="1" dirty="0"/>
            </a:b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13</a:t>
            </a:fld>
            <a:endParaRPr lang="en-US" dirty="0"/>
          </a:p>
        </p:txBody>
      </p:sp>
    </p:spTree>
    <p:extLst>
      <p:ext uri="{BB962C8B-B14F-4D97-AF65-F5344CB8AC3E}">
        <p14:creationId xmlns:p14="http://schemas.microsoft.com/office/powerpoint/2010/main" val="176531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DA1AD1-5703-F57B-3448-369401ED7AA2}"/>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What does the [] operator do?</a:t>
            </a:r>
          </a:p>
          <a:p>
            <a:pPr lvl="2"/>
            <a:r>
              <a:rPr lang="en-US" dirty="0"/>
              <a:t>Go to an address (which one?) and retrieve the value</a:t>
            </a:r>
            <a:endParaRPr lang="en-US" i="1" dirty="0"/>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a:p>
            <a:pPr marL="0" indent="0">
              <a:buNone/>
            </a:pPr>
            <a:endParaRPr lang="en-US" i="1" dirty="0"/>
          </a:p>
          <a:p>
            <a:pPr marL="0" indent="0">
              <a:buNone/>
            </a:pPr>
            <a:r>
              <a:rPr lang="en-US" i="1" dirty="0" err="1"/>
              <a:t>printf</a:t>
            </a:r>
            <a:r>
              <a:rPr lang="en-US" i="1" dirty="0"/>
              <a:t>(“%d %d\n”, X[0], Y[0]); // 0 6</a:t>
            </a:r>
            <a:br>
              <a:rPr lang="en-US" i="1" dirty="0"/>
            </a:b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14</a:t>
            </a:fld>
            <a:endParaRPr lang="en-US" dirty="0"/>
          </a:p>
        </p:txBody>
      </p:sp>
    </p:spTree>
    <p:extLst>
      <p:ext uri="{BB962C8B-B14F-4D97-AF65-F5344CB8AC3E}">
        <p14:creationId xmlns:p14="http://schemas.microsoft.com/office/powerpoint/2010/main" val="2330645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CCA08D-E26D-0F31-C375-68845E77DABC}"/>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What does the [] operator do?</a:t>
            </a:r>
          </a:p>
          <a:p>
            <a:pPr lvl="2"/>
            <a:r>
              <a:rPr lang="en-US" dirty="0"/>
              <a:t>X[6] is really the value </a:t>
            </a:r>
            <a:r>
              <a:rPr lang="en-US" b="1" i="1" dirty="0"/>
              <a:t>at</a:t>
            </a:r>
            <a:r>
              <a:rPr lang="en-US" dirty="0"/>
              <a:t> X plus 6 “elements”</a:t>
            </a:r>
          </a:p>
          <a:p>
            <a:pPr lvl="2"/>
            <a:r>
              <a:rPr lang="en-US" dirty="0"/>
              <a:t>How big is each element?</a:t>
            </a:r>
          </a:p>
          <a:p>
            <a:pPr lvl="2"/>
            <a:r>
              <a:rPr lang="en-US" dirty="0"/>
              <a:t>If X is 100, what is the address of X[6]?</a:t>
            </a:r>
          </a:p>
          <a:p>
            <a:pPr lvl="4"/>
            <a:r>
              <a:rPr lang="en-US" dirty="0"/>
              <a:t>Does this change if these are char and char* instead of </a:t>
            </a:r>
            <a:r>
              <a:rPr lang="en-US" dirty="0" err="1"/>
              <a:t>int</a:t>
            </a:r>
            <a:r>
              <a:rPr lang="en-US" dirty="0"/>
              <a:t> and </a:t>
            </a:r>
            <a:r>
              <a:rPr lang="en-US" dirty="0" err="1"/>
              <a:t>int</a:t>
            </a:r>
            <a:r>
              <a:rPr lang="en-US" dirty="0"/>
              <a:t>*?</a:t>
            </a:r>
          </a:p>
          <a:p>
            <a:pPr lvl="2"/>
            <a:r>
              <a:rPr lang="en-US" dirty="0"/>
              <a:t>Hint: what is *X?</a:t>
            </a:r>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15</a:t>
            </a:fld>
            <a:endParaRPr lang="en-US" dirty="0"/>
          </a:p>
        </p:txBody>
      </p:sp>
    </p:spTree>
    <p:extLst>
      <p:ext uri="{BB962C8B-B14F-4D97-AF65-F5344CB8AC3E}">
        <p14:creationId xmlns:p14="http://schemas.microsoft.com/office/powerpoint/2010/main" val="109845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750CDE-D108-D36A-DE90-DE5219B77DD3}"/>
              </a:ext>
            </a:extLst>
          </p:cNvPr>
          <p:cNvSpPr>
            <a:spLocks noGrp="1"/>
          </p:cNvSpPr>
          <p:nvPr>
            <p:ph type="title"/>
          </p:nvPr>
        </p:nvSpPr>
        <p:spPr/>
        <p:txBody>
          <a:bodyPr/>
          <a:lstStyle/>
          <a:p>
            <a:r>
              <a:rPr lang="en-US" dirty="0"/>
              <a:t>Pointers Example</a:t>
            </a:r>
          </a:p>
        </p:txBody>
      </p:sp>
      <p:sp>
        <p:nvSpPr>
          <p:cNvPr id="2" name="Content Placeholder 1"/>
          <p:cNvSpPr>
            <a:spLocks noGrp="1"/>
          </p:cNvSpPr>
          <p:nvPr>
            <p:ph idx="1"/>
          </p:nvPr>
        </p:nvSpPr>
        <p:spPr/>
        <p:txBody>
          <a:bodyPr/>
          <a:lstStyle/>
          <a:p>
            <a:r>
              <a:rPr lang="en-US" dirty="0"/>
              <a:t>Since these variables are typed, C automatically scales the offsets by the size of the element type.</a:t>
            </a:r>
          </a:p>
          <a:p>
            <a:pPr lvl="2"/>
            <a:r>
              <a:rPr lang="en-US" dirty="0"/>
              <a:t>X[6] is equivalent to *(X+6)</a:t>
            </a:r>
          </a:p>
          <a:p>
            <a:pPr lvl="2"/>
            <a:r>
              <a:rPr lang="en-US" dirty="0"/>
              <a:t>X[0] is equivalent to *(X+0) == *X</a:t>
            </a:r>
            <a:br>
              <a:rPr lang="en-US" dirty="0"/>
            </a:br>
            <a:endParaRPr lang="en-US" dirty="0"/>
          </a:p>
          <a:p>
            <a:pPr marL="0" indent="0">
              <a:buNone/>
            </a:pPr>
            <a:r>
              <a:rPr lang="en-US" i="1" dirty="0"/>
              <a:t>int </a:t>
            </a:r>
            <a:r>
              <a:rPr lang="en-US" i="1" dirty="0" err="1"/>
              <a:t>arr</a:t>
            </a:r>
            <a:r>
              <a:rPr lang="en-US" i="1" dirty="0"/>
              <a:t>[10]; // {0, 1, 2, 3, 4, 5, 6, 7, 8, 9}</a:t>
            </a:r>
            <a:br>
              <a:rPr lang="en-US" i="1" dirty="0"/>
            </a:br>
            <a:r>
              <a:rPr lang="en-US" i="1" dirty="0"/>
              <a:t>int* X = </a:t>
            </a:r>
            <a:r>
              <a:rPr lang="en-US" i="1" dirty="0" err="1"/>
              <a:t>arr</a:t>
            </a:r>
            <a:r>
              <a:rPr lang="en-US" i="1" dirty="0"/>
              <a:t>; // also {0, 1, 2, 3, 4, 5, 6, 7, 8, 9}</a:t>
            </a:r>
            <a:br>
              <a:rPr lang="en-US" i="1" dirty="0"/>
            </a:br>
            <a:r>
              <a:rPr lang="en-US" i="1" dirty="0"/>
              <a:t>int* Y = &amp;(</a:t>
            </a:r>
            <a:r>
              <a:rPr lang="en-US" i="1" dirty="0" err="1"/>
              <a:t>arr</a:t>
            </a:r>
            <a:r>
              <a:rPr lang="en-US" i="1" dirty="0"/>
              <a:t>[6]); // {6, 7, 8, 9}</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16</a:t>
            </a:fld>
            <a:endParaRPr lang="en-US" dirty="0"/>
          </a:p>
        </p:txBody>
      </p:sp>
    </p:spTree>
    <p:extLst>
      <p:ext uri="{BB962C8B-B14F-4D97-AF65-F5344CB8AC3E}">
        <p14:creationId xmlns:p14="http://schemas.microsoft.com/office/powerpoint/2010/main" val="3416792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9D04D-3C53-F53A-ABF4-D8295E1912DA}"/>
              </a:ext>
            </a:extLst>
          </p:cNvPr>
          <p:cNvSpPr>
            <a:spLocks noGrp="1"/>
          </p:cNvSpPr>
          <p:nvPr>
            <p:ph type="title"/>
          </p:nvPr>
        </p:nvSpPr>
        <p:spPr/>
        <p:txBody>
          <a:bodyPr/>
          <a:lstStyle/>
          <a:p>
            <a:r>
              <a:rPr lang="en-US" dirty="0"/>
              <a:t>Function Pointers</a:t>
            </a:r>
          </a:p>
        </p:txBody>
      </p:sp>
      <p:sp>
        <p:nvSpPr>
          <p:cNvPr id="2" name="Content Placeholder 1"/>
          <p:cNvSpPr>
            <a:spLocks noGrp="1"/>
          </p:cNvSpPr>
          <p:nvPr>
            <p:ph idx="1"/>
          </p:nvPr>
        </p:nvSpPr>
        <p:spPr/>
        <p:txBody>
          <a:bodyPr/>
          <a:lstStyle/>
          <a:p>
            <a:r>
              <a:rPr lang="en-US" dirty="0"/>
              <a:t>We can even point to functions!</a:t>
            </a:r>
          </a:p>
          <a:p>
            <a:pPr lvl="2"/>
            <a:r>
              <a:rPr lang="en-US" dirty="0"/>
              <a:t>Why might this be useful?</a:t>
            </a:r>
          </a:p>
          <a:p>
            <a:pPr marL="0" indent="0">
              <a:buNone/>
            </a:pPr>
            <a:endParaRPr lang="en-US" dirty="0"/>
          </a:p>
          <a:p>
            <a:pPr marL="0" indent="0">
              <a:buNone/>
            </a:pPr>
            <a:r>
              <a:rPr lang="en-US" i="1" dirty="0" err="1"/>
              <a:t>int</a:t>
            </a:r>
            <a:r>
              <a:rPr lang="en-US" i="1" dirty="0"/>
              <a:t> </a:t>
            </a:r>
            <a:r>
              <a:rPr lang="en-US" i="1" dirty="0" err="1"/>
              <a:t>strcmp</a:t>
            </a:r>
            <a:r>
              <a:rPr lang="en-US" i="1" dirty="0"/>
              <a:t>(char* x, char* y) { … }</a:t>
            </a:r>
          </a:p>
          <a:p>
            <a:pPr marL="0" indent="0">
              <a:buNone/>
            </a:pPr>
            <a:endParaRPr lang="en-US" i="1" dirty="0"/>
          </a:p>
          <a:p>
            <a:pPr marL="0" indent="0">
              <a:buNone/>
            </a:pPr>
            <a:r>
              <a:rPr lang="en-US" i="1" dirty="0" err="1"/>
              <a:t>int</a:t>
            </a:r>
            <a:r>
              <a:rPr lang="en-US" i="1" dirty="0"/>
              <a:t> (*compare)(char*, char*) = </a:t>
            </a:r>
            <a:r>
              <a:rPr lang="en-US" i="1" dirty="0" err="1"/>
              <a:t>strcmp</a:t>
            </a:r>
            <a:r>
              <a:rPr lang="en-US" i="1" dirty="0"/>
              <a:t>;</a:t>
            </a:r>
          </a:p>
          <a:p>
            <a:pPr marL="0" indent="0">
              <a:buNone/>
            </a:pPr>
            <a:r>
              <a:rPr lang="en-US" i="1" dirty="0"/>
              <a:t>// can now call compare() or </a:t>
            </a:r>
            <a:r>
              <a:rPr lang="en-US" i="1" dirty="0" err="1"/>
              <a:t>strcmp</a:t>
            </a:r>
            <a:r>
              <a:rPr lang="en-US" i="1" dirty="0"/>
              <a:t>()…</a:t>
            </a:r>
          </a:p>
          <a:p>
            <a:pPr marL="0" indent="0">
              <a:buNone/>
            </a:pPr>
            <a:r>
              <a:rPr lang="en-US" i="1" dirty="0"/>
              <a:t>// so what?</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17</a:t>
            </a:fld>
            <a:endParaRPr lang="en-US" dirty="0"/>
          </a:p>
        </p:txBody>
      </p:sp>
    </p:spTree>
    <p:extLst>
      <p:ext uri="{BB962C8B-B14F-4D97-AF65-F5344CB8AC3E}">
        <p14:creationId xmlns:p14="http://schemas.microsoft.com/office/powerpoint/2010/main" val="117554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A2AEE-2934-50EB-CEF0-91C6C898ED69}"/>
              </a:ext>
            </a:extLst>
          </p:cNvPr>
          <p:cNvSpPr>
            <a:spLocks noGrp="1"/>
          </p:cNvSpPr>
          <p:nvPr>
            <p:ph type="title"/>
          </p:nvPr>
        </p:nvSpPr>
        <p:spPr/>
        <p:txBody>
          <a:bodyPr/>
          <a:lstStyle/>
          <a:p>
            <a:r>
              <a:rPr lang="en-US" dirty="0"/>
              <a:t>Strings as Character Arrays</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18</a:t>
            </a:fld>
            <a:endParaRPr lang="en-US" dirty="0"/>
          </a:p>
        </p:txBody>
      </p:sp>
      <p:sp>
        <p:nvSpPr>
          <p:cNvPr id="6" name="TextBox 5">
            <a:extLst>
              <a:ext uri="{FF2B5EF4-FFF2-40B4-BE49-F238E27FC236}">
                <a16:creationId xmlns:a16="http://schemas.microsoft.com/office/drawing/2014/main" id="{61ADABFF-9842-619A-75D2-087034F047F2}"/>
              </a:ext>
            </a:extLst>
          </p:cNvPr>
          <p:cNvSpPr txBox="1"/>
          <p:nvPr/>
        </p:nvSpPr>
        <p:spPr>
          <a:xfrm>
            <a:off x="966744" y="1837320"/>
            <a:ext cx="8476808" cy="5355312"/>
          </a:xfrm>
          <a:prstGeom prst="rect">
            <a:avLst/>
          </a:prstGeom>
          <a:noFill/>
        </p:spPr>
        <p:txBody>
          <a:bodyPr wrap="none" rtlCol="0">
            <a:spAutoFit/>
          </a:bodyPr>
          <a:lstStyle/>
          <a:p>
            <a:pPr marL="0" indent="0">
              <a:buNone/>
            </a:pPr>
            <a:r>
              <a:rPr lang="en-US" sz="1800" i="1" dirty="0"/>
              <a:t>#include &lt;</a:t>
            </a:r>
            <a:r>
              <a:rPr lang="en-US" sz="1800" i="1" dirty="0" err="1"/>
              <a:t>stdio.h</a:t>
            </a:r>
            <a:r>
              <a:rPr lang="en-US" sz="1800" i="1" dirty="0"/>
              <a:t>&gt;</a:t>
            </a:r>
          </a:p>
          <a:p>
            <a:pPr marL="0" indent="0">
              <a:buNone/>
            </a:pPr>
            <a:r>
              <a:rPr lang="en-US" sz="1800" i="1" dirty="0"/>
              <a:t>#include &lt;</a:t>
            </a:r>
            <a:r>
              <a:rPr lang="en-US" sz="1800" i="1" dirty="0" err="1"/>
              <a:t>string.h</a:t>
            </a:r>
            <a:r>
              <a:rPr lang="en-US" sz="1800" i="1" dirty="0"/>
              <a:t>&gt;</a:t>
            </a:r>
          </a:p>
          <a:p>
            <a:pPr marL="0" indent="0">
              <a:buNone/>
            </a:pPr>
            <a:r>
              <a:rPr lang="en-US" sz="1800" i="1" dirty="0"/>
              <a:t>int main()</a:t>
            </a:r>
          </a:p>
          <a:p>
            <a:pPr marL="0" indent="0">
              <a:buNone/>
            </a:pPr>
            <a:r>
              <a:rPr lang="en-US" sz="1800" i="1" dirty="0"/>
              <a:t>{  </a:t>
            </a:r>
          </a:p>
          <a:p>
            <a:pPr marL="0" indent="0">
              <a:buNone/>
            </a:pPr>
            <a:r>
              <a:rPr lang="en-US" sz="1800" i="1" dirty="0"/>
              <a:t>	/* Example 1: this is immutable and points to static memory!*/</a:t>
            </a:r>
          </a:p>
          <a:p>
            <a:pPr marL="0" indent="0">
              <a:buNone/>
            </a:pPr>
            <a:r>
              <a:rPr lang="en-US" sz="1800" i="1" dirty="0"/>
              <a:t>  	char string1[ ] = "A string declared as an array.\n";  </a:t>
            </a:r>
          </a:p>
          <a:p>
            <a:pPr marL="0" indent="0">
              <a:buNone/>
            </a:pPr>
            <a:r>
              <a:rPr lang="en-US" sz="1800" i="1" dirty="0"/>
              <a:t>	/* Example 2: this is immutable and points to static memory! */  </a:t>
            </a:r>
          </a:p>
          <a:p>
            <a:pPr marL="0" indent="0">
              <a:buNone/>
            </a:pPr>
            <a:r>
              <a:rPr lang="en-US" sz="1800" i="1" dirty="0"/>
              <a:t>	char *string2 = "A string declared as a pointer.\n";  </a:t>
            </a:r>
          </a:p>
          <a:p>
            <a:pPr marL="0" indent="0">
              <a:buNone/>
            </a:pPr>
            <a:r>
              <a:rPr lang="en-US" sz="1800" i="1" dirty="0"/>
              <a:t>	/* Example 3 */  </a:t>
            </a:r>
          </a:p>
          <a:p>
            <a:pPr marL="0" indent="0">
              <a:buNone/>
            </a:pPr>
            <a:r>
              <a:rPr lang="en-US" sz="1800" i="1" dirty="0"/>
              <a:t>	char string3[30]; // mutable, this is a variable as opposed to a pointer to static memory</a:t>
            </a:r>
          </a:p>
          <a:p>
            <a:pPr marL="0" indent="0">
              <a:buNone/>
            </a:pPr>
            <a:r>
              <a:rPr lang="en-US" sz="1800" i="1" dirty="0"/>
              <a:t>                </a:t>
            </a:r>
          </a:p>
          <a:p>
            <a:pPr marL="0" indent="0">
              <a:buNone/>
            </a:pPr>
            <a:r>
              <a:rPr lang="en-US" i="1" dirty="0"/>
              <a:t>                </a:t>
            </a:r>
            <a:r>
              <a:rPr lang="en-US" sz="1800" i="1" dirty="0" err="1"/>
              <a:t>strcpy</a:t>
            </a:r>
            <a:r>
              <a:rPr lang="en-US" sz="1800" i="1" dirty="0"/>
              <a:t>(string3, "A string constant copied in.\n"); // copy from static memory to the variable</a:t>
            </a:r>
          </a:p>
          <a:p>
            <a:pPr marL="0" indent="0">
              <a:buNone/>
            </a:pPr>
            <a:endParaRPr lang="en-US" sz="1800" i="1" dirty="0"/>
          </a:p>
          <a:p>
            <a:pPr marL="0" indent="0">
              <a:buNone/>
            </a:pPr>
            <a:r>
              <a:rPr lang="en-US" sz="1800" i="1" dirty="0"/>
              <a:t>	</a:t>
            </a:r>
            <a:r>
              <a:rPr lang="en-US" sz="1800" i="1" dirty="0" err="1"/>
              <a:t>printf</a:t>
            </a:r>
            <a:r>
              <a:rPr lang="en-US" sz="1800" i="1" dirty="0"/>
              <a:t> (“%s\n”, string1); </a:t>
            </a:r>
          </a:p>
          <a:p>
            <a:pPr marL="0" indent="0">
              <a:buNone/>
            </a:pPr>
            <a:r>
              <a:rPr lang="en-US" sz="1800" i="1" dirty="0"/>
              <a:t>	</a:t>
            </a:r>
            <a:r>
              <a:rPr lang="en-US" sz="1800" i="1" dirty="0" err="1"/>
              <a:t>printf</a:t>
            </a:r>
            <a:r>
              <a:rPr lang="en-US" sz="1800" i="1" dirty="0"/>
              <a:t> (“%s\n”, string2);  </a:t>
            </a:r>
          </a:p>
          <a:p>
            <a:pPr marL="0" indent="0">
              <a:buNone/>
            </a:pPr>
            <a:r>
              <a:rPr lang="en-US" sz="1800" i="1" dirty="0"/>
              <a:t>	</a:t>
            </a:r>
            <a:r>
              <a:rPr lang="en-US" sz="1800" i="1" dirty="0" err="1"/>
              <a:t>printf</a:t>
            </a:r>
            <a:r>
              <a:rPr lang="en-US" sz="1800" i="1" dirty="0"/>
              <a:t> (“%s\n”, string3);  </a:t>
            </a:r>
          </a:p>
          <a:p>
            <a:pPr marL="0" indent="0">
              <a:buNone/>
            </a:pPr>
            <a:r>
              <a:rPr lang="en-US" sz="1800" i="1" dirty="0"/>
              <a:t>	return 0;</a:t>
            </a:r>
          </a:p>
          <a:p>
            <a:pPr marL="0" indent="0">
              <a:buNone/>
            </a:pPr>
            <a:r>
              <a:rPr lang="en-US" sz="1800" i="1" dirty="0"/>
              <a:t>} </a:t>
            </a:r>
          </a:p>
          <a:p>
            <a:endParaRPr lang="en-US" dirty="0"/>
          </a:p>
        </p:txBody>
      </p:sp>
    </p:spTree>
    <p:extLst>
      <p:ext uri="{BB962C8B-B14F-4D97-AF65-F5344CB8AC3E}">
        <p14:creationId xmlns:p14="http://schemas.microsoft.com/office/powerpoint/2010/main" val="261731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67A1366-8226-B3CA-3B85-F0070D36EC3F}"/>
              </a:ext>
            </a:extLst>
          </p:cNvPr>
          <p:cNvSpPr>
            <a:spLocks noGrp="1"/>
          </p:cNvSpPr>
          <p:nvPr>
            <p:ph type="title"/>
          </p:nvPr>
        </p:nvSpPr>
        <p:spPr/>
        <p:txBody>
          <a:bodyPr/>
          <a:lstStyle/>
          <a:p>
            <a:r>
              <a:rPr lang="en-US" dirty="0"/>
              <a:t>C Uses Pass by Value Semantics</a:t>
            </a:r>
          </a:p>
        </p:txBody>
      </p:sp>
      <p:sp>
        <p:nvSpPr>
          <p:cNvPr id="3" name="Content Placeholder 2">
            <a:extLst>
              <a:ext uri="{FF2B5EF4-FFF2-40B4-BE49-F238E27FC236}">
                <a16:creationId xmlns:a16="http://schemas.microsoft.com/office/drawing/2014/main" id="{A93B571B-58A0-523C-E9F6-7BF3B76D590B}"/>
              </a:ext>
            </a:extLst>
          </p:cNvPr>
          <p:cNvSpPr>
            <a:spLocks noGrp="1"/>
          </p:cNvSpPr>
          <p:nvPr>
            <p:ph idx="1"/>
          </p:nvPr>
        </p:nvSpPr>
        <p:spPr/>
        <p:txBody>
          <a:bodyPr>
            <a:normAutofit/>
          </a:bodyPr>
          <a:lstStyle/>
          <a:p>
            <a:pPr>
              <a:spcBef>
                <a:spcPts val="600"/>
              </a:spcBef>
              <a:buFont typeface="Comic Sans MS" panose="030F0702030302020204" pitchFamily="66" charset="0"/>
              <a:buChar char="•"/>
            </a:pPr>
            <a:r>
              <a:rPr lang="en-US" altLang="en-US" dirty="0">
                <a:solidFill>
                  <a:srgbClr val="000000"/>
                </a:solidFill>
                <a:latin typeface="+mn-lt"/>
              </a:rPr>
              <a:t>What happens if you pass a variable to a function – can you modify it?</a:t>
            </a:r>
          </a:p>
          <a:p>
            <a:pPr>
              <a:spcBef>
                <a:spcPts val="600"/>
              </a:spcBef>
              <a:buFont typeface="Comic Sans MS" panose="030F0702030302020204" pitchFamily="66" charset="0"/>
              <a:buChar char="•"/>
            </a:pPr>
            <a:r>
              <a:rPr lang="en-US" altLang="en-US" dirty="0">
                <a:solidFill>
                  <a:srgbClr val="000000"/>
                </a:solidFill>
                <a:latin typeface="+mn-lt"/>
              </a:rPr>
              <a:t>What happens if you pass a pointer as a parameter?  Can you modify it?</a:t>
            </a:r>
          </a:p>
          <a:p>
            <a:pPr lvl="1">
              <a:spcBef>
                <a:spcPts val="600"/>
              </a:spcBef>
              <a:buFont typeface="Comic Sans MS" panose="030F0702030302020204" pitchFamily="66" charset="0"/>
              <a:buChar char="•"/>
            </a:pPr>
            <a:r>
              <a:rPr lang="en-US" altLang="en-US" sz="2000" dirty="0">
                <a:solidFill>
                  <a:schemeClr val="tx1"/>
                </a:solidFill>
                <a:latin typeface="+mn-lt"/>
              </a:rPr>
              <a:t>Can you modify the value at the pointer?</a:t>
            </a:r>
          </a:p>
          <a:p>
            <a:pPr lvl="1">
              <a:spcBef>
                <a:spcPts val="600"/>
              </a:spcBef>
              <a:buFont typeface="Comic Sans MS" panose="030F0702030302020204" pitchFamily="66" charset="0"/>
              <a:buChar char="•"/>
            </a:pPr>
            <a:r>
              <a:rPr lang="en-US" altLang="en-US" sz="2000" dirty="0">
                <a:solidFill>
                  <a:schemeClr val="tx1"/>
                </a:solidFill>
                <a:latin typeface="+mn-lt"/>
              </a:rPr>
              <a:t>Can you modify the pointer itself?</a:t>
            </a:r>
          </a:p>
          <a:p>
            <a:pPr>
              <a:spcBef>
                <a:spcPts val="600"/>
              </a:spcBef>
              <a:buFont typeface="Comic Sans MS" panose="030F0702030302020204" pitchFamily="66" charset="0"/>
              <a:buChar char="•"/>
            </a:pPr>
            <a:r>
              <a:rPr lang="en-US" altLang="en-US" dirty="0">
                <a:solidFill>
                  <a:srgbClr val="000000"/>
                </a:solidFill>
                <a:latin typeface="+mn-lt"/>
              </a:rPr>
              <a:t>What if you want to?</a:t>
            </a:r>
          </a:p>
        </p:txBody>
      </p:sp>
    </p:spTree>
    <p:extLst>
      <p:ext uri="{BB962C8B-B14F-4D97-AF65-F5344CB8AC3E}">
        <p14:creationId xmlns:p14="http://schemas.microsoft.com/office/powerpoint/2010/main" val="29815388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8AFEC9-362E-9B60-4BA7-AA6CC9078805}"/>
              </a:ext>
            </a:extLst>
          </p:cNvPr>
          <p:cNvSpPr>
            <a:spLocks noGrp="1"/>
          </p:cNvSpPr>
          <p:nvPr>
            <p:ph type="title"/>
          </p:nvPr>
        </p:nvSpPr>
        <p:spPr/>
        <p:txBody>
          <a:bodyPr/>
          <a:lstStyle/>
          <a:p>
            <a:r>
              <a:rPr lang="en-US" dirty="0"/>
              <a:t>The C Programming Language</a:t>
            </a:r>
          </a:p>
        </p:txBody>
      </p:sp>
      <p:sp>
        <p:nvSpPr>
          <p:cNvPr id="2" name="Content Placeholder 1"/>
          <p:cNvSpPr>
            <a:spLocks noGrp="1"/>
          </p:cNvSpPr>
          <p:nvPr>
            <p:ph idx="1"/>
          </p:nvPr>
        </p:nvSpPr>
        <p:spPr/>
        <p:txBody>
          <a:bodyPr/>
          <a:lstStyle/>
          <a:p>
            <a:r>
              <a:rPr lang="en-US" dirty="0"/>
              <a:t>The C programming language was standardized by ANSI in 1989 and led to the International Standard (ISO) C99</a:t>
            </a:r>
          </a:p>
          <a:p>
            <a:pPr lvl="2"/>
            <a:r>
              <a:rPr lang="en-US" dirty="0"/>
              <a:t>This version required that all variables be declared at the top of the function; </a:t>
            </a:r>
            <a:r>
              <a:rPr lang="en-US" i="1" dirty="0"/>
              <a:t>i.e.</a:t>
            </a:r>
            <a:r>
              <a:rPr lang="en-US" dirty="0"/>
              <a:t> no for(int j = 0; …)</a:t>
            </a:r>
          </a:p>
          <a:p>
            <a:pPr lvl="2"/>
            <a:r>
              <a:rPr lang="en-US" dirty="0"/>
              <a:t>The C99 version made some refinements</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2</a:t>
            </a:fld>
            <a:endParaRPr lang="en-US" dirty="0"/>
          </a:p>
        </p:txBody>
      </p:sp>
    </p:spTree>
    <p:extLst>
      <p:ext uri="{BB962C8B-B14F-4D97-AF65-F5344CB8AC3E}">
        <p14:creationId xmlns:p14="http://schemas.microsoft.com/office/powerpoint/2010/main" val="21105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66668B7A-EE09-704E-4603-7B4173D90972}"/>
              </a:ext>
            </a:extLst>
          </p:cNvPr>
          <p:cNvSpPr>
            <a:spLocks noGrp="1"/>
          </p:cNvSpPr>
          <p:nvPr>
            <p:ph type="title"/>
          </p:nvPr>
        </p:nvSpPr>
        <p:spPr/>
        <p:txBody>
          <a:bodyPr/>
          <a:lstStyle/>
          <a:p>
            <a:r>
              <a:rPr lang="en-US" dirty="0"/>
              <a:t>C Uses Pass by Value Semantics</a:t>
            </a:r>
          </a:p>
        </p:txBody>
      </p:sp>
      <p:sp>
        <p:nvSpPr>
          <p:cNvPr id="3" name="Content Placeholder 2">
            <a:extLst>
              <a:ext uri="{FF2B5EF4-FFF2-40B4-BE49-F238E27FC236}">
                <a16:creationId xmlns:a16="http://schemas.microsoft.com/office/drawing/2014/main" id="{10220806-E8AD-E356-4ABE-D27BAE51751E}"/>
              </a:ext>
            </a:extLst>
          </p:cNvPr>
          <p:cNvSpPr>
            <a:spLocks noGrp="1"/>
          </p:cNvSpPr>
          <p:nvPr>
            <p:ph idx="1"/>
          </p:nvPr>
        </p:nvSpPr>
        <p:spPr/>
        <p:txBody>
          <a:bodyPr>
            <a:normAutofit/>
          </a:bodyPr>
          <a:lstStyle/>
          <a:p>
            <a:pPr>
              <a:spcBef>
                <a:spcPts val="600"/>
              </a:spcBef>
              <a:buFont typeface="Comic Sans MS" panose="030F0702030302020204" pitchFamily="66" charset="0"/>
              <a:buChar char="•"/>
            </a:pPr>
            <a:r>
              <a:rPr lang="en-US" altLang="en-US" dirty="0">
                <a:solidFill>
                  <a:srgbClr val="000000"/>
                </a:solidFill>
                <a:latin typeface="+mn-lt"/>
              </a:rPr>
              <a:t>Try it now!</a:t>
            </a:r>
          </a:p>
          <a:p>
            <a:pPr lvl="1">
              <a:spcBef>
                <a:spcPts val="600"/>
              </a:spcBef>
              <a:buFont typeface="Comic Sans MS" panose="030F0702030302020204" pitchFamily="66" charset="0"/>
              <a:buChar char="•"/>
            </a:pPr>
            <a:r>
              <a:rPr lang="en-US" altLang="en-US" sz="2000" dirty="0">
                <a:solidFill>
                  <a:srgbClr val="000000"/>
                </a:solidFill>
                <a:latin typeface="+mn-lt"/>
              </a:rPr>
              <a:t>Write a function that takes in an integer, doubles it, and does not return it.</a:t>
            </a:r>
          </a:p>
          <a:p>
            <a:pPr lvl="1">
              <a:spcBef>
                <a:spcPts val="600"/>
              </a:spcBef>
              <a:buFont typeface="Comic Sans MS" panose="030F0702030302020204" pitchFamily="66" charset="0"/>
              <a:buChar char="•"/>
            </a:pPr>
            <a:r>
              <a:rPr lang="en-US" altLang="en-US" sz="2000" dirty="0">
                <a:solidFill>
                  <a:srgbClr val="000000"/>
                </a:solidFill>
                <a:latin typeface="+mn-lt"/>
              </a:rPr>
              <a:t>Call this function from main, passing an integer that you initialize to some value, say, 10.</a:t>
            </a:r>
          </a:p>
          <a:p>
            <a:pPr lvl="1">
              <a:spcBef>
                <a:spcPts val="600"/>
              </a:spcBef>
              <a:buFont typeface="Comic Sans MS" panose="030F0702030302020204" pitchFamily="66" charset="0"/>
              <a:buChar char="•"/>
            </a:pPr>
            <a:r>
              <a:rPr lang="en-US" altLang="en-US" sz="2000" dirty="0">
                <a:solidFill>
                  <a:srgbClr val="000000"/>
                </a:solidFill>
                <a:latin typeface="+mn-lt"/>
              </a:rPr>
              <a:t>Print this value after the function call.</a:t>
            </a:r>
          </a:p>
          <a:p>
            <a:pPr lvl="1">
              <a:spcBef>
                <a:spcPts val="600"/>
              </a:spcBef>
              <a:buFont typeface="Comic Sans MS" panose="030F0702030302020204" pitchFamily="66" charset="0"/>
              <a:buChar char="•"/>
            </a:pPr>
            <a:r>
              <a:rPr lang="en-US" altLang="en-US" sz="2000" dirty="0">
                <a:solidFill>
                  <a:srgbClr val="000000"/>
                </a:solidFill>
                <a:latin typeface="+mn-lt"/>
              </a:rPr>
              <a:t>What happened?  Why? </a:t>
            </a:r>
          </a:p>
        </p:txBody>
      </p:sp>
    </p:spTree>
    <p:extLst>
      <p:ext uri="{BB962C8B-B14F-4D97-AF65-F5344CB8AC3E}">
        <p14:creationId xmlns:p14="http://schemas.microsoft.com/office/powerpoint/2010/main" val="21880478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12641360"/>
              </p:ext>
            </p:extLst>
          </p:nvPr>
        </p:nvGraphicFramePr>
        <p:xfrm>
          <a:off x="3980908" y="2609097"/>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spTree>
    <p:extLst>
      <p:ext uri="{BB962C8B-B14F-4D97-AF65-F5344CB8AC3E}">
        <p14:creationId xmlns:p14="http://schemas.microsoft.com/office/powerpoint/2010/main" val="28659567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graphicFrame>
        <p:nvGraphicFramePr>
          <p:cNvPr id="4" name="Table 3"/>
          <p:cNvGraphicFramePr>
            <a:graphicFrameLocks noGrp="1"/>
          </p:cNvGraphicFramePr>
          <p:nvPr>
            <p:extLst>
              <p:ext uri="{D42A27DB-BD31-4B8C-83A1-F6EECF244321}">
                <p14:modId xmlns:p14="http://schemas.microsoft.com/office/powerpoint/2010/main" val="1493871070"/>
              </p:ext>
            </p:extLst>
          </p:nvPr>
        </p:nvGraphicFramePr>
        <p:xfrm>
          <a:off x="4564856" y="397156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466279"/>
              </p:ext>
            </p:extLst>
          </p:nvPr>
        </p:nvGraphicFramePr>
        <p:xfrm>
          <a:off x="4572000" y="202386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10</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spTree>
    <p:extLst>
      <p:ext uri="{BB962C8B-B14F-4D97-AF65-F5344CB8AC3E}">
        <p14:creationId xmlns:p14="http://schemas.microsoft.com/office/powerpoint/2010/main" val="3027357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graphicFrame>
        <p:nvGraphicFramePr>
          <p:cNvPr id="2" name="Table 1"/>
          <p:cNvGraphicFramePr>
            <a:graphicFrameLocks noGrp="1"/>
          </p:cNvGraphicFramePr>
          <p:nvPr>
            <p:extLst>
              <p:ext uri="{D42A27DB-BD31-4B8C-83A1-F6EECF244321}">
                <p14:modId xmlns:p14="http://schemas.microsoft.com/office/powerpoint/2010/main" val="693707909"/>
              </p:ext>
            </p:extLst>
          </p:nvPr>
        </p:nvGraphicFramePr>
        <p:xfrm>
          <a:off x="4564856" y="397156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05443011"/>
              </p:ext>
            </p:extLst>
          </p:nvPr>
        </p:nvGraphicFramePr>
        <p:xfrm>
          <a:off x="4572000" y="202386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t>
                      </a:r>
                      <a:r>
                        <a:rPr lang="en-US" dirty="0">
                          <a:solidFill>
                            <a:srgbClr val="FF0000"/>
                          </a:solidFill>
                        </a:rPr>
                        <a:t>20</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spTree>
    <p:extLst>
      <p:ext uri="{BB962C8B-B14F-4D97-AF65-F5344CB8AC3E}">
        <p14:creationId xmlns:p14="http://schemas.microsoft.com/office/powerpoint/2010/main" val="6899441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0634AC90-9C1F-A23A-37D3-F3831A865A32}"/>
              </a:ext>
            </a:extLst>
          </p:cNvPr>
          <p:cNvSpPr>
            <a:spLocks noGrp="1"/>
          </p:cNvSpPr>
          <p:nvPr>
            <p:ph type="title"/>
          </p:nvPr>
        </p:nvSpPr>
        <p:spPr/>
        <p:txBody>
          <a:bodyPr/>
          <a:lstStyle/>
          <a:p>
            <a:r>
              <a:rPr lang="en-US" dirty="0"/>
              <a:t>Function Call Stack</a:t>
            </a:r>
          </a:p>
        </p:txBody>
      </p:sp>
      <p:graphicFrame>
        <p:nvGraphicFramePr>
          <p:cNvPr id="2" name="Table 1"/>
          <p:cNvGraphicFramePr>
            <a:graphicFrameLocks noGrp="1"/>
          </p:cNvGraphicFramePr>
          <p:nvPr/>
        </p:nvGraphicFramePr>
        <p:xfrm>
          <a:off x="4564856" y="397156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6" name="Table 5"/>
          <p:cNvGraphicFramePr>
            <a:graphicFrameLocks noGrp="1"/>
          </p:cNvGraphicFramePr>
          <p:nvPr/>
        </p:nvGraphicFramePr>
        <p:xfrm>
          <a:off x="4572000" y="202386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t>
                      </a:r>
                      <a:r>
                        <a:rPr lang="en-US" dirty="0">
                          <a:solidFill>
                            <a:srgbClr val="FF0000"/>
                          </a:solidFill>
                        </a:rPr>
                        <a:t>20</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sp>
        <p:nvSpPr>
          <p:cNvPr id="4" name="Multiply 2">
            <a:extLst>
              <a:ext uri="{FF2B5EF4-FFF2-40B4-BE49-F238E27FC236}">
                <a16:creationId xmlns:a16="http://schemas.microsoft.com/office/drawing/2014/main" id="{6B6399B4-9FDC-DCA5-E183-9D8FE79F00DF}"/>
              </a:ext>
            </a:extLst>
          </p:cNvPr>
          <p:cNvSpPr/>
          <p:nvPr/>
        </p:nvSpPr>
        <p:spPr>
          <a:xfrm>
            <a:off x="4652962" y="1521115"/>
            <a:ext cx="2886075" cy="2118019"/>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1598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1B637-1D79-39FA-8223-ED645849B1C6}"/>
              </a:ext>
            </a:extLst>
          </p:cNvPr>
          <p:cNvSpPr>
            <a:spLocks noGrp="1"/>
          </p:cNvSpPr>
          <p:nvPr>
            <p:ph idx="1"/>
          </p:nvPr>
        </p:nvSpPr>
        <p:spPr/>
        <p:txBody>
          <a:bodyPr/>
          <a:lstStyle/>
          <a:p>
            <a:r>
              <a:rPr lang="en-US" altLang="en-US" sz="2000" dirty="0">
                <a:solidFill>
                  <a:srgbClr val="000000"/>
                </a:solidFill>
                <a:latin typeface="+mn-lt"/>
              </a:rPr>
              <a:t>Now let’s try again, by passing a pointer to the variable instead, and replacing our </a:t>
            </a:r>
          </a:p>
          <a:p>
            <a:pPr lvl="1"/>
            <a:r>
              <a:rPr lang="en-US" altLang="en-US" dirty="0" err="1">
                <a:solidFill>
                  <a:srgbClr val="000000"/>
                </a:solidFill>
                <a:latin typeface="+mn-lt"/>
              </a:rPr>
              <a:t>val</a:t>
            </a:r>
            <a:r>
              <a:rPr lang="en-US" altLang="en-US" dirty="0">
                <a:solidFill>
                  <a:srgbClr val="000000"/>
                </a:solidFill>
                <a:latin typeface="+mn-lt"/>
              </a:rPr>
              <a:t> = 2 * </a:t>
            </a:r>
            <a:r>
              <a:rPr lang="en-US" altLang="en-US" dirty="0" err="1">
                <a:solidFill>
                  <a:srgbClr val="000000"/>
                </a:solidFill>
                <a:latin typeface="+mn-lt"/>
              </a:rPr>
              <a:t>val</a:t>
            </a:r>
            <a:r>
              <a:rPr lang="en-US" altLang="en-US" dirty="0">
                <a:solidFill>
                  <a:srgbClr val="000000"/>
                </a:solidFill>
                <a:latin typeface="+mn-lt"/>
              </a:rPr>
              <a:t> </a:t>
            </a:r>
          </a:p>
          <a:p>
            <a:r>
              <a:rPr lang="en-US" altLang="en-US" dirty="0">
                <a:solidFill>
                  <a:srgbClr val="000000"/>
                </a:solidFill>
                <a:latin typeface="+mn-lt"/>
              </a:rPr>
              <a:t>line with… </a:t>
            </a:r>
          </a:p>
          <a:p>
            <a:pPr lvl="1"/>
            <a:r>
              <a:rPr lang="en-US" altLang="en-US" dirty="0">
                <a:solidFill>
                  <a:srgbClr val="000000"/>
                </a:solidFill>
                <a:latin typeface="+mn-lt"/>
              </a:rPr>
              <a:t>*</a:t>
            </a:r>
            <a:r>
              <a:rPr lang="en-US" altLang="en-US" dirty="0" err="1">
                <a:solidFill>
                  <a:srgbClr val="000000"/>
                </a:solidFill>
                <a:latin typeface="+mn-lt"/>
              </a:rPr>
              <a:t>val</a:t>
            </a:r>
            <a:r>
              <a:rPr lang="en-US" altLang="en-US" dirty="0">
                <a:solidFill>
                  <a:srgbClr val="000000"/>
                </a:solidFill>
                <a:latin typeface="+mn-lt"/>
              </a:rPr>
              <a:t> = 2 * (*</a:t>
            </a:r>
            <a:r>
              <a:rPr lang="en-US" altLang="en-US" dirty="0" err="1">
                <a:solidFill>
                  <a:srgbClr val="000000"/>
                </a:solidFill>
                <a:latin typeface="+mn-lt"/>
              </a:rPr>
              <a:t>val</a:t>
            </a:r>
            <a:r>
              <a:rPr lang="en-US" altLang="en-US" dirty="0">
                <a:solidFill>
                  <a:srgbClr val="000000"/>
                </a:solidFill>
                <a:latin typeface="+mn-lt"/>
              </a:rPr>
              <a:t>) </a:t>
            </a:r>
          </a:p>
          <a:p>
            <a:r>
              <a:rPr lang="en-US" altLang="en-US" dirty="0">
                <a:solidFill>
                  <a:srgbClr val="000000"/>
                </a:solidFill>
              </a:rPr>
              <a:t>… </a:t>
            </a:r>
            <a:r>
              <a:rPr lang="en-US" altLang="en-US" dirty="0">
                <a:solidFill>
                  <a:srgbClr val="000000"/>
                </a:solidFill>
                <a:latin typeface="+mn-lt"/>
              </a:rPr>
              <a:t>to dereference the pointer</a:t>
            </a:r>
          </a:p>
        </p:txBody>
      </p:sp>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50367828"/>
              </p:ext>
            </p:extLst>
          </p:nvPr>
        </p:nvGraphicFramePr>
        <p:xfrm>
          <a:off x="6086475" y="3498583"/>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
        <p:nvSpPr>
          <p:cNvPr id="2" name="Title 1">
            <a:extLst>
              <a:ext uri="{FF2B5EF4-FFF2-40B4-BE49-F238E27FC236}">
                <a16:creationId xmlns:a16="http://schemas.microsoft.com/office/drawing/2014/main" id="{8A379B40-223F-AD67-60F8-8D6AC919AF3A}"/>
              </a:ext>
            </a:extLst>
          </p:cNvPr>
          <p:cNvSpPr>
            <a:spLocks noGrp="1"/>
          </p:cNvSpPr>
          <p:nvPr>
            <p:ph type="title"/>
          </p:nvPr>
        </p:nvSpPr>
        <p:spPr/>
        <p:txBody>
          <a:bodyPr/>
          <a:lstStyle/>
          <a:p>
            <a:r>
              <a:rPr lang="en-US" dirty="0"/>
              <a:t>Function Call Stack with Pointers</a:t>
            </a:r>
          </a:p>
        </p:txBody>
      </p:sp>
    </p:spTree>
    <p:extLst>
      <p:ext uri="{BB962C8B-B14F-4D97-AF65-F5344CB8AC3E}">
        <p14:creationId xmlns:p14="http://schemas.microsoft.com/office/powerpoint/2010/main" val="18636088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5" name="Table 4"/>
          <p:cNvGraphicFramePr>
            <a:graphicFrameLocks noGrp="1"/>
          </p:cNvGraphicFramePr>
          <p:nvPr/>
        </p:nvGraphicFramePr>
        <p:xfrm>
          <a:off x="4562475" y="303241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spTree>
    <p:extLst>
      <p:ext uri="{BB962C8B-B14F-4D97-AF65-F5344CB8AC3E}">
        <p14:creationId xmlns:p14="http://schemas.microsoft.com/office/powerpoint/2010/main" val="25069881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3" name="Table 2">
            <a:extLst>
              <a:ext uri="{FF2B5EF4-FFF2-40B4-BE49-F238E27FC236}">
                <a16:creationId xmlns:a16="http://schemas.microsoft.com/office/drawing/2014/main" id="{95A299F6-999D-85BF-9646-0B4862F8C6ED}"/>
              </a:ext>
            </a:extLst>
          </p:cNvPr>
          <p:cNvGraphicFramePr>
            <a:graphicFrameLocks noGrp="1"/>
          </p:cNvGraphicFramePr>
          <p:nvPr>
            <p:extLst>
              <p:ext uri="{D42A27DB-BD31-4B8C-83A1-F6EECF244321}">
                <p14:modId xmlns:p14="http://schemas.microsoft.com/office/powerpoint/2010/main" val="2298839092"/>
              </p:ext>
            </p:extLst>
          </p:nvPr>
        </p:nvGraphicFramePr>
        <p:xfrm>
          <a:off x="4562475" y="3955788"/>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10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4" name="Table 3">
            <a:extLst>
              <a:ext uri="{FF2B5EF4-FFF2-40B4-BE49-F238E27FC236}">
                <a16:creationId xmlns:a16="http://schemas.microsoft.com/office/drawing/2014/main" id="{5159AA6C-1F54-49DC-A87B-0369DF450315}"/>
              </a:ext>
            </a:extLst>
          </p:cNvPr>
          <p:cNvGraphicFramePr>
            <a:graphicFrameLocks noGrp="1"/>
          </p:cNvGraphicFramePr>
          <p:nvPr>
            <p:extLst>
              <p:ext uri="{D42A27DB-BD31-4B8C-83A1-F6EECF244321}">
                <p14:modId xmlns:p14="http://schemas.microsoft.com/office/powerpoint/2010/main" val="2481666242"/>
              </p:ext>
            </p:extLst>
          </p:nvPr>
        </p:nvGraphicFramePr>
        <p:xfrm>
          <a:off x="4569619" y="2008084"/>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&amp;x</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cxnSp>
        <p:nvCxnSpPr>
          <p:cNvPr id="6" name="Elbow Connector 8">
            <a:extLst>
              <a:ext uri="{FF2B5EF4-FFF2-40B4-BE49-F238E27FC236}">
                <a16:creationId xmlns:a16="http://schemas.microsoft.com/office/drawing/2014/main" id="{47C98B02-9F99-C07C-BBA3-753D4CC5C207}"/>
              </a:ext>
            </a:extLst>
          </p:cNvPr>
          <p:cNvCxnSpPr/>
          <p:nvPr/>
        </p:nvCxnSpPr>
        <p:spPr>
          <a:xfrm rot="16200000" flipH="1">
            <a:off x="2687388" y="3610756"/>
            <a:ext cx="2702425" cy="609601"/>
          </a:xfrm>
          <a:prstGeom prst="bentConnector3">
            <a:avLst>
              <a:gd name="adj1" fmla="val 99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34C539D-4865-74E5-D5B1-CD91F69A8353}"/>
              </a:ext>
            </a:extLst>
          </p:cNvPr>
          <p:cNvCxnSpPr/>
          <p:nvPr/>
        </p:nvCxnSpPr>
        <p:spPr>
          <a:xfrm flipH="1">
            <a:off x="3733799" y="2564344"/>
            <a:ext cx="82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4863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5" name="Table 4">
            <a:extLst>
              <a:ext uri="{FF2B5EF4-FFF2-40B4-BE49-F238E27FC236}">
                <a16:creationId xmlns:a16="http://schemas.microsoft.com/office/drawing/2014/main" id="{0322F701-9938-A616-7FAB-2EEC52FE2385}"/>
              </a:ext>
            </a:extLst>
          </p:cNvPr>
          <p:cNvGraphicFramePr>
            <a:graphicFrameLocks noGrp="1"/>
          </p:cNvGraphicFramePr>
          <p:nvPr>
            <p:extLst>
              <p:ext uri="{D42A27DB-BD31-4B8C-83A1-F6EECF244321}">
                <p14:modId xmlns:p14="http://schemas.microsoft.com/office/powerpoint/2010/main" val="2972432720"/>
              </p:ext>
            </p:extLst>
          </p:nvPr>
        </p:nvGraphicFramePr>
        <p:xfrm>
          <a:off x="4562475" y="398267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a:t>
                      </a:r>
                      <a:r>
                        <a:rPr lang="en-US" dirty="0">
                          <a:solidFill>
                            <a:srgbClr val="FF0000"/>
                          </a:solidFill>
                        </a:rPr>
                        <a:t>20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8" name="Table 7">
            <a:extLst>
              <a:ext uri="{FF2B5EF4-FFF2-40B4-BE49-F238E27FC236}">
                <a16:creationId xmlns:a16="http://schemas.microsoft.com/office/drawing/2014/main" id="{FFE39257-88B1-7B09-F86D-C5010E2E42EA}"/>
              </a:ext>
            </a:extLst>
          </p:cNvPr>
          <p:cNvGraphicFramePr>
            <a:graphicFrameLocks noGrp="1"/>
          </p:cNvGraphicFramePr>
          <p:nvPr>
            <p:extLst>
              <p:ext uri="{D42A27DB-BD31-4B8C-83A1-F6EECF244321}">
                <p14:modId xmlns:p14="http://schemas.microsoft.com/office/powerpoint/2010/main" val="375987314"/>
              </p:ext>
            </p:extLst>
          </p:nvPr>
        </p:nvGraphicFramePr>
        <p:xfrm>
          <a:off x="4569619" y="2034975"/>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&amp;x</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cxnSp>
        <p:nvCxnSpPr>
          <p:cNvPr id="9" name="Elbow Connector 8">
            <a:extLst>
              <a:ext uri="{FF2B5EF4-FFF2-40B4-BE49-F238E27FC236}">
                <a16:creationId xmlns:a16="http://schemas.microsoft.com/office/drawing/2014/main" id="{4D6615BB-196C-A7F2-E75F-5A23F32EAEB6}"/>
              </a:ext>
            </a:extLst>
          </p:cNvPr>
          <p:cNvCxnSpPr/>
          <p:nvPr/>
        </p:nvCxnSpPr>
        <p:spPr>
          <a:xfrm rot="16200000" flipH="1">
            <a:off x="2687388" y="3637647"/>
            <a:ext cx="2702425" cy="609601"/>
          </a:xfrm>
          <a:prstGeom prst="bentConnector3">
            <a:avLst>
              <a:gd name="adj1" fmla="val 99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7B3108-2113-DD43-68FC-DDC686D36F8F}"/>
              </a:ext>
            </a:extLst>
          </p:cNvPr>
          <p:cNvCxnSpPr/>
          <p:nvPr/>
        </p:nvCxnSpPr>
        <p:spPr>
          <a:xfrm flipH="1">
            <a:off x="3733799" y="2591235"/>
            <a:ext cx="82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6249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5" name="Table 4">
            <a:extLst>
              <a:ext uri="{FF2B5EF4-FFF2-40B4-BE49-F238E27FC236}">
                <a16:creationId xmlns:a16="http://schemas.microsoft.com/office/drawing/2014/main" id="{0322F701-9938-A616-7FAB-2EEC52FE2385}"/>
              </a:ext>
            </a:extLst>
          </p:cNvPr>
          <p:cNvGraphicFramePr>
            <a:graphicFrameLocks noGrp="1"/>
          </p:cNvGraphicFramePr>
          <p:nvPr/>
        </p:nvGraphicFramePr>
        <p:xfrm>
          <a:off x="4562475" y="398267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a:t>
                      </a:r>
                      <a:r>
                        <a:rPr lang="en-US" dirty="0">
                          <a:solidFill>
                            <a:srgbClr val="FF0000"/>
                          </a:solidFill>
                        </a:rPr>
                        <a:t>20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graphicFrame>
        <p:nvGraphicFramePr>
          <p:cNvPr id="8" name="Table 7">
            <a:extLst>
              <a:ext uri="{FF2B5EF4-FFF2-40B4-BE49-F238E27FC236}">
                <a16:creationId xmlns:a16="http://schemas.microsoft.com/office/drawing/2014/main" id="{FFE39257-88B1-7B09-F86D-C5010E2E42EA}"/>
              </a:ext>
            </a:extLst>
          </p:cNvPr>
          <p:cNvGraphicFramePr>
            <a:graphicFrameLocks noGrp="1"/>
          </p:cNvGraphicFramePr>
          <p:nvPr/>
        </p:nvGraphicFramePr>
        <p:xfrm>
          <a:off x="4569619" y="2034975"/>
          <a:ext cx="3048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err="1"/>
                        <a:t>Double_function</a:t>
                      </a:r>
                      <a:r>
                        <a:rPr lang="en-US" dirty="0"/>
                        <a:t>:</a:t>
                      </a:r>
                    </a:p>
                  </a:txBody>
                  <a:tcPr/>
                </a:tc>
                <a:extLst>
                  <a:ext uri="{0D108BD9-81ED-4DB2-BD59-A6C34878D82A}">
                    <a16:rowId xmlns:a16="http://schemas.microsoft.com/office/drawing/2014/main" val="832953699"/>
                  </a:ext>
                </a:extLst>
              </a:tr>
              <a:tr h="370840">
                <a:tc>
                  <a:txBody>
                    <a:bodyPr/>
                    <a:lstStyle/>
                    <a:p>
                      <a:r>
                        <a:rPr lang="en-US" dirty="0">
                          <a:solidFill>
                            <a:srgbClr val="000000"/>
                          </a:solidFill>
                        </a:rPr>
                        <a:t>Local variable </a:t>
                      </a:r>
                      <a:r>
                        <a:rPr lang="en-US" dirty="0" err="1">
                          <a:solidFill>
                            <a:srgbClr val="000000"/>
                          </a:solidFill>
                        </a:rPr>
                        <a:t>val</a:t>
                      </a:r>
                      <a:r>
                        <a:rPr lang="en-US" dirty="0">
                          <a:solidFill>
                            <a:srgbClr val="000000"/>
                          </a:solidFill>
                        </a:rPr>
                        <a:t> = &amp;x</a:t>
                      </a:r>
                    </a:p>
                  </a:txBody>
                  <a:tcPr/>
                </a:tc>
                <a:extLst>
                  <a:ext uri="{0D108BD9-81ED-4DB2-BD59-A6C34878D82A}">
                    <a16:rowId xmlns:a16="http://schemas.microsoft.com/office/drawing/2014/main" val="302902845"/>
                  </a:ext>
                </a:extLst>
              </a:tr>
              <a:tr h="370840">
                <a:tc>
                  <a:txBody>
                    <a:bodyPr/>
                    <a:lstStyle/>
                    <a:p>
                      <a:r>
                        <a:rPr lang="en-US" dirty="0">
                          <a:solidFill>
                            <a:srgbClr val="000000"/>
                          </a:solidFill>
                        </a:rPr>
                        <a:t>…</a:t>
                      </a:r>
                    </a:p>
                  </a:txBody>
                  <a:tcPr/>
                </a:tc>
                <a:extLst>
                  <a:ext uri="{0D108BD9-81ED-4DB2-BD59-A6C34878D82A}">
                    <a16:rowId xmlns:a16="http://schemas.microsoft.com/office/drawing/2014/main" val="1015226531"/>
                  </a:ext>
                </a:extLst>
              </a:tr>
            </a:tbl>
          </a:graphicData>
        </a:graphic>
      </p:graphicFrame>
      <p:cxnSp>
        <p:nvCxnSpPr>
          <p:cNvPr id="9" name="Elbow Connector 8">
            <a:extLst>
              <a:ext uri="{FF2B5EF4-FFF2-40B4-BE49-F238E27FC236}">
                <a16:creationId xmlns:a16="http://schemas.microsoft.com/office/drawing/2014/main" id="{4D6615BB-196C-A7F2-E75F-5A23F32EAEB6}"/>
              </a:ext>
            </a:extLst>
          </p:cNvPr>
          <p:cNvCxnSpPr/>
          <p:nvPr/>
        </p:nvCxnSpPr>
        <p:spPr>
          <a:xfrm rot="16200000" flipH="1">
            <a:off x="2687388" y="3637647"/>
            <a:ext cx="2702425" cy="609601"/>
          </a:xfrm>
          <a:prstGeom prst="bentConnector3">
            <a:avLst>
              <a:gd name="adj1" fmla="val 999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7B3108-2113-DD43-68FC-DDC686D36F8F}"/>
              </a:ext>
            </a:extLst>
          </p:cNvPr>
          <p:cNvCxnSpPr/>
          <p:nvPr/>
        </p:nvCxnSpPr>
        <p:spPr>
          <a:xfrm flipH="1">
            <a:off x="3733799" y="2591235"/>
            <a:ext cx="82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Multiply 7">
            <a:extLst>
              <a:ext uri="{FF2B5EF4-FFF2-40B4-BE49-F238E27FC236}">
                <a16:creationId xmlns:a16="http://schemas.microsoft.com/office/drawing/2014/main" id="{57E4330A-E9E4-EC71-344B-3161F389EE49}"/>
              </a:ext>
            </a:extLst>
          </p:cNvPr>
          <p:cNvSpPr/>
          <p:nvPr/>
        </p:nvSpPr>
        <p:spPr>
          <a:xfrm>
            <a:off x="4643437" y="1491725"/>
            <a:ext cx="2886075" cy="2118019"/>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4755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33F8DF-D23E-7AD8-AB58-699DDFEE40B6}"/>
              </a:ext>
            </a:extLst>
          </p:cNvPr>
          <p:cNvSpPr>
            <a:spLocks noGrp="1"/>
          </p:cNvSpPr>
          <p:nvPr>
            <p:ph type="title"/>
          </p:nvPr>
        </p:nvSpPr>
        <p:spPr/>
        <p:txBody>
          <a:bodyPr/>
          <a:lstStyle/>
          <a:p>
            <a:r>
              <a:rPr lang="en-US" dirty="0"/>
              <a:t>Getting Started with C</a:t>
            </a:r>
          </a:p>
        </p:txBody>
      </p:sp>
      <p:sp>
        <p:nvSpPr>
          <p:cNvPr id="2" name="Content Placeholder 1"/>
          <p:cNvSpPr>
            <a:spLocks noGrp="1"/>
          </p:cNvSpPr>
          <p:nvPr>
            <p:ph idx="1"/>
          </p:nvPr>
        </p:nvSpPr>
        <p:spPr/>
        <p:txBody>
          <a:bodyPr/>
          <a:lstStyle/>
          <a:p>
            <a:r>
              <a:rPr lang="en-US" dirty="0"/>
              <a:t>What is int main(int </a:t>
            </a:r>
            <a:r>
              <a:rPr lang="en-US" dirty="0" err="1"/>
              <a:t>argc</a:t>
            </a:r>
            <a:r>
              <a:rPr lang="en-US" dirty="0"/>
              <a:t>, char** </a:t>
            </a:r>
            <a:r>
              <a:rPr lang="en-US" dirty="0" err="1"/>
              <a:t>argv</a:t>
            </a:r>
            <a:r>
              <a:rPr lang="en-US" dirty="0"/>
              <a:t>)?</a:t>
            </a:r>
          </a:p>
          <a:p>
            <a:r>
              <a:rPr lang="en-US" dirty="0"/>
              <a:t>Why does main() return an int?</a:t>
            </a:r>
          </a:p>
          <a:p>
            <a:r>
              <a:rPr lang="en-US" dirty="0"/>
              <a:t>What is </a:t>
            </a:r>
            <a:r>
              <a:rPr lang="en-US" dirty="0" err="1"/>
              <a:t>argv</a:t>
            </a:r>
            <a:r>
              <a:rPr lang="en-US" dirty="0"/>
              <a:t>?</a:t>
            </a:r>
          </a:p>
          <a:p>
            <a:r>
              <a:rPr lang="en-US" dirty="0"/>
              <a:t>What is a char**?</a:t>
            </a:r>
          </a:p>
          <a:p>
            <a:r>
              <a:rPr lang="en-US" dirty="0"/>
              <a:t>Why do we require a separate int </a:t>
            </a:r>
            <a:r>
              <a:rPr lang="en-US" dirty="0" err="1"/>
              <a:t>argc</a:t>
            </a:r>
            <a:r>
              <a:rPr lang="en-US" dirty="0"/>
              <a:t>?</a:t>
            </a:r>
          </a:p>
          <a:p>
            <a:r>
              <a:rPr lang="en-US" dirty="0"/>
              <a:t>What is a char*?</a:t>
            </a:r>
          </a:p>
          <a:p>
            <a:pPr lvl="2"/>
            <a:r>
              <a:rPr lang="en-US" dirty="0"/>
              <a:t>How do we know when we have reached the end of a char*?</a:t>
            </a:r>
          </a:p>
          <a:p>
            <a:pPr lvl="4"/>
            <a:r>
              <a:rPr lang="en-US" i="1" dirty="0"/>
              <a:t>i.e.,</a:t>
            </a:r>
            <a:r>
              <a:rPr lang="en-US" dirty="0"/>
              <a:t> </a:t>
            </a:r>
            <a:r>
              <a:rPr lang="en-US" dirty="0" err="1"/>
              <a:t>printf</a:t>
            </a:r>
            <a:r>
              <a:rPr lang="en-US" dirty="0"/>
              <a:t>(“%s\n”, x); // x is a char*</a:t>
            </a: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3</a:t>
            </a:fld>
            <a:endParaRPr lang="en-US" dirty="0"/>
          </a:p>
        </p:txBody>
      </p:sp>
    </p:spTree>
    <p:extLst>
      <p:ext uri="{BB962C8B-B14F-4D97-AF65-F5344CB8AC3E}">
        <p14:creationId xmlns:p14="http://schemas.microsoft.com/office/powerpoint/2010/main" val="493810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F6FE0F4-89EE-41E9-2AE6-F3DC5C878B8B}"/>
              </a:ext>
            </a:extLst>
          </p:cNvPr>
          <p:cNvSpPr>
            <a:spLocks noGrp="1"/>
          </p:cNvSpPr>
          <p:nvPr>
            <p:ph type="title"/>
          </p:nvPr>
        </p:nvSpPr>
        <p:spPr/>
        <p:txBody>
          <a:bodyPr/>
          <a:lstStyle/>
          <a:p>
            <a:r>
              <a:rPr lang="en-US" dirty="0"/>
              <a:t>Function Call Stack with Pointers</a:t>
            </a:r>
          </a:p>
        </p:txBody>
      </p:sp>
      <p:graphicFrame>
        <p:nvGraphicFramePr>
          <p:cNvPr id="4" name="Table 3">
            <a:extLst>
              <a:ext uri="{FF2B5EF4-FFF2-40B4-BE49-F238E27FC236}">
                <a16:creationId xmlns:a16="http://schemas.microsoft.com/office/drawing/2014/main" id="{0CA1EBBB-725D-C4A3-6C04-2AB4372C2010}"/>
              </a:ext>
            </a:extLst>
          </p:cNvPr>
          <p:cNvGraphicFramePr>
            <a:graphicFrameLocks noGrp="1"/>
          </p:cNvGraphicFramePr>
          <p:nvPr/>
        </p:nvGraphicFramePr>
        <p:xfrm>
          <a:off x="4562475" y="3032419"/>
          <a:ext cx="3048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67925759"/>
                    </a:ext>
                  </a:extLst>
                </a:gridCol>
              </a:tblGrid>
              <a:tr h="370840">
                <a:tc>
                  <a:txBody>
                    <a:bodyPr/>
                    <a:lstStyle/>
                    <a:p>
                      <a:r>
                        <a:rPr lang="en-US" dirty="0"/>
                        <a:t>Main:</a:t>
                      </a:r>
                    </a:p>
                  </a:txBody>
                  <a:tcPr/>
                </a:tc>
                <a:extLst>
                  <a:ext uri="{0D108BD9-81ED-4DB2-BD59-A6C34878D82A}">
                    <a16:rowId xmlns:a16="http://schemas.microsoft.com/office/drawing/2014/main" val="832953699"/>
                  </a:ext>
                </a:extLst>
              </a:tr>
              <a:tr h="370840">
                <a:tc>
                  <a:txBody>
                    <a:bodyPr/>
                    <a:lstStyle/>
                    <a:p>
                      <a:r>
                        <a:rPr lang="en-US" dirty="0" err="1">
                          <a:solidFill>
                            <a:srgbClr val="000000"/>
                          </a:solidFill>
                        </a:rPr>
                        <a:t>argc</a:t>
                      </a:r>
                      <a:endParaRPr lang="en-US" dirty="0">
                        <a:solidFill>
                          <a:srgbClr val="000000"/>
                        </a:solidFill>
                      </a:endParaRPr>
                    </a:p>
                  </a:txBody>
                  <a:tcPr/>
                </a:tc>
                <a:extLst>
                  <a:ext uri="{0D108BD9-81ED-4DB2-BD59-A6C34878D82A}">
                    <a16:rowId xmlns:a16="http://schemas.microsoft.com/office/drawing/2014/main" val="302902845"/>
                  </a:ext>
                </a:extLst>
              </a:tr>
              <a:tr h="370840">
                <a:tc>
                  <a:txBody>
                    <a:bodyPr/>
                    <a:lstStyle/>
                    <a:p>
                      <a:r>
                        <a:rPr lang="en-US" dirty="0" err="1">
                          <a:solidFill>
                            <a:srgbClr val="000000"/>
                          </a:solidFill>
                        </a:rPr>
                        <a:t>argv</a:t>
                      </a:r>
                      <a:endParaRPr lang="en-US" dirty="0">
                        <a:solidFill>
                          <a:srgbClr val="000000"/>
                        </a:solidFill>
                      </a:endParaRPr>
                    </a:p>
                  </a:txBody>
                  <a:tcPr/>
                </a:tc>
                <a:extLst>
                  <a:ext uri="{0D108BD9-81ED-4DB2-BD59-A6C34878D82A}">
                    <a16:rowId xmlns:a16="http://schemas.microsoft.com/office/drawing/2014/main" val="1015226531"/>
                  </a:ext>
                </a:extLst>
              </a:tr>
              <a:tr h="370840">
                <a:tc>
                  <a:txBody>
                    <a:bodyPr/>
                    <a:lstStyle/>
                    <a:p>
                      <a:r>
                        <a:rPr lang="en-US" dirty="0">
                          <a:solidFill>
                            <a:srgbClr val="000000"/>
                          </a:solidFill>
                        </a:rPr>
                        <a:t>Local variable x = 20</a:t>
                      </a:r>
                    </a:p>
                  </a:txBody>
                  <a:tcPr/>
                </a:tc>
                <a:extLst>
                  <a:ext uri="{0D108BD9-81ED-4DB2-BD59-A6C34878D82A}">
                    <a16:rowId xmlns:a16="http://schemas.microsoft.com/office/drawing/2014/main" val="3647241361"/>
                  </a:ext>
                </a:extLst>
              </a:tr>
              <a:tr h="370840">
                <a:tc>
                  <a:txBody>
                    <a:bodyPr/>
                    <a:lstStyle/>
                    <a:p>
                      <a:r>
                        <a:rPr lang="en-US" dirty="0">
                          <a:solidFill>
                            <a:srgbClr val="000000"/>
                          </a:solidFill>
                        </a:rPr>
                        <a:t>Return value</a:t>
                      </a:r>
                    </a:p>
                  </a:txBody>
                  <a:tcPr/>
                </a:tc>
                <a:extLst>
                  <a:ext uri="{0D108BD9-81ED-4DB2-BD59-A6C34878D82A}">
                    <a16:rowId xmlns:a16="http://schemas.microsoft.com/office/drawing/2014/main" val="32187796"/>
                  </a:ext>
                </a:extLst>
              </a:tr>
              <a:tr h="370840">
                <a:tc>
                  <a:txBody>
                    <a:bodyPr/>
                    <a:lstStyle/>
                    <a:p>
                      <a:r>
                        <a:rPr lang="en-US" dirty="0">
                          <a:solidFill>
                            <a:srgbClr val="000000"/>
                          </a:solidFill>
                        </a:rPr>
                        <a:t>…</a:t>
                      </a:r>
                    </a:p>
                  </a:txBody>
                  <a:tcPr/>
                </a:tc>
                <a:extLst>
                  <a:ext uri="{0D108BD9-81ED-4DB2-BD59-A6C34878D82A}">
                    <a16:rowId xmlns:a16="http://schemas.microsoft.com/office/drawing/2014/main" val="790584811"/>
                  </a:ext>
                </a:extLst>
              </a:tr>
            </a:tbl>
          </a:graphicData>
        </a:graphic>
      </p:graphicFrame>
    </p:spTree>
    <p:extLst>
      <p:ext uri="{BB962C8B-B14F-4D97-AF65-F5344CB8AC3E}">
        <p14:creationId xmlns:p14="http://schemas.microsoft.com/office/powerpoint/2010/main" val="216459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72941100-F7C0-BECE-278B-3C6C3B7E3D12}"/>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D54F471C-2CFC-8B7F-3321-7D3F7808D1E9}"/>
              </a:ext>
            </a:extLst>
          </p:cNvPr>
          <p:cNvSpPr>
            <a:spLocks noGrp="1"/>
          </p:cNvSpPr>
          <p:nvPr>
            <p:ph idx="1"/>
          </p:nvPr>
        </p:nvSpPr>
        <p:spPr/>
        <p:txBody>
          <a:bodyPr>
            <a:normAutofit/>
          </a:bodyPr>
          <a:lstStyle/>
          <a:p>
            <a:pPr>
              <a:spcBef>
                <a:spcPts val="600"/>
              </a:spcBef>
              <a:buFont typeface="Comic Sans MS" panose="030F0702030302020204" pitchFamily="66" charset="0"/>
              <a:buChar char="•"/>
            </a:pPr>
            <a:r>
              <a:rPr lang="en-US" altLang="en-US" sz="2200" dirty="0">
                <a:solidFill>
                  <a:srgbClr val="000000"/>
                </a:solidFill>
                <a:latin typeface="+mn-lt"/>
              </a:rPr>
              <a:t>Sometimes, you don’t know how large a data buffer should be.</a:t>
            </a:r>
          </a:p>
          <a:p>
            <a:pPr lvl="1">
              <a:spcBef>
                <a:spcPts val="600"/>
              </a:spcBef>
              <a:buFont typeface="Comic Sans MS" panose="030F0702030302020204" pitchFamily="66" charset="0"/>
              <a:buChar char="•"/>
            </a:pPr>
            <a:r>
              <a:rPr lang="en-US" altLang="en-US" sz="2200" dirty="0">
                <a:solidFill>
                  <a:srgbClr val="000000"/>
                </a:solidFill>
                <a:latin typeface="+mn-lt"/>
              </a:rPr>
              <a:t>How long is that user’s name going to be when we prompt them for it from the keyboard?</a:t>
            </a:r>
          </a:p>
          <a:p>
            <a:pPr lvl="1">
              <a:spcBef>
                <a:spcPts val="600"/>
              </a:spcBef>
              <a:buFont typeface="Comic Sans MS" panose="030F0702030302020204" pitchFamily="66" charset="0"/>
              <a:buChar char="•"/>
            </a:pPr>
            <a:r>
              <a:rPr lang="en-US" altLang="en-US" sz="2200" dirty="0">
                <a:solidFill>
                  <a:srgbClr val="000000"/>
                </a:solidFill>
                <a:latin typeface="+mn-lt"/>
              </a:rPr>
              <a:t>How much data are we downloading from a network connection?</a:t>
            </a:r>
          </a:p>
        </p:txBody>
      </p:sp>
    </p:spTree>
    <p:extLst>
      <p:ext uri="{BB962C8B-B14F-4D97-AF65-F5344CB8AC3E}">
        <p14:creationId xmlns:p14="http://schemas.microsoft.com/office/powerpoint/2010/main" val="29984904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92F04190-837A-0937-71A8-988E8DD1211B}"/>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F7A96166-753F-BB69-15D2-7356652C12FB}"/>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The </a:t>
            </a:r>
            <a:r>
              <a:rPr lang="en-US" altLang="en-US" sz="2000" i="1" dirty="0">
                <a:solidFill>
                  <a:srgbClr val="000000"/>
                </a:solidFill>
                <a:latin typeface="+mn-lt"/>
              </a:rPr>
              <a:t>malloc() </a:t>
            </a:r>
            <a:r>
              <a:rPr lang="en-US" altLang="en-US" sz="2000" dirty="0">
                <a:solidFill>
                  <a:srgbClr val="000000"/>
                </a:solidFill>
                <a:latin typeface="+mn-lt"/>
              </a:rPr>
              <a:t>call allocates memory dynamically, on the heap, and returns a pointer to that memory.</a:t>
            </a:r>
            <a:br>
              <a:rPr lang="en-US" altLang="en-US" sz="2000" dirty="0">
                <a:solidFill>
                  <a:srgbClr val="000000"/>
                </a:solidFill>
                <a:latin typeface="+mn-lt"/>
              </a:rPr>
            </a:br>
            <a:endParaRPr lang="en-US" altLang="en-US" sz="2000" dirty="0">
              <a:solidFill>
                <a:srgbClr val="000000"/>
              </a:solidFill>
              <a:latin typeface="+mn-lt"/>
            </a:endParaRPr>
          </a:p>
          <a:p>
            <a:pPr marL="45720" lvl="1">
              <a:spcBef>
                <a:spcPts val="600"/>
              </a:spcBef>
            </a:pPr>
            <a:r>
              <a:rPr lang="en-US" altLang="en-US" i="1" dirty="0">
                <a:solidFill>
                  <a:srgbClr val="000000"/>
                </a:solidFill>
                <a:latin typeface="+mn-lt"/>
              </a:rPr>
              <a:t>int* x = (int*) malloc(</a:t>
            </a:r>
            <a:r>
              <a:rPr lang="en-US" altLang="en-US" i="1" dirty="0" err="1">
                <a:solidFill>
                  <a:srgbClr val="000000"/>
                </a:solidFill>
                <a:latin typeface="+mn-lt"/>
              </a:rPr>
              <a:t>sizeof</a:t>
            </a:r>
            <a:r>
              <a:rPr lang="en-US" altLang="en-US" i="1" dirty="0">
                <a:solidFill>
                  <a:srgbClr val="000000"/>
                </a:solidFill>
                <a:latin typeface="+mn-lt"/>
              </a:rPr>
              <a:t>(int));</a:t>
            </a:r>
            <a:br>
              <a:rPr lang="en-US" altLang="en-US" i="1" dirty="0">
                <a:solidFill>
                  <a:srgbClr val="000000"/>
                </a:solidFill>
                <a:latin typeface="+mn-lt"/>
              </a:rPr>
            </a:br>
            <a:r>
              <a:rPr lang="en-US" altLang="en-US" i="1" dirty="0">
                <a:solidFill>
                  <a:srgbClr val="000000"/>
                </a:solidFill>
                <a:latin typeface="+mn-lt"/>
              </a:rPr>
              <a:t>// x is a pointer to an integer</a:t>
            </a:r>
          </a:p>
          <a:p>
            <a:pPr marL="0" indent="0">
              <a:spcBef>
                <a:spcPts val="600"/>
              </a:spcBef>
            </a:pPr>
            <a:endParaRPr lang="en-US" altLang="en-US" sz="2000" dirty="0">
              <a:solidFill>
                <a:srgbClr val="000000"/>
              </a:solidFill>
              <a:latin typeface="+mn-lt"/>
            </a:endParaRPr>
          </a:p>
          <a:p>
            <a:pPr marL="457200" indent="-457200">
              <a:spcBef>
                <a:spcPts val="600"/>
              </a:spcBef>
              <a:buFont typeface="Arial" panose="020B0604020202020204" pitchFamily="34" charset="0"/>
              <a:buChar char="•"/>
            </a:pPr>
            <a:r>
              <a:rPr lang="en-US" altLang="en-US" sz="2000" dirty="0">
                <a:solidFill>
                  <a:srgbClr val="000000"/>
                </a:solidFill>
                <a:latin typeface="+mn-lt"/>
              </a:rPr>
              <a:t>How might we allocate 10 integers instead?</a:t>
            </a:r>
          </a:p>
          <a:p>
            <a:endParaRPr lang="en-US" dirty="0"/>
          </a:p>
        </p:txBody>
      </p:sp>
    </p:spTree>
    <p:extLst>
      <p:ext uri="{BB962C8B-B14F-4D97-AF65-F5344CB8AC3E}">
        <p14:creationId xmlns:p14="http://schemas.microsoft.com/office/powerpoint/2010/main" val="1154004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35011A3D-5A72-612B-736B-FC022D09376D}"/>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0F2B8E61-B29B-D22C-FCA1-9FE7A63A3B89}"/>
              </a:ext>
            </a:extLst>
          </p:cNvPr>
          <p:cNvSpPr>
            <a:spLocks noGrp="1"/>
          </p:cNvSpPr>
          <p:nvPr>
            <p:ph idx="1"/>
          </p:nvPr>
        </p:nvSpPr>
        <p:spPr/>
        <p:txBody>
          <a:bodyPr>
            <a:normAutofit fontScale="77500" lnSpcReduction="20000"/>
          </a:bodyPr>
          <a:lstStyle/>
          <a:p>
            <a:pPr marL="457200" indent="-457200">
              <a:spcBef>
                <a:spcPts val="600"/>
              </a:spcBef>
              <a:buFont typeface="Arial" panose="020B0604020202020204" pitchFamily="34" charset="0"/>
              <a:buChar char="•"/>
            </a:pPr>
            <a:r>
              <a:rPr lang="en-US" altLang="en-US" sz="3200" dirty="0">
                <a:solidFill>
                  <a:srgbClr val="000000"/>
                </a:solidFill>
                <a:latin typeface="+mn-lt"/>
              </a:rPr>
              <a:t>Always verify that x is not NULL after a malloc.  Malloc returns NULL if the malloc fails (for example, there is not enough memory).</a:t>
            </a:r>
          </a:p>
          <a:p>
            <a:pPr marL="457200" indent="-457200">
              <a:spcBef>
                <a:spcPts val="600"/>
              </a:spcBef>
              <a:buFont typeface="Arial" panose="020B0604020202020204" pitchFamily="34" charset="0"/>
              <a:buChar char="•"/>
            </a:pPr>
            <a:r>
              <a:rPr lang="en-US" altLang="en-US" sz="3200" dirty="0">
                <a:solidFill>
                  <a:srgbClr val="000000"/>
                </a:solidFill>
                <a:latin typeface="+mn-lt"/>
              </a:rPr>
              <a:t>Dereferencing a pointer whose address is NULL will result in a segmentation fault.</a:t>
            </a:r>
          </a:p>
          <a:p>
            <a:pPr marL="857250" lvl="1" indent="-457200">
              <a:spcBef>
                <a:spcPts val="600"/>
              </a:spcBef>
              <a:buFont typeface="Arial" panose="020B0604020202020204" pitchFamily="34" charset="0"/>
              <a:buChar char="•"/>
            </a:pPr>
            <a:r>
              <a:rPr lang="en-US" altLang="en-US" sz="3200" dirty="0">
                <a:solidFill>
                  <a:srgbClr val="000000"/>
                </a:solidFill>
                <a:latin typeface="+mn-lt"/>
              </a:rPr>
              <a:t>*x, but recall that x[6] is really *(x+6) is also a dereference of x.</a:t>
            </a:r>
          </a:p>
          <a:p>
            <a:pPr marL="857250" lvl="1" indent="-457200">
              <a:spcBef>
                <a:spcPts val="600"/>
              </a:spcBef>
              <a:buFont typeface="Arial" panose="020B0604020202020204" pitchFamily="34" charset="0"/>
              <a:buChar char="•"/>
            </a:pPr>
            <a:r>
              <a:rPr lang="en-US" altLang="en-US" sz="3200" dirty="0">
                <a:solidFill>
                  <a:srgbClr val="000000"/>
                </a:solidFill>
                <a:latin typeface="+mn-lt"/>
              </a:rPr>
              <a:t>Worse yet, if NULL is 0, *(x+6) would be *6 and might work!  Be very careful to always check.</a:t>
            </a:r>
          </a:p>
          <a:p>
            <a:endParaRPr lang="en-US" dirty="0"/>
          </a:p>
        </p:txBody>
      </p:sp>
    </p:spTree>
    <p:extLst>
      <p:ext uri="{BB962C8B-B14F-4D97-AF65-F5344CB8AC3E}">
        <p14:creationId xmlns:p14="http://schemas.microsoft.com/office/powerpoint/2010/main" val="39720659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7B4C8E67-A919-89BD-B664-2B53928152C5}"/>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9FD1D35B-77D5-37B8-EEAD-D151EC85423B}"/>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Also, always initialize the variable you’ve just </a:t>
            </a:r>
            <a:r>
              <a:rPr lang="en-US" altLang="en-US" sz="2000" dirty="0" err="1">
                <a:solidFill>
                  <a:srgbClr val="000000"/>
                </a:solidFill>
                <a:latin typeface="+mn-lt"/>
              </a:rPr>
              <a:t>malloc’ed</a:t>
            </a:r>
            <a:r>
              <a:rPr lang="en-US" altLang="en-US" sz="2000" dirty="0">
                <a:solidFill>
                  <a:srgbClr val="000000"/>
                </a:solidFill>
                <a:latin typeface="+mn-lt"/>
              </a:rPr>
              <a:t>.</a:t>
            </a:r>
            <a:br>
              <a:rPr lang="en-US" altLang="en-US" sz="2000" dirty="0">
                <a:solidFill>
                  <a:srgbClr val="000000"/>
                </a:solidFill>
                <a:latin typeface="+mn-lt"/>
              </a:rPr>
            </a:br>
            <a:endParaRPr lang="en-US" altLang="en-US" sz="2000" dirty="0">
              <a:solidFill>
                <a:srgbClr val="000000"/>
              </a:solidFill>
              <a:latin typeface="+mn-lt"/>
            </a:endParaRPr>
          </a:p>
          <a:p>
            <a:pPr marL="45720" lvl="1">
              <a:spcBef>
                <a:spcPts val="600"/>
              </a:spcBef>
            </a:pPr>
            <a:r>
              <a:rPr lang="en-US" altLang="en-US" i="1" dirty="0">
                <a:solidFill>
                  <a:srgbClr val="000000"/>
                </a:solidFill>
                <a:latin typeface="+mn-lt"/>
              </a:rPr>
              <a:t>int* x = (int*) malloc(</a:t>
            </a:r>
            <a:r>
              <a:rPr lang="en-US" altLang="en-US" i="1" dirty="0" err="1">
                <a:solidFill>
                  <a:srgbClr val="000000"/>
                </a:solidFill>
                <a:latin typeface="+mn-lt"/>
              </a:rPr>
              <a:t>sizeof</a:t>
            </a:r>
            <a:r>
              <a:rPr lang="en-US" altLang="en-US" i="1" dirty="0">
                <a:solidFill>
                  <a:srgbClr val="000000"/>
                </a:solidFill>
                <a:latin typeface="+mn-lt"/>
              </a:rPr>
              <a:t>(int));</a:t>
            </a:r>
            <a:br>
              <a:rPr lang="en-US" altLang="en-US" i="1" dirty="0">
                <a:solidFill>
                  <a:srgbClr val="000000"/>
                </a:solidFill>
                <a:latin typeface="+mn-lt"/>
              </a:rPr>
            </a:br>
            <a:r>
              <a:rPr lang="en-US" altLang="en-US" i="1" dirty="0">
                <a:solidFill>
                  <a:srgbClr val="000000"/>
                </a:solidFill>
                <a:latin typeface="+mn-lt"/>
              </a:rPr>
              <a:t>if(x == NULL) {</a:t>
            </a:r>
          </a:p>
          <a:p>
            <a:pPr marL="45720" lvl="1">
              <a:spcBef>
                <a:spcPts val="600"/>
              </a:spcBef>
            </a:pPr>
            <a:r>
              <a:rPr lang="en-US" altLang="en-US" sz="2000" i="1" dirty="0">
                <a:solidFill>
                  <a:srgbClr val="000000"/>
                </a:solidFill>
                <a:latin typeface="+mn-lt"/>
              </a:rPr>
              <a:t>    </a:t>
            </a:r>
            <a:r>
              <a:rPr lang="en-US" altLang="en-US" sz="2000" i="1" dirty="0" err="1">
                <a:solidFill>
                  <a:srgbClr val="000000"/>
                </a:solidFill>
                <a:latin typeface="+mn-lt"/>
              </a:rPr>
              <a:t>perror</a:t>
            </a:r>
            <a:r>
              <a:rPr lang="en-US" altLang="en-US" sz="2000" i="1" dirty="0">
                <a:solidFill>
                  <a:srgbClr val="000000"/>
                </a:solidFill>
                <a:latin typeface="+mn-lt"/>
              </a:rPr>
              <a:t>(“Error on malloc”);</a:t>
            </a:r>
            <a:br>
              <a:rPr lang="en-US" altLang="en-US" sz="2000" i="1" dirty="0">
                <a:solidFill>
                  <a:srgbClr val="000000"/>
                </a:solidFill>
                <a:latin typeface="+mn-lt"/>
              </a:rPr>
            </a:br>
            <a:r>
              <a:rPr lang="en-US" altLang="en-US" sz="2000" i="1" dirty="0">
                <a:solidFill>
                  <a:srgbClr val="000000"/>
                </a:solidFill>
                <a:latin typeface="+mn-lt"/>
              </a:rPr>
              <a:t>    return -1;</a:t>
            </a:r>
            <a:br>
              <a:rPr lang="en-US" altLang="en-US" sz="2000" i="1" dirty="0">
                <a:solidFill>
                  <a:srgbClr val="000000"/>
                </a:solidFill>
                <a:latin typeface="+mn-lt"/>
              </a:rPr>
            </a:br>
            <a:r>
              <a:rPr lang="en-US" altLang="en-US" sz="2000" i="1" dirty="0">
                <a:solidFill>
                  <a:srgbClr val="000000"/>
                </a:solidFill>
                <a:latin typeface="+mn-lt"/>
              </a:rPr>
              <a:t>}</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*x = 0; // initialize *x as well.</a:t>
            </a:r>
          </a:p>
          <a:p>
            <a:endParaRPr lang="en-US" dirty="0"/>
          </a:p>
        </p:txBody>
      </p:sp>
    </p:spTree>
    <p:extLst>
      <p:ext uri="{BB962C8B-B14F-4D97-AF65-F5344CB8AC3E}">
        <p14:creationId xmlns:p14="http://schemas.microsoft.com/office/powerpoint/2010/main" val="2981098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FDA930-4764-E7F0-3E42-330E238A096E}"/>
              </a:ext>
            </a:extLst>
          </p:cNvPr>
          <p:cNvSpPr>
            <a:spLocks noGrp="1"/>
          </p:cNvSpPr>
          <p:nvPr>
            <p:ph type="title"/>
          </p:nvPr>
        </p:nvSpPr>
        <p:spPr/>
        <p:txBody>
          <a:bodyPr/>
          <a:lstStyle/>
          <a:p>
            <a:r>
              <a:rPr lang="en-US" dirty="0"/>
              <a:t>Declaring Memory Programmatically</a:t>
            </a:r>
          </a:p>
        </p:txBody>
      </p:sp>
      <p:sp>
        <p:nvSpPr>
          <p:cNvPr id="3" name="Content Placeholder 2">
            <a:extLst>
              <a:ext uri="{FF2B5EF4-FFF2-40B4-BE49-F238E27FC236}">
                <a16:creationId xmlns:a16="http://schemas.microsoft.com/office/drawing/2014/main" id="{101F1064-8B95-728E-3D5F-91E8C54CED05}"/>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err="1">
                <a:solidFill>
                  <a:srgbClr val="000000"/>
                </a:solidFill>
                <a:latin typeface="+mn-lt"/>
              </a:rPr>
              <a:t>Malloc’ed</a:t>
            </a:r>
            <a:r>
              <a:rPr lang="en-US" altLang="en-US" sz="2000" dirty="0">
                <a:solidFill>
                  <a:srgbClr val="000000"/>
                </a:solidFill>
                <a:latin typeface="+mn-lt"/>
              </a:rPr>
              <a:t> variables are not de-allocated when a function returns, so the address is valid for the entire runtime of your program (this is why it is stored on the </a:t>
            </a:r>
            <a:r>
              <a:rPr lang="en-US" altLang="en-US" sz="2000" i="1" dirty="0">
                <a:solidFill>
                  <a:srgbClr val="000000"/>
                </a:solidFill>
                <a:latin typeface="+mn-lt"/>
              </a:rPr>
              <a:t>heap</a:t>
            </a:r>
            <a:r>
              <a:rPr lang="en-US" altLang="en-US" sz="2000" dirty="0">
                <a:solidFill>
                  <a:srgbClr val="000000"/>
                </a:solidFill>
                <a:latin typeface="+mn-lt"/>
              </a:rPr>
              <a:t>, and not on the </a:t>
            </a:r>
            <a:r>
              <a:rPr lang="en-US" altLang="en-US" sz="2000" i="1" dirty="0">
                <a:solidFill>
                  <a:srgbClr val="000000"/>
                </a:solidFill>
                <a:latin typeface="+mn-lt"/>
              </a:rPr>
              <a:t>stack</a:t>
            </a:r>
            <a:r>
              <a:rPr lang="en-US" altLang="en-US" sz="2000" dirty="0">
                <a:solidFill>
                  <a:srgbClr val="000000"/>
                </a:solidFill>
                <a:latin typeface="+mn-lt"/>
              </a:rPr>
              <a:t>, which we saw earlier).</a:t>
            </a:r>
          </a:p>
          <a:p>
            <a:pPr marL="457200" indent="-457200">
              <a:spcBef>
                <a:spcPts val="600"/>
              </a:spcBef>
              <a:buFont typeface="Arial" panose="020B0604020202020204" pitchFamily="34" charset="0"/>
              <a:buChar char="•"/>
            </a:pPr>
            <a:r>
              <a:rPr lang="en-US" altLang="en-US" sz="2000" i="1" dirty="0">
                <a:solidFill>
                  <a:srgbClr val="000000"/>
                </a:solidFill>
                <a:latin typeface="+mn-lt"/>
              </a:rPr>
              <a:t>You</a:t>
            </a:r>
            <a:r>
              <a:rPr lang="en-US" altLang="en-US" sz="2000" dirty="0">
                <a:solidFill>
                  <a:srgbClr val="000000"/>
                </a:solidFill>
                <a:latin typeface="+mn-lt"/>
              </a:rPr>
              <a:t> must decide when to de-allocate the variable, and you must do so, so that you do not leak memory.</a:t>
            </a:r>
          </a:p>
          <a:p>
            <a:pPr marL="457200" indent="-457200">
              <a:spcBef>
                <a:spcPts val="600"/>
              </a:spcBef>
              <a:buFont typeface="Arial" panose="020B0604020202020204" pitchFamily="34" charset="0"/>
              <a:buChar char="•"/>
            </a:pPr>
            <a:endParaRPr lang="en-US" altLang="en-US" sz="2000" i="1" dirty="0">
              <a:solidFill>
                <a:srgbClr val="000000"/>
              </a:solidFill>
              <a:latin typeface="+mn-lt"/>
            </a:endParaRPr>
          </a:p>
          <a:p>
            <a:pPr marL="45720" lvl="1">
              <a:spcBef>
                <a:spcPts val="600"/>
              </a:spcBef>
            </a:pPr>
            <a:r>
              <a:rPr lang="en-US" altLang="en-US" i="1" dirty="0">
                <a:solidFill>
                  <a:srgbClr val="000000"/>
                </a:solidFill>
                <a:latin typeface="+mn-lt"/>
              </a:rPr>
              <a:t>free(x); // de-allocate </a:t>
            </a:r>
            <a:r>
              <a:rPr lang="en-US" altLang="en-US" i="1" dirty="0" err="1">
                <a:solidFill>
                  <a:srgbClr val="000000"/>
                </a:solidFill>
                <a:latin typeface="+mn-lt"/>
              </a:rPr>
              <a:t>malloc’ed</a:t>
            </a:r>
            <a:r>
              <a:rPr lang="en-US" altLang="en-US" i="1" dirty="0">
                <a:solidFill>
                  <a:srgbClr val="000000"/>
                </a:solidFill>
                <a:latin typeface="+mn-lt"/>
              </a:rPr>
              <a:t> x pointer</a:t>
            </a:r>
          </a:p>
          <a:p>
            <a:endParaRPr lang="en-US" dirty="0"/>
          </a:p>
        </p:txBody>
      </p:sp>
    </p:spTree>
    <p:extLst>
      <p:ext uri="{BB962C8B-B14F-4D97-AF65-F5344CB8AC3E}">
        <p14:creationId xmlns:p14="http://schemas.microsoft.com/office/powerpoint/2010/main" val="18301247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4B5AF0C-CDE8-D7E8-A1C8-71CF2AC02C88}"/>
              </a:ext>
            </a:extLst>
          </p:cNvPr>
          <p:cNvSpPr>
            <a:spLocks noGrp="1"/>
          </p:cNvSpPr>
          <p:nvPr>
            <p:ph type="title"/>
          </p:nvPr>
        </p:nvSpPr>
        <p:spPr/>
        <p:txBody>
          <a:bodyPr/>
          <a:lstStyle/>
          <a:p>
            <a:r>
              <a:rPr lang="en-US" dirty="0"/>
              <a:t>String Functions: </a:t>
            </a:r>
            <a:r>
              <a:rPr lang="en-US" dirty="0" err="1"/>
              <a:t>strcpy</a:t>
            </a:r>
            <a:endParaRPr lang="en-US" dirty="0"/>
          </a:p>
        </p:txBody>
      </p:sp>
      <p:sp>
        <p:nvSpPr>
          <p:cNvPr id="3" name="Content Placeholder 2">
            <a:extLst>
              <a:ext uri="{FF2B5EF4-FFF2-40B4-BE49-F238E27FC236}">
                <a16:creationId xmlns:a16="http://schemas.microsoft.com/office/drawing/2014/main" id="{7609EA91-4F18-6B63-A727-EE5297AFE78F}"/>
              </a:ext>
            </a:extLst>
          </p:cNvPr>
          <p:cNvSpPr>
            <a:spLocks noGrp="1"/>
          </p:cNvSpPr>
          <p:nvPr>
            <p:ph idx="1"/>
          </p:nvPr>
        </p:nvSpPr>
        <p:spPr>
          <a:xfrm>
            <a:off x="966744" y="2248257"/>
            <a:ext cx="9076329" cy="4139843"/>
          </a:xfrm>
        </p:spPr>
        <p:txBody>
          <a:bodyPr>
            <a:normAutofit fontScale="92500" lnSpcReduction="20000"/>
          </a:bodyPr>
          <a:lstStyle/>
          <a:p>
            <a:pPr>
              <a:spcBef>
                <a:spcPts val="600"/>
              </a:spcBef>
              <a:buFont typeface="Comic Sans MS" panose="030F0702030302020204" pitchFamily="66" charset="0"/>
              <a:buChar char="•"/>
            </a:pPr>
            <a:r>
              <a:rPr lang="en-US" altLang="en-US" sz="3200" dirty="0">
                <a:solidFill>
                  <a:srgbClr val="000000"/>
                </a:solidFill>
                <a:latin typeface="+mn-lt"/>
              </a:rPr>
              <a:t>Exercise: write a function that copies a string into another char* buffer, that has yet to be allocated:</a:t>
            </a:r>
            <a:br>
              <a:rPr lang="en-US" altLang="en-US" sz="3200" dirty="0">
                <a:solidFill>
                  <a:srgbClr val="000000"/>
                </a:solidFill>
                <a:latin typeface="+mn-lt"/>
              </a:rPr>
            </a:br>
            <a:endParaRPr lang="en-US" altLang="en-US" sz="3200" dirty="0">
              <a:solidFill>
                <a:srgbClr val="000000"/>
              </a:solidFill>
              <a:latin typeface="+mn-lt"/>
            </a:endParaRPr>
          </a:p>
          <a:p>
            <a:pPr>
              <a:spcBef>
                <a:spcPts val="600"/>
              </a:spcBef>
              <a:buFont typeface="Comic Sans MS" panose="030F0702030302020204" pitchFamily="66" charset="0"/>
              <a:buChar char="•"/>
            </a:pPr>
            <a:r>
              <a:rPr lang="en-US" altLang="en-US" sz="1600" dirty="0" err="1">
                <a:solidFill>
                  <a:srgbClr val="000000"/>
                </a:solidFill>
                <a:latin typeface="+mn-lt"/>
              </a:rPr>
              <a:t>cool_strncpy</a:t>
            </a:r>
            <a:r>
              <a:rPr lang="en-US" altLang="en-US" sz="1600" dirty="0">
                <a:solidFill>
                  <a:srgbClr val="000000"/>
                </a:solidFill>
                <a:latin typeface="+mn-lt"/>
              </a:rPr>
              <a:t>(char** </a:t>
            </a:r>
            <a:r>
              <a:rPr lang="en-US" altLang="en-US" sz="1600" dirty="0" err="1">
                <a:solidFill>
                  <a:srgbClr val="000000"/>
                </a:solidFill>
                <a:latin typeface="+mn-lt"/>
              </a:rPr>
              <a:t>dest</a:t>
            </a:r>
            <a:r>
              <a:rPr lang="en-US" altLang="en-US" sz="1600" dirty="0">
                <a:solidFill>
                  <a:srgbClr val="000000"/>
                </a:solidFill>
                <a:latin typeface="+mn-lt"/>
              </a:rPr>
              <a:t>, char* </a:t>
            </a:r>
            <a:r>
              <a:rPr lang="en-US" altLang="en-US" sz="1600" dirty="0" err="1">
                <a:solidFill>
                  <a:srgbClr val="000000"/>
                </a:solidFill>
                <a:latin typeface="+mn-lt"/>
              </a:rPr>
              <a:t>src</a:t>
            </a:r>
            <a:r>
              <a:rPr lang="en-US" altLang="en-US" sz="1600" dirty="0">
                <a:solidFill>
                  <a:srgbClr val="000000"/>
                </a:solidFill>
                <a:latin typeface="+mn-lt"/>
              </a:rPr>
              <a:t>)</a:t>
            </a:r>
          </a:p>
          <a:p>
            <a:pPr lvl="1">
              <a:spcBef>
                <a:spcPts val="500"/>
              </a:spcBef>
              <a:buClr>
                <a:srgbClr val="0000CC"/>
              </a:buClr>
              <a:buFont typeface="Comic Sans MS" panose="030F0702030302020204" pitchFamily="66" charset="0"/>
              <a:buChar char="–"/>
            </a:pPr>
            <a:r>
              <a:rPr lang="en-US" altLang="en-US" sz="1600" dirty="0">
                <a:solidFill>
                  <a:srgbClr val="0000CC"/>
                </a:solidFill>
                <a:latin typeface="+mn-lt"/>
              </a:rPr>
              <a:t>Why char**?</a:t>
            </a:r>
          </a:p>
          <a:p>
            <a:pPr lvl="1">
              <a:spcBef>
                <a:spcPts val="500"/>
              </a:spcBef>
              <a:buClr>
                <a:srgbClr val="0000CC"/>
              </a:buClr>
              <a:buFont typeface="Comic Sans MS" panose="030F0702030302020204" pitchFamily="66" charset="0"/>
              <a:buChar char="–"/>
            </a:pPr>
            <a:r>
              <a:rPr lang="en-US" altLang="en-US" sz="1600" dirty="0">
                <a:solidFill>
                  <a:srgbClr val="0000CC"/>
                </a:solidFill>
                <a:latin typeface="+mn-lt"/>
              </a:rPr>
              <a:t>Keep in mind that *</a:t>
            </a:r>
            <a:r>
              <a:rPr lang="en-US" altLang="en-US" sz="1600" dirty="0" err="1">
                <a:solidFill>
                  <a:srgbClr val="0000CC"/>
                </a:solidFill>
                <a:latin typeface="+mn-lt"/>
              </a:rPr>
              <a:t>dest</a:t>
            </a:r>
            <a:r>
              <a:rPr lang="en-US" altLang="en-US" sz="1600" dirty="0">
                <a:solidFill>
                  <a:srgbClr val="0000CC"/>
                </a:solidFill>
                <a:latin typeface="+mn-lt"/>
              </a:rPr>
              <a:t> is not yet initialized</a:t>
            </a:r>
          </a:p>
          <a:p>
            <a:pPr lvl="1">
              <a:spcBef>
                <a:spcPts val="500"/>
              </a:spcBef>
              <a:buClr>
                <a:srgbClr val="0000CC"/>
              </a:buClr>
              <a:buFont typeface="Comic Sans MS" panose="030F0702030302020204" pitchFamily="66" charset="0"/>
              <a:buChar char="–"/>
            </a:pPr>
            <a:r>
              <a:rPr lang="en-US" altLang="en-US" sz="1600" dirty="0">
                <a:solidFill>
                  <a:srgbClr val="0000CC"/>
                </a:solidFill>
                <a:latin typeface="+mn-lt"/>
              </a:rPr>
              <a:t>We’ll have to rely on </a:t>
            </a:r>
            <a:r>
              <a:rPr lang="en-US" altLang="en-US" sz="1600" dirty="0" err="1">
                <a:solidFill>
                  <a:srgbClr val="0000CC"/>
                </a:solidFill>
                <a:latin typeface="+mn-lt"/>
              </a:rPr>
              <a:t>strlen</a:t>
            </a:r>
            <a:r>
              <a:rPr lang="en-US" altLang="en-US" sz="1600" dirty="0">
                <a:solidFill>
                  <a:srgbClr val="0000CC"/>
                </a:solidFill>
                <a:latin typeface="+mn-lt"/>
              </a:rPr>
              <a:t> to determine the length of </a:t>
            </a:r>
            <a:r>
              <a:rPr lang="en-US" altLang="en-US" sz="1600" dirty="0" err="1">
                <a:solidFill>
                  <a:srgbClr val="0000CC"/>
                </a:solidFill>
                <a:latin typeface="+mn-lt"/>
              </a:rPr>
              <a:t>src</a:t>
            </a:r>
            <a:r>
              <a:rPr lang="en-US" altLang="en-US" sz="1600" dirty="0">
                <a:solidFill>
                  <a:srgbClr val="0000CC"/>
                </a:solidFill>
                <a:latin typeface="+mn-lt"/>
              </a:rPr>
              <a:t> (this is dangerous, though! – why?)</a:t>
            </a:r>
          </a:p>
          <a:p>
            <a:pPr lvl="2">
              <a:spcBef>
                <a:spcPts val="450"/>
              </a:spcBef>
              <a:buFont typeface="Comic Sans MS" panose="030F0702030302020204" pitchFamily="66" charset="0"/>
              <a:buChar char="•"/>
            </a:pPr>
            <a:r>
              <a:rPr lang="en-US" altLang="en-US" sz="1600" dirty="0">
                <a:solidFill>
                  <a:srgbClr val="000000"/>
                </a:solidFill>
                <a:latin typeface="+mn-lt"/>
              </a:rPr>
              <a:t>Be careful when determining the length of </a:t>
            </a:r>
            <a:r>
              <a:rPr lang="en-US" altLang="en-US" sz="1600" dirty="0" err="1">
                <a:solidFill>
                  <a:srgbClr val="000000"/>
                </a:solidFill>
                <a:latin typeface="+mn-lt"/>
              </a:rPr>
              <a:t>src</a:t>
            </a:r>
            <a:r>
              <a:rPr lang="en-US" altLang="en-US" sz="1600" dirty="0">
                <a:solidFill>
                  <a:srgbClr val="000000"/>
                </a:solidFill>
                <a:latin typeface="+mn-lt"/>
              </a:rPr>
              <a:t>.  </a:t>
            </a:r>
          </a:p>
          <a:p>
            <a:pPr lvl="2">
              <a:spcBef>
                <a:spcPts val="450"/>
              </a:spcBef>
              <a:buFont typeface="Comic Sans MS" panose="030F0702030302020204" pitchFamily="66" charset="0"/>
              <a:buChar char="•"/>
            </a:pPr>
            <a:r>
              <a:rPr lang="en-US" altLang="en-US" sz="1600" dirty="0">
                <a:solidFill>
                  <a:srgbClr val="000000"/>
                </a:solidFill>
                <a:latin typeface="+mn-lt"/>
              </a:rPr>
              <a:t>Does </a:t>
            </a:r>
            <a:r>
              <a:rPr lang="en-US" altLang="en-US" sz="1600" dirty="0" err="1">
                <a:solidFill>
                  <a:srgbClr val="000000"/>
                </a:solidFill>
                <a:latin typeface="+mn-lt"/>
              </a:rPr>
              <a:t>strcpy</a:t>
            </a:r>
            <a:r>
              <a:rPr lang="en-US" altLang="en-US" sz="1600" dirty="0">
                <a:solidFill>
                  <a:srgbClr val="000000"/>
                </a:solidFill>
                <a:latin typeface="+mn-lt"/>
              </a:rPr>
              <a:t> copy the null terminator?</a:t>
            </a:r>
          </a:p>
          <a:p>
            <a:pPr lvl="3">
              <a:spcBef>
                <a:spcPts val="400"/>
              </a:spcBef>
              <a:buClr>
                <a:srgbClr val="006600"/>
              </a:buClr>
              <a:buFont typeface="Comic Sans MS" panose="030F0702030302020204" pitchFamily="66" charset="0"/>
              <a:buChar char="–"/>
            </a:pPr>
            <a:r>
              <a:rPr lang="en-US" altLang="en-US" sz="1600" dirty="0">
                <a:solidFill>
                  <a:srgbClr val="006600"/>
                </a:solidFill>
                <a:latin typeface="+mn-lt"/>
              </a:rPr>
              <a:t>What about </a:t>
            </a:r>
            <a:r>
              <a:rPr lang="en-US" altLang="en-US" sz="1600" dirty="0" err="1">
                <a:solidFill>
                  <a:srgbClr val="006600"/>
                </a:solidFill>
                <a:latin typeface="+mn-lt"/>
              </a:rPr>
              <a:t>strncpy</a:t>
            </a:r>
            <a:r>
              <a:rPr lang="en-US" altLang="en-US" sz="1600" dirty="0">
                <a:solidFill>
                  <a:srgbClr val="006600"/>
                </a:solidFill>
                <a:latin typeface="+mn-lt"/>
              </a:rPr>
              <a:t>?  What must you pass as n?</a:t>
            </a:r>
          </a:p>
          <a:p>
            <a:pPr lvl="3">
              <a:spcBef>
                <a:spcPts val="400"/>
              </a:spcBef>
              <a:buClr>
                <a:srgbClr val="006600"/>
              </a:buClr>
              <a:buFont typeface="Comic Sans MS" panose="030F0702030302020204" pitchFamily="66" charset="0"/>
              <a:buChar char="–"/>
            </a:pPr>
            <a:r>
              <a:rPr lang="en-US" altLang="en-US" sz="1600" dirty="0">
                <a:solidFill>
                  <a:srgbClr val="006600"/>
                </a:solidFill>
                <a:latin typeface="+mn-lt"/>
              </a:rPr>
              <a:t>Hint – see the man pages!</a:t>
            </a:r>
          </a:p>
          <a:p>
            <a:pPr lvl="2">
              <a:spcBef>
                <a:spcPts val="450"/>
              </a:spcBef>
              <a:buFont typeface="Comic Sans MS" panose="030F0702030302020204" pitchFamily="66" charset="0"/>
              <a:buChar char="•"/>
            </a:pPr>
            <a:r>
              <a:rPr lang="en-US" altLang="en-US" sz="1600" dirty="0">
                <a:solidFill>
                  <a:srgbClr val="000000"/>
                </a:solidFill>
                <a:latin typeface="+mn-lt"/>
              </a:rPr>
              <a:t>Does </a:t>
            </a:r>
            <a:r>
              <a:rPr lang="en-US" altLang="en-US" sz="1600" dirty="0" err="1">
                <a:solidFill>
                  <a:srgbClr val="000000"/>
                </a:solidFill>
                <a:latin typeface="+mn-lt"/>
              </a:rPr>
              <a:t>strlen</a:t>
            </a:r>
            <a:r>
              <a:rPr lang="en-US" altLang="en-US" sz="1600" dirty="0">
                <a:solidFill>
                  <a:srgbClr val="000000"/>
                </a:solidFill>
                <a:latin typeface="+mn-lt"/>
              </a:rPr>
              <a:t> count the null terminator?</a:t>
            </a:r>
          </a:p>
          <a:p>
            <a:pPr lvl="3">
              <a:spcBef>
                <a:spcPts val="400"/>
              </a:spcBef>
              <a:buClr>
                <a:srgbClr val="006600"/>
              </a:buClr>
              <a:buFont typeface="Comic Sans MS" panose="030F0702030302020204" pitchFamily="66" charset="0"/>
              <a:buChar char="–"/>
            </a:pPr>
            <a:r>
              <a:rPr lang="en-US" altLang="en-US" sz="1600" dirty="0">
                <a:solidFill>
                  <a:srgbClr val="006600"/>
                </a:solidFill>
                <a:latin typeface="+mn-lt"/>
              </a:rPr>
              <a:t>If not, you will need to malloc </a:t>
            </a:r>
            <a:r>
              <a:rPr lang="en-US" altLang="en-US" sz="1600" dirty="0" err="1">
                <a:solidFill>
                  <a:srgbClr val="006600"/>
                </a:solidFill>
                <a:latin typeface="+mn-lt"/>
              </a:rPr>
              <a:t>strlen</a:t>
            </a:r>
            <a:r>
              <a:rPr lang="en-US" altLang="en-US" sz="1600" dirty="0">
                <a:solidFill>
                  <a:srgbClr val="006600"/>
                </a:solidFill>
                <a:latin typeface="+mn-lt"/>
              </a:rPr>
              <a:t> + 1</a:t>
            </a:r>
          </a:p>
        </p:txBody>
      </p:sp>
    </p:spTree>
    <p:extLst>
      <p:ext uri="{BB962C8B-B14F-4D97-AF65-F5344CB8AC3E}">
        <p14:creationId xmlns:p14="http://schemas.microsoft.com/office/powerpoint/2010/main" val="22658008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4B5AF0C-CDE8-D7E8-A1C8-71CF2AC02C88}"/>
              </a:ext>
            </a:extLst>
          </p:cNvPr>
          <p:cNvSpPr>
            <a:spLocks noGrp="1"/>
          </p:cNvSpPr>
          <p:nvPr>
            <p:ph type="title"/>
          </p:nvPr>
        </p:nvSpPr>
        <p:spPr/>
        <p:txBody>
          <a:bodyPr/>
          <a:lstStyle/>
          <a:p>
            <a:r>
              <a:rPr lang="en-US" dirty="0"/>
              <a:t>String Functions: </a:t>
            </a:r>
            <a:r>
              <a:rPr lang="en-US" dirty="0" err="1"/>
              <a:t>strcpy</a:t>
            </a:r>
            <a:endParaRPr lang="en-US" dirty="0"/>
          </a:p>
        </p:txBody>
      </p:sp>
      <p:sp>
        <p:nvSpPr>
          <p:cNvPr id="4" name="TextBox 3">
            <a:extLst>
              <a:ext uri="{FF2B5EF4-FFF2-40B4-BE49-F238E27FC236}">
                <a16:creationId xmlns:a16="http://schemas.microsoft.com/office/drawing/2014/main" id="{FA3DAA00-38F1-85F2-1053-A05902847609}"/>
              </a:ext>
            </a:extLst>
          </p:cNvPr>
          <p:cNvSpPr txBox="1"/>
          <p:nvPr/>
        </p:nvSpPr>
        <p:spPr>
          <a:xfrm>
            <a:off x="1147482" y="1859186"/>
            <a:ext cx="4652682" cy="4693593"/>
          </a:xfrm>
          <a:prstGeom prst="rect">
            <a:avLst/>
          </a:prstGeom>
          <a:noFill/>
        </p:spPr>
        <p:txBody>
          <a:bodyPr wrap="square" rtlCol="0">
            <a:spAutoFit/>
          </a:bodyPr>
          <a:lstStyle/>
          <a:p>
            <a:pPr>
              <a:spcBef>
                <a:spcPts val="600"/>
              </a:spcBef>
              <a:defRPr/>
            </a:pPr>
            <a:r>
              <a:rPr lang="en-US" sz="1400" dirty="0">
                <a:solidFill>
                  <a:srgbClr val="000000"/>
                </a:solidFill>
                <a:latin typeface="+mn-lt"/>
              </a:rPr>
              <a:t>#include &lt;</a:t>
            </a:r>
            <a:r>
              <a:rPr lang="en-US" sz="1400" dirty="0" err="1">
                <a:solidFill>
                  <a:srgbClr val="000000"/>
                </a:solidFill>
                <a:latin typeface="+mn-lt"/>
              </a:rPr>
              <a:t>stdio.h</a:t>
            </a:r>
            <a:r>
              <a:rPr lang="en-US" sz="1400" dirty="0">
                <a:solidFill>
                  <a:srgbClr val="000000"/>
                </a:solidFill>
                <a:latin typeface="+mn-lt"/>
              </a:rPr>
              <a:t>&gt;</a:t>
            </a:r>
          </a:p>
          <a:p>
            <a:pPr>
              <a:spcBef>
                <a:spcPts val="600"/>
              </a:spcBef>
              <a:defRPr/>
            </a:pPr>
            <a:r>
              <a:rPr lang="en-US" sz="1400" dirty="0">
                <a:solidFill>
                  <a:srgbClr val="000000"/>
                </a:solidFill>
                <a:latin typeface="+mn-lt"/>
              </a:rPr>
              <a:t>#include &lt;</a:t>
            </a:r>
            <a:r>
              <a:rPr lang="en-US" sz="1400" dirty="0" err="1">
                <a:solidFill>
                  <a:srgbClr val="000000"/>
                </a:solidFill>
                <a:latin typeface="+mn-lt"/>
              </a:rPr>
              <a:t>stdlib.h</a:t>
            </a:r>
            <a:r>
              <a:rPr lang="en-US" sz="1400" dirty="0">
                <a:solidFill>
                  <a:srgbClr val="000000"/>
                </a:solidFill>
                <a:latin typeface="+mn-lt"/>
              </a:rPr>
              <a:t>&gt;</a:t>
            </a:r>
          </a:p>
          <a:p>
            <a:pPr>
              <a:spcBef>
                <a:spcPts val="600"/>
              </a:spcBef>
              <a:defRPr/>
            </a:pPr>
            <a:r>
              <a:rPr lang="en-US" sz="1400" dirty="0">
                <a:solidFill>
                  <a:srgbClr val="000000"/>
                </a:solidFill>
                <a:latin typeface="+mn-lt"/>
              </a:rPr>
              <a:t>#include &lt;</a:t>
            </a:r>
            <a:r>
              <a:rPr lang="en-US" sz="1400" dirty="0" err="1">
                <a:solidFill>
                  <a:srgbClr val="000000"/>
                </a:solidFill>
                <a:latin typeface="+mn-lt"/>
              </a:rPr>
              <a:t>string.h</a:t>
            </a:r>
            <a:r>
              <a:rPr lang="en-US" sz="1400" dirty="0">
                <a:solidFill>
                  <a:srgbClr val="000000"/>
                </a:solidFill>
                <a:latin typeface="+mn-lt"/>
              </a:rPr>
              <a:t>&gt;</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void </a:t>
            </a:r>
            <a:r>
              <a:rPr lang="en-US" sz="1400" dirty="0" err="1">
                <a:solidFill>
                  <a:srgbClr val="000000"/>
                </a:solidFill>
                <a:latin typeface="+mn-lt"/>
              </a:rPr>
              <a:t>cool_strcpy</a:t>
            </a:r>
            <a:r>
              <a:rPr lang="en-US" sz="1400" dirty="0">
                <a:solidFill>
                  <a:srgbClr val="000000"/>
                </a:solidFill>
                <a:latin typeface="+mn-lt"/>
              </a:rPr>
              <a:t>(char** </a:t>
            </a:r>
            <a:r>
              <a:rPr lang="en-US" sz="1400" dirty="0" err="1">
                <a:solidFill>
                  <a:srgbClr val="000000"/>
                </a:solidFill>
                <a:latin typeface="+mn-lt"/>
              </a:rPr>
              <a:t>dst</a:t>
            </a:r>
            <a:r>
              <a:rPr lang="en-US" sz="1400" dirty="0">
                <a:solidFill>
                  <a:srgbClr val="000000"/>
                </a:solidFill>
                <a:latin typeface="+mn-lt"/>
              </a:rPr>
              <a:t>, char* </a:t>
            </a:r>
            <a:r>
              <a:rPr lang="en-US" sz="1400" dirty="0" err="1">
                <a:solidFill>
                  <a:srgbClr val="000000"/>
                </a:solidFill>
                <a:latin typeface="+mn-lt"/>
              </a:rPr>
              <a:t>src</a:t>
            </a:r>
            <a:r>
              <a:rPr lang="en-US" sz="1400" dirty="0">
                <a:solidFill>
                  <a:srgbClr val="000000"/>
                </a:solidFill>
                <a:latin typeface="+mn-lt"/>
              </a:rPr>
              <a:t>) {</a:t>
            </a:r>
          </a:p>
          <a:p>
            <a:pPr>
              <a:spcBef>
                <a:spcPts val="600"/>
              </a:spcBef>
              <a:defRPr/>
            </a:pPr>
            <a:r>
              <a:rPr lang="en-US" sz="1400" dirty="0">
                <a:solidFill>
                  <a:srgbClr val="000000"/>
                </a:solidFill>
                <a:latin typeface="+mn-lt"/>
              </a:rPr>
              <a:t>        int </a:t>
            </a:r>
            <a:r>
              <a:rPr lang="en-US" sz="1400" dirty="0" err="1">
                <a:solidFill>
                  <a:srgbClr val="000000"/>
                </a:solidFill>
                <a:latin typeface="+mn-lt"/>
              </a:rPr>
              <a:t>len</a:t>
            </a:r>
            <a:r>
              <a:rPr lang="en-US" sz="1400" dirty="0">
                <a:solidFill>
                  <a:srgbClr val="000000"/>
                </a:solidFill>
                <a:latin typeface="+mn-lt"/>
              </a:rPr>
              <a:t>;</a:t>
            </a:r>
          </a:p>
          <a:p>
            <a:pPr>
              <a:spcBef>
                <a:spcPts val="600"/>
              </a:spcBef>
              <a:defRPr/>
            </a:pPr>
            <a:r>
              <a:rPr lang="en-US" sz="1400" dirty="0">
                <a:solidFill>
                  <a:srgbClr val="000000"/>
                </a:solidFill>
                <a:latin typeface="+mn-lt"/>
              </a:rPr>
              <a:t>        int </a:t>
            </a:r>
            <a:r>
              <a:rPr lang="en-US" sz="1400" dirty="0" err="1">
                <a:solidFill>
                  <a:srgbClr val="000000"/>
                </a:solidFill>
                <a:latin typeface="+mn-lt"/>
              </a:rPr>
              <a:t>i</a:t>
            </a:r>
            <a:r>
              <a:rPr lang="en-US" sz="1400" dirty="0">
                <a:solidFill>
                  <a:srgbClr val="000000"/>
                </a:solidFill>
                <a:latin typeface="+mn-lt"/>
              </a:rPr>
              <a:t>;</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        // We need to add 1 to the length</a:t>
            </a:r>
          </a:p>
          <a:p>
            <a:pPr>
              <a:spcBef>
                <a:spcPts val="600"/>
              </a:spcBef>
              <a:defRPr/>
            </a:pPr>
            <a:r>
              <a:rPr lang="en-US" sz="1400" dirty="0">
                <a:solidFill>
                  <a:srgbClr val="000000"/>
                </a:solidFill>
                <a:latin typeface="+mn-lt"/>
              </a:rPr>
              <a:t>        // to accommodate the null terminator</a:t>
            </a:r>
          </a:p>
          <a:p>
            <a:pPr>
              <a:spcBef>
                <a:spcPts val="600"/>
              </a:spcBef>
              <a:defRPr/>
            </a:pPr>
            <a:r>
              <a:rPr lang="en-US" sz="1400" dirty="0">
                <a:solidFill>
                  <a:srgbClr val="000000"/>
                </a:solidFill>
                <a:latin typeface="+mn-lt"/>
              </a:rPr>
              <a:t>        // when we copy</a:t>
            </a:r>
          </a:p>
          <a:p>
            <a:pPr>
              <a:spcBef>
                <a:spcPts val="600"/>
              </a:spcBef>
              <a:defRPr/>
            </a:pPr>
            <a:r>
              <a:rPr lang="en-US" sz="1400" dirty="0">
                <a:solidFill>
                  <a:srgbClr val="000000"/>
                </a:solidFill>
                <a:latin typeface="+mn-lt"/>
              </a:rPr>
              <a:t>        </a:t>
            </a:r>
            <a:r>
              <a:rPr lang="en-US" sz="1400" dirty="0" err="1">
                <a:solidFill>
                  <a:srgbClr val="000000"/>
                </a:solidFill>
                <a:latin typeface="+mn-lt"/>
              </a:rPr>
              <a:t>len</a:t>
            </a:r>
            <a:r>
              <a:rPr lang="en-US" sz="1400" dirty="0">
                <a:solidFill>
                  <a:srgbClr val="000000"/>
                </a:solidFill>
                <a:latin typeface="+mn-lt"/>
              </a:rPr>
              <a:t> = </a:t>
            </a:r>
            <a:r>
              <a:rPr lang="en-US" sz="1400" dirty="0" err="1">
                <a:solidFill>
                  <a:srgbClr val="000000"/>
                </a:solidFill>
                <a:latin typeface="+mn-lt"/>
              </a:rPr>
              <a:t>strlen</a:t>
            </a:r>
            <a:r>
              <a:rPr lang="en-US" sz="1400" dirty="0">
                <a:solidFill>
                  <a:srgbClr val="000000"/>
                </a:solidFill>
                <a:latin typeface="+mn-lt"/>
              </a:rPr>
              <a:t>(</a:t>
            </a:r>
            <a:r>
              <a:rPr lang="en-US" sz="1400" dirty="0" err="1">
                <a:solidFill>
                  <a:srgbClr val="000000"/>
                </a:solidFill>
                <a:latin typeface="+mn-lt"/>
              </a:rPr>
              <a:t>src</a:t>
            </a:r>
            <a:r>
              <a:rPr lang="en-US" sz="1400" dirty="0">
                <a:solidFill>
                  <a:srgbClr val="000000"/>
                </a:solidFill>
                <a:latin typeface="+mn-lt"/>
              </a:rPr>
              <a:t>) + 1;</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        // malloc </a:t>
            </a:r>
            <a:r>
              <a:rPr lang="en-US" sz="1400" dirty="0" err="1">
                <a:solidFill>
                  <a:srgbClr val="000000"/>
                </a:solidFill>
                <a:latin typeface="+mn-lt"/>
              </a:rPr>
              <a:t>dst</a:t>
            </a:r>
            <a:r>
              <a:rPr lang="en-US" sz="1400" dirty="0">
                <a:solidFill>
                  <a:srgbClr val="000000"/>
                </a:solidFill>
                <a:latin typeface="+mn-lt"/>
              </a:rPr>
              <a:t> to be </a:t>
            </a:r>
            <a:r>
              <a:rPr lang="en-US" sz="1400" dirty="0" err="1">
                <a:solidFill>
                  <a:srgbClr val="000000"/>
                </a:solidFill>
                <a:latin typeface="+mn-lt"/>
              </a:rPr>
              <a:t>strlen</a:t>
            </a:r>
            <a:r>
              <a:rPr lang="en-US" sz="1400" dirty="0">
                <a:solidFill>
                  <a:srgbClr val="000000"/>
                </a:solidFill>
                <a:latin typeface="+mn-lt"/>
              </a:rPr>
              <a:t>(</a:t>
            </a:r>
            <a:r>
              <a:rPr lang="en-US" sz="1400" dirty="0" err="1">
                <a:solidFill>
                  <a:srgbClr val="000000"/>
                </a:solidFill>
                <a:latin typeface="+mn-lt"/>
              </a:rPr>
              <a:t>src</a:t>
            </a:r>
            <a:r>
              <a:rPr lang="en-US" sz="1400" dirty="0">
                <a:solidFill>
                  <a:srgbClr val="000000"/>
                </a:solidFill>
                <a:latin typeface="+mn-lt"/>
              </a:rPr>
              <a:t>)</a:t>
            </a:r>
          </a:p>
          <a:p>
            <a:pPr>
              <a:spcBef>
                <a:spcPts val="600"/>
              </a:spcBef>
              <a:defRPr/>
            </a:pPr>
            <a:r>
              <a:rPr lang="en-US" sz="1400" dirty="0">
                <a:solidFill>
                  <a:srgbClr val="000000"/>
                </a:solidFill>
                <a:latin typeface="+mn-lt"/>
              </a:rPr>
              <a:t>        *</a:t>
            </a:r>
            <a:r>
              <a:rPr lang="en-US" sz="1400" dirty="0" err="1">
                <a:solidFill>
                  <a:srgbClr val="000000"/>
                </a:solidFill>
                <a:latin typeface="+mn-lt"/>
              </a:rPr>
              <a:t>dst</a:t>
            </a:r>
            <a:r>
              <a:rPr lang="en-US" sz="1400" dirty="0">
                <a:solidFill>
                  <a:srgbClr val="000000"/>
                </a:solidFill>
                <a:latin typeface="+mn-lt"/>
              </a:rPr>
              <a:t> = (char*) malloc(</a:t>
            </a:r>
            <a:r>
              <a:rPr lang="en-US" sz="1400" dirty="0" err="1">
                <a:solidFill>
                  <a:srgbClr val="000000"/>
                </a:solidFill>
                <a:latin typeface="+mn-lt"/>
              </a:rPr>
              <a:t>len</a:t>
            </a:r>
            <a:r>
              <a:rPr lang="en-US" sz="1400" dirty="0">
                <a:solidFill>
                  <a:srgbClr val="000000"/>
                </a:solidFill>
                <a:latin typeface="+mn-lt"/>
              </a:rPr>
              <a:t>);</a:t>
            </a:r>
          </a:p>
          <a:p>
            <a:pPr>
              <a:spcBef>
                <a:spcPts val="600"/>
              </a:spcBef>
              <a:defRPr/>
            </a:pPr>
            <a:r>
              <a:rPr lang="en-US" sz="1400" dirty="0">
                <a:solidFill>
                  <a:srgbClr val="000000"/>
                </a:solidFill>
                <a:latin typeface="+mn-lt"/>
              </a:rPr>
              <a:t>        char* </a:t>
            </a:r>
            <a:r>
              <a:rPr lang="en-US" sz="1400" dirty="0" err="1">
                <a:solidFill>
                  <a:srgbClr val="000000"/>
                </a:solidFill>
                <a:latin typeface="+mn-lt"/>
              </a:rPr>
              <a:t>thedst</a:t>
            </a:r>
            <a:r>
              <a:rPr lang="en-US" sz="1400" dirty="0">
                <a:solidFill>
                  <a:srgbClr val="000000"/>
                </a:solidFill>
                <a:latin typeface="+mn-lt"/>
              </a:rPr>
              <a:t> = *</a:t>
            </a:r>
            <a:r>
              <a:rPr lang="en-US" sz="1400" dirty="0" err="1">
                <a:solidFill>
                  <a:srgbClr val="000000"/>
                </a:solidFill>
                <a:latin typeface="+mn-lt"/>
              </a:rPr>
              <a:t>dst</a:t>
            </a:r>
            <a:r>
              <a:rPr lang="en-US" sz="1400" dirty="0">
                <a:solidFill>
                  <a:srgbClr val="000000"/>
                </a:solidFill>
                <a:latin typeface="+mn-lt"/>
              </a:rPr>
              <a:t>;</a:t>
            </a:r>
          </a:p>
        </p:txBody>
      </p:sp>
      <p:sp>
        <p:nvSpPr>
          <p:cNvPr id="5" name="TextBox 4">
            <a:extLst>
              <a:ext uri="{FF2B5EF4-FFF2-40B4-BE49-F238E27FC236}">
                <a16:creationId xmlns:a16="http://schemas.microsoft.com/office/drawing/2014/main" id="{536C6E90-BCF4-4A15-21D4-0F1BCC00F115}"/>
              </a:ext>
            </a:extLst>
          </p:cNvPr>
          <p:cNvSpPr txBox="1"/>
          <p:nvPr/>
        </p:nvSpPr>
        <p:spPr>
          <a:xfrm>
            <a:off x="4968128" y="1771318"/>
            <a:ext cx="3219471" cy="4324261"/>
          </a:xfrm>
          <a:prstGeom prst="rect">
            <a:avLst/>
          </a:prstGeom>
          <a:noFill/>
        </p:spPr>
        <p:txBody>
          <a:bodyPr wrap="none" rtlCol="0">
            <a:spAutoFit/>
          </a:bodyPr>
          <a:lstStyle/>
          <a:p>
            <a:pPr>
              <a:spcBef>
                <a:spcPts val="600"/>
              </a:spcBef>
              <a:defRPr/>
            </a:pPr>
            <a:r>
              <a:rPr lang="en-US" sz="1400" dirty="0">
                <a:solidFill>
                  <a:srgbClr val="000000"/>
                </a:solidFill>
                <a:latin typeface="+mn-lt"/>
              </a:rPr>
              <a:t> if(*</a:t>
            </a:r>
            <a:r>
              <a:rPr lang="en-US" sz="1400" dirty="0" err="1">
                <a:solidFill>
                  <a:srgbClr val="000000"/>
                </a:solidFill>
                <a:latin typeface="+mn-lt"/>
              </a:rPr>
              <a:t>dst</a:t>
            </a:r>
            <a:r>
              <a:rPr lang="en-US" sz="1400" dirty="0">
                <a:solidFill>
                  <a:srgbClr val="000000"/>
                </a:solidFill>
                <a:latin typeface="+mn-lt"/>
              </a:rPr>
              <a:t> == NULL) {</a:t>
            </a:r>
          </a:p>
          <a:p>
            <a:pPr>
              <a:spcBef>
                <a:spcPts val="600"/>
              </a:spcBef>
              <a:defRPr/>
            </a:pPr>
            <a:r>
              <a:rPr lang="en-US" sz="1400" dirty="0">
                <a:solidFill>
                  <a:srgbClr val="000000"/>
                </a:solidFill>
                <a:latin typeface="+mn-lt"/>
              </a:rPr>
              <a:t>                </a:t>
            </a:r>
            <a:r>
              <a:rPr lang="en-US" sz="1400" dirty="0" err="1">
                <a:solidFill>
                  <a:srgbClr val="000000"/>
                </a:solidFill>
                <a:latin typeface="+mn-lt"/>
              </a:rPr>
              <a:t>printf</a:t>
            </a:r>
            <a:r>
              <a:rPr lang="en-US" sz="1400" dirty="0">
                <a:solidFill>
                  <a:srgbClr val="000000"/>
                </a:solidFill>
                <a:latin typeface="+mn-lt"/>
              </a:rPr>
              <a:t>("Malloc error!\n");</a:t>
            </a:r>
          </a:p>
          <a:p>
            <a:pPr>
              <a:spcBef>
                <a:spcPts val="600"/>
              </a:spcBef>
              <a:defRPr/>
            </a:pPr>
            <a:r>
              <a:rPr lang="en-US" sz="1400" dirty="0">
                <a:solidFill>
                  <a:srgbClr val="000000"/>
                </a:solidFill>
                <a:latin typeface="+mn-lt"/>
              </a:rPr>
              <a:t>                return;</a:t>
            </a:r>
          </a:p>
          <a:p>
            <a:pPr>
              <a:spcBef>
                <a:spcPts val="600"/>
              </a:spcBef>
              <a:defRPr/>
            </a:pPr>
            <a:r>
              <a:rPr lang="en-US" sz="1400" dirty="0">
                <a:solidFill>
                  <a:srgbClr val="000000"/>
                </a:solidFill>
                <a:latin typeface="+mn-lt"/>
              </a:rPr>
              <a:t>        }</a:t>
            </a:r>
          </a:p>
          <a:p>
            <a:pPr>
              <a:spcBef>
                <a:spcPts val="600"/>
              </a:spcBef>
              <a:defRPr/>
            </a:pPr>
            <a:endParaRPr lang="en-US" sz="1400" dirty="0">
              <a:solidFill>
                <a:srgbClr val="000000"/>
              </a:solidFill>
              <a:latin typeface="+mn-lt"/>
            </a:endParaRPr>
          </a:p>
          <a:p>
            <a:pPr>
              <a:spcBef>
                <a:spcPts val="600"/>
              </a:spcBef>
              <a:defRPr/>
            </a:pPr>
            <a:r>
              <a:rPr lang="en-US" sz="1400" dirty="0">
                <a:solidFill>
                  <a:srgbClr val="000000"/>
                </a:solidFill>
                <a:latin typeface="+mn-lt"/>
              </a:rPr>
              <a:t>        // copy the bytes</a:t>
            </a:r>
          </a:p>
          <a:p>
            <a:pPr>
              <a:spcBef>
                <a:spcPts val="600"/>
              </a:spcBef>
              <a:defRPr/>
            </a:pPr>
            <a:r>
              <a:rPr lang="en-US" sz="1400" dirty="0">
                <a:solidFill>
                  <a:srgbClr val="000000"/>
                </a:solidFill>
                <a:latin typeface="+mn-lt"/>
              </a:rPr>
              <a:t>        </a:t>
            </a:r>
            <a:r>
              <a:rPr lang="en-US" sz="1400" dirty="0" err="1">
                <a:solidFill>
                  <a:srgbClr val="000000"/>
                </a:solidFill>
                <a:latin typeface="+mn-lt"/>
              </a:rPr>
              <a:t>i</a:t>
            </a:r>
            <a:r>
              <a:rPr lang="en-US" sz="1400" dirty="0">
                <a:solidFill>
                  <a:srgbClr val="000000"/>
                </a:solidFill>
                <a:latin typeface="+mn-lt"/>
              </a:rPr>
              <a:t> = 0;</a:t>
            </a:r>
          </a:p>
          <a:p>
            <a:pPr>
              <a:spcBef>
                <a:spcPts val="600"/>
              </a:spcBef>
              <a:defRPr/>
            </a:pPr>
            <a:r>
              <a:rPr lang="en-US" sz="1400" dirty="0">
                <a:solidFill>
                  <a:srgbClr val="000000"/>
                </a:solidFill>
                <a:latin typeface="+mn-lt"/>
              </a:rPr>
              <a:t>        do {</a:t>
            </a:r>
          </a:p>
          <a:p>
            <a:pPr>
              <a:spcBef>
                <a:spcPts val="600"/>
              </a:spcBef>
              <a:defRPr/>
            </a:pPr>
            <a:r>
              <a:rPr lang="en-US" sz="1400" dirty="0">
                <a:solidFill>
                  <a:srgbClr val="000000"/>
                </a:solidFill>
                <a:latin typeface="+mn-lt"/>
              </a:rPr>
              <a:t>                // watch your precedence tables!</a:t>
            </a:r>
          </a:p>
          <a:p>
            <a:pPr>
              <a:spcBef>
                <a:spcPts val="600"/>
              </a:spcBef>
              <a:defRPr/>
            </a:pPr>
            <a:r>
              <a:rPr lang="en-US" sz="1400" dirty="0">
                <a:solidFill>
                  <a:srgbClr val="000000"/>
                </a:solidFill>
                <a:latin typeface="+mn-lt"/>
              </a:rPr>
              <a:t>                //(*</a:t>
            </a:r>
            <a:r>
              <a:rPr lang="en-US" sz="1400" dirty="0" err="1">
                <a:solidFill>
                  <a:srgbClr val="000000"/>
                </a:solidFill>
                <a:latin typeface="+mn-lt"/>
              </a:rPr>
              <a:t>dst</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 = </a:t>
            </a:r>
            <a:r>
              <a:rPr lang="en-US" sz="1400" dirty="0" err="1">
                <a:solidFill>
                  <a:srgbClr val="000000"/>
                </a:solidFill>
                <a:latin typeface="+mn-lt"/>
              </a:rPr>
              <a:t>src</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 // WRONG!</a:t>
            </a:r>
          </a:p>
          <a:p>
            <a:pPr>
              <a:spcBef>
                <a:spcPts val="600"/>
              </a:spcBef>
              <a:defRPr/>
            </a:pPr>
            <a:r>
              <a:rPr lang="en-US" sz="1400" dirty="0">
                <a:solidFill>
                  <a:srgbClr val="000000"/>
                </a:solidFill>
                <a:latin typeface="+mn-lt"/>
              </a:rPr>
              <a:t>                </a:t>
            </a:r>
            <a:r>
              <a:rPr lang="en-US" sz="1400" dirty="0" err="1">
                <a:solidFill>
                  <a:srgbClr val="000000"/>
                </a:solidFill>
                <a:latin typeface="+mn-lt"/>
              </a:rPr>
              <a:t>thedst</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 = </a:t>
            </a:r>
            <a:r>
              <a:rPr lang="en-US" sz="1400" dirty="0" err="1">
                <a:solidFill>
                  <a:srgbClr val="000000"/>
                </a:solidFill>
                <a:latin typeface="+mn-lt"/>
              </a:rPr>
              <a:t>src</a:t>
            </a:r>
            <a:r>
              <a:rPr lang="en-US" sz="1400" dirty="0">
                <a:solidFill>
                  <a:srgbClr val="000000"/>
                </a:solidFill>
                <a:latin typeface="+mn-lt"/>
              </a:rPr>
              <a:t>[</a:t>
            </a:r>
            <a:r>
              <a:rPr lang="en-US" sz="1400" dirty="0" err="1">
                <a:solidFill>
                  <a:srgbClr val="000000"/>
                </a:solidFill>
                <a:latin typeface="+mn-lt"/>
              </a:rPr>
              <a:t>i</a:t>
            </a:r>
            <a:r>
              <a:rPr lang="en-US" sz="1400" dirty="0">
                <a:solidFill>
                  <a:srgbClr val="000000"/>
                </a:solidFill>
                <a:latin typeface="+mn-lt"/>
              </a:rPr>
              <a:t>];</a:t>
            </a:r>
          </a:p>
          <a:p>
            <a:pPr>
              <a:spcBef>
                <a:spcPts val="600"/>
              </a:spcBef>
              <a:defRPr/>
            </a:pPr>
            <a:r>
              <a:rPr lang="en-US" sz="1400" dirty="0">
                <a:solidFill>
                  <a:srgbClr val="000000"/>
                </a:solidFill>
                <a:latin typeface="+mn-lt"/>
              </a:rPr>
              <a:t>                </a:t>
            </a:r>
            <a:r>
              <a:rPr lang="en-US" sz="1400" dirty="0" err="1">
                <a:solidFill>
                  <a:srgbClr val="000000"/>
                </a:solidFill>
                <a:latin typeface="+mn-lt"/>
              </a:rPr>
              <a:t>i</a:t>
            </a:r>
            <a:r>
              <a:rPr lang="en-US" sz="1400" dirty="0">
                <a:solidFill>
                  <a:srgbClr val="000000"/>
                </a:solidFill>
                <a:latin typeface="+mn-lt"/>
              </a:rPr>
              <a:t>++;</a:t>
            </a:r>
          </a:p>
          <a:p>
            <a:pPr>
              <a:spcBef>
                <a:spcPts val="600"/>
              </a:spcBef>
              <a:defRPr/>
            </a:pPr>
            <a:r>
              <a:rPr lang="en-US" sz="1400" dirty="0">
                <a:solidFill>
                  <a:srgbClr val="000000"/>
                </a:solidFill>
                <a:latin typeface="+mn-lt"/>
              </a:rPr>
              <a:t>        } while(</a:t>
            </a:r>
            <a:r>
              <a:rPr lang="en-US" sz="1400" dirty="0" err="1">
                <a:solidFill>
                  <a:srgbClr val="000000"/>
                </a:solidFill>
                <a:latin typeface="+mn-lt"/>
              </a:rPr>
              <a:t>src</a:t>
            </a:r>
            <a:r>
              <a:rPr lang="en-US" sz="1400" dirty="0">
                <a:solidFill>
                  <a:srgbClr val="000000"/>
                </a:solidFill>
                <a:latin typeface="+mn-lt"/>
              </a:rPr>
              <a:t>[i-1] != '\0');</a:t>
            </a:r>
          </a:p>
          <a:p>
            <a:pPr>
              <a:spcBef>
                <a:spcPts val="600"/>
              </a:spcBef>
              <a:defRPr/>
            </a:pPr>
            <a:r>
              <a:rPr lang="en-US" sz="1400" dirty="0">
                <a:solidFill>
                  <a:srgbClr val="000000"/>
                </a:solidFill>
                <a:latin typeface="+mn-lt"/>
              </a:rPr>
              <a:t>}</a:t>
            </a:r>
          </a:p>
          <a:p>
            <a:endParaRPr lang="en-US" sz="1400" dirty="0"/>
          </a:p>
        </p:txBody>
      </p:sp>
      <p:sp>
        <p:nvSpPr>
          <p:cNvPr id="6" name="TextBox 5">
            <a:extLst>
              <a:ext uri="{FF2B5EF4-FFF2-40B4-BE49-F238E27FC236}">
                <a16:creationId xmlns:a16="http://schemas.microsoft.com/office/drawing/2014/main" id="{AC987753-F645-B3AC-28B9-777BF3E78613}"/>
              </a:ext>
            </a:extLst>
          </p:cNvPr>
          <p:cNvSpPr txBox="1"/>
          <p:nvPr/>
        </p:nvSpPr>
        <p:spPr>
          <a:xfrm>
            <a:off x="9100857" y="4360339"/>
            <a:ext cx="2861104" cy="2769989"/>
          </a:xfrm>
          <a:prstGeom prst="rect">
            <a:avLst/>
          </a:prstGeom>
          <a:noFill/>
        </p:spPr>
        <p:txBody>
          <a:bodyPr wrap="none" rtlCol="0">
            <a:spAutoFit/>
          </a:bodyPr>
          <a:lstStyle/>
          <a:p>
            <a:pPr>
              <a:spcBef>
                <a:spcPts val="600"/>
              </a:spcBef>
              <a:defRPr/>
            </a:pPr>
            <a:r>
              <a:rPr lang="en-US" sz="1800" dirty="0">
                <a:solidFill>
                  <a:srgbClr val="000000"/>
                </a:solidFill>
                <a:latin typeface="+mn-lt"/>
              </a:rPr>
              <a:t>int main(void) {</a:t>
            </a:r>
          </a:p>
          <a:p>
            <a:pPr>
              <a:spcBef>
                <a:spcPts val="600"/>
              </a:spcBef>
              <a:defRPr/>
            </a:pPr>
            <a:r>
              <a:rPr lang="en-US" sz="1800" dirty="0">
                <a:solidFill>
                  <a:srgbClr val="000000"/>
                </a:solidFill>
                <a:latin typeface="+mn-lt"/>
              </a:rPr>
              <a:t>        char* x = "Hello World";</a:t>
            </a:r>
          </a:p>
          <a:p>
            <a:pPr>
              <a:spcBef>
                <a:spcPts val="600"/>
              </a:spcBef>
              <a:defRPr/>
            </a:pPr>
            <a:r>
              <a:rPr lang="en-US" sz="1800" dirty="0">
                <a:solidFill>
                  <a:srgbClr val="000000"/>
                </a:solidFill>
                <a:latin typeface="+mn-lt"/>
              </a:rPr>
              <a:t>        char* y;</a:t>
            </a:r>
          </a:p>
          <a:p>
            <a:pPr>
              <a:spcBef>
                <a:spcPts val="600"/>
              </a:spcBef>
              <a:defRPr/>
            </a:pPr>
            <a:r>
              <a:rPr lang="en-US" sz="1800" dirty="0">
                <a:solidFill>
                  <a:srgbClr val="000000"/>
                </a:solidFill>
                <a:latin typeface="+mn-lt"/>
              </a:rPr>
              <a:t>        </a:t>
            </a:r>
            <a:r>
              <a:rPr lang="en-US" sz="1800" dirty="0" err="1">
                <a:solidFill>
                  <a:srgbClr val="000000"/>
                </a:solidFill>
                <a:latin typeface="+mn-lt"/>
              </a:rPr>
              <a:t>cool_strcpy</a:t>
            </a:r>
            <a:r>
              <a:rPr lang="en-US" sz="1800" dirty="0">
                <a:solidFill>
                  <a:srgbClr val="000000"/>
                </a:solidFill>
                <a:latin typeface="+mn-lt"/>
              </a:rPr>
              <a:t>(&amp;y, x);</a:t>
            </a:r>
          </a:p>
          <a:p>
            <a:pPr>
              <a:spcBef>
                <a:spcPts val="600"/>
              </a:spcBef>
              <a:defRPr/>
            </a:pPr>
            <a:r>
              <a:rPr lang="en-US" sz="1800" dirty="0">
                <a:solidFill>
                  <a:srgbClr val="000000"/>
                </a:solidFill>
                <a:latin typeface="+mn-lt"/>
              </a:rPr>
              <a:t>        </a:t>
            </a:r>
            <a:r>
              <a:rPr lang="en-US" sz="1800" dirty="0" err="1">
                <a:solidFill>
                  <a:srgbClr val="000000"/>
                </a:solidFill>
                <a:latin typeface="+mn-lt"/>
              </a:rPr>
              <a:t>printf</a:t>
            </a:r>
            <a:r>
              <a:rPr lang="en-US" sz="1800" dirty="0">
                <a:solidFill>
                  <a:srgbClr val="000000"/>
                </a:solidFill>
                <a:latin typeface="+mn-lt"/>
              </a:rPr>
              <a:t>("%s\n", y);</a:t>
            </a:r>
          </a:p>
          <a:p>
            <a:pPr>
              <a:spcBef>
                <a:spcPts val="600"/>
              </a:spcBef>
              <a:defRPr/>
            </a:pPr>
            <a:r>
              <a:rPr lang="en-US" sz="1800" dirty="0">
                <a:solidFill>
                  <a:srgbClr val="000000"/>
                </a:solidFill>
                <a:latin typeface="+mn-lt"/>
              </a:rPr>
              <a:t>        free(y);</a:t>
            </a:r>
          </a:p>
          <a:p>
            <a:pPr>
              <a:spcBef>
                <a:spcPts val="600"/>
              </a:spcBef>
              <a:defRPr/>
            </a:pPr>
            <a:r>
              <a:rPr lang="en-US" sz="1800" dirty="0">
                <a:solidFill>
                  <a:srgbClr val="000000"/>
                </a:solidFill>
                <a:latin typeface="+mn-lt"/>
              </a:rPr>
              <a:t>}</a:t>
            </a:r>
          </a:p>
          <a:p>
            <a:endParaRPr lang="en-US" dirty="0"/>
          </a:p>
        </p:txBody>
      </p:sp>
    </p:spTree>
    <p:extLst>
      <p:ext uri="{BB962C8B-B14F-4D97-AF65-F5344CB8AC3E}">
        <p14:creationId xmlns:p14="http://schemas.microsoft.com/office/powerpoint/2010/main" val="25220807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char** words = malloc(10 * </a:t>
            </a:r>
            <a:r>
              <a:rPr lang="en-US" altLang="en-US" sz="2000" i="1" dirty="0" err="1">
                <a:solidFill>
                  <a:srgbClr val="000000"/>
                </a:solidFill>
                <a:latin typeface="+mn-lt"/>
              </a:rPr>
              <a:t>sizeof</a:t>
            </a:r>
            <a:r>
              <a:rPr lang="en-US" altLang="en-US" sz="2000" i="1" dirty="0">
                <a:solidFill>
                  <a:srgbClr val="000000"/>
                </a:solidFill>
                <a:latin typeface="+mn-lt"/>
              </a:rPr>
              <a:t>(char*));</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 allocate an array for the char* pointers</a:t>
            </a:r>
            <a:br>
              <a:rPr lang="en-US" altLang="en-US" sz="2000" i="1" dirty="0">
                <a:solidFill>
                  <a:srgbClr val="000000"/>
                </a:solidFill>
                <a:latin typeface="+mn-lt"/>
              </a:rPr>
            </a:br>
            <a:r>
              <a:rPr lang="en-US" altLang="en-US" sz="2000" i="1" dirty="0">
                <a:solidFill>
                  <a:srgbClr val="000000"/>
                </a:solidFill>
                <a:latin typeface="+mn-lt"/>
              </a:rPr>
              <a:t>// here, we will store 10 elements, each will be a pointer to the beginning of a series of characters (strings!)</a:t>
            </a:r>
          </a:p>
          <a:p>
            <a:endParaRPr lang="en-US" dirty="0"/>
          </a:p>
        </p:txBody>
      </p:sp>
    </p:spTree>
    <p:extLst>
      <p:ext uri="{BB962C8B-B14F-4D97-AF65-F5344CB8AC3E}">
        <p14:creationId xmlns:p14="http://schemas.microsoft.com/office/powerpoint/2010/main" val="451045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normAutofit lnSpcReduction="10000"/>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char** words = malloc(10 * </a:t>
            </a:r>
            <a:r>
              <a:rPr lang="en-US" altLang="en-US" sz="2000" i="1" dirty="0" err="1">
                <a:solidFill>
                  <a:srgbClr val="000000"/>
                </a:solidFill>
                <a:latin typeface="+mn-lt"/>
              </a:rPr>
              <a:t>sizeof</a:t>
            </a:r>
            <a:r>
              <a:rPr lang="en-US" altLang="en-US" sz="2000" i="1" dirty="0">
                <a:solidFill>
                  <a:srgbClr val="000000"/>
                </a:solidFill>
                <a:latin typeface="+mn-lt"/>
              </a:rPr>
              <a:t>(char*));</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for(int </a:t>
            </a:r>
            <a:r>
              <a:rPr lang="en-US" altLang="en-US" sz="2000" i="1" dirty="0" err="1">
                <a:solidFill>
                  <a:srgbClr val="000000"/>
                </a:solidFill>
                <a:latin typeface="+mn-lt"/>
              </a:rPr>
              <a:t>i</a:t>
            </a:r>
            <a:r>
              <a:rPr lang="en-US" altLang="en-US" sz="2000" i="1" dirty="0">
                <a:solidFill>
                  <a:srgbClr val="000000"/>
                </a:solidFill>
                <a:latin typeface="+mn-lt"/>
              </a:rPr>
              <a:t> = 0; </a:t>
            </a:r>
            <a:r>
              <a:rPr lang="en-US" altLang="en-US" sz="2000" i="1" dirty="0" err="1">
                <a:solidFill>
                  <a:srgbClr val="000000"/>
                </a:solidFill>
                <a:latin typeface="+mn-lt"/>
              </a:rPr>
              <a:t>i</a:t>
            </a:r>
            <a:r>
              <a:rPr lang="en-US" altLang="en-US" sz="2000" i="1" dirty="0">
                <a:solidFill>
                  <a:srgbClr val="000000"/>
                </a:solidFill>
                <a:latin typeface="+mn-lt"/>
              </a:rPr>
              <a:t> &lt; 10; </a:t>
            </a:r>
            <a:r>
              <a:rPr lang="en-US" altLang="en-US" sz="2000" i="1" dirty="0" err="1">
                <a:solidFill>
                  <a:srgbClr val="000000"/>
                </a:solidFill>
                <a:latin typeface="+mn-lt"/>
              </a:rPr>
              <a:t>i</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words[</a:t>
            </a:r>
            <a:r>
              <a:rPr lang="en-US" altLang="en-US" sz="2000" i="1" dirty="0" err="1">
                <a:solidFill>
                  <a:srgbClr val="000000"/>
                </a:solidFill>
                <a:latin typeface="+mn-lt"/>
              </a:rPr>
              <a:t>i</a:t>
            </a:r>
            <a:r>
              <a:rPr lang="en-US" altLang="en-US" sz="2000" i="1" dirty="0">
                <a:solidFill>
                  <a:srgbClr val="000000"/>
                </a:solidFill>
                <a:latin typeface="+mn-lt"/>
              </a:rPr>
              <a:t>] = (char*) malloc(15*</a:t>
            </a:r>
            <a:r>
              <a:rPr lang="en-US" altLang="en-US" sz="2000" i="1" dirty="0" err="1">
                <a:solidFill>
                  <a:srgbClr val="000000"/>
                </a:solidFill>
                <a:latin typeface="+mn-lt"/>
              </a:rPr>
              <a:t>sizeof</a:t>
            </a:r>
            <a:r>
              <a:rPr lang="en-US" altLang="en-US" sz="2000" i="1" dirty="0">
                <a:solidFill>
                  <a:srgbClr val="000000"/>
                </a:solidFill>
                <a:latin typeface="+mn-lt"/>
              </a:rPr>
              <a:t>(char));</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a:solidFill>
                  <a:srgbClr val="000000"/>
                </a:solidFill>
                <a:latin typeface="+mn-lt"/>
              </a:rPr>
              <a:t>// do not do words[</a:t>
            </a:r>
            <a:r>
              <a:rPr lang="en-US" altLang="en-US" sz="2000" i="1" dirty="0" err="1">
                <a:solidFill>
                  <a:srgbClr val="000000"/>
                </a:solidFill>
                <a:latin typeface="+mn-lt"/>
              </a:rPr>
              <a:t>i</a:t>
            </a:r>
            <a:r>
              <a:rPr lang="en-US" altLang="en-US" sz="2000" i="1" dirty="0">
                <a:solidFill>
                  <a:srgbClr val="000000"/>
                </a:solidFill>
                <a:latin typeface="+mn-lt"/>
              </a:rPr>
              <a:t>] = “Hello!”; -- why?</a:t>
            </a:r>
            <a:br>
              <a:rPr lang="en-US" altLang="en-US" sz="2000" i="1" dirty="0">
                <a:solidFill>
                  <a:srgbClr val="000000"/>
                </a:solidFill>
                <a:latin typeface="+mn-lt"/>
              </a:rPr>
            </a:br>
            <a:endParaRPr lang="en-US" altLang="en-US" sz="2000" i="1" dirty="0">
              <a:solidFill>
                <a:srgbClr val="000000"/>
              </a:solidFill>
              <a:latin typeface="+mn-lt"/>
            </a:endParaRPr>
          </a:p>
        </p:txBody>
      </p:sp>
    </p:spTree>
    <p:extLst>
      <p:ext uri="{BB962C8B-B14F-4D97-AF65-F5344CB8AC3E}">
        <p14:creationId xmlns:p14="http://schemas.microsoft.com/office/powerpoint/2010/main" val="10779840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AAB12F-5218-8749-DDCA-A1184C34AE48}"/>
              </a:ext>
            </a:extLst>
          </p:cNvPr>
          <p:cNvSpPr>
            <a:spLocks noGrp="1"/>
          </p:cNvSpPr>
          <p:nvPr>
            <p:ph type="title"/>
          </p:nvPr>
        </p:nvSpPr>
        <p:spPr/>
        <p:txBody>
          <a:bodyPr/>
          <a:lstStyle/>
          <a:p>
            <a:r>
              <a:rPr lang="en-US" dirty="0"/>
              <a:t>Compiling a C Program</a:t>
            </a:r>
          </a:p>
        </p:txBody>
      </p:sp>
      <p:sp>
        <p:nvSpPr>
          <p:cNvPr id="2" name="Content Placeholder 1"/>
          <p:cNvSpPr>
            <a:spLocks noGrp="1"/>
          </p:cNvSpPr>
          <p:nvPr>
            <p:ph idx="1"/>
          </p:nvPr>
        </p:nvSpPr>
        <p:spPr/>
        <p:txBody>
          <a:bodyPr>
            <a:normAutofit/>
          </a:bodyPr>
          <a:lstStyle/>
          <a:p>
            <a:r>
              <a:rPr lang="en-US" dirty="0"/>
              <a:t>Compiling a C program:</a:t>
            </a:r>
          </a:p>
          <a:p>
            <a:pPr lvl="1"/>
            <a:r>
              <a:rPr lang="en-US" dirty="0"/>
              <a:t>	</a:t>
            </a:r>
            <a:r>
              <a:rPr lang="en-US" dirty="0" err="1"/>
              <a:t>gcc</a:t>
            </a:r>
            <a:r>
              <a:rPr lang="en-US" dirty="0"/>
              <a:t> –o prog </a:t>
            </a:r>
            <a:r>
              <a:rPr lang="en-US" dirty="0" err="1"/>
              <a:t>myfile.c</a:t>
            </a:r>
            <a:r>
              <a:rPr lang="en-US" dirty="0"/>
              <a:t> myfile2.c</a:t>
            </a:r>
          </a:p>
          <a:p>
            <a:r>
              <a:rPr lang="en-US" dirty="0"/>
              <a:t>By default, </a:t>
            </a:r>
            <a:r>
              <a:rPr lang="en-US" dirty="0" err="1"/>
              <a:t>glibc</a:t>
            </a:r>
            <a:r>
              <a:rPr lang="en-US" dirty="0"/>
              <a:t> is compiled in</a:t>
            </a:r>
          </a:p>
          <a:p>
            <a:pPr lvl="2"/>
            <a:r>
              <a:rPr lang="en-US" dirty="0"/>
              <a:t>This is a </a:t>
            </a:r>
            <a:r>
              <a:rPr lang="en-US" dirty="0" err="1"/>
              <a:t>tarball</a:t>
            </a:r>
            <a:r>
              <a:rPr lang="en-US" dirty="0"/>
              <a:t> of binary pre-compiled functions such as </a:t>
            </a:r>
            <a:r>
              <a:rPr lang="en-US" dirty="0" err="1"/>
              <a:t>printf</a:t>
            </a:r>
            <a:r>
              <a:rPr lang="en-US" dirty="0"/>
              <a:t>, </a:t>
            </a:r>
            <a:r>
              <a:rPr lang="en-US" dirty="0" err="1"/>
              <a:t>scanf</a:t>
            </a:r>
            <a:r>
              <a:rPr lang="en-US" dirty="0"/>
              <a:t>, malloc, </a:t>
            </a:r>
            <a:r>
              <a:rPr lang="en-US" i="1" dirty="0"/>
              <a:t>etc.</a:t>
            </a:r>
          </a:p>
          <a:p>
            <a:r>
              <a:rPr lang="en-US" dirty="0"/>
              <a:t>Your program must #include header files when calling these functions.</a:t>
            </a:r>
          </a:p>
          <a:p>
            <a:r>
              <a:rPr lang="en-US" dirty="0"/>
              <a:t>Before libraries like </a:t>
            </a:r>
            <a:r>
              <a:rPr lang="en-US" dirty="0" err="1"/>
              <a:t>glibc</a:t>
            </a:r>
            <a:r>
              <a:rPr lang="en-US" dirty="0"/>
              <a:t> are compiled into your final binary, the C parser checks to make sure the function calls have the right parameters via the function signature.</a:t>
            </a:r>
          </a:p>
          <a:p>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4</a:t>
            </a:fld>
            <a:endParaRPr lang="en-US" dirty="0"/>
          </a:p>
        </p:txBody>
      </p:sp>
    </p:spTree>
    <p:extLst>
      <p:ext uri="{BB962C8B-B14F-4D97-AF65-F5344CB8AC3E}">
        <p14:creationId xmlns:p14="http://schemas.microsoft.com/office/powerpoint/2010/main" val="3735943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normAutofit lnSpcReduction="10000"/>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char** words = malloc(10 * </a:t>
            </a:r>
            <a:r>
              <a:rPr lang="en-US" altLang="en-US" sz="2000" i="1" dirty="0" err="1">
                <a:solidFill>
                  <a:srgbClr val="000000"/>
                </a:solidFill>
                <a:latin typeface="+mn-lt"/>
              </a:rPr>
              <a:t>sizeof</a:t>
            </a:r>
            <a:r>
              <a:rPr lang="en-US" altLang="en-US" sz="2000" i="1" dirty="0">
                <a:solidFill>
                  <a:srgbClr val="000000"/>
                </a:solidFill>
                <a:latin typeface="+mn-lt"/>
              </a:rPr>
              <a:t>(char*));</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for(int </a:t>
            </a:r>
            <a:r>
              <a:rPr lang="en-US" altLang="en-US" sz="2000" i="1" dirty="0" err="1">
                <a:solidFill>
                  <a:srgbClr val="000000"/>
                </a:solidFill>
                <a:latin typeface="+mn-lt"/>
              </a:rPr>
              <a:t>i</a:t>
            </a:r>
            <a:r>
              <a:rPr lang="en-US" altLang="en-US" sz="2000" i="1" dirty="0">
                <a:solidFill>
                  <a:srgbClr val="000000"/>
                </a:solidFill>
                <a:latin typeface="+mn-lt"/>
              </a:rPr>
              <a:t> = 0; </a:t>
            </a:r>
            <a:r>
              <a:rPr lang="en-US" altLang="en-US" sz="2000" i="1" dirty="0" err="1">
                <a:solidFill>
                  <a:srgbClr val="000000"/>
                </a:solidFill>
                <a:latin typeface="+mn-lt"/>
              </a:rPr>
              <a:t>i</a:t>
            </a:r>
            <a:r>
              <a:rPr lang="en-US" altLang="en-US" sz="2000" i="1" dirty="0">
                <a:solidFill>
                  <a:srgbClr val="000000"/>
                </a:solidFill>
                <a:latin typeface="+mn-lt"/>
              </a:rPr>
              <a:t> &lt; 10; </a:t>
            </a:r>
            <a:r>
              <a:rPr lang="en-US" altLang="en-US" sz="2000" i="1" dirty="0" err="1">
                <a:solidFill>
                  <a:srgbClr val="000000"/>
                </a:solidFill>
                <a:latin typeface="+mn-lt"/>
              </a:rPr>
              <a:t>i</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words[</a:t>
            </a:r>
            <a:r>
              <a:rPr lang="en-US" altLang="en-US" sz="2000" i="1" dirty="0" err="1">
                <a:solidFill>
                  <a:srgbClr val="000000"/>
                </a:solidFill>
                <a:latin typeface="+mn-lt"/>
              </a:rPr>
              <a:t>i</a:t>
            </a:r>
            <a:r>
              <a:rPr lang="en-US" altLang="en-US" sz="2000" i="1" dirty="0">
                <a:solidFill>
                  <a:srgbClr val="000000"/>
                </a:solidFill>
                <a:latin typeface="+mn-lt"/>
              </a:rPr>
              <a:t>] = (char*) malloc(15*</a:t>
            </a:r>
            <a:r>
              <a:rPr lang="en-US" altLang="en-US" sz="2000" i="1" dirty="0" err="1">
                <a:solidFill>
                  <a:srgbClr val="000000"/>
                </a:solidFill>
                <a:latin typeface="+mn-lt"/>
              </a:rPr>
              <a:t>sizeof</a:t>
            </a:r>
            <a:r>
              <a:rPr lang="en-US" altLang="en-US" sz="2000" i="1" dirty="0">
                <a:solidFill>
                  <a:srgbClr val="000000"/>
                </a:solidFill>
                <a:latin typeface="+mn-lt"/>
              </a:rPr>
              <a:t>(char));</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err="1">
                <a:solidFill>
                  <a:srgbClr val="000000"/>
                </a:solidFill>
                <a:latin typeface="+mn-lt"/>
              </a:rPr>
              <a:t>strncpy</a:t>
            </a:r>
            <a:r>
              <a:rPr lang="en-US" altLang="en-US" sz="2000" i="1" dirty="0">
                <a:solidFill>
                  <a:srgbClr val="000000"/>
                </a:solidFill>
                <a:latin typeface="+mn-lt"/>
              </a:rPr>
              <a:t>(words[</a:t>
            </a:r>
            <a:r>
              <a:rPr lang="en-US" altLang="en-US" sz="2000" i="1" dirty="0" err="1">
                <a:solidFill>
                  <a:srgbClr val="000000"/>
                </a:solidFill>
                <a:latin typeface="+mn-lt"/>
              </a:rPr>
              <a:t>i</a:t>
            </a:r>
            <a:r>
              <a:rPr lang="en-US" altLang="en-US" sz="2000" i="1" dirty="0">
                <a:solidFill>
                  <a:srgbClr val="000000"/>
                </a:solidFill>
                <a:latin typeface="+mn-lt"/>
              </a:rPr>
              <a:t>], “Hello!”, 15); </a:t>
            </a:r>
            <a:br>
              <a:rPr lang="en-US" altLang="en-US" sz="2000" i="1" dirty="0">
                <a:solidFill>
                  <a:srgbClr val="000000"/>
                </a:solidFill>
                <a:latin typeface="+mn-lt"/>
              </a:rPr>
            </a:br>
            <a:r>
              <a:rPr lang="en-US" altLang="en-US" sz="2000" i="1" dirty="0">
                <a:solidFill>
                  <a:srgbClr val="000000"/>
                </a:solidFill>
                <a:latin typeface="+mn-lt"/>
              </a:rPr>
              <a:t>// what, exactly, does this do?</a:t>
            </a:r>
          </a:p>
        </p:txBody>
      </p:sp>
    </p:spTree>
    <p:extLst>
      <p:ext uri="{BB962C8B-B14F-4D97-AF65-F5344CB8AC3E}">
        <p14:creationId xmlns:p14="http://schemas.microsoft.com/office/powerpoint/2010/main" val="20488463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82066F45-7D4C-47DC-9D1F-417EF2F870C9}"/>
              </a:ext>
            </a:extLst>
          </p:cNvPr>
          <p:cNvSpPr>
            <a:spLocks noGrp="1"/>
          </p:cNvSpPr>
          <p:nvPr>
            <p:ph type="title"/>
          </p:nvPr>
        </p:nvSpPr>
        <p:spPr/>
        <p:txBody>
          <a:bodyPr/>
          <a:lstStyle/>
          <a:p>
            <a:r>
              <a:rPr lang="en-US" dirty="0"/>
              <a:t>Two-Dimensional Arrays</a:t>
            </a:r>
          </a:p>
        </p:txBody>
      </p:sp>
      <p:sp>
        <p:nvSpPr>
          <p:cNvPr id="3" name="Content Placeholder 2">
            <a:extLst>
              <a:ext uri="{FF2B5EF4-FFF2-40B4-BE49-F238E27FC236}">
                <a16:creationId xmlns:a16="http://schemas.microsoft.com/office/drawing/2014/main" id="{21C72B44-AE6F-02AF-CDA7-7CF1BC818F76}"/>
              </a:ext>
            </a:extLst>
          </p:cNvPr>
          <p:cNvSpPr>
            <a:spLocks noGrp="1"/>
          </p:cNvSpPr>
          <p:nvPr>
            <p:ph idx="1"/>
          </p:nvPr>
        </p:nvSpPr>
        <p:spPr/>
        <p:txBody>
          <a:bodyPr>
            <a:normAutofit/>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How do we allocate a two-dimensional array?</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for(int </a:t>
            </a:r>
            <a:r>
              <a:rPr lang="en-US" altLang="en-US" sz="2000" i="1" dirty="0" err="1">
                <a:solidFill>
                  <a:srgbClr val="000000"/>
                </a:solidFill>
                <a:latin typeface="+mn-lt"/>
              </a:rPr>
              <a:t>i</a:t>
            </a:r>
            <a:r>
              <a:rPr lang="en-US" altLang="en-US" sz="2000" i="1" dirty="0">
                <a:solidFill>
                  <a:srgbClr val="000000"/>
                </a:solidFill>
                <a:latin typeface="+mn-lt"/>
              </a:rPr>
              <a:t> = 0; </a:t>
            </a:r>
            <a:r>
              <a:rPr lang="en-US" altLang="en-US" sz="2000" i="1" dirty="0" err="1">
                <a:solidFill>
                  <a:srgbClr val="000000"/>
                </a:solidFill>
                <a:latin typeface="+mn-lt"/>
              </a:rPr>
              <a:t>i</a:t>
            </a:r>
            <a:r>
              <a:rPr lang="en-US" altLang="en-US" sz="2000" i="1" dirty="0">
                <a:solidFill>
                  <a:srgbClr val="000000"/>
                </a:solidFill>
                <a:latin typeface="+mn-lt"/>
              </a:rPr>
              <a:t> &lt; 10; </a:t>
            </a:r>
            <a:r>
              <a:rPr lang="en-US" altLang="en-US" sz="2000" i="1" dirty="0" err="1">
                <a:solidFill>
                  <a:srgbClr val="000000"/>
                </a:solidFill>
                <a:latin typeface="+mn-lt"/>
              </a:rPr>
              <a:t>i</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free(words[</a:t>
            </a:r>
            <a:r>
              <a:rPr lang="en-US" altLang="en-US" sz="2000" i="1" dirty="0" err="1">
                <a:solidFill>
                  <a:srgbClr val="000000"/>
                </a:solidFill>
                <a:latin typeface="+mn-lt"/>
              </a:rPr>
              <a:t>i</a:t>
            </a:r>
            <a:r>
              <a:rPr lang="en-US" altLang="en-US" sz="2000" i="1" dirty="0">
                <a:solidFill>
                  <a:srgbClr val="000000"/>
                </a:solidFill>
                <a:latin typeface="+mn-lt"/>
              </a:rPr>
              <a:t>]);</a:t>
            </a:r>
          </a:p>
          <a:p>
            <a:pPr marL="0" indent="0">
              <a:spcBef>
                <a:spcPts val="600"/>
              </a:spcBef>
              <a:buNone/>
            </a:pPr>
            <a:r>
              <a:rPr lang="en-US" altLang="en-US" sz="2000" i="1" dirty="0">
                <a:solidFill>
                  <a:srgbClr val="000000"/>
                </a:solidFill>
                <a:latin typeface="+mn-lt"/>
              </a:rPr>
              <a:t>}</a:t>
            </a:r>
          </a:p>
          <a:p>
            <a:pPr marL="0" indent="0">
              <a:spcBef>
                <a:spcPts val="600"/>
              </a:spcBef>
              <a:buNone/>
            </a:pPr>
            <a:br>
              <a:rPr lang="en-US" altLang="en-US" sz="2000" i="1" dirty="0">
                <a:solidFill>
                  <a:srgbClr val="000000"/>
                </a:solidFill>
                <a:latin typeface="+mn-lt"/>
              </a:rPr>
            </a:br>
            <a:r>
              <a:rPr lang="en-US" altLang="en-US" sz="2000" i="1" dirty="0">
                <a:solidFill>
                  <a:srgbClr val="000000"/>
                </a:solidFill>
                <a:latin typeface="+mn-lt"/>
              </a:rPr>
              <a:t>free(words); </a:t>
            </a:r>
            <a:br>
              <a:rPr lang="en-US" altLang="en-US" sz="2000" i="1" dirty="0">
                <a:solidFill>
                  <a:srgbClr val="000000"/>
                </a:solidFill>
                <a:latin typeface="+mn-lt"/>
              </a:rPr>
            </a:br>
            <a:r>
              <a:rPr lang="en-US" altLang="en-US" sz="2000" i="1" dirty="0">
                <a:solidFill>
                  <a:srgbClr val="000000"/>
                </a:solidFill>
                <a:latin typeface="+mn-lt"/>
              </a:rPr>
              <a:t>// how is this different from free(words[0]) ?</a:t>
            </a:r>
          </a:p>
        </p:txBody>
      </p:sp>
    </p:spTree>
    <p:extLst>
      <p:ext uri="{BB962C8B-B14F-4D97-AF65-F5344CB8AC3E}">
        <p14:creationId xmlns:p14="http://schemas.microsoft.com/office/powerpoint/2010/main" val="29494183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03F597A4-149D-C226-8675-9259327CDD28}"/>
              </a:ext>
            </a:extLst>
          </p:cNvPr>
          <p:cNvSpPr>
            <a:spLocks noGrp="1"/>
          </p:cNvSpPr>
          <p:nvPr>
            <p:ph type="title"/>
          </p:nvPr>
        </p:nvSpPr>
        <p:spPr/>
        <p:txBody>
          <a:bodyPr/>
          <a:lstStyle/>
          <a:p>
            <a:r>
              <a:rPr lang="en-US" dirty="0"/>
              <a:t>Structs</a:t>
            </a:r>
          </a:p>
        </p:txBody>
      </p:sp>
      <p:sp>
        <p:nvSpPr>
          <p:cNvPr id="3" name="Content Placeholder 2">
            <a:extLst>
              <a:ext uri="{FF2B5EF4-FFF2-40B4-BE49-F238E27FC236}">
                <a16:creationId xmlns:a16="http://schemas.microsoft.com/office/drawing/2014/main" id="{256DFDFB-384C-9855-0624-6C9C6C931308}"/>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Structs are a similar concept to arrays, in that they define a sequence of bytes in memory.</a:t>
            </a:r>
          </a:p>
          <a:p>
            <a:pPr marL="457200" indent="-457200">
              <a:spcBef>
                <a:spcPts val="600"/>
              </a:spcBef>
              <a:buFont typeface="Arial" panose="020B0604020202020204" pitchFamily="34" charset="0"/>
              <a:buChar char="•"/>
            </a:pPr>
            <a:r>
              <a:rPr lang="en-US" altLang="en-US" sz="2000" dirty="0">
                <a:solidFill>
                  <a:srgbClr val="000000"/>
                </a:solidFill>
                <a:latin typeface="+mn-lt"/>
              </a:rPr>
              <a:t>Unlike arrays, structs can have elements that are of different types.</a:t>
            </a:r>
          </a:p>
          <a:p>
            <a:pPr marL="0" indent="0">
              <a:spcBef>
                <a:spcPts val="600"/>
              </a:spcBef>
              <a:buNone/>
            </a:pPr>
            <a:r>
              <a:rPr lang="en-US" altLang="en-US" sz="2000" i="1" dirty="0">
                <a:solidFill>
                  <a:srgbClr val="000000"/>
                </a:solidFill>
                <a:latin typeface="+mn-lt"/>
              </a:rPr>
              <a:t>struct person {</a:t>
            </a:r>
          </a:p>
          <a:p>
            <a:pPr marL="0" indent="0">
              <a:spcBef>
                <a:spcPts val="600"/>
              </a:spcBef>
              <a:buNone/>
            </a:pPr>
            <a:r>
              <a:rPr lang="en-US" altLang="en-US" sz="2000" i="1" dirty="0">
                <a:solidFill>
                  <a:srgbClr val="000000"/>
                </a:solidFill>
                <a:latin typeface="+mn-lt"/>
              </a:rPr>
              <a:t>    int age;</a:t>
            </a:r>
          </a:p>
          <a:p>
            <a:pPr marL="0" indent="0">
              <a:spcBef>
                <a:spcPts val="600"/>
              </a:spcBef>
              <a:buNone/>
            </a:pPr>
            <a:r>
              <a:rPr lang="en-US" altLang="en-US" sz="2000" i="1" dirty="0">
                <a:solidFill>
                  <a:srgbClr val="000000"/>
                </a:solidFill>
                <a:latin typeface="+mn-lt"/>
              </a:rPr>
              <a:t>    char* name; </a:t>
            </a:r>
            <a:br>
              <a:rPr lang="en-US" altLang="en-US" sz="2000" i="1" dirty="0">
                <a:solidFill>
                  <a:srgbClr val="000000"/>
                </a:solidFill>
                <a:latin typeface="+mn-lt"/>
              </a:rPr>
            </a:br>
            <a:r>
              <a:rPr lang="en-US" altLang="en-US" sz="2000" i="1" dirty="0">
                <a:solidFill>
                  <a:srgbClr val="000000"/>
                </a:solidFill>
                <a:latin typeface="+mn-lt"/>
              </a:rPr>
              <a:t>   // this is just a pointer, </a:t>
            </a:r>
            <a:br>
              <a:rPr lang="en-US" altLang="en-US" sz="2000" i="1" dirty="0">
                <a:solidFill>
                  <a:srgbClr val="000000"/>
                </a:solidFill>
                <a:latin typeface="+mn-lt"/>
              </a:rPr>
            </a:br>
            <a:r>
              <a:rPr lang="en-US" altLang="en-US" sz="2000" i="1" dirty="0">
                <a:solidFill>
                  <a:srgbClr val="000000"/>
                </a:solidFill>
                <a:latin typeface="+mn-lt"/>
              </a:rPr>
              <a:t>   // so we’ll need to malloc this at runtime!</a:t>
            </a:r>
          </a:p>
          <a:p>
            <a:pPr marL="0" indent="0">
              <a:spcBef>
                <a:spcPts val="600"/>
              </a:spcBef>
              <a:buNone/>
            </a:pPr>
            <a:r>
              <a:rPr lang="en-US" altLang="en-US" sz="2000" i="1" dirty="0">
                <a:solidFill>
                  <a:srgbClr val="000000"/>
                </a:solidFill>
                <a:latin typeface="+mn-lt"/>
              </a:rPr>
              <a:t>};</a:t>
            </a:r>
          </a:p>
        </p:txBody>
      </p:sp>
    </p:spTree>
    <p:extLst>
      <p:ext uri="{BB962C8B-B14F-4D97-AF65-F5344CB8AC3E}">
        <p14:creationId xmlns:p14="http://schemas.microsoft.com/office/powerpoint/2010/main" val="34515299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D7A0E4EB-6F8C-4FA9-FE60-C21529B89B75}"/>
              </a:ext>
            </a:extLst>
          </p:cNvPr>
          <p:cNvSpPr>
            <a:spLocks noGrp="1"/>
          </p:cNvSpPr>
          <p:nvPr>
            <p:ph type="title"/>
          </p:nvPr>
        </p:nvSpPr>
        <p:spPr/>
        <p:txBody>
          <a:bodyPr/>
          <a:lstStyle/>
          <a:p>
            <a:r>
              <a:rPr lang="en-US" dirty="0"/>
              <a:t>Structs</a:t>
            </a:r>
          </a:p>
        </p:txBody>
      </p:sp>
      <p:sp>
        <p:nvSpPr>
          <p:cNvPr id="4" name="TextBox 3">
            <a:extLst>
              <a:ext uri="{FF2B5EF4-FFF2-40B4-BE49-F238E27FC236}">
                <a16:creationId xmlns:a16="http://schemas.microsoft.com/office/drawing/2014/main" id="{BDF01213-CFBA-7885-B17D-2FDA61CE6006}"/>
              </a:ext>
            </a:extLst>
          </p:cNvPr>
          <p:cNvSpPr txBox="1"/>
          <p:nvPr/>
        </p:nvSpPr>
        <p:spPr>
          <a:xfrm>
            <a:off x="1326775" y="2474259"/>
            <a:ext cx="7503459" cy="3093154"/>
          </a:xfrm>
          <a:prstGeom prst="rect">
            <a:avLst/>
          </a:prstGeom>
          <a:noFill/>
        </p:spPr>
        <p:txBody>
          <a:bodyPr wrap="square" rtlCol="0">
            <a:spAutoFit/>
          </a:bodyPr>
          <a:lstStyle/>
          <a:p>
            <a:pPr marL="0" indent="0">
              <a:spcBef>
                <a:spcPts val="600"/>
              </a:spcBef>
            </a:pPr>
            <a:r>
              <a:rPr lang="en-US" altLang="en-US" sz="1800" i="1" dirty="0">
                <a:solidFill>
                  <a:srgbClr val="000000"/>
                </a:solidFill>
                <a:latin typeface="+mn-lt"/>
              </a:rPr>
              <a:t>struct person p = (struct person*) malloc(</a:t>
            </a:r>
            <a:r>
              <a:rPr lang="en-US" altLang="en-US" sz="1800" i="1" dirty="0" err="1">
                <a:solidFill>
                  <a:srgbClr val="000000"/>
                </a:solidFill>
                <a:latin typeface="+mn-lt"/>
              </a:rPr>
              <a:t>sizeof</a:t>
            </a:r>
            <a:r>
              <a:rPr lang="en-US" altLang="en-US" sz="1800" i="1" dirty="0">
                <a:solidFill>
                  <a:srgbClr val="000000"/>
                </a:solidFill>
                <a:latin typeface="+mn-lt"/>
              </a:rPr>
              <a:t>(struct person));</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(*p).age = 30;</a:t>
            </a:r>
            <a:br>
              <a:rPr lang="en-US" altLang="en-US" sz="1800" i="1" dirty="0">
                <a:solidFill>
                  <a:srgbClr val="000000"/>
                </a:solidFill>
                <a:latin typeface="+mn-lt"/>
              </a:rPr>
            </a:br>
            <a:r>
              <a:rPr lang="en-US" altLang="en-US" sz="1800" i="1" dirty="0">
                <a:solidFill>
                  <a:srgbClr val="000000"/>
                </a:solidFill>
                <a:latin typeface="+mn-lt"/>
              </a:rPr>
              <a:t>(*p).name = (char*) malloc(10 * </a:t>
            </a:r>
            <a:r>
              <a:rPr lang="en-US" altLang="en-US" sz="1800" i="1" dirty="0" err="1">
                <a:solidFill>
                  <a:srgbClr val="000000"/>
                </a:solidFill>
                <a:latin typeface="+mn-lt"/>
              </a:rPr>
              <a:t>sizeof</a:t>
            </a:r>
            <a:r>
              <a:rPr lang="en-US" altLang="en-US" sz="1800" i="1" dirty="0">
                <a:solidFill>
                  <a:srgbClr val="000000"/>
                </a:solidFill>
                <a:latin typeface="+mn-lt"/>
              </a:rPr>
              <a:t>(char));</a:t>
            </a:r>
            <a:br>
              <a:rPr lang="en-US" altLang="en-US" sz="1800" i="1" dirty="0">
                <a:solidFill>
                  <a:srgbClr val="000000"/>
                </a:solidFill>
                <a:latin typeface="+mn-lt"/>
              </a:rPr>
            </a:br>
            <a:br>
              <a:rPr lang="en-US" altLang="en-US" sz="1800" i="1" dirty="0">
                <a:solidFill>
                  <a:srgbClr val="000000"/>
                </a:solidFill>
                <a:latin typeface="+mn-lt"/>
              </a:rPr>
            </a:br>
            <a:r>
              <a:rPr lang="en-US" altLang="en-US" sz="1800" i="1" dirty="0" err="1">
                <a:solidFill>
                  <a:srgbClr val="000000"/>
                </a:solidFill>
                <a:latin typeface="+mn-lt"/>
              </a:rPr>
              <a:t>strncpy</a:t>
            </a:r>
            <a:r>
              <a:rPr lang="en-US" altLang="en-US" sz="1800" i="1" dirty="0">
                <a:solidFill>
                  <a:srgbClr val="000000"/>
                </a:solidFill>
                <a:latin typeface="+mn-lt"/>
              </a:rPr>
              <a:t>((*p).name, “Fred”, 10);</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 ALWAYS initialize all members of the struct, or anything you malloc, right away.</a:t>
            </a:r>
          </a:p>
          <a:p>
            <a:pPr marL="0" indent="0">
              <a:spcBef>
                <a:spcPts val="600"/>
              </a:spcBef>
            </a:pPr>
            <a:r>
              <a:rPr lang="en-US" altLang="en-US" sz="1800" i="1" dirty="0">
                <a:solidFill>
                  <a:srgbClr val="000000"/>
                </a:solidFill>
                <a:latin typeface="+mn-lt"/>
              </a:rPr>
              <a:t>// Don’t assume the values will be 0 or anything in particular!</a:t>
            </a:r>
          </a:p>
          <a:p>
            <a:endParaRPr lang="en-US" dirty="0"/>
          </a:p>
        </p:txBody>
      </p:sp>
    </p:spTree>
    <p:extLst>
      <p:ext uri="{BB962C8B-B14F-4D97-AF65-F5344CB8AC3E}">
        <p14:creationId xmlns:p14="http://schemas.microsoft.com/office/powerpoint/2010/main" val="36736830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42738D2D-CCF1-91DB-65D5-7230222FBE0B}"/>
              </a:ext>
            </a:extLst>
          </p:cNvPr>
          <p:cNvSpPr>
            <a:spLocks noGrp="1"/>
          </p:cNvSpPr>
          <p:nvPr>
            <p:ph type="title"/>
          </p:nvPr>
        </p:nvSpPr>
        <p:spPr/>
        <p:txBody>
          <a:bodyPr/>
          <a:lstStyle/>
          <a:p>
            <a:r>
              <a:rPr lang="en-US" dirty="0"/>
              <a:t>Structs</a:t>
            </a:r>
          </a:p>
        </p:txBody>
      </p:sp>
      <p:sp>
        <p:nvSpPr>
          <p:cNvPr id="5" name="TextBox 4">
            <a:extLst>
              <a:ext uri="{FF2B5EF4-FFF2-40B4-BE49-F238E27FC236}">
                <a16:creationId xmlns:a16="http://schemas.microsoft.com/office/drawing/2014/main" id="{D50CF9C3-0E96-8CF5-7CA5-101A81E8D490}"/>
              </a:ext>
            </a:extLst>
          </p:cNvPr>
          <p:cNvSpPr txBox="1"/>
          <p:nvPr/>
        </p:nvSpPr>
        <p:spPr>
          <a:xfrm>
            <a:off x="1326775" y="2527140"/>
            <a:ext cx="7503459" cy="3093154"/>
          </a:xfrm>
          <a:prstGeom prst="rect">
            <a:avLst/>
          </a:prstGeom>
          <a:noFill/>
        </p:spPr>
        <p:txBody>
          <a:bodyPr wrap="square" rtlCol="0">
            <a:spAutoFit/>
          </a:bodyPr>
          <a:lstStyle/>
          <a:p>
            <a:pPr marL="0" indent="0">
              <a:spcBef>
                <a:spcPts val="600"/>
              </a:spcBef>
            </a:pPr>
            <a:r>
              <a:rPr lang="en-US" altLang="en-US" sz="1800" i="1" dirty="0">
                <a:solidFill>
                  <a:srgbClr val="000000"/>
                </a:solidFill>
                <a:latin typeface="+mn-lt"/>
              </a:rPr>
              <a:t>struct person p = (struct person*) malloc(</a:t>
            </a:r>
            <a:r>
              <a:rPr lang="en-US" altLang="en-US" sz="1800" i="1" dirty="0" err="1">
                <a:solidFill>
                  <a:srgbClr val="000000"/>
                </a:solidFill>
                <a:latin typeface="+mn-lt"/>
              </a:rPr>
              <a:t>sizeof</a:t>
            </a:r>
            <a:r>
              <a:rPr lang="en-US" altLang="en-US" sz="1800" i="1" dirty="0">
                <a:solidFill>
                  <a:srgbClr val="000000"/>
                </a:solidFill>
                <a:latin typeface="+mn-lt"/>
              </a:rPr>
              <a:t>(struct person));</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p-&gt;age = 30; // equivalent to (*p).age</a:t>
            </a:r>
            <a:br>
              <a:rPr lang="en-US" altLang="en-US" sz="1800" i="1" dirty="0">
                <a:solidFill>
                  <a:srgbClr val="000000"/>
                </a:solidFill>
                <a:latin typeface="+mn-lt"/>
              </a:rPr>
            </a:br>
            <a:r>
              <a:rPr lang="en-US" altLang="en-US" sz="1800" i="1" dirty="0">
                <a:solidFill>
                  <a:srgbClr val="000000"/>
                </a:solidFill>
                <a:latin typeface="+mn-lt"/>
              </a:rPr>
              <a:t>p-&gt;name = (char*) malloc(10 * </a:t>
            </a:r>
            <a:r>
              <a:rPr lang="en-US" altLang="en-US" sz="1800" i="1" dirty="0" err="1">
                <a:solidFill>
                  <a:srgbClr val="000000"/>
                </a:solidFill>
                <a:latin typeface="+mn-lt"/>
              </a:rPr>
              <a:t>sizeof</a:t>
            </a:r>
            <a:r>
              <a:rPr lang="en-US" altLang="en-US" sz="1800" i="1" dirty="0">
                <a:solidFill>
                  <a:srgbClr val="000000"/>
                </a:solidFill>
                <a:latin typeface="+mn-lt"/>
              </a:rPr>
              <a:t>(char));</a:t>
            </a:r>
            <a:br>
              <a:rPr lang="en-US" altLang="en-US" sz="1800" i="1" dirty="0">
                <a:solidFill>
                  <a:srgbClr val="000000"/>
                </a:solidFill>
                <a:latin typeface="+mn-lt"/>
              </a:rPr>
            </a:br>
            <a:br>
              <a:rPr lang="en-US" altLang="en-US" sz="1800" i="1" dirty="0">
                <a:solidFill>
                  <a:srgbClr val="000000"/>
                </a:solidFill>
                <a:latin typeface="+mn-lt"/>
              </a:rPr>
            </a:br>
            <a:r>
              <a:rPr lang="en-US" altLang="en-US" sz="1800" i="1" dirty="0" err="1">
                <a:solidFill>
                  <a:srgbClr val="000000"/>
                </a:solidFill>
                <a:latin typeface="+mn-lt"/>
              </a:rPr>
              <a:t>strncpy</a:t>
            </a:r>
            <a:r>
              <a:rPr lang="en-US" altLang="en-US" sz="1800" i="1" dirty="0">
                <a:solidFill>
                  <a:srgbClr val="000000"/>
                </a:solidFill>
                <a:latin typeface="+mn-lt"/>
              </a:rPr>
              <a:t>(p-&gt;name, “Fred”, 10);</a:t>
            </a:r>
            <a:br>
              <a:rPr lang="en-US" altLang="en-US" sz="1800" i="1" dirty="0">
                <a:solidFill>
                  <a:srgbClr val="000000"/>
                </a:solidFill>
                <a:latin typeface="+mn-lt"/>
              </a:rPr>
            </a:br>
            <a:endParaRPr lang="en-US" altLang="en-US" sz="1800" i="1" dirty="0">
              <a:solidFill>
                <a:srgbClr val="000000"/>
              </a:solidFill>
              <a:latin typeface="+mn-lt"/>
            </a:endParaRPr>
          </a:p>
          <a:p>
            <a:pPr marL="0" indent="0">
              <a:spcBef>
                <a:spcPts val="600"/>
              </a:spcBef>
            </a:pPr>
            <a:r>
              <a:rPr lang="en-US" altLang="en-US" sz="1800" i="1" dirty="0">
                <a:solidFill>
                  <a:srgbClr val="000000"/>
                </a:solidFill>
                <a:latin typeface="+mn-lt"/>
              </a:rPr>
              <a:t>// ALWAYS initialize all members of the struct, or anything you malloc, right away.</a:t>
            </a:r>
          </a:p>
          <a:p>
            <a:pPr marL="0" indent="0">
              <a:spcBef>
                <a:spcPts val="600"/>
              </a:spcBef>
            </a:pPr>
            <a:r>
              <a:rPr lang="en-US" altLang="en-US" sz="1800" i="1" dirty="0">
                <a:solidFill>
                  <a:srgbClr val="000000"/>
                </a:solidFill>
                <a:latin typeface="+mn-lt"/>
              </a:rPr>
              <a:t>// Don’t assume the values will be 0 or anything in particular!</a:t>
            </a:r>
          </a:p>
          <a:p>
            <a:endParaRPr lang="en-US" dirty="0"/>
          </a:p>
        </p:txBody>
      </p:sp>
    </p:spTree>
    <p:extLst>
      <p:ext uri="{BB962C8B-B14F-4D97-AF65-F5344CB8AC3E}">
        <p14:creationId xmlns:p14="http://schemas.microsoft.com/office/powerpoint/2010/main" val="32918719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BAECB62F-D155-9F4D-C5EC-8EEC26CA21FD}"/>
              </a:ext>
            </a:extLst>
          </p:cNvPr>
          <p:cNvSpPr>
            <a:spLocks noGrp="1"/>
          </p:cNvSpPr>
          <p:nvPr>
            <p:ph type="title"/>
          </p:nvPr>
        </p:nvSpPr>
        <p:spPr/>
        <p:txBody>
          <a:bodyPr/>
          <a:lstStyle/>
          <a:p>
            <a:r>
              <a:rPr lang="en-US" dirty="0"/>
              <a:t>Arrays are Fixed in Memory</a:t>
            </a:r>
          </a:p>
        </p:txBody>
      </p:sp>
      <p:sp>
        <p:nvSpPr>
          <p:cNvPr id="3" name="Content Placeholder 2">
            <a:extLst>
              <a:ext uri="{FF2B5EF4-FFF2-40B4-BE49-F238E27FC236}">
                <a16:creationId xmlns:a16="http://schemas.microsoft.com/office/drawing/2014/main" id="{5900A388-B7D5-7B5C-F3A2-ED6E6BFE448A}"/>
              </a:ext>
            </a:extLst>
          </p:cNvPr>
          <p:cNvSpPr>
            <a:spLocks noGrp="1"/>
          </p:cNvSpPr>
          <p:nvPr>
            <p:ph idx="1"/>
          </p:nvPr>
        </p:nvSpPr>
        <p:spPr/>
        <p:txBody>
          <a:bodyPr/>
          <a:lstStyle/>
          <a:p>
            <a:pPr marL="457200" indent="-457200">
              <a:spcBef>
                <a:spcPts val="600"/>
              </a:spcBef>
              <a:buFont typeface="Arial" panose="020B0604020202020204" pitchFamily="34" charset="0"/>
              <a:buChar char="•"/>
            </a:pPr>
            <a:r>
              <a:rPr lang="en-US" altLang="en-US" sz="2000" dirty="0">
                <a:solidFill>
                  <a:srgbClr val="000000"/>
                </a:solidFill>
                <a:latin typeface="+mn-lt"/>
              </a:rPr>
              <a:t>Arrays can’t grow once they are created (unless you call </a:t>
            </a:r>
            <a:r>
              <a:rPr lang="en-US" altLang="en-US" sz="2000" i="1" dirty="0" err="1">
                <a:solidFill>
                  <a:srgbClr val="000000"/>
                </a:solidFill>
                <a:latin typeface="+mn-lt"/>
              </a:rPr>
              <a:t>realloc</a:t>
            </a:r>
            <a:r>
              <a:rPr lang="en-US" altLang="en-US" sz="2000" i="1" dirty="0">
                <a:solidFill>
                  <a:srgbClr val="000000"/>
                </a:solidFill>
                <a:latin typeface="+mn-lt"/>
              </a:rPr>
              <a:t>()</a:t>
            </a:r>
            <a:r>
              <a:rPr lang="en-US" altLang="en-US" sz="2000" dirty="0">
                <a:solidFill>
                  <a:srgbClr val="000000"/>
                </a:solidFill>
                <a:latin typeface="+mn-lt"/>
              </a:rPr>
              <a:t>), so we need a way to deal with incoming streams of data that we must store.</a:t>
            </a:r>
          </a:p>
          <a:p>
            <a:pPr marL="457200" indent="-457200">
              <a:spcBef>
                <a:spcPts val="600"/>
              </a:spcBef>
              <a:buFont typeface="Arial" panose="020B0604020202020204" pitchFamily="34" charset="0"/>
              <a:buChar char="•"/>
            </a:pPr>
            <a:r>
              <a:rPr lang="en-US" altLang="en-US" sz="2000" dirty="0">
                <a:solidFill>
                  <a:srgbClr val="000000"/>
                </a:solidFill>
                <a:latin typeface="+mn-lt"/>
              </a:rPr>
              <a:t>To do this, we will use a dynamic data structure such as a linked list.</a:t>
            </a:r>
          </a:p>
        </p:txBody>
      </p:sp>
    </p:spTree>
    <p:extLst>
      <p:ext uri="{BB962C8B-B14F-4D97-AF65-F5344CB8AC3E}">
        <p14:creationId xmlns:p14="http://schemas.microsoft.com/office/powerpoint/2010/main" val="36837308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2" name="Table 1"/>
          <p:cNvGraphicFramePr>
            <a:graphicFrameLocks noGrp="1"/>
          </p:cNvGraphicFramePr>
          <p:nvPr/>
        </p:nvGraphicFramePr>
        <p:xfrm>
          <a:off x="7239001" y="4343400"/>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0</a:t>
                      </a:r>
                    </a:p>
                  </a:txBody>
                  <a:tcPr/>
                </a:tc>
                <a:tc>
                  <a:txBody>
                    <a:bodyPr/>
                    <a:lstStyle/>
                    <a:p>
                      <a:r>
                        <a:rPr lang="en-US" dirty="0">
                          <a:solidFill>
                            <a:srgbClr val="000000"/>
                          </a:solidFill>
                        </a:rPr>
                        <a:t>NULL</a:t>
                      </a:r>
                    </a:p>
                  </a:txBody>
                  <a:tcPr/>
                </a:tc>
                <a:extLst>
                  <a:ext uri="{0D108BD9-81ED-4DB2-BD59-A6C34878D82A}">
                    <a16:rowId xmlns:a16="http://schemas.microsoft.com/office/drawing/2014/main" val="1829208571"/>
                  </a:ext>
                </a:extLst>
              </a:tr>
            </a:tbl>
          </a:graphicData>
        </a:graphic>
      </p:graphicFrame>
      <p:sp>
        <p:nvSpPr>
          <p:cNvPr id="3" name="Title 2">
            <a:extLst>
              <a:ext uri="{FF2B5EF4-FFF2-40B4-BE49-F238E27FC236}">
                <a16:creationId xmlns:a16="http://schemas.microsoft.com/office/drawing/2014/main" id="{A5C9F224-F9BE-698F-83A4-2514413F89B0}"/>
              </a:ext>
            </a:extLst>
          </p:cNvPr>
          <p:cNvSpPr>
            <a:spLocks noGrp="1"/>
          </p:cNvSpPr>
          <p:nvPr>
            <p:ph type="title"/>
          </p:nvPr>
        </p:nvSpPr>
        <p:spPr/>
        <p:txBody>
          <a:bodyPr/>
          <a:lstStyle/>
          <a:p>
            <a:r>
              <a:rPr lang="en-US" dirty="0"/>
              <a:t>Linked Lists</a:t>
            </a:r>
          </a:p>
        </p:txBody>
      </p:sp>
      <p:sp>
        <p:nvSpPr>
          <p:cNvPr id="4" name="Content Placeholder 3">
            <a:extLst>
              <a:ext uri="{FF2B5EF4-FFF2-40B4-BE49-F238E27FC236}">
                <a16:creationId xmlns:a16="http://schemas.microsoft.com/office/drawing/2014/main" id="{20DE91AE-6DDE-C813-91F4-6A8424390B37}"/>
              </a:ext>
            </a:extLst>
          </p:cNvPr>
          <p:cNvSpPr>
            <a:spLocks noGrp="1"/>
          </p:cNvSpPr>
          <p:nvPr>
            <p:ph idx="1"/>
          </p:nvPr>
        </p:nvSpPr>
        <p:spPr/>
        <p:txBody>
          <a:bodyPr/>
          <a:lstStyle/>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int value; // could have multiple values</a:t>
            </a:r>
            <a:br>
              <a:rPr lang="en-US" altLang="en-US" sz="2000" i="1" dirty="0">
                <a:solidFill>
                  <a:srgbClr val="000000"/>
                </a:solidFill>
                <a:latin typeface="+mn-lt"/>
              </a:rPr>
            </a:br>
            <a:r>
              <a:rPr lang="en-US" altLang="en-US" sz="2000" i="1" dirty="0">
                <a:solidFill>
                  <a:srgbClr val="000000"/>
                </a:solidFill>
                <a:latin typeface="+mn-lt"/>
              </a:rPr>
              <a:t>    struct </a:t>
            </a:r>
            <a:r>
              <a:rPr lang="en-US" altLang="en-US" sz="2000" i="1" dirty="0" err="1">
                <a:solidFill>
                  <a:srgbClr val="000000"/>
                </a:solidFill>
                <a:latin typeface="+mn-lt"/>
              </a:rPr>
              <a:t>ListNode</a:t>
            </a:r>
            <a:r>
              <a:rPr lang="en-US" altLang="en-US" sz="2000" i="1" dirty="0">
                <a:solidFill>
                  <a:srgbClr val="000000"/>
                </a:solidFill>
                <a:latin typeface="+mn-lt"/>
              </a:rPr>
              <a:t>* next;</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node = (struct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    malloc(</a:t>
            </a:r>
            <a:r>
              <a:rPr lang="en-US" altLang="en-US" sz="2000" i="1" dirty="0" err="1">
                <a:solidFill>
                  <a:srgbClr val="000000"/>
                </a:solidFill>
                <a:latin typeface="+mn-lt"/>
              </a:rPr>
              <a:t>sizeof</a:t>
            </a: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node-&gt;value = 0;</a:t>
            </a:r>
            <a:br>
              <a:rPr lang="en-US" altLang="en-US" sz="2000" i="1" dirty="0">
                <a:solidFill>
                  <a:srgbClr val="000000"/>
                </a:solidFill>
                <a:latin typeface="+mn-lt"/>
              </a:rPr>
            </a:br>
            <a:r>
              <a:rPr lang="en-US" altLang="en-US" sz="2000" i="1" dirty="0">
                <a:solidFill>
                  <a:srgbClr val="000000"/>
                </a:solidFill>
                <a:latin typeface="+mn-lt"/>
              </a:rPr>
              <a:t>node-&gt;next = NULL;</a:t>
            </a:r>
          </a:p>
          <a:p>
            <a:pPr marL="0" indent="0">
              <a:buNone/>
            </a:pPr>
            <a:endParaRPr lang="en-US" dirty="0"/>
          </a:p>
        </p:txBody>
      </p:sp>
    </p:spTree>
    <p:extLst>
      <p:ext uri="{BB962C8B-B14F-4D97-AF65-F5344CB8AC3E}">
        <p14:creationId xmlns:p14="http://schemas.microsoft.com/office/powerpoint/2010/main" val="5261479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3" name="Title 2">
            <a:extLst>
              <a:ext uri="{FF2B5EF4-FFF2-40B4-BE49-F238E27FC236}">
                <a16:creationId xmlns:a16="http://schemas.microsoft.com/office/drawing/2014/main" id="{A5C9F224-F9BE-698F-83A4-2514413F89B0}"/>
              </a:ext>
            </a:extLst>
          </p:cNvPr>
          <p:cNvSpPr>
            <a:spLocks noGrp="1"/>
          </p:cNvSpPr>
          <p:nvPr>
            <p:ph type="title"/>
          </p:nvPr>
        </p:nvSpPr>
        <p:spPr/>
        <p:txBody>
          <a:bodyPr/>
          <a:lstStyle/>
          <a:p>
            <a:r>
              <a:rPr lang="en-US" dirty="0"/>
              <a:t>Linked Lists</a:t>
            </a:r>
          </a:p>
        </p:txBody>
      </p:sp>
      <p:sp>
        <p:nvSpPr>
          <p:cNvPr id="4" name="Content Placeholder 3">
            <a:extLst>
              <a:ext uri="{FF2B5EF4-FFF2-40B4-BE49-F238E27FC236}">
                <a16:creationId xmlns:a16="http://schemas.microsoft.com/office/drawing/2014/main" id="{20DE91AE-6DDE-C813-91F4-6A8424390B37}"/>
              </a:ext>
            </a:extLst>
          </p:cNvPr>
          <p:cNvSpPr>
            <a:spLocks noGrp="1"/>
          </p:cNvSpPr>
          <p:nvPr>
            <p:ph idx="1"/>
          </p:nvPr>
        </p:nvSpPr>
        <p:spPr/>
        <p:txBody>
          <a:bodyPr/>
          <a:lstStyle/>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a:t>
            </a:r>
          </a:p>
          <a:p>
            <a:pPr marL="0" indent="0">
              <a:spcBef>
                <a:spcPts val="600"/>
              </a:spcBef>
              <a:buNone/>
            </a:pPr>
            <a:r>
              <a:rPr lang="en-US" altLang="en-US" sz="2000" i="1" dirty="0">
                <a:solidFill>
                  <a:srgbClr val="000000"/>
                </a:solidFill>
                <a:latin typeface="+mn-lt"/>
              </a:rPr>
              <a:t>    int value; // could have multiple values</a:t>
            </a:r>
            <a:br>
              <a:rPr lang="en-US" altLang="en-US" sz="2000" i="1" dirty="0">
                <a:solidFill>
                  <a:srgbClr val="000000"/>
                </a:solidFill>
                <a:latin typeface="+mn-lt"/>
              </a:rPr>
            </a:br>
            <a:r>
              <a:rPr lang="en-US" altLang="en-US" sz="2000" i="1" dirty="0">
                <a:solidFill>
                  <a:srgbClr val="000000"/>
                </a:solidFill>
                <a:latin typeface="+mn-lt"/>
              </a:rPr>
              <a:t>    struct </a:t>
            </a:r>
            <a:r>
              <a:rPr lang="en-US" altLang="en-US" sz="2000" i="1" dirty="0" err="1">
                <a:solidFill>
                  <a:srgbClr val="000000"/>
                </a:solidFill>
                <a:latin typeface="+mn-lt"/>
              </a:rPr>
              <a:t>ListNode</a:t>
            </a:r>
            <a:r>
              <a:rPr lang="en-US" altLang="en-US" sz="2000" i="1" dirty="0">
                <a:solidFill>
                  <a:srgbClr val="000000"/>
                </a:solidFill>
                <a:latin typeface="+mn-lt"/>
              </a:rPr>
              <a:t>* next;</a:t>
            </a:r>
          </a:p>
          <a:p>
            <a:pPr marL="0" indent="0">
              <a:spcBef>
                <a:spcPts val="600"/>
              </a:spcBef>
              <a:buNone/>
            </a:pPr>
            <a:r>
              <a:rPr lang="en-US" altLang="en-US" sz="2000" i="1" dirty="0">
                <a:solidFill>
                  <a:srgbClr val="000000"/>
                </a:solidFill>
                <a:latin typeface="+mn-lt"/>
              </a:rPr>
              <a:t>};</a:t>
            </a:r>
          </a:p>
          <a:p>
            <a:pPr marL="0" indent="0">
              <a:spcBef>
                <a:spcPts val="600"/>
              </a:spcBef>
            </a:pPr>
            <a:endParaRPr lang="en-US" altLang="en-US" sz="2000" i="1" dirty="0">
              <a:solidFill>
                <a:srgbClr val="000000"/>
              </a:solidFill>
              <a:latin typeface="+mn-lt"/>
            </a:endParaRPr>
          </a:p>
          <a:p>
            <a:pPr marL="0" indent="0">
              <a:spcBef>
                <a:spcPts val="600"/>
              </a:spcBef>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node2 = (struct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    malloc(</a:t>
            </a:r>
            <a:r>
              <a:rPr lang="en-US" altLang="en-US" sz="2000" i="1" dirty="0" err="1">
                <a:solidFill>
                  <a:srgbClr val="000000"/>
                </a:solidFill>
                <a:latin typeface="+mn-lt"/>
              </a:rPr>
              <a:t>sizeof</a:t>
            </a: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node2-&gt;value = 1;</a:t>
            </a:r>
            <a:br>
              <a:rPr lang="en-US" altLang="en-US" sz="2000" i="1" dirty="0">
                <a:solidFill>
                  <a:srgbClr val="000000"/>
                </a:solidFill>
                <a:latin typeface="+mn-lt"/>
              </a:rPr>
            </a:br>
            <a:r>
              <a:rPr lang="en-US" altLang="en-US" sz="2000" i="1" dirty="0">
                <a:solidFill>
                  <a:srgbClr val="000000"/>
                </a:solidFill>
                <a:latin typeface="+mn-lt"/>
              </a:rPr>
              <a:t>node2-&gt;next = node;</a:t>
            </a:r>
          </a:p>
        </p:txBody>
      </p:sp>
      <p:graphicFrame>
        <p:nvGraphicFramePr>
          <p:cNvPr id="5" name="Table 4">
            <a:extLst>
              <a:ext uri="{FF2B5EF4-FFF2-40B4-BE49-F238E27FC236}">
                <a16:creationId xmlns:a16="http://schemas.microsoft.com/office/drawing/2014/main" id="{C0BF2AD5-9D3C-B5D6-6B58-89F9F58BF49E}"/>
              </a:ext>
            </a:extLst>
          </p:cNvPr>
          <p:cNvGraphicFramePr>
            <a:graphicFrameLocks noGrp="1"/>
          </p:cNvGraphicFramePr>
          <p:nvPr/>
        </p:nvGraphicFramePr>
        <p:xfrm>
          <a:off x="86868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0</a:t>
                      </a:r>
                    </a:p>
                  </a:txBody>
                  <a:tcPr/>
                </a:tc>
                <a:tc>
                  <a:txBody>
                    <a:bodyPr/>
                    <a:lstStyle/>
                    <a:p>
                      <a:r>
                        <a:rPr lang="en-US" dirty="0">
                          <a:solidFill>
                            <a:srgbClr val="000000"/>
                          </a:solidFill>
                        </a:rPr>
                        <a:t>NULL</a:t>
                      </a:r>
                    </a:p>
                  </a:txBody>
                  <a:tcPr/>
                </a:tc>
                <a:extLst>
                  <a:ext uri="{0D108BD9-81ED-4DB2-BD59-A6C34878D82A}">
                    <a16:rowId xmlns:a16="http://schemas.microsoft.com/office/drawing/2014/main" val="1829208571"/>
                  </a:ext>
                </a:extLst>
              </a:tr>
            </a:tbl>
          </a:graphicData>
        </a:graphic>
      </p:graphicFrame>
      <p:graphicFrame>
        <p:nvGraphicFramePr>
          <p:cNvPr id="6" name="Table 5">
            <a:extLst>
              <a:ext uri="{FF2B5EF4-FFF2-40B4-BE49-F238E27FC236}">
                <a16:creationId xmlns:a16="http://schemas.microsoft.com/office/drawing/2014/main" id="{BF28B686-649C-B37B-59B6-B7327E598772}"/>
              </a:ext>
            </a:extLst>
          </p:cNvPr>
          <p:cNvGraphicFramePr>
            <a:graphicFrameLocks noGrp="1"/>
          </p:cNvGraphicFramePr>
          <p:nvPr/>
        </p:nvGraphicFramePr>
        <p:xfrm>
          <a:off x="55626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1</a:t>
                      </a:r>
                    </a:p>
                  </a:txBody>
                  <a:tcPr/>
                </a:tc>
                <a:tc>
                  <a:txBody>
                    <a:bodyPr/>
                    <a:lstStyle/>
                    <a:p>
                      <a:r>
                        <a:rPr lang="en-US" dirty="0">
                          <a:solidFill>
                            <a:srgbClr val="000000"/>
                          </a:solidFill>
                        </a:rPr>
                        <a:t>&amp;node</a:t>
                      </a:r>
                    </a:p>
                  </a:txBody>
                  <a:tcPr/>
                </a:tc>
                <a:extLst>
                  <a:ext uri="{0D108BD9-81ED-4DB2-BD59-A6C34878D82A}">
                    <a16:rowId xmlns:a16="http://schemas.microsoft.com/office/drawing/2014/main" val="1829208571"/>
                  </a:ext>
                </a:extLst>
              </a:tr>
            </a:tbl>
          </a:graphicData>
        </a:graphic>
      </p:graphicFrame>
      <p:cxnSp>
        <p:nvCxnSpPr>
          <p:cNvPr id="7" name="Straight Arrow Connector 6">
            <a:extLst>
              <a:ext uri="{FF2B5EF4-FFF2-40B4-BE49-F238E27FC236}">
                <a16:creationId xmlns:a16="http://schemas.microsoft.com/office/drawing/2014/main" id="{E9A20DD4-7E1F-1452-B0F7-0F9DF29AFB7C}"/>
              </a:ext>
            </a:extLst>
          </p:cNvPr>
          <p:cNvCxnSpPr/>
          <p:nvPr/>
        </p:nvCxnSpPr>
        <p:spPr>
          <a:xfrm>
            <a:off x="7239000" y="55626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226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graphicFrame>
        <p:nvGraphicFramePr>
          <p:cNvPr id="2" name="Table 1"/>
          <p:cNvGraphicFramePr>
            <a:graphicFrameLocks noGrp="1"/>
          </p:cNvGraphicFramePr>
          <p:nvPr/>
        </p:nvGraphicFramePr>
        <p:xfrm>
          <a:off x="86868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0</a:t>
                      </a:r>
                    </a:p>
                  </a:txBody>
                  <a:tcPr/>
                </a:tc>
                <a:tc>
                  <a:txBody>
                    <a:bodyPr/>
                    <a:lstStyle/>
                    <a:p>
                      <a:r>
                        <a:rPr lang="en-US" dirty="0">
                          <a:solidFill>
                            <a:srgbClr val="000000"/>
                          </a:solidFill>
                        </a:rPr>
                        <a:t>NULL</a:t>
                      </a:r>
                    </a:p>
                  </a:txBody>
                  <a:tcPr/>
                </a:tc>
                <a:extLst>
                  <a:ext uri="{0D108BD9-81ED-4DB2-BD59-A6C34878D82A}">
                    <a16:rowId xmlns:a16="http://schemas.microsoft.com/office/drawing/2014/main" val="1829208571"/>
                  </a:ext>
                </a:extLst>
              </a:tr>
            </a:tbl>
          </a:graphicData>
        </a:graphic>
      </p:graphicFrame>
      <p:graphicFrame>
        <p:nvGraphicFramePr>
          <p:cNvPr id="5" name="Table 4"/>
          <p:cNvGraphicFramePr>
            <a:graphicFrameLocks noGrp="1"/>
          </p:cNvGraphicFramePr>
          <p:nvPr/>
        </p:nvGraphicFramePr>
        <p:xfrm>
          <a:off x="5562601" y="5014912"/>
          <a:ext cx="1807631" cy="736600"/>
        </p:xfrm>
        <a:graphic>
          <a:graphicData uri="http://schemas.openxmlformats.org/drawingml/2006/table">
            <a:tbl>
              <a:tblPr firstRow="1" bandRow="1">
                <a:tableStyleId>{5C22544A-7EE6-4342-B048-85BDC9FD1C3A}</a:tableStyleId>
              </a:tblPr>
              <a:tblGrid>
                <a:gridCol w="790575">
                  <a:extLst>
                    <a:ext uri="{9D8B030D-6E8A-4147-A177-3AD203B41FA5}">
                      <a16:colId xmlns:a16="http://schemas.microsoft.com/office/drawing/2014/main" val="3617255017"/>
                    </a:ext>
                  </a:extLst>
                </a:gridCol>
                <a:gridCol w="1017056">
                  <a:extLst>
                    <a:ext uri="{9D8B030D-6E8A-4147-A177-3AD203B41FA5}">
                      <a16:colId xmlns:a16="http://schemas.microsoft.com/office/drawing/2014/main" val="1125537264"/>
                    </a:ext>
                  </a:extLst>
                </a:gridCol>
              </a:tblGrid>
              <a:tr h="0">
                <a:tc>
                  <a:txBody>
                    <a:bodyPr/>
                    <a:lstStyle/>
                    <a:p>
                      <a:r>
                        <a:rPr lang="en-US" dirty="0"/>
                        <a:t>Value</a:t>
                      </a:r>
                    </a:p>
                  </a:txBody>
                  <a:tcPr/>
                </a:tc>
                <a:tc>
                  <a:txBody>
                    <a:bodyPr/>
                    <a:lstStyle/>
                    <a:p>
                      <a:r>
                        <a:rPr lang="en-US" dirty="0"/>
                        <a:t>Next</a:t>
                      </a:r>
                    </a:p>
                  </a:txBody>
                  <a:tcPr/>
                </a:tc>
                <a:extLst>
                  <a:ext uri="{0D108BD9-81ED-4DB2-BD59-A6C34878D82A}">
                    <a16:rowId xmlns:a16="http://schemas.microsoft.com/office/drawing/2014/main" val="3278692369"/>
                  </a:ext>
                </a:extLst>
              </a:tr>
              <a:tr h="370840">
                <a:tc>
                  <a:txBody>
                    <a:bodyPr/>
                    <a:lstStyle/>
                    <a:p>
                      <a:r>
                        <a:rPr lang="en-US" dirty="0">
                          <a:solidFill>
                            <a:srgbClr val="000000"/>
                          </a:solidFill>
                        </a:rPr>
                        <a:t>1</a:t>
                      </a:r>
                    </a:p>
                  </a:txBody>
                  <a:tcPr/>
                </a:tc>
                <a:tc>
                  <a:txBody>
                    <a:bodyPr/>
                    <a:lstStyle/>
                    <a:p>
                      <a:r>
                        <a:rPr lang="en-US" dirty="0">
                          <a:solidFill>
                            <a:srgbClr val="000000"/>
                          </a:solidFill>
                        </a:rPr>
                        <a:t>&amp;node</a:t>
                      </a:r>
                    </a:p>
                  </a:txBody>
                  <a:tcPr/>
                </a:tc>
                <a:extLst>
                  <a:ext uri="{0D108BD9-81ED-4DB2-BD59-A6C34878D82A}">
                    <a16:rowId xmlns:a16="http://schemas.microsoft.com/office/drawing/2014/main" val="1829208571"/>
                  </a:ext>
                </a:extLst>
              </a:tr>
            </a:tbl>
          </a:graphicData>
        </a:graphic>
      </p:graphicFrame>
      <p:cxnSp>
        <p:nvCxnSpPr>
          <p:cNvPr id="4" name="Straight Arrow Connector 3"/>
          <p:cNvCxnSpPr/>
          <p:nvPr/>
        </p:nvCxnSpPr>
        <p:spPr>
          <a:xfrm>
            <a:off x="7239000" y="556260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8258BAE7-7828-419B-0E66-42256EA5F53F}"/>
              </a:ext>
            </a:extLst>
          </p:cNvPr>
          <p:cNvSpPr>
            <a:spLocks noGrp="1"/>
          </p:cNvSpPr>
          <p:nvPr>
            <p:ph type="title"/>
          </p:nvPr>
        </p:nvSpPr>
        <p:spPr/>
        <p:txBody>
          <a:bodyPr/>
          <a:lstStyle/>
          <a:p>
            <a:r>
              <a:rPr lang="en-US" dirty="0"/>
              <a:t>Linked Lists</a:t>
            </a:r>
          </a:p>
        </p:txBody>
      </p:sp>
      <p:sp>
        <p:nvSpPr>
          <p:cNvPr id="6" name="Content Placeholder 5">
            <a:extLst>
              <a:ext uri="{FF2B5EF4-FFF2-40B4-BE49-F238E27FC236}">
                <a16:creationId xmlns:a16="http://schemas.microsoft.com/office/drawing/2014/main" id="{102B80C5-F89D-9E75-D20A-168E383E9D87}"/>
              </a:ext>
            </a:extLst>
          </p:cNvPr>
          <p:cNvSpPr>
            <a:spLocks noGrp="1"/>
          </p:cNvSpPr>
          <p:nvPr>
            <p:ph idx="1"/>
          </p:nvPr>
        </p:nvSpPr>
        <p:spPr/>
        <p:txBody>
          <a:bodyPr/>
          <a:lstStyle/>
          <a:p>
            <a:pPr marL="0" indent="0">
              <a:buNone/>
            </a:pPr>
            <a:r>
              <a:rPr lang="en-US" altLang="en-US" sz="2000" i="1" dirty="0">
                <a:solidFill>
                  <a:srgbClr val="000000"/>
                </a:solidFill>
                <a:latin typeface="+mn-lt"/>
              </a:rPr>
              <a:t>struct </a:t>
            </a:r>
            <a:r>
              <a:rPr lang="en-US" altLang="en-US" sz="2000" i="1" dirty="0" err="1">
                <a:solidFill>
                  <a:srgbClr val="000000"/>
                </a:solidFill>
                <a:latin typeface="+mn-lt"/>
              </a:rPr>
              <a:t>ListNode</a:t>
            </a:r>
            <a:r>
              <a:rPr lang="en-US" altLang="en-US" sz="2000" i="1" dirty="0">
                <a:solidFill>
                  <a:srgbClr val="000000"/>
                </a:solidFill>
                <a:latin typeface="+mn-lt"/>
              </a:rPr>
              <a:t>* </a:t>
            </a:r>
            <a:r>
              <a:rPr lang="en-US" altLang="en-US" sz="2000" i="1" dirty="0" err="1">
                <a:solidFill>
                  <a:srgbClr val="000000"/>
                </a:solidFill>
                <a:latin typeface="+mn-lt"/>
              </a:rPr>
              <a:t>ptr</a:t>
            </a:r>
            <a:r>
              <a:rPr lang="en-US" altLang="en-US" sz="2000" i="1" dirty="0">
                <a:solidFill>
                  <a:srgbClr val="000000"/>
                </a:solidFill>
                <a:latin typeface="+mn-lt"/>
              </a:rPr>
              <a:t> = node2;</a:t>
            </a:r>
            <a:br>
              <a:rPr lang="en-US" altLang="en-US" sz="2000" i="1" dirty="0">
                <a:solidFill>
                  <a:srgbClr val="000000"/>
                </a:solidFill>
                <a:latin typeface="+mn-lt"/>
              </a:rPr>
            </a:br>
            <a:br>
              <a:rPr lang="en-US" altLang="en-US" sz="2000" i="1" dirty="0">
                <a:solidFill>
                  <a:srgbClr val="000000"/>
                </a:solidFill>
                <a:latin typeface="+mn-lt"/>
              </a:rPr>
            </a:br>
            <a:r>
              <a:rPr lang="en-US" altLang="en-US" sz="2000" i="1" dirty="0">
                <a:solidFill>
                  <a:srgbClr val="000000"/>
                </a:solidFill>
                <a:latin typeface="+mn-lt"/>
              </a:rPr>
              <a:t>while(</a:t>
            </a:r>
            <a:r>
              <a:rPr lang="en-US" altLang="en-US" sz="2000" i="1" dirty="0" err="1">
                <a:solidFill>
                  <a:srgbClr val="000000"/>
                </a:solidFill>
                <a:latin typeface="+mn-lt"/>
              </a:rPr>
              <a:t>ptr</a:t>
            </a:r>
            <a:r>
              <a:rPr lang="en-US" altLang="en-US" sz="2000" i="1" dirty="0">
                <a:solidFill>
                  <a:srgbClr val="000000"/>
                </a:solidFill>
                <a:latin typeface="+mn-lt"/>
              </a:rPr>
              <a:t> != NULL) {</a:t>
            </a:r>
            <a:br>
              <a:rPr lang="en-US" altLang="en-US" sz="2000" i="1" dirty="0">
                <a:solidFill>
                  <a:srgbClr val="000000"/>
                </a:solidFill>
                <a:latin typeface="+mn-lt"/>
              </a:rPr>
            </a:br>
            <a:r>
              <a:rPr lang="en-US" altLang="en-US" sz="2000" i="1" dirty="0">
                <a:solidFill>
                  <a:srgbClr val="000000"/>
                </a:solidFill>
                <a:latin typeface="+mn-lt"/>
              </a:rPr>
              <a:t>    </a:t>
            </a:r>
            <a:r>
              <a:rPr lang="en-US" altLang="en-US" sz="2000" i="1" dirty="0" err="1">
                <a:solidFill>
                  <a:srgbClr val="000000"/>
                </a:solidFill>
                <a:latin typeface="+mn-lt"/>
              </a:rPr>
              <a:t>tmp</a:t>
            </a:r>
            <a:r>
              <a:rPr lang="en-US" altLang="en-US" sz="2000" i="1" dirty="0">
                <a:solidFill>
                  <a:srgbClr val="000000"/>
                </a:solidFill>
                <a:latin typeface="+mn-lt"/>
              </a:rPr>
              <a:t> = </a:t>
            </a:r>
            <a:r>
              <a:rPr lang="en-US" altLang="en-US" sz="2000" i="1" dirty="0" err="1">
                <a:solidFill>
                  <a:srgbClr val="000000"/>
                </a:solidFill>
                <a:latin typeface="+mn-lt"/>
              </a:rPr>
              <a:t>ptr</a:t>
            </a:r>
            <a:r>
              <a:rPr lang="en-US" altLang="en-US" sz="2000" i="1" dirty="0">
                <a:solidFill>
                  <a:srgbClr val="000000"/>
                </a:solidFill>
                <a:latin typeface="+mn-lt"/>
              </a:rPr>
              <a:t>;</a:t>
            </a:r>
            <a:br>
              <a:rPr lang="en-US" altLang="en-US" sz="2000" i="1" dirty="0">
                <a:solidFill>
                  <a:srgbClr val="000000"/>
                </a:solidFill>
                <a:latin typeface="+mn-lt"/>
              </a:rPr>
            </a:br>
            <a:r>
              <a:rPr lang="en-US" altLang="en-US" sz="2000" i="1" dirty="0">
                <a:solidFill>
                  <a:srgbClr val="000000"/>
                </a:solidFill>
                <a:latin typeface="+mn-lt"/>
              </a:rPr>
              <a:t>    </a:t>
            </a:r>
            <a:r>
              <a:rPr lang="en-US" altLang="en-US" sz="2000" i="1" dirty="0" err="1">
                <a:solidFill>
                  <a:srgbClr val="000000"/>
                </a:solidFill>
                <a:latin typeface="+mn-lt"/>
              </a:rPr>
              <a:t>ptr</a:t>
            </a:r>
            <a:r>
              <a:rPr lang="en-US" altLang="en-US" sz="2000" i="1" dirty="0">
                <a:solidFill>
                  <a:srgbClr val="000000"/>
                </a:solidFill>
                <a:latin typeface="+mn-lt"/>
              </a:rPr>
              <a:t> = </a:t>
            </a:r>
            <a:r>
              <a:rPr lang="en-US" altLang="en-US" sz="2000" i="1" dirty="0" err="1">
                <a:solidFill>
                  <a:srgbClr val="000000"/>
                </a:solidFill>
                <a:latin typeface="+mn-lt"/>
              </a:rPr>
              <a:t>ptr</a:t>
            </a:r>
            <a:r>
              <a:rPr lang="en-US" altLang="en-US" sz="2000" i="1" dirty="0">
                <a:solidFill>
                  <a:srgbClr val="000000"/>
                </a:solidFill>
                <a:latin typeface="+mn-lt"/>
              </a:rPr>
              <a:t>-&gt;next;</a:t>
            </a:r>
            <a:br>
              <a:rPr lang="en-US" altLang="en-US" sz="2000" i="1" dirty="0">
                <a:solidFill>
                  <a:srgbClr val="000000"/>
                </a:solidFill>
                <a:latin typeface="+mn-lt"/>
              </a:rPr>
            </a:br>
            <a:r>
              <a:rPr lang="en-US" altLang="en-US" sz="2000" i="1" dirty="0">
                <a:solidFill>
                  <a:srgbClr val="000000"/>
                </a:solidFill>
                <a:latin typeface="+mn-lt"/>
              </a:rPr>
              <a:t>    free(</a:t>
            </a:r>
            <a:r>
              <a:rPr lang="en-US" altLang="en-US" sz="2000" i="1" dirty="0" err="1">
                <a:solidFill>
                  <a:srgbClr val="000000"/>
                </a:solidFill>
                <a:latin typeface="+mn-lt"/>
              </a:rPr>
              <a:t>tmp</a:t>
            </a:r>
            <a:r>
              <a:rPr lang="en-US" altLang="en-US" sz="2000" i="1" dirty="0">
                <a:solidFill>
                  <a:srgbClr val="000000"/>
                </a:solidFill>
                <a:latin typeface="+mn-lt"/>
              </a:rPr>
              <a:t>); // why copy </a:t>
            </a:r>
            <a:r>
              <a:rPr lang="en-US" altLang="en-US" sz="2000" i="1" dirty="0" err="1">
                <a:solidFill>
                  <a:srgbClr val="000000"/>
                </a:solidFill>
                <a:latin typeface="+mn-lt"/>
              </a:rPr>
              <a:t>ptr</a:t>
            </a:r>
            <a:r>
              <a:rPr lang="en-US" altLang="en-US" sz="2000" i="1" dirty="0">
                <a:solidFill>
                  <a:srgbClr val="000000"/>
                </a:solidFill>
                <a:latin typeface="+mn-lt"/>
              </a:rPr>
              <a:t> into </a:t>
            </a:r>
            <a:r>
              <a:rPr lang="en-US" altLang="en-US" sz="2000" i="1" dirty="0" err="1">
                <a:solidFill>
                  <a:srgbClr val="000000"/>
                </a:solidFill>
                <a:latin typeface="+mn-lt"/>
              </a:rPr>
              <a:t>tmp</a:t>
            </a:r>
            <a:r>
              <a:rPr lang="en-US" altLang="en-US" sz="2000" i="1" dirty="0">
                <a:solidFill>
                  <a:srgbClr val="000000"/>
                </a:solidFill>
                <a:latin typeface="+mn-lt"/>
              </a:rPr>
              <a:t> and free?</a:t>
            </a:r>
            <a:br>
              <a:rPr lang="en-US" altLang="en-US" sz="2000" i="1" dirty="0">
                <a:solidFill>
                  <a:srgbClr val="000000"/>
                </a:solidFill>
                <a:latin typeface="+mn-lt"/>
              </a:rPr>
            </a:br>
            <a:r>
              <a:rPr lang="en-US" altLang="en-US" sz="2000" i="1" dirty="0">
                <a:solidFill>
                  <a:srgbClr val="000000"/>
                </a:solidFill>
                <a:latin typeface="+mn-lt"/>
              </a:rPr>
              <a:t>}</a:t>
            </a:r>
          </a:p>
          <a:p>
            <a:endParaRPr lang="en-US" dirty="0"/>
          </a:p>
        </p:txBody>
      </p:sp>
    </p:spTree>
    <p:extLst>
      <p:ext uri="{BB962C8B-B14F-4D97-AF65-F5344CB8AC3E}">
        <p14:creationId xmlns:p14="http://schemas.microsoft.com/office/powerpoint/2010/main" val="2239626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4448175" y="6388100"/>
            <a:ext cx="3276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sp>
        <p:nvSpPr>
          <p:cNvPr id="2" name="Title 1">
            <a:extLst>
              <a:ext uri="{FF2B5EF4-FFF2-40B4-BE49-F238E27FC236}">
                <a16:creationId xmlns:a16="http://schemas.microsoft.com/office/drawing/2014/main" id="{ABC9297F-29DC-49A6-CB36-238ABEE88E73}"/>
              </a:ext>
            </a:extLst>
          </p:cNvPr>
          <p:cNvSpPr>
            <a:spLocks noGrp="1"/>
          </p:cNvSpPr>
          <p:nvPr>
            <p:ph type="title"/>
          </p:nvPr>
        </p:nvSpPr>
        <p:spPr/>
        <p:txBody>
          <a:bodyPr/>
          <a:lstStyle/>
          <a:p>
            <a:r>
              <a:rPr lang="en-US" dirty="0"/>
              <a:t>Memory Allocation of Structs</a:t>
            </a:r>
          </a:p>
        </p:txBody>
      </p:sp>
      <p:sp>
        <p:nvSpPr>
          <p:cNvPr id="3" name="Content Placeholder 2">
            <a:extLst>
              <a:ext uri="{FF2B5EF4-FFF2-40B4-BE49-F238E27FC236}">
                <a16:creationId xmlns:a16="http://schemas.microsoft.com/office/drawing/2014/main" id="{608552D7-A05A-E2CD-9F72-80806272467C}"/>
              </a:ext>
            </a:extLst>
          </p:cNvPr>
          <p:cNvSpPr>
            <a:spLocks noGrp="1"/>
          </p:cNvSpPr>
          <p:nvPr>
            <p:ph idx="1"/>
          </p:nvPr>
        </p:nvSpPr>
        <p:spPr/>
        <p:txBody>
          <a:bodyPr>
            <a:normAutofit fontScale="70000" lnSpcReduction="20000"/>
          </a:bodyPr>
          <a:lstStyle/>
          <a:p>
            <a:pPr marL="457200" indent="-457200">
              <a:spcBef>
                <a:spcPts val="600"/>
              </a:spcBef>
              <a:buFont typeface="Arial" panose="020B0604020202020204" pitchFamily="34" charset="0"/>
              <a:buChar char="•"/>
            </a:pPr>
            <a:r>
              <a:rPr lang="en-US" altLang="en-US" sz="3200" dirty="0">
                <a:solidFill>
                  <a:srgbClr val="000000"/>
                </a:solidFill>
                <a:latin typeface="+mn-lt"/>
              </a:rPr>
              <a:t>Struct allocation can vary with the types used, because each element must begin at an address that is an integer multiple of its size.</a:t>
            </a:r>
          </a:p>
          <a:p>
            <a:pPr marL="857250" lvl="1" indent="-457200">
              <a:spcBef>
                <a:spcPts val="600"/>
              </a:spcBef>
              <a:buFont typeface="Arial" panose="020B0604020202020204" pitchFamily="34" charset="0"/>
              <a:buChar char="•"/>
            </a:pPr>
            <a:r>
              <a:rPr lang="en-US" altLang="en-US" sz="3200" dirty="0">
                <a:solidFill>
                  <a:srgbClr val="000000"/>
                </a:solidFill>
                <a:latin typeface="+mn-lt"/>
              </a:rPr>
              <a:t>This is called </a:t>
            </a:r>
            <a:r>
              <a:rPr lang="en-US" altLang="en-US" sz="3200" i="1" dirty="0">
                <a:solidFill>
                  <a:srgbClr val="000000"/>
                </a:solidFill>
                <a:latin typeface="+mn-lt"/>
              </a:rPr>
              <a:t>word alignment</a:t>
            </a:r>
            <a:endParaRPr lang="en-US" altLang="en-US" sz="3200" dirty="0">
              <a:solidFill>
                <a:srgbClr val="000000"/>
              </a:solidFill>
              <a:latin typeface="+mn-lt"/>
            </a:endParaRPr>
          </a:p>
          <a:p>
            <a:pPr marL="0" indent="0">
              <a:spcBef>
                <a:spcPts val="600"/>
              </a:spcBef>
            </a:pPr>
            <a:endParaRPr lang="en-US" altLang="en-US" sz="3200" dirty="0">
              <a:solidFill>
                <a:srgbClr val="000000"/>
              </a:solidFill>
              <a:latin typeface="+mn-lt"/>
            </a:endParaRPr>
          </a:p>
          <a:p>
            <a:pPr marL="0" indent="0">
              <a:spcBef>
                <a:spcPts val="600"/>
              </a:spcBef>
              <a:buNone/>
            </a:pPr>
            <a:r>
              <a:rPr lang="en-US" altLang="en-US" sz="3200" i="1" dirty="0">
                <a:solidFill>
                  <a:srgbClr val="000000"/>
                </a:solidFill>
                <a:latin typeface="+mn-lt"/>
              </a:rPr>
              <a:t>struct test { // what is </a:t>
            </a:r>
            <a:r>
              <a:rPr lang="en-US" altLang="en-US" sz="3200" i="1" dirty="0" err="1">
                <a:solidFill>
                  <a:srgbClr val="000000"/>
                </a:solidFill>
                <a:latin typeface="+mn-lt"/>
              </a:rPr>
              <a:t>sizeof</a:t>
            </a:r>
            <a:r>
              <a:rPr lang="en-US" altLang="en-US" sz="3200" i="1" dirty="0">
                <a:solidFill>
                  <a:srgbClr val="000000"/>
                </a:solidFill>
                <a:latin typeface="+mn-lt"/>
              </a:rPr>
              <a:t>(struct test?)</a:t>
            </a:r>
          </a:p>
          <a:p>
            <a:pPr marL="0" indent="0">
              <a:spcBef>
                <a:spcPts val="600"/>
              </a:spcBef>
              <a:buNone/>
            </a:pPr>
            <a:r>
              <a:rPr lang="en-US" altLang="en-US" sz="3200" i="1" dirty="0">
                <a:solidFill>
                  <a:srgbClr val="000000"/>
                </a:solidFill>
                <a:latin typeface="+mn-lt"/>
              </a:rPr>
              <a:t>    int x;</a:t>
            </a:r>
          </a:p>
          <a:p>
            <a:pPr marL="0" indent="0">
              <a:spcBef>
                <a:spcPts val="600"/>
              </a:spcBef>
              <a:buNone/>
            </a:pPr>
            <a:r>
              <a:rPr lang="en-US" altLang="en-US" sz="3200" i="1" dirty="0">
                <a:solidFill>
                  <a:srgbClr val="000000"/>
                </a:solidFill>
                <a:latin typeface="+mn-lt"/>
              </a:rPr>
              <a:t>    char y;</a:t>
            </a:r>
          </a:p>
          <a:p>
            <a:pPr marL="0" indent="0">
              <a:spcBef>
                <a:spcPts val="600"/>
              </a:spcBef>
              <a:buNone/>
            </a:pPr>
            <a:r>
              <a:rPr lang="en-US" altLang="en-US" sz="3200" i="1" dirty="0">
                <a:solidFill>
                  <a:srgbClr val="000000"/>
                </a:solidFill>
                <a:latin typeface="+mn-lt"/>
              </a:rPr>
              <a:t>    int z;</a:t>
            </a:r>
          </a:p>
          <a:p>
            <a:pPr marL="0" indent="0">
              <a:spcBef>
                <a:spcPts val="600"/>
              </a:spcBef>
              <a:buNone/>
            </a:pPr>
            <a:r>
              <a:rPr lang="en-US" altLang="en-US" sz="3200" i="1" dirty="0">
                <a:solidFill>
                  <a:srgbClr val="000000"/>
                </a:solidFill>
                <a:latin typeface="+mn-lt"/>
              </a:rPr>
              <a:t>}; // what does this look like in memory, and can we improve upon this?</a:t>
            </a:r>
          </a:p>
          <a:p>
            <a:endParaRPr lang="en-US" dirty="0"/>
          </a:p>
        </p:txBody>
      </p:sp>
    </p:spTree>
    <p:extLst>
      <p:ext uri="{BB962C8B-B14F-4D97-AF65-F5344CB8AC3E}">
        <p14:creationId xmlns:p14="http://schemas.microsoft.com/office/powerpoint/2010/main" val="22810414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25AC7E-518D-BA45-DED8-394F1083627F}"/>
              </a:ext>
            </a:extLst>
          </p:cNvPr>
          <p:cNvSpPr>
            <a:spLocks noGrp="1"/>
          </p:cNvSpPr>
          <p:nvPr>
            <p:ph type="title"/>
          </p:nvPr>
        </p:nvSpPr>
        <p:spPr/>
        <p:txBody>
          <a:bodyPr/>
          <a:lstStyle/>
          <a:p>
            <a:r>
              <a:rPr lang="en-US" dirty="0"/>
              <a:t>Compiling a C Program</a:t>
            </a:r>
          </a:p>
        </p:txBody>
      </p:sp>
      <p:sp>
        <p:nvSpPr>
          <p:cNvPr id="2" name="Content Placeholder 1"/>
          <p:cNvSpPr>
            <a:spLocks noGrp="1"/>
          </p:cNvSpPr>
          <p:nvPr>
            <p:ph idx="1"/>
          </p:nvPr>
        </p:nvSpPr>
        <p:spPr/>
        <p:txBody>
          <a:bodyPr/>
          <a:lstStyle/>
          <a:p>
            <a:r>
              <a:rPr lang="en-US" dirty="0"/>
              <a:t>Other useful flags include</a:t>
            </a:r>
          </a:p>
          <a:p>
            <a:pPr lvl="1"/>
            <a:r>
              <a:rPr lang="en-US" dirty="0"/>
              <a:t>–g: compile with debugging symbols embedded</a:t>
            </a:r>
          </a:p>
          <a:p>
            <a:pPr lvl="2"/>
            <a:r>
              <a:rPr lang="en-US" dirty="0"/>
              <a:t>So you’ll get line numbers if the program crashes!</a:t>
            </a:r>
          </a:p>
          <a:p>
            <a:pPr lvl="1"/>
            <a:r>
              <a:rPr lang="en-US" dirty="0"/>
              <a:t>–</a:t>
            </a:r>
            <a:r>
              <a:rPr lang="en-US" dirty="0" err="1"/>
              <a:t>std</a:t>
            </a:r>
            <a:r>
              <a:rPr lang="en-US" dirty="0"/>
              <a:t>=c99: enable C99 extensions like inline for-loop index declarations</a:t>
            </a:r>
          </a:p>
          <a:p>
            <a:r>
              <a:rPr lang="en-US" dirty="0"/>
              <a:t>Functions must have signatures in a header file that you include:</a:t>
            </a:r>
          </a:p>
          <a:p>
            <a:pPr lvl="1"/>
            <a:r>
              <a:rPr lang="en-US" dirty="0"/>
              <a:t>#include &lt;</a:t>
            </a:r>
            <a:r>
              <a:rPr lang="en-US" dirty="0" err="1"/>
              <a:t>stdio.h</a:t>
            </a:r>
            <a:r>
              <a:rPr lang="en-US" dirty="0"/>
              <a:t>&gt; // search INCLUDE path</a:t>
            </a:r>
          </a:p>
          <a:p>
            <a:pPr lvl="1"/>
            <a:r>
              <a:rPr lang="en-US" dirty="0"/>
              <a:t>#include “</a:t>
            </a:r>
            <a:r>
              <a:rPr lang="en-US" dirty="0" err="1"/>
              <a:t>myfile.h</a:t>
            </a:r>
            <a:r>
              <a:rPr lang="en-US" dirty="0"/>
              <a:t>” // search the current directory</a:t>
            </a:r>
          </a:p>
          <a:p>
            <a:r>
              <a:rPr lang="en-US" dirty="0" err="1"/>
              <a:t>int</a:t>
            </a:r>
            <a:r>
              <a:rPr lang="en-US" dirty="0"/>
              <a:t> </a:t>
            </a:r>
            <a:r>
              <a:rPr lang="en-US" dirty="0" err="1"/>
              <a:t>myfunction</a:t>
            </a:r>
            <a:r>
              <a:rPr lang="en-US" dirty="0"/>
              <a:t>(char* x, </a:t>
            </a:r>
            <a:r>
              <a:rPr lang="en-US" dirty="0" err="1"/>
              <a:t>int</a:t>
            </a:r>
            <a:r>
              <a:rPr lang="en-US" dirty="0"/>
              <a:t> y, float z);</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5</a:t>
            </a:fld>
            <a:endParaRPr lang="en-US" dirty="0"/>
          </a:p>
        </p:txBody>
      </p:sp>
    </p:spTree>
    <p:extLst>
      <p:ext uri="{BB962C8B-B14F-4D97-AF65-F5344CB8AC3E}">
        <p14:creationId xmlns:p14="http://schemas.microsoft.com/office/powerpoint/2010/main" val="1792896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The GNU Debugger: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lnSpcReduction="20000"/>
          </a:bodyPr>
          <a:lstStyle/>
          <a:p>
            <a:pPr>
              <a:spcBef>
                <a:spcPts val="700"/>
              </a:spcBef>
              <a:buFont typeface="Arial" panose="020B0604020202020204" pitchFamily="34" charset="0"/>
              <a:buChar char="•"/>
            </a:pPr>
            <a:r>
              <a:rPr lang="en-US" altLang="en-US" dirty="0">
                <a:latin typeface="+mj-lt"/>
                <a:cs typeface="DejaVu Sans" charset="0"/>
              </a:rPr>
              <a:t>Gnu Debugger</a:t>
            </a:r>
          </a:p>
          <a:p>
            <a:pPr marL="0" indent="0">
              <a:spcBef>
                <a:spcPts val="700"/>
              </a:spcBef>
              <a:buNone/>
            </a:pPr>
            <a:r>
              <a:rPr lang="en-US" altLang="en-US" sz="2000" dirty="0" err="1">
                <a:latin typeface="+mj-lt"/>
                <a:cs typeface="DejaVu Sans" charset="0"/>
              </a:rPr>
              <a:t>gcc</a:t>
            </a:r>
            <a:r>
              <a:rPr lang="en-US" altLang="en-US" sz="2000" dirty="0">
                <a:latin typeface="+mj-lt"/>
                <a:cs typeface="DejaVu Sans" charset="0"/>
              </a:rPr>
              <a:t> –g </a:t>
            </a:r>
            <a:r>
              <a:rPr lang="en-US" altLang="en-US" sz="2000" dirty="0" err="1">
                <a:latin typeface="+mj-lt"/>
                <a:cs typeface="DejaVu Sans" charset="0"/>
              </a:rPr>
              <a:t>myfile.c</a:t>
            </a:r>
            <a:endParaRPr lang="en-US" altLang="en-US" dirty="0">
              <a:latin typeface="+mj-lt"/>
              <a:cs typeface="DejaVu Sans" charset="0"/>
            </a:endParaRPr>
          </a:p>
          <a:p>
            <a:pPr marL="0" indent="0">
              <a:spcBef>
                <a:spcPts val="700"/>
              </a:spcBef>
              <a:buNone/>
            </a:pPr>
            <a:r>
              <a:rPr lang="en-US" altLang="en-US" sz="2000" dirty="0" err="1">
                <a:latin typeface="+mj-lt"/>
                <a:cs typeface="DejaVu Sans" charset="0"/>
              </a:rPr>
              <a:t>gdb</a:t>
            </a:r>
            <a:r>
              <a:rPr lang="en-US" altLang="en-US" sz="2000" dirty="0">
                <a:latin typeface="+mj-lt"/>
                <a:cs typeface="DejaVu Sans" charset="0"/>
              </a:rPr>
              <a:t> </a:t>
            </a:r>
            <a:r>
              <a:rPr lang="en-US" altLang="en-US" sz="2000" dirty="0" err="1">
                <a:latin typeface="+mj-lt"/>
                <a:cs typeface="DejaVu Sans" charset="0"/>
              </a:rPr>
              <a:t>a.out</a:t>
            </a:r>
            <a:br>
              <a:rPr lang="en-US" altLang="en-US" sz="2000" dirty="0">
                <a:latin typeface="+mj-lt"/>
                <a:cs typeface="DejaVu Sans" charset="0"/>
              </a:rPr>
            </a:br>
            <a:endParaRPr lang="en-US" altLang="en-US" sz="2000" dirty="0">
              <a:latin typeface="+mj-lt"/>
              <a:cs typeface="DejaVu Sans" charset="0"/>
            </a:endParaRPr>
          </a:p>
          <a:p>
            <a:pPr>
              <a:spcBef>
                <a:spcPts val="700"/>
              </a:spcBef>
              <a:buFont typeface="Arial" panose="020B0604020202020204" pitchFamily="34" charset="0"/>
              <a:buChar char="•"/>
            </a:pPr>
            <a:r>
              <a:rPr lang="en-US" altLang="en-US" dirty="0" err="1">
                <a:latin typeface="+mj-lt"/>
                <a:cs typeface="DejaVu Sans" charset="0"/>
              </a:rPr>
              <a:t>Segfault</a:t>
            </a:r>
            <a:r>
              <a:rPr lang="en-US" altLang="en-US" dirty="0">
                <a:latin typeface="+mj-lt"/>
                <a:cs typeface="DejaVu Sans" charset="0"/>
              </a:rPr>
              <a:t>?</a:t>
            </a:r>
          </a:p>
          <a:p>
            <a:pPr marL="0" indent="0">
              <a:spcBef>
                <a:spcPts val="700"/>
              </a:spcBef>
              <a:buNone/>
            </a:pPr>
            <a:r>
              <a:rPr lang="en-US" altLang="en-US" sz="2000" dirty="0" err="1">
                <a:latin typeface="+mj-lt"/>
                <a:cs typeface="DejaVu Sans" charset="0"/>
              </a:rPr>
              <a:t>ulimit</a:t>
            </a:r>
            <a:r>
              <a:rPr lang="en-US" altLang="en-US" sz="2000" dirty="0">
                <a:latin typeface="+mj-lt"/>
                <a:cs typeface="DejaVu Sans" charset="0"/>
              </a:rPr>
              <a:t> –c unlimited</a:t>
            </a:r>
          </a:p>
          <a:p>
            <a:pPr lvl="1">
              <a:spcBef>
                <a:spcPts val="600"/>
              </a:spcBef>
              <a:buFont typeface="Arial" panose="020B0604020202020204" pitchFamily="34" charset="0"/>
              <a:buChar char="–"/>
            </a:pPr>
            <a:r>
              <a:rPr lang="en-US" altLang="en-US" sz="2000" dirty="0">
                <a:latin typeface="+mj-lt"/>
                <a:cs typeface="DejaVu Sans" charset="0"/>
              </a:rPr>
              <a:t>This causes the </a:t>
            </a:r>
            <a:r>
              <a:rPr lang="en-US" altLang="en-US" sz="2000" dirty="0" err="1">
                <a:latin typeface="+mj-lt"/>
                <a:cs typeface="DejaVu Sans" charset="0"/>
              </a:rPr>
              <a:t>segfault</a:t>
            </a:r>
            <a:r>
              <a:rPr lang="en-US" altLang="en-US" sz="2000" dirty="0">
                <a:latin typeface="+mj-lt"/>
                <a:cs typeface="DejaVu Sans" charset="0"/>
              </a:rPr>
              <a:t> to dump core, which can be used by </a:t>
            </a:r>
            <a:r>
              <a:rPr lang="en-US" altLang="en-US" sz="2000" dirty="0" err="1">
                <a:latin typeface="+mj-lt"/>
                <a:cs typeface="DejaVu Sans" charset="0"/>
              </a:rPr>
              <a:t>gdb</a:t>
            </a:r>
            <a:r>
              <a:rPr lang="en-US" altLang="en-US" sz="2000" dirty="0">
                <a:latin typeface="+mj-lt"/>
                <a:cs typeface="DejaVu Sans" charset="0"/>
              </a:rPr>
              <a:t> to get backtrace and other forensic information about the crash</a:t>
            </a:r>
          </a:p>
          <a:p>
            <a:pPr marL="0" indent="0">
              <a:spcBef>
                <a:spcPts val="600"/>
              </a:spcBef>
              <a:buNone/>
            </a:pPr>
            <a:r>
              <a:rPr lang="en-US" altLang="en-US" sz="2200" dirty="0">
                <a:latin typeface="+mj-lt"/>
                <a:cs typeface="DejaVu Sans" charset="0"/>
              </a:rPr>
              <a:t>./</a:t>
            </a:r>
            <a:r>
              <a:rPr lang="en-US" altLang="en-US" sz="2200" dirty="0" err="1">
                <a:latin typeface="+mj-lt"/>
                <a:cs typeface="DejaVu Sans" charset="0"/>
              </a:rPr>
              <a:t>a.out</a:t>
            </a:r>
            <a:endParaRPr lang="en-US" altLang="en-US" sz="2200" dirty="0">
              <a:latin typeface="+mj-lt"/>
              <a:cs typeface="DejaVu Sans" charset="0"/>
            </a:endParaRPr>
          </a:p>
          <a:p>
            <a:pPr marL="0" indent="0">
              <a:spcBef>
                <a:spcPts val="600"/>
              </a:spcBef>
              <a:buNone/>
            </a:pPr>
            <a:r>
              <a:rPr lang="en-US" altLang="en-US" sz="2000" dirty="0" err="1">
                <a:latin typeface="+mj-lt"/>
                <a:cs typeface="DejaVu Sans" charset="0"/>
              </a:rPr>
              <a:t>gdb</a:t>
            </a:r>
            <a:r>
              <a:rPr lang="en-US" altLang="en-US" sz="2000" dirty="0">
                <a:latin typeface="+mj-lt"/>
                <a:cs typeface="DejaVu Sans" charset="0"/>
              </a:rPr>
              <a:t> </a:t>
            </a:r>
            <a:r>
              <a:rPr lang="en-US" altLang="en-US" sz="2000" dirty="0" err="1">
                <a:latin typeface="+mj-lt"/>
                <a:cs typeface="DejaVu Sans" charset="0"/>
              </a:rPr>
              <a:t>a.out</a:t>
            </a:r>
            <a:r>
              <a:rPr lang="en-US" altLang="en-US" sz="2000" dirty="0">
                <a:latin typeface="+mj-lt"/>
                <a:cs typeface="DejaVu Sans" charset="0"/>
              </a:rPr>
              <a:t> core</a:t>
            </a:r>
          </a:p>
          <a:p>
            <a:pPr marL="0" indent="0">
              <a:spcBef>
                <a:spcPts val="600"/>
              </a:spcBef>
              <a:buNone/>
            </a:pPr>
            <a:r>
              <a:rPr lang="en-US" altLang="en-US" dirty="0">
                <a:latin typeface="+mj-lt"/>
                <a:cs typeface="DejaVu Sans" charset="0"/>
              </a:rPr>
              <a:t>(On Windows Subsystem for Linux, core may be located in /</a:t>
            </a:r>
            <a:r>
              <a:rPr lang="en-US" altLang="en-US" dirty="0" err="1">
                <a:latin typeface="+mj-lt"/>
                <a:cs typeface="DejaVu Sans" charset="0"/>
              </a:rPr>
              <a:t>mnt</a:t>
            </a:r>
            <a:r>
              <a:rPr lang="en-US" altLang="en-US" dirty="0">
                <a:latin typeface="+mj-lt"/>
                <a:cs typeface="DejaVu Sans" charset="0"/>
              </a:rPr>
              <a:t>/</a:t>
            </a:r>
            <a:r>
              <a:rPr lang="en-US" altLang="en-US" dirty="0" err="1">
                <a:latin typeface="+mj-lt"/>
                <a:cs typeface="DejaVu Sans" charset="0"/>
              </a:rPr>
              <a:t>wslg</a:t>
            </a:r>
            <a:r>
              <a:rPr lang="en-US" altLang="en-US">
                <a:latin typeface="+mj-lt"/>
                <a:cs typeface="DejaVu Sans" charset="0"/>
              </a:rPr>
              <a:t>/dumps)</a:t>
            </a:r>
            <a:endParaRPr lang="en-US" altLang="en-US" sz="2000" dirty="0">
              <a:latin typeface="+mj-lt"/>
              <a:cs typeface="DejaVu Sans" charset="0"/>
            </a:endParaRPr>
          </a:p>
        </p:txBody>
      </p:sp>
    </p:spTree>
    <p:extLst>
      <p:ext uri="{BB962C8B-B14F-4D97-AF65-F5344CB8AC3E}">
        <p14:creationId xmlns:p14="http://schemas.microsoft.com/office/powerpoint/2010/main" val="19342715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err="1"/>
              <a:t>gdb</a:t>
            </a:r>
            <a:r>
              <a:rPr lang="en-US" dirty="0"/>
              <a:t> Highlights</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lnSpcReduction="20000"/>
          </a:bodyPr>
          <a:lstStyle/>
          <a:p>
            <a:pPr>
              <a:spcBef>
                <a:spcPts val="700"/>
              </a:spcBef>
              <a:buFont typeface="Arial" panose="020B0604020202020204" pitchFamily="34" charset="0"/>
              <a:buChar char="•"/>
            </a:pPr>
            <a:r>
              <a:rPr lang="en-US" altLang="en-US" sz="2200" dirty="0" err="1">
                <a:latin typeface="+mj-lt"/>
                <a:cs typeface="DejaVu Sans" charset="0"/>
              </a:rPr>
              <a:t>bt</a:t>
            </a:r>
            <a:endParaRPr lang="en-US" altLang="en-US" sz="2200" dirty="0">
              <a:latin typeface="+mj-lt"/>
              <a:cs typeface="DejaVu Sans" charset="0"/>
            </a:endParaRPr>
          </a:p>
          <a:p>
            <a:pPr lvl="1">
              <a:spcBef>
                <a:spcPts val="600"/>
              </a:spcBef>
              <a:buFont typeface="Arial" panose="020B0604020202020204" pitchFamily="34" charset="0"/>
              <a:buChar char="–"/>
            </a:pPr>
            <a:r>
              <a:rPr lang="en-US" altLang="en-US" sz="2200" dirty="0">
                <a:latin typeface="+mj-lt"/>
                <a:cs typeface="DejaVu Sans" charset="0"/>
              </a:rPr>
              <a:t>Print backtrace</a:t>
            </a:r>
          </a:p>
          <a:p>
            <a:pPr>
              <a:spcBef>
                <a:spcPts val="700"/>
              </a:spcBef>
              <a:buFont typeface="Arial" panose="020B0604020202020204" pitchFamily="34" charset="0"/>
              <a:buChar char="•"/>
            </a:pPr>
            <a:r>
              <a:rPr lang="en-US" altLang="en-US" sz="2200" dirty="0">
                <a:latin typeface="+mj-lt"/>
                <a:cs typeface="DejaVu Sans" charset="0"/>
              </a:rPr>
              <a:t>break file.c:12 / break foo (and continue)</a:t>
            </a:r>
          </a:p>
          <a:p>
            <a:pPr lvl="1">
              <a:spcBef>
                <a:spcPts val="600"/>
              </a:spcBef>
              <a:buFont typeface="Arial" panose="020B0604020202020204" pitchFamily="34" charset="0"/>
              <a:buChar char="–"/>
            </a:pPr>
            <a:r>
              <a:rPr lang="en-US" altLang="en-US" sz="2200" dirty="0">
                <a:latin typeface="+mj-lt"/>
                <a:cs typeface="DejaVu Sans" charset="0"/>
              </a:rPr>
              <a:t>Set breakpoint at line 12 of </a:t>
            </a:r>
            <a:r>
              <a:rPr lang="en-US" altLang="en-US" sz="2200" dirty="0" err="1">
                <a:latin typeface="+mj-lt"/>
                <a:cs typeface="DejaVu Sans" charset="0"/>
              </a:rPr>
              <a:t>file.c</a:t>
            </a:r>
            <a:r>
              <a:rPr lang="en-US" altLang="en-US" sz="2200" dirty="0">
                <a:latin typeface="+mj-lt"/>
                <a:cs typeface="DejaVu Sans" charset="0"/>
              </a:rPr>
              <a:t> / at the foo function</a:t>
            </a:r>
          </a:p>
          <a:p>
            <a:pPr>
              <a:spcBef>
                <a:spcPts val="700"/>
              </a:spcBef>
              <a:buFont typeface="Arial" panose="020B0604020202020204" pitchFamily="34" charset="0"/>
              <a:buChar char="•"/>
            </a:pPr>
            <a:r>
              <a:rPr lang="en-US" altLang="en-US" sz="2200" dirty="0">
                <a:latin typeface="+mj-lt"/>
                <a:cs typeface="DejaVu Sans" charset="0"/>
              </a:rPr>
              <a:t>step / next</a:t>
            </a:r>
          </a:p>
          <a:p>
            <a:pPr lvl="1">
              <a:spcBef>
                <a:spcPts val="600"/>
              </a:spcBef>
              <a:buFont typeface="Arial" panose="020B0604020202020204" pitchFamily="34" charset="0"/>
              <a:buChar char="–"/>
            </a:pPr>
            <a:r>
              <a:rPr lang="en-US" altLang="en-US" sz="2200" dirty="0">
                <a:latin typeface="+mj-lt"/>
                <a:cs typeface="DejaVu Sans" charset="0"/>
              </a:rPr>
              <a:t>Step into next instruction / step but over function calls</a:t>
            </a:r>
          </a:p>
          <a:p>
            <a:pPr>
              <a:spcBef>
                <a:spcPts val="700"/>
              </a:spcBef>
              <a:buFont typeface="Arial" panose="020B0604020202020204" pitchFamily="34" charset="0"/>
              <a:buChar char="•"/>
            </a:pPr>
            <a:r>
              <a:rPr lang="en-US" altLang="en-US" sz="2200" dirty="0">
                <a:latin typeface="+mj-lt"/>
                <a:cs typeface="DejaVu Sans" charset="0"/>
              </a:rPr>
              <a:t>print var / print/x var-&gt;value</a:t>
            </a:r>
          </a:p>
          <a:p>
            <a:pPr lvl="1">
              <a:spcBef>
                <a:spcPts val="600"/>
              </a:spcBef>
              <a:buFont typeface="Arial" panose="020B0604020202020204" pitchFamily="34" charset="0"/>
              <a:buChar char="–"/>
            </a:pPr>
            <a:r>
              <a:rPr lang="en-US" altLang="en-US" sz="2200" dirty="0">
                <a:latin typeface="+mj-lt"/>
                <a:cs typeface="DejaVu Sans" charset="0"/>
              </a:rPr>
              <a:t>Print value of var / print hex value of var (dot and -&gt; operators work, too!)</a:t>
            </a:r>
          </a:p>
          <a:p>
            <a:pPr>
              <a:spcBef>
                <a:spcPts val="700"/>
              </a:spcBef>
              <a:buFont typeface="Arial" panose="020B0604020202020204" pitchFamily="34" charset="0"/>
              <a:buChar char="•"/>
            </a:pPr>
            <a:r>
              <a:rPr lang="en-US" altLang="en-US" sz="2200" dirty="0">
                <a:latin typeface="+mj-lt"/>
                <a:cs typeface="DejaVu Sans" charset="0"/>
              </a:rPr>
              <a:t>watch x</a:t>
            </a:r>
          </a:p>
          <a:p>
            <a:pPr lvl="1">
              <a:spcBef>
                <a:spcPts val="600"/>
              </a:spcBef>
              <a:buFont typeface="Arial" panose="020B0604020202020204" pitchFamily="34" charset="0"/>
              <a:buChar char="–"/>
            </a:pPr>
            <a:r>
              <a:rPr lang="en-US" altLang="en-US" sz="2200" dirty="0">
                <a:latin typeface="+mj-lt"/>
                <a:cs typeface="DejaVu Sans" charset="0"/>
              </a:rPr>
              <a:t>Break on changes to x, print old and new values of x</a:t>
            </a:r>
          </a:p>
        </p:txBody>
      </p:sp>
    </p:spTree>
    <p:extLst>
      <p:ext uri="{BB962C8B-B14F-4D97-AF65-F5344CB8AC3E}">
        <p14:creationId xmlns:p14="http://schemas.microsoft.com/office/powerpoint/2010/main" val="41309212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BB1C-724A-8A1E-8117-A0BB6CF270F8}"/>
              </a:ext>
            </a:extLst>
          </p:cNvPr>
          <p:cNvSpPr>
            <a:spLocks noGrp="1"/>
          </p:cNvSpPr>
          <p:nvPr>
            <p:ph type="title"/>
          </p:nvPr>
        </p:nvSpPr>
        <p:spPr/>
        <p:txBody>
          <a:bodyPr/>
          <a:lstStyle/>
          <a:p>
            <a:r>
              <a:rPr lang="en-US" dirty="0"/>
              <a:t>Using </a:t>
            </a:r>
            <a:r>
              <a:rPr lang="en-US" dirty="0" err="1"/>
              <a:t>gdb</a:t>
            </a:r>
            <a:endParaRPr lang="en-US" dirty="0"/>
          </a:p>
        </p:txBody>
      </p:sp>
      <p:sp>
        <p:nvSpPr>
          <p:cNvPr id="4" name="TextBox 3">
            <a:extLst>
              <a:ext uri="{FF2B5EF4-FFF2-40B4-BE49-F238E27FC236}">
                <a16:creationId xmlns:a16="http://schemas.microsoft.com/office/drawing/2014/main" id="{CA43FB6D-E6A6-7A68-D14F-04D0BF2A0549}"/>
              </a:ext>
            </a:extLst>
          </p:cNvPr>
          <p:cNvSpPr txBox="1"/>
          <p:nvPr/>
        </p:nvSpPr>
        <p:spPr>
          <a:xfrm>
            <a:off x="1165412" y="2131440"/>
            <a:ext cx="5402697" cy="4185761"/>
          </a:xfrm>
          <a:prstGeom prst="rect">
            <a:avLst/>
          </a:prstGeom>
          <a:noFill/>
        </p:spPr>
        <p:txBody>
          <a:bodyPr wrap="none" rtlCol="0">
            <a:spAutoFit/>
          </a:bodyPr>
          <a:lstStyle/>
          <a:p>
            <a:r>
              <a:rPr lang="en-US" sz="1400" dirty="0"/>
              <a:t>#include &lt;</a:t>
            </a:r>
            <a:r>
              <a:rPr lang="en-US" sz="1400" dirty="0" err="1"/>
              <a:t>stdio.h</a:t>
            </a:r>
            <a:r>
              <a:rPr lang="en-US" sz="1400" dirty="0"/>
              <a:t>&gt;</a:t>
            </a:r>
            <a:br>
              <a:rPr lang="en-US" sz="1400" dirty="0"/>
            </a:br>
            <a:r>
              <a:rPr lang="en-US" sz="1400" dirty="0"/>
              <a:t>#include &lt;</a:t>
            </a:r>
            <a:r>
              <a:rPr lang="en-US" sz="1400" dirty="0" err="1"/>
              <a:t>stdlib.h</a:t>
            </a:r>
            <a:r>
              <a:rPr lang="en-US" sz="1400" dirty="0"/>
              <a:t>&gt;</a:t>
            </a:r>
            <a:br>
              <a:rPr lang="en-US" sz="1400" dirty="0"/>
            </a:br>
            <a:r>
              <a:rPr lang="en-US" sz="1400" dirty="0"/>
              <a:t>#include &lt;</a:t>
            </a:r>
            <a:r>
              <a:rPr lang="en-US" sz="1400" dirty="0" err="1"/>
              <a:t>string.h</a:t>
            </a:r>
            <a:r>
              <a:rPr lang="en-US" sz="1400" dirty="0"/>
              <a:t>&gt;</a:t>
            </a:r>
            <a:br>
              <a:rPr lang="en-US" sz="1400" dirty="0"/>
            </a:br>
            <a:br>
              <a:rPr lang="en-US" sz="1400" dirty="0"/>
            </a:br>
            <a:r>
              <a:rPr lang="en-US" sz="1400" dirty="0"/>
              <a:t>int bar(char *</a:t>
            </a:r>
            <a:r>
              <a:rPr lang="en-US" sz="1400" dirty="0" err="1"/>
              <a:t>arg</a:t>
            </a:r>
            <a:r>
              <a:rPr lang="en-US" sz="1400" dirty="0"/>
              <a:t>, char *out)</a:t>
            </a:r>
            <a:br>
              <a:rPr lang="en-US" sz="1400" dirty="0"/>
            </a:br>
            <a:r>
              <a:rPr lang="en-US" sz="1400" dirty="0"/>
              <a:t>{</a:t>
            </a:r>
            <a:br>
              <a:rPr lang="en-US" sz="1400" dirty="0"/>
            </a:br>
            <a:r>
              <a:rPr lang="en-US" sz="1400" dirty="0"/>
              <a:t>    </a:t>
            </a:r>
            <a:r>
              <a:rPr lang="en-US" sz="1400" dirty="0" err="1"/>
              <a:t>strcpy</a:t>
            </a:r>
            <a:r>
              <a:rPr lang="en-US" sz="1400" dirty="0"/>
              <a:t>(out, </a:t>
            </a:r>
            <a:r>
              <a:rPr lang="en-US" sz="1400" dirty="0" err="1"/>
              <a:t>arg</a:t>
            </a:r>
            <a:r>
              <a:rPr lang="en-US" sz="1400" dirty="0"/>
              <a:t>); // </a:t>
            </a:r>
            <a:r>
              <a:rPr lang="en-US" sz="1400" dirty="0" err="1"/>
              <a:t>strcpy</a:t>
            </a:r>
            <a:r>
              <a:rPr lang="en-US" sz="1400" dirty="0"/>
              <a:t> doesn't limit string length, so we can overflow</a:t>
            </a:r>
            <a:br>
              <a:rPr lang="en-US" sz="1400" dirty="0"/>
            </a:br>
            <a:r>
              <a:rPr lang="en-US" sz="1400" dirty="0"/>
              <a:t>    return 0;</a:t>
            </a:r>
            <a:br>
              <a:rPr lang="en-US" sz="1400" dirty="0"/>
            </a:br>
            <a:r>
              <a:rPr lang="en-US" sz="1400" dirty="0"/>
              <a:t>}</a:t>
            </a:r>
            <a:br>
              <a:rPr lang="en-US" sz="1400" dirty="0"/>
            </a:br>
            <a:r>
              <a:rPr lang="en-US" sz="1400" dirty="0"/>
              <a:t>// knowing that the locals of foo come after its return address</a:t>
            </a:r>
            <a:br>
              <a:rPr lang="en-US" sz="1400" dirty="0"/>
            </a:br>
            <a:r>
              <a:rPr lang="en-US" sz="1400" dirty="0"/>
              <a:t>// an overflow on </a:t>
            </a:r>
            <a:r>
              <a:rPr lang="en-US" sz="1400" dirty="0" err="1"/>
              <a:t>buf</a:t>
            </a:r>
            <a:r>
              <a:rPr lang="en-US" sz="1400" dirty="0"/>
              <a:t> will be able to change foo's return address</a:t>
            </a:r>
            <a:br>
              <a:rPr lang="en-US" sz="1400" dirty="0"/>
            </a:br>
            <a:r>
              <a:rPr lang="en-US" sz="1400" dirty="0"/>
              <a:t>void foo(char *</a:t>
            </a:r>
            <a:r>
              <a:rPr lang="en-US" sz="1400" dirty="0" err="1"/>
              <a:t>argv</a:t>
            </a:r>
            <a:r>
              <a:rPr lang="en-US" sz="1400" dirty="0"/>
              <a:t>[])</a:t>
            </a:r>
            <a:br>
              <a:rPr lang="en-US" sz="1400" dirty="0"/>
            </a:br>
            <a:r>
              <a:rPr lang="en-US" sz="1400" dirty="0"/>
              <a:t>{</a:t>
            </a:r>
            <a:br>
              <a:rPr lang="en-US" sz="1400" dirty="0"/>
            </a:br>
            <a:r>
              <a:rPr lang="en-US" sz="1400" dirty="0"/>
              <a:t>  char </a:t>
            </a:r>
            <a:r>
              <a:rPr lang="en-US" sz="1400" dirty="0" err="1"/>
              <a:t>buf</a:t>
            </a:r>
            <a:r>
              <a:rPr lang="en-US" sz="1400" dirty="0"/>
              <a:t>[256]; // the buffer we will need to overflow</a:t>
            </a:r>
            <a:br>
              <a:rPr lang="en-US" sz="1400" dirty="0"/>
            </a:br>
            <a:r>
              <a:rPr lang="en-US" sz="1400" dirty="0"/>
              <a:t>  bar(</a:t>
            </a:r>
            <a:r>
              <a:rPr lang="en-US" sz="1400" dirty="0" err="1"/>
              <a:t>argv</a:t>
            </a:r>
            <a:r>
              <a:rPr lang="en-US" sz="1400" dirty="0"/>
              <a:t>[1], </a:t>
            </a:r>
            <a:r>
              <a:rPr lang="en-US" sz="1400" dirty="0" err="1"/>
              <a:t>buf</a:t>
            </a:r>
            <a:r>
              <a:rPr lang="en-US" sz="1400" dirty="0"/>
              <a:t>);</a:t>
            </a:r>
            <a:br>
              <a:rPr lang="en-US" sz="1400" dirty="0"/>
            </a:br>
            <a:r>
              <a:rPr lang="en-US" sz="1400" dirty="0"/>
              <a:t>}</a:t>
            </a:r>
            <a:br>
              <a:rPr lang="en-US" sz="1400" dirty="0"/>
            </a:br>
            <a:br>
              <a:rPr lang="en-US" sz="1400" dirty="0"/>
            </a:br>
            <a:br>
              <a:rPr lang="en-US" sz="1400" dirty="0"/>
            </a:br>
            <a:endParaRPr lang="en-US" sz="1400" dirty="0"/>
          </a:p>
        </p:txBody>
      </p:sp>
      <p:sp>
        <p:nvSpPr>
          <p:cNvPr id="5" name="TextBox 4">
            <a:extLst>
              <a:ext uri="{FF2B5EF4-FFF2-40B4-BE49-F238E27FC236}">
                <a16:creationId xmlns:a16="http://schemas.microsoft.com/office/drawing/2014/main" id="{64DEC1DC-AAB6-0241-59C8-D8DA04F26E82}"/>
              </a:ext>
            </a:extLst>
          </p:cNvPr>
          <p:cNvSpPr txBox="1"/>
          <p:nvPr/>
        </p:nvSpPr>
        <p:spPr>
          <a:xfrm>
            <a:off x="6759389" y="2129280"/>
            <a:ext cx="3965957" cy="2677656"/>
          </a:xfrm>
          <a:prstGeom prst="rect">
            <a:avLst/>
          </a:prstGeom>
          <a:noFill/>
        </p:spPr>
        <p:txBody>
          <a:bodyPr wrap="none" rtlCol="0">
            <a:spAutoFit/>
          </a:bodyPr>
          <a:lstStyle/>
          <a:p>
            <a:r>
              <a:rPr lang="en-US" sz="1400" dirty="0"/>
              <a:t>int main(int </a:t>
            </a:r>
            <a:r>
              <a:rPr lang="en-US" sz="1400" dirty="0" err="1"/>
              <a:t>argc</a:t>
            </a:r>
            <a:r>
              <a:rPr lang="en-US" sz="1400" dirty="0"/>
              <a:t>, char *</a:t>
            </a:r>
            <a:r>
              <a:rPr lang="en-US" sz="1400" dirty="0" err="1"/>
              <a:t>argv</a:t>
            </a:r>
            <a:r>
              <a:rPr lang="en-US" sz="1400" dirty="0"/>
              <a:t>[])</a:t>
            </a:r>
            <a:br>
              <a:rPr lang="en-US" sz="1400" dirty="0"/>
            </a:br>
            <a:r>
              <a:rPr lang="en-US" sz="1400" dirty="0"/>
              <a:t>{</a:t>
            </a:r>
            <a:br>
              <a:rPr lang="en-US" sz="1400" dirty="0"/>
            </a:br>
            <a:r>
              <a:rPr lang="en-US" sz="1400" dirty="0"/>
              <a:t>  if (</a:t>
            </a:r>
            <a:r>
              <a:rPr lang="en-US" sz="1400" dirty="0" err="1"/>
              <a:t>argc</a:t>
            </a:r>
            <a:r>
              <a:rPr lang="en-US" sz="1400" dirty="0"/>
              <a:t> != 2) {</a:t>
            </a:r>
            <a:br>
              <a:rPr lang="en-US" sz="1400" dirty="0"/>
            </a:br>
            <a:r>
              <a:rPr lang="en-US" sz="1400" dirty="0"/>
              <a:t>     </a:t>
            </a:r>
            <a:r>
              <a:rPr lang="en-US" sz="1400" dirty="0" err="1"/>
              <a:t>fprintf</a:t>
            </a:r>
            <a:r>
              <a:rPr lang="en-US" sz="1400" dirty="0"/>
              <a:t>(stderr, "target1: </a:t>
            </a:r>
            <a:r>
              <a:rPr lang="en-US" sz="1400" dirty="0" err="1"/>
              <a:t>argc</a:t>
            </a:r>
            <a:r>
              <a:rPr lang="en-US" sz="1400" dirty="0"/>
              <a:t> != 2\n");</a:t>
            </a:r>
            <a:br>
              <a:rPr lang="en-US" sz="1400" dirty="0"/>
            </a:br>
            <a:r>
              <a:rPr lang="en-US" sz="1400" dirty="0"/>
              <a:t>     exit(EXIT_FAILURE);</a:t>
            </a:r>
            <a:br>
              <a:rPr lang="en-US" sz="1400" dirty="0"/>
            </a:br>
            <a:r>
              <a:rPr lang="en-US" sz="1400" dirty="0"/>
              <a:t>  }</a:t>
            </a:r>
            <a:br>
              <a:rPr lang="en-US" sz="1400" dirty="0"/>
            </a:br>
            <a:r>
              <a:rPr lang="en-US" sz="1400" dirty="0"/>
              <a:t>      </a:t>
            </a:r>
            <a:br>
              <a:rPr lang="en-US" sz="1400" dirty="0"/>
            </a:br>
            <a:r>
              <a:rPr lang="en-US" sz="1400" dirty="0"/>
              <a:t>  foo(</a:t>
            </a:r>
            <a:r>
              <a:rPr lang="en-US" sz="1400" dirty="0" err="1"/>
              <a:t>argv</a:t>
            </a:r>
            <a:r>
              <a:rPr lang="en-US" sz="1400" dirty="0"/>
              <a:t>); // we get to pass a string into the program</a:t>
            </a:r>
            <a:br>
              <a:rPr lang="en-US" sz="1400" dirty="0"/>
            </a:br>
            <a:r>
              <a:rPr lang="en-US" sz="1400" dirty="0"/>
              <a:t>  return 0;</a:t>
            </a:r>
            <a:br>
              <a:rPr lang="en-US" sz="1400" dirty="0"/>
            </a:br>
            <a:r>
              <a:rPr lang="en-US" sz="1400" dirty="0"/>
              <a:t>}</a:t>
            </a:r>
            <a:br>
              <a:rPr lang="en-US" sz="1400" dirty="0"/>
            </a:br>
            <a:endParaRPr lang="en-US" altLang="en-US" sz="1400" dirty="0">
              <a:latin typeface="Calibri" panose="020F0502020204030204" pitchFamily="34" charset="0"/>
              <a:cs typeface="DejaVu Sans" charset="0"/>
            </a:endParaRPr>
          </a:p>
          <a:p>
            <a:endParaRPr lang="en-US" sz="1400" dirty="0"/>
          </a:p>
        </p:txBody>
      </p:sp>
    </p:spTree>
    <p:extLst>
      <p:ext uri="{BB962C8B-B14F-4D97-AF65-F5344CB8AC3E}">
        <p14:creationId xmlns:p14="http://schemas.microsoft.com/office/powerpoint/2010/main" val="1954678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Compile with</a:t>
            </a:r>
          </a:p>
          <a:p>
            <a:pPr lvl="1">
              <a:spcBef>
                <a:spcPts val="700"/>
              </a:spcBef>
              <a:buFont typeface="Arial" panose="020B0604020202020204" pitchFamily="34" charset="0"/>
              <a:buChar char="•"/>
            </a:pPr>
            <a:r>
              <a:rPr lang="en-US" sz="2200" dirty="0" err="1">
                <a:latin typeface="+mj-lt"/>
                <a:cs typeface="Calibri" panose="020F0502020204030204" pitchFamily="34" charset="0"/>
              </a:rPr>
              <a:t>gcc</a:t>
            </a:r>
            <a:r>
              <a:rPr lang="en-US" sz="2200" dirty="0">
                <a:latin typeface="+mj-lt"/>
                <a:cs typeface="Calibri" panose="020F0502020204030204" pitchFamily="34" charset="0"/>
              </a:rPr>
              <a:t> -o target1 -</a:t>
            </a:r>
            <a:r>
              <a:rPr lang="en-US" sz="2200" dirty="0" err="1">
                <a:latin typeface="+mj-lt"/>
                <a:cs typeface="Calibri" panose="020F0502020204030204" pitchFamily="34" charset="0"/>
              </a:rPr>
              <a:t>fno</a:t>
            </a:r>
            <a:r>
              <a:rPr lang="en-US" sz="2200" dirty="0">
                <a:latin typeface="+mj-lt"/>
                <a:cs typeface="Calibri" panose="020F0502020204030204" pitchFamily="34" charset="0"/>
              </a:rPr>
              <a:t>-stack-protector -g target1.c</a:t>
            </a:r>
          </a:p>
          <a:p>
            <a:pPr>
              <a:spcBef>
                <a:spcPts val="700"/>
              </a:spcBef>
              <a:buFont typeface="Arial" panose="020B0604020202020204" pitchFamily="34" charset="0"/>
              <a:buChar char="•"/>
            </a:pPr>
            <a:r>
              <a:rPr lang="en-US" altLang="en-US" sz="2200" dirty="0">
                <a:latin typeface="+mj-lt"/>
                <a:cs typeface="DejaVu Sans" charset="0"/>
              </a:rPr>
              <a:t>Run with</a:t>
            </a:r>
          </a:p>
          <a:p>
            <a:pPr lvl="1">
              <a:spcBef>
                <a:spcPts val="700"/>
              </a:spcBef>
              <a:buFont typeface="Arial" panose="020B0604020202020204" pitchFamily="34" charset="0"/>
              <a:buChar char="•"/>
            </a:pPr>
            <a:r>
              <a:rPr lang="en-US" altLang="en-US" sz="2200" dirty="0">
                <a:latin typeface="+mj-lt"/>
                <a:cs typeface="DejaVu Sans" charset="0"/>
              </a:rPr>
              <a:t>./target1 </a:t>
            </a:r>
            <a:r>
              <a:rPr lang="en-US" altLang="en-US" sz="2200" dirty="0" err="1">
                <a:latin typeface="+mj-lt"/>
                <a:cs typeface="DejaVu Sans" charset="0"/>
              </a:rPr>
              <a:t>abcdefg</a:t>
            </a:r>
            <a:endParaRPr lang="en-US" altLang="en-US" sz="2200" dirty="0">
              <a:latin typeface="+mj-lt"/>
              <a:cs typeface="DejaVu Sans" charset="0"/>
            </a:endParaRPr>
          </a:p>
          <a:p>
            <a:pPr>
              <a:spcBef>
                <a:spcPts val="700"/>
              </a:spcBef>
              <a:buFont typeface="Arial" panose="020B0604020202020204" pitchFamily="34" charset="0"/>
              <a:buChar char="•"/>
            </a:pPr>
            <a:r>
              <a:rPr lang="en-US" altLang="en-US" sz="2200" dirty="0">
                <a:latin typeface="+mj-lt"/>
                <a:cs typeface="DejaVu Sans" charset="0"/>
              </a:rPr>
              <a:t>Load with</a:t>
            </a:r>
          </a:p>
          <a:p>
            <a:pPr lvl="1">
              <a:spcBef>
                <a:spcPts val="700"/>
              </a:spcBef>
              <a:buFont typeface="Arial" panose="020B0604020202020204" pitchFamily="34" charset="0"/>
              <a:buChar char="•"/>
            </a:pPr>
            <a:r>
              <a:rPr lang="en-US" altLang="en-US" sz="2200" dirty="0" err="1">
                <a:latin typeface="+mj-lt"/>
                <a:cs typeface="DejaVu Sans" charset="0"/>
              </a:rPr>
              <a:t>gdb</a:t>
            </a:r>
            <a:r>
              <a:rPr lang="en-US" altLang="en-US" sz="2200" dirty="0">
                <a:latin typeface="+mj-lt"/>
                <a:cs typeface="DejaVu Sans" charset="0"/>
              </a:rPr>
              <a:t> target1</a:t>
            </a:r>
          </a:p>
          <a:p>
            <a:pPr>
              <a:spcBef>
                <a:spcPts val="700"/>
              </a:spcBef>
              <a:buFont typeface="Arial" panose="020B0604020202020204" pitchFamily="34" charset="0"/>
              <a:buChar char="•"/>
            </a:pPr>
            <a:r>
              <a:rPr lang="en-US" altLang="en-US" sz="2200" dirty="0">
                <a:latin typeface="+mj-lt"/>
                <a:cs typeface="DejaVu Sans" charset="0"/>
              </a:rPr>
              <a:t>Set command line input arguments and a breakpoint</a:t>
            </a:r>
          </a:p>
          <a:p>
            <a:pPr lvl="1">
              <a:spcBef>
                <a:spcPts val="700"/>
              </a:spcBef>
              <a:buFont typeface="Arial" panose="020B0604020202020204" pitchFamily="34" charset="0"/>
              <a:buChar char="•"/>
            </a:pPr>
            <a:r>
              <a:rPr lang="en-US" altLang="en-US" sz="2200" dirty="0">
                <a:latin typeface="+mj-lt"/>
                <a:cs typeface="DejaVu Sans" charset="0"/>
              </a:rPr>
              <a:t>set </a:t>
            </a:r>
            <a:r>
              <a:rPr lang="en-US" altLang="en-US" sz="2200" dirty="0" err="1">
                <a:latin typeface="+mj-lt"/>
                <a:cs typeface="DejaVu Sans" charset="0"/>
              </a:rPr>
              <a:t>args</a:t>
            </a:r>
            <a:r>
              <a:rPr lang="en-US" altLang="en-US" sz="2200" dirty="0">
                <a:latin typeface="+mj-lt"/>
                <a:cs typeface="DejaVu Sans" charset="0"/>
              </a:rPr>
              <a:t> `</a:t>
            </a:r>
            <a:r>
              <a:rPr lang="en-US" altLang="en-US" sz="2200" dirty="0" err="1">
                <a:latin typeface="+mj-lt"/>
                <a:cs typeface="DejaVu Sans" charset="0"/>
              </a:rPr>
              <a:t>perl</a:t>
            </a:r>
            <a:r>
              <a:rPr lang="en-US" altLang="en-US" sz="2200" dirty="0">
                <a:latin typeface="+mj-lt"/>
                <a:cs typeface="DejaVu Sans" charset="0"/>
              </a:rPr>
              <a:t> –e ‘print “a”x1500;’`</a:t>
            </a:r>
          </a:p>
          <a:p>
            <a:pPr lvl="1">
              <a:spcBef>
                <a:spcPts val="700"/>
              </a:spcBef>
              <a:buFont typeface="Arial" panose="020B0604020202020204" pitchFamily="34" charset="0"/>
              <a:buChar char="•"/>
            </a:pPr>
            <a:r>
              <a:rPr lang="en-US" altLang="en-US" sz="2200" dirty="0">
                <a:latin typeface="+mj-lt"/>
                <a:cs typeface="DejaVu Sans" charset="0"/>
              </a:rPr>
              <a:t>b foo</a:t>
            </a:r>
          </a:p>
          <a:p>
            <a:pPr lvl="1">
              <a:spcBef>
                <a:spcPts val="700"/>
              </a:spcBef>
              <a:buFont typeface="Arial" panose="020B0604020202020204" pitchFamily="34" charset="0"/>
              <a:buChar char="•"/>
            </a:pPr>
            <a:r>
              <a:rPr lang="en-US" altLang="en-US" sz="2200" dirty="0">
                <a:latin typeface="+mj-lt"/>
                <a:cs typeface="DejaVu Sans" charset="0"/>
              </a:rPr>
              <a:t>run</a:t>
            </a:r>
          </a:p>
          <a:p>
            <a:pPr lvl="1">
              <a:spcBef>
                <a:spcPts val="700"/>
              </a:spcBef>
              <a:buFont typeface="Arial" panose="020B0604020202020204" pitchFamily="34" charset="0"/>
              <a:buChar char="•"/>
            </a:pPr>
            <a:r>
              <a:rPr lang="en-US" altLang="en-US" sz="2200" dirty="0">
                <a:latin typeface="+mj-lt"/>
                <a:cs typeface="DejaVu Sans" charset="0"/>
              </a:rPr>
              <a:t>info frame </a:t>
            </a:r>
          </a:p>
        </p:txBody>
      </p:sp>
    </p:spTree>
    <p:extLst>
      <p:ext uri="{BB962C8B-B14F-4D97-AF65-F5344CB8AC3E}">
        <p14:creationId xmlns:p14="http://schemas.microsoft.com/office/powerpoint/2010/main" val="7340601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85000" lnSpcReduction="10000"/>
          </a:bodyPr>
          <a:lstStyle/>
          <a:p>
            <a:pPr>
              <a:spcBef>
                <a:spcPts val="700"/>
              </a:spcBef>
              <a:buFont typeface="Arial" panose="020B0604020202020204" pitchFamily="34" charset="0"/>
              <a:buChar char="•"/>
            </a:pPr>
            <a:r>
              <a:rPr lang="en-US" altLang="en-US" sz="2200" dirty="0">
                <a:latin typeface="+mj-lt"/>
                <a:cs typeface="DejaVu Sans" charset="0"/>
              </a:rPr>
              <a:t>Note that </a:t>
            </a:r>
            <a:r>
              <a:rPr lang="en-US" altLang="en-US" sz="2200" dirty="0" err="1">
                <a:latin typeface="+mj-lt"/>
                <a:cs typeface="DejaVu Sans" charset="0"/>
              </a:rPr>
              <a:t>argv</a:t>
            </a:r>
            <a:r>
              <a:rPr lang="en-US" altLang="en-US" sz="2200" dirty="0">
                <a:latin typeface="+mj-lt"/>
                <a:cs typeface="DejaVu Sans" charset="0"/>
              </a:rPr>
              <a:t>[1] is 8 bytes after </a:t>
            </a:r>
            <a:r>
              <a:rPr lang="en-US" altLang="en-US" sz="2200" dirty="0" err="1">
                <a:latin typeface="+mj-lt"/>
                <a:cs typeface="DejaVu Sans" charset="0"/>
              </a:rPr>
              <a:t>argv</a:t>
            </a:r>
            <a:r>
              <a:rPr lang="en-US" altLang="en-US" sz="2200" dirty="0">
                <a:latin typeface="+mj-lt"/>
                <a:cs typeface="DejaVu Sans" charset="0"/>
              </a:rPr>
              <a:t>[0] (they are pointers to strings, so they store addresses)</a:t>
            </a:r>
          </a:p>
          <a:p>
            <a:pPr>
              <a:spcBef>
                <a:spcPts val="700"/>
              </a:spcBef>
              <a:buFont typeface="Arial" panose="020B0604020202020204" pitchFamily="34" charset="0"/>
              <a:buChar char="•"/>
            </a:pPr>
            <a:r>
              <a:rPr lang="en-US" altLang="en-US" sz="2200" dirty="0">
                <a:latin typeface="+mj-lt"/>
                <a:cs typeface="DejaVu Sans" charset="0"/>
              </a:rPr>
              <a:t>1500 bytes later is the stack pointer, followed by the return address (8 bytes after that)</a:t>
            </a:r>
          </a:p>
          <a:p>
            <a:pPr lvl="1">
              <a:spcBef>
                <a:spcPts val="700"/>
              </a:spcBef>
              <a:buFont typeface="Arial" panose="020B0604020202020204" pitchFamily="34" charset="0"/>
              <a:buChar char="•"/>
            </a:pPr>
            <a:r>
              <a:rPr lang="en-US" altLang="en-US" sz="2200" dirty="0" err="1">
                <a:latin typeface="+mj-lt"/>
                <a:cs typeface="DejaVu Sans" charset="0"/>
              </a:rPr>
              <a:t>buf</a:t>
            </a:r>
            <a:r>
              <a:rPr lang="en-US" altLang="en-US" sz="2200" dirty="0">
                <a:latin typeface="+mj-lt"/>
                <a:cs typeface="DejaVu Sans" charset="0"/>
              </a:rPr>
              <a:t> is further along</a:t>
            </a:r>
          </a:p>
          <a:p>
            <a:pPr>
              <a:spcBef>
                <a:spcPts val="700"/>
              </a:spcBef>
              <a:buFont typeface="Arial" panose="020B0604020202020204" pitchFamily="34" charset="0"/>
              <a:buChar char="•"/>
            </a:pPr>
            <a:r>
              <a:rPr lang="en-US" altLang="en-US" sz="2200" dirty="0">
                <a:latin typeface="+mj-lt"/>
                <a:cs typeface="DejaVu Sans" charset="0"/>
              </a:rPr>
              <a:t>The return address is “rip at” with a value of “saved rip” given when we entered “info frame” earlier</a:t>
            </a:r>
          </a:p>
          <a:p>
            <a:pPr>
              <a:spcBef>
                <a:spcPts val="700"/>
              </a:spcBef>
              <a:buFont typeface="Arial" panose="020B0604020202020204" pitchFamily="34" charset="0"/>
              <a:buChar char="•"/>
            </a:pPr>
            <a:r>
              <a:rPr lang="en-US" altLang="en-US" sz="2200" dirty="0">
                <a:latin typeface="+mj-lt"/>
                <a:cs typeface="DejaVu Sans" charset="0"/>
              </a:rPr>
              <a:t>Printing the “rip at” address should give the “saved rip value”</a:t>
            </a:r>
          </a:p>
          <a:p>
            <a:pPr lvl="1">
              <a:spcBef>
                <a:spcPts val="700"/>
              </a:spcBef>
              <a:buFont typeface="Arial" panose="020B0604020202020204" pitchFamily="34" charset="0"/>
              <a:buChar char="•"/>
            </a:pPr>
            <a:r>
              <a:rPr lang="en-US" altLang="en-US" sz="2200" dirty="0">
                <a:latin typeface="+mj-lt"/>
                <a:cs typeface="DejaVu Sans" charset="0"/>
              </a:rPr>
              <a:t>For example: x 0x7fffffffe158</a:t>
            </a:r>
          </a:p>
          <a:p>
            <a:pPr>
              <a:spcBef>
                <a:spcPts val="700"/>
              </a:spcBef>
              <a:buFont typeface="Arial" panose="020B0604020202020204" pitchFamily="34" charset="0"/>
              <a:buChar char="•"/>
            </a:pPr>
            <a:r>
              <a:rPr lang="en-US" altLang="en-US" sz="2200" dirty="0">
                <a:latin typeface="+mj-lt"/>
                <a:cs typeface="DejaVu Sans" charset="0"/>
              </a:rPr>
              <a:t>To see the address of the instruction pointed to by saved rip, we can disassemble the main function (foo returns to main)</a:t>
            </a:r>
          </a:p>
          <a:p>
            <a:pPr lvl="1">
              <a:spcBef>
                <a:spcPts val="700"/>
              </a:spcBef>
              <a:buFont typeface="Arial" panose="020B0604020202020204" pitchFamily="34" charset="0"/>
              <a:buChar char="•"/>
            </a:pPr>
            <a:r>
              <a:rPr lang="en-US" altLang="en-US" sz="2200" dirty="0" err="1">
                <a:latin typeface="+mj-lt"/>
                <a:cs typeface="DejaVu Sans" charset="0"/>
              </a:rPr>
              <a:t>disas</a:t>
            </a:r>
            <a:r>
              <a:rPr lang="en-US" altLang="en-US" sz="2200" dirty="0">
                <a:latin typeface="+mj-lt"/>
                <a:cs typeface="DejaVu Sans" charset="0"/>
              </a:rPr>
              <a:t> main</a:t>
            </a:r>
          </a:p>
        </p:txBody>
      </p:sp>
    </p:spTree>
    <p:extLst>
      <p:ext uri="{BB962C8B-B14F-4D97-AF65-F5344CB8AC3E}">
        <p14:creationId xmlns:p14="http://schemas.microsoft.com/office/powerpoint/2010/main" val="1409271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lnSpcReduction="10000"/>
          </a:bodyPr>
          <a:lstStyle/>
          <a:p>
            <a:pPr>
              <a:spcBef>
                <a:spcPts val="700"/>
              </a:spcBef>
              <a:buFont typeface="Arial" panose="020B0604020202020204" pitchFamily="34" charset="0"/>
              <a:buChar char="•"/>
            </a:pPr>
            <a:r>
              <a:rPr lang="en-US" altLang="en-US" sz="2200" dirty="0">
                <a:latin typeface="+mj-lt"/>
                <a:cs typeface="DejaVu Sans" charset="0"/>
              </a:rPr>
              <a:t>foo returns to the line right after “</a:t>
            </a:r>
            <a:r>
              <a:rPr lang="en-US" altLang="en-US" sz="2200" dirty="0" err="1">
                <a:latin typeface="+mj-lt"/>
                <a:cs typeface="DejaVu Sans" charset="0"/>
              </a:rPr>
              <a:t>callq</a:t>
            </a:r>
            <a:r>
              <a:rPr lang="en-US" altLang="en-US" sz="2200" dirty="0">
                <a:latin typeface="+mj-lt"/>
                <a:cs typeface="DejaVu Sans" charset="0"/>
              </a:rPr>
              <a:t> foo”</a:t>
            </a:r>
          </a:p>
          <a:p>
            <a:pPr>
              <a:spcBef>
                <a:spcPts val="700"/>
              </a:spcBef>
              <a:buFont typeface="Arial" panose="020B0604020202020204" pitchFamily="34" charset="0"/>
              <a:buChar char="•"/>
            </a:pPr>
            <a:r>
              <a:rPr lang="en-US" altLang="en-US" sz="2200" dirty="0">
                <a:latin typeface="+mj-lt"/>
                <a:cs typeface="DejaVu Sans" charset="0"/>
              </a:rPr>
              <a:t>We can do the same with the foo function to see where foo plans to return to main</a:t>
            </a:r>
          </a:p>
          <a:p>
            <a:pPr lvl="1">
              <a:spcBef>
                <a:spcPts val="700"/>
              </a:spcBef>
              <a:buFont typeface="Arial" panose="020B0604020202020204" pitchFamily="34" charset="0"/>
              <a:buChar char="•"/>
            </a:pPr>
            <a:r>
              <a:rPr lang="en-US" altLang="en-US" sz="2200" dirty="0" err="1">
                <a:latin typeface="+mj-lt"/>
                <a:cs typeface="DejaVu Sans" charset="0"/>
              </a:rPr>
              <a:t>disas</a:t>
            </a:r>
            <a:r>
              <a:rPr lang="en-US" altLang="en-US" sz="2200" dirty="0">
                <a:latin typeface="+mj-lt"/>
                <a:cs typeface="DejaVu Sans" charset="0"/>
              </a:rPr>
              <a:t> foo</a:t>
            </a:r>
          </a:p>
          <a:p>
            <a:pPr lvl="1">
              <a:spcBef>
                <a:spcPts val="700"/>
              </a:spcBef>
              <a:buFont typeface="Arial" panose="020B0604020202020204" pitchFamily="34" charset="0"/>
              <a:buChar char="•"/>
            </a:pPr>
            <a:r>
              <a:rPr lang="en-US" altLang="en-US" sz="2200" dirty="0">
                <a:latin typeface="+mj-lt"/>
                <a:cs typeface="DejaVu Sans" charset="0"/>
              </a:rPr>
              <a:t>Let’s break at the “</a:t>
            </a:r>
            <a:r>
              <a:rPr lang="en-US" altLang="en-US" sz="2200" dirty="0" err="1">
                <a:latin typeface="+mj-lt"/>
                <a:cs typeface="DejaVu Sans" charset="0"/>
              </a:rPr>
              <a:t>leaveq</a:t>
            </a:r>
            <a:r>
              <a:rPr lang="en-US" altLang="en-US" sz="2200" dirty="0">
                <a:latin typeface="+mj-lt"/>
                <a:cs typeface="DejaVu Sans" charset="0"/>
              </a:rPr>
              <a:t>” instruction right before foo returns</a:t>
            </a:r>
          </a:p>
          <a:p>
            <a:pPr lvl="1">
              <a:spcBef>
                <a:spcPts val="700"/>
              </a:spcBef>
              <a:buFont typeface="Arial" panose="020B0604020202020204" pitchFamily="34" charset="0"/>
              <a:buChar char="•"/>
            </a:pPr>
            <a:r>
              <a:rPr lang="en-US" altLang="en-US" sz="2200" dirty="0">
                <a:latin typeface="+mj-lt"/>
                <a:cs typeface="DejaVu Sans" charset="0"/>
              </a:rPr>
              <a:t>For example: b *0x0000000000400653</a:t>
            </a:r>
          </a:p>
          <a:p>
            <a:pPr lvl="1">
              <a:spcBef>
                <a:spcPts val="700"/>
              </a:spcBef>
              <a:buFont typeface="Arial" panose="020B0604020202020204" pitchFamily="34" charset="0"/>
              <a:buChar char="•"/>
            </a:pPr>
            <a:r>
              <a:rPr lang="en-US" altLang="en-US" sz="2200" dirty="0">
                <a:latin typeface="+mj-lt"/>
                <a:cs typeface="DejaVu Sans" charset="0"/>
              </a:rPr>
              <a:t>continue</a:t>
            </a:r>
          </a:p>
          <a:p>
            <a:pPr lvl="1">
              <a:spcBef>
                <a:spcPts val="700"/>
              </a:spcBef>
              <a:buFont typeface="Arial" panose="020B0604020202020204" pitchFamily="34" charset="0"/>
              <a:buChar char="•"/>
            </a:pPr>
            <a:r>
              <a:rPr lang="en-US" altLang="en-US" sz="2200" dirty="0">
                <a:latin typeface="+mj-lt"/>
                <a:cs typeface="DejaVu Sans" charset="0"/>
              </a:rPr>
              <a:t>info frame</a:t>
            </a:r>
          </a:p>
          <a:p>
            <a:pPr>
              <a:spcBef>
                <a:spcPts val="700"/>
              </a:spcBef>
              <a:buFont typeface="Arial" panose="020B0604020202020204" pitchFamily="34" charset="0"/>
              <a:buChar char="•"/>
            </a:pPr>
            <a:r>
              <a:rPr lang="en-US" altLang="en-US" sz="2200" dirty="0">
                <a:latin typeface="+mj-lt"/>
                <a:cs typeface="DejaVu Sans" charset="0"/>
              </a:rPr>
              <a:t>Notice the saved rip is no longer an address in main, but 0x616161… (this corresponds to “</a:t>
            </a:r>
            <a:r>
              <a:rPr lang="en-US" altLang="en-US" sz="2200" dirty="0" err="1">
                <a:latin typeface="+mj-lt"/>
                <a:cs typeface="DejaVu Sans" charset="0"/>
              </a:rPr>
              <a:t>aaaa</a:t>
            </a:r>
            <a:r>
              <a:rPr lang="en-US" altLang="en-US" sz="2200" dirty="0">
                <a:latin typeface="+mj-lt"/>
                <a:cs typeface="DejaVu Sans" charset="0"/>
              </a:rPr>
              <a:t>…”)</a:t>
            </a:r>
          </a:p>
        </p:txBody>
      </p:sp>
    </p:spTree>
    <p:extLst>
      <p:ext uri="{BB962C8B-B14F-4D97-AF65-F5344CB8AC3E}">
        <p14:creationId xmlns:p14="http://schemas.microsoft.com/office/powerpoint/2010/main" val="32974167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a:bodyPr>
          <a:lstStyle/>
          <a:p>
            <a:pPr>
              <a:spcBef>
                <a:spcPts val="700"/>
              </a:spcBef>
              <a:buFont typeface="Arial" panose="020B0604020202020204" pitchFamily="34" charset="0"/>
              <a:buChar char="•"/>
            </a:pPr>
            <a:r>
              <a:rPr lang="en-US" altLang="en-US" sz="2200" dirty="0">
                <a:latin typeface="+mj-lt"/>
                <a:cs typeface="DejaVu Sans" charset="0"/>
              </a:rPr>
              <a:t>Because functions can call other functions, but we only have one rip register to hold the return address, we save each rip value on every function call, and restore it afterwards, using a stack.</a:t>
            </a:r>
          </a:p>
          <a:p>
            <a:pPr>
              <a:spcBef>
                <a:spcPts val="700"/>
              </a:spcBef>
              <a:buFont typeface="Arial" panose="020B0604020202020204" pitchFamily="34" charset="0"/>
              <a:buChar char="•"/>
            </a:pPr>
            <a:r>
              <a:rPr lang="en-US" altLang="en-US" sz="2200" dirty="0">
                <a:latin typeface="+mj-lt"/>
                <a:cs typeface="DejaVu Sans" charset="0"/>
              </a:rPr>
              <a:t>This saved return address value is stored on the call stack along with local variables and parameters.</a:t>
            </a:r>
          </a:p>
          <a:p>
            <a:pPr>
              <a:spcBef>
                <a:spcPts val="700"/>
              </a:spcBef>
              <a:buFont typeface="Arial" panose="020B0604020202020204" pitchFamily="34" charset="0"/>
              <a:buChar char="•"/>
            </a:pPr>
            <a:r>
              <a:rPr lang="en-US" altLang="en-US" sz="2200" dirty="0">
                <a:latin typeface="+mj-lt"/>
                <a:cs typeface="DejaVu Sans" charset="0"/>
              </a:rPr>
              <a:t>By overwriting past the end of our buffer “</a:t>
            </a:r>
            <a:r>
              <a:rPr lang="en-US" altLang="en-US" sz="2200" dirty="0" err="1">
                <a:latin typeface="+mj-lt"/>
                <a:cs typeface="DejaVu Sans" charset="0"/>
              </a:rPr>
              <a:t>buf</a:t>
            </a:r>
            <a:r>
              <a:rPr lang="en-US" altLang="en-US" sz="2200" dirty="0">
                <a:latin typeface="+mj-lt"/>
                <a:cs typeface="DejaVu Sans" charset="0"/>
              </a:rPr>
              <a:t>,” we overwrote the saved return address with our input parameter!</a:t>
            </a:r>
          </a:p>
          <a:p>
            <a:pPr>
              <a:spcBef>
                <a:spcPts val="700"/>
              </a:spcBef>
              <a:buFont typeface="Arial" panose="020B0604020202020204" pitchFamily="34" charset="0"/>
              <a:buChar char="•"/>
            </a:pPr>
            <a:r>
              <a:rPr lang="en-US" altLang="en-US" sz="2200" dirty="0">
                <a:latin typeface="+mj-lt"/>
                <a:cs typeface="DejaVu Sans" charset="0"/>
              </a:rPr>
              <a:t>Can we do this in a controlled way?</a:t>
            </a:r>
          </a:p>
        </p:txBody>
      </p:sp>
    </p:spTree>
    <p:extLst>
      <p:ext uri="{BB962C8B-B14F-4D97-AF65-F5344CB8AC3E}">
        <p14:creationId xmlns:p14="http://schemas.microsoft.com/office/powerpoint/2010/main" val="18695893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Get the address of </a:t>
            </a:r>
            <a:r>
              <a:rPr lang="en-US" altLang="en-US" sz="2200" dirty="0" err="1">
                <a:latin typeface="+mj-lt"/>
                <a:cs typeface="DejaVu Sans" charset="0"/>
              </a:rPr>
              <a:t>buf</a:t>
            </a:r>
            <a:endParaRPr lang="en-US" altLang="en-US" sz="2200" dirty="0">
              <a:latin typeface="+mj-lt"/>
              <a:cs typeface="DejaVu Sans" charset="0"/>
            </a:endParaRPr>
          </a:p>
          <a:p>
            <a:pPr lvl="1">
              <a:spcBef>
                <a:spcPts val="700"/>
              </a:spcBef>
              <a:buFont typeface="Arial" panose="020B0604020202020204" pitchFamily="34" charset="0"/>
              <a:buChar char="•"/>
            </a:pPr>
            <a:r>
              <a:rPr lang="en-US" altLang="en-US" sz="2200" dirty="0">
                <a:latin typeface="+mj-lt"/>
                <a:cs typeface="DejaVu Sans" charset="0"/>
              </a:rPr>
              <a:t>x </a:t>
            </a:r>
            <a:r>
              <a:rPr lang="en-US" altLang="en-US" sz="2200" dirty="0" err="1">
                <a:latin typeface="+mj-lt"/>
                <a:cs typeface="DejaVu Sans" charset="0"/>
              </a:rPr>
              <a:t>buf</a:t>
            </a:r>
            <a:endParaRPr lang="en-US" altLang="en-US" sz="2200" dirty="0">
              <a:latin typeface="+mj-lt"/>
              <a:cs typeface="DejaVu Sans" charset="0"/>
            </a:endParaRPr>
          </a:p>
          <a:p>
            <a:pPr>
              <a:spcBef>
                <a:spcPts val="700"/>
              </a:spcBef>
              <a:buFont typeface="Arial" panose="020B0604020202020204" pitchFamily="34" charset="0"/>
              <a:buChar char="•"/>
            </a:pPr>
            <a:r>
              <a:rPr lang="en-US" altLang="en-US" sz="2200" dirty="0">
                <a:latin typeface="+mj-lt"/>
                <a:cs typeface="DejaVu Sans" charset="0"/>
              </a:rPr>
              <a:t>How far away is </a:t>
            </a:r>
            <a:r>
              <a:rPr lang="en-US" altLang="en-US" sz="2200" dirty="0" err="1">
                <a:latin typeface="+mj-lt"/>
                <a:cs typeface="DejaVu Sans" charset="0"/>
              </a:rPr>
              <a:t>buf</a:t>
            </a:r>
            <a:r>
              <a:rPr lang="en-US" altLang="en-US" sz="2200" dirty="0">
                <a:latin typeface="+mj-lt"/>
                <a:cs typeface="DejaVu Sans" charset="0"/>
              </a:rPr>
              <a:t> from the return address on the stack?</a:t>
            </a:r>
          </a:p>
          <a:p>
            <a:pPr lvl="1">
              <a:spcBef>
                <a:spcPts val="700"/>
              </a:spcBef>
              <a:buFont typeface="Arial" panose="020B0604020202020204" pitchFamily="34" charset="0"/>
              <a:buChar char="•"/>
            </a:pPr>
            <a:r>
              <a:rPr lang="en-US" altLang="en-US" sz="2200" dirty="0">
                <a:latin typeface="+mj-lt"/>
                <a:cs typeface="DejaVu Sans" charset="0"/>
              </a:rPr>
              <a:t>Print “address of original ‘rip at’ from the foo frame” - “address of </a:t>
            </a:r>
            <a:r>
              <a:rPr lang="en-US" altLang="en-US" sz="2200" dirty="0" err="1">
                <a:latin typeface="+mj-lt"/>
                <a:cs typeface="DejaVu Sans" charset="0"/>
              </a:rPr>
              <a:t>buf</a:t>
            </a:r>
            <a:r>
              <a:rPr lang="en-US" altLang="en-US" sz="2200" dirty="0">
                <a:latin typeface="+mj-lt"/>
                <a:cs typeface="DejaVu Sans" charset="0"/>
              </a:rPr>
              <a:t>”</a:t>
            </a:r>
          </a:p>
          <a:p>
            <a:pPr lvl="1">
              <a:spcBef>
                <a:spcPts val="700"/>
              </a:spcBef>
              <a:buFont typeface="Arial" panose="020B0604020202020204" pitchFamily="34" charset="0"/>
              <a:buChar char="•"/>
            </a:pPr>
            <a:r>
              <a:rPr lang="en-US" altLang="en-US" sz="2200" dirty="0">
                <a:latin typeface="+mj-lt"/>
                <a:cs typeface="DejaVu Sans" charset="0"/>
              </a:rPr>
              <a:t>For example: print 0x7fffffffe628-0x7fffffffe520</a:t>
            </a:r>
          </a:p>
          <a:p>
            <a:pPr lvl="2">
              <a:spcBef>
                <a:spcPts val="700"/>
              </a:spcBef>
              <a:buFont typeface="Arial" panose="020B0604020202020204" pitchFamily="34" charset="0"/>
              <a:buChar char="•"/>
            </a:pPr>
            <a:r>
              <a:rPr lang="en-US" altLang="en-US" sz="2200" dirty="0">
                <a:latin typeface="+mj-lt"/>
                <a:cs typeface="DejaVu Sans" charset="0"/>
              </a:rPr>
              <a:t>I get 264</a:t>
            </a:r>
          </a:p>
          <a:p>
            <a:pPr>
              <a:spcBef>
                <a:spcPts val="700"/>
              </a:spcBef>
              <a:buFont typeface="Arial" panose="020B0604020202020204" pitchFamily="34" charset="0"/>
              <a:buChar char="•"/>
            </a:pPr>
            <a:r>
              <a:rPr lang="en-US" altLang="en-US" sz="2000" dirty="0">
                <a:latin typeface="+mj-lt"/>
                <a:cs typeface="Calibri" panose="020F0502020204030204" pitchFamily="34" charset="0"/>
              </a:rPr>
              <a:t>set </a:t>
            </a:r>
            <a:r>
              <a:rPr lang="en-US" altLang="en-US" sz="2000" dirty="0" err="1">
                <a:latin typeface="+mj-lt"/>
                <a:cs typeface="Calibri" panose="020F0502020204030204" pitchFamily="34" charset="0"/>
              </a:rPr>
              <a:t>args</a:t>
            </a:r>
            <a:r>
              <a:rPr lang="en-US" altLang="en-US" sz="2000" dirty="0">
                <a:latin typeface="+mj-lt"/>
                <a:cs typeface="Calibri" panose="020F0502020204030204" pitchFamily="34" charset="0"/>
              </a:rPr>
              <a:t> `</a:t>
            </a:r>
            <a:r>
              <a:rPr lang="en-US" altLang="en-US" sz="2000" dirty="0" err="1">
                <a:latin typeface="+mj-lt"/>
                <a:cs typeface="Calibri" panose="020F0502020204030204" pitchFamily="34" charset="0"/>
              </a:rPr>
              <a:t>perl</a:t>
            </a:r>
            <a:r>
              <a:rPr lang="en-US" altLang="en-US" sz="2000" dirty="0">
                <a:latin typeface="+mj-lt"/>
                <a:cs typeface="Calibri" panose="020F0502020204030204" pitchFamily="34" charset="0"/>
              </a:rPr>
              <a:t> –e ‘print “a”x264 . </a:t>
            </a:r>
            <a:r>
              <a:rPr lang="en-US" sz="2000" dirty="0">
                <a:latin typeface="+mj-lt"/>
                <a:cs typeface="Calibri" panose="020F0502020204030204" pitchFamily="34" charset="0"/>
              </a:rPr>
              <a:t>"\x12\x34\x56\x78\x12\x34\x56\x78";’`</a:t>
            </a:r>
          </a:p>
          <a:p>
            <a:pPr>
              <a:spcBef>
                <a:spcPts val="700"/>
              </a:spcBef>
              <a:buFont typeface="Arial" panose="020B0604020202020204" pitchFamily="34" charset="0"/>
              <a:buChar char="•"/>
            </a:pPr>
            <a:r>
              <a:rPr lang="en-US" altLang="en-US" sz="2200" dirty="0">
                <a:latin typeface="+mj-lt"/>
                <a:cs typeface="Calibri" panose="020F0502020204030204" pitchFamily="34" charset="0"/>
              </a:rPr>
              <a:t>run (enter y to restart with existing breakpoints)</a:t>
            </a:r>
          </a:p>
          <a:p>
            <a:pPr>
              <a:spcBef>
                <a:spcPts val="700"/>
              </a:spcBef>
              <a:buFont typeface="Arial" panose="020B0604020202020204" pitchFamily="34" charset="0"/>
              <a:buChar char="•"/>
            </a:pPr>
            <a:r>
              <a:rPr lang="en-US" altLang="en-US" sz="2200" dirty="0">
                <a:latin typeface="+mj-lt"/>
                <a:cs typeface="Calibri" panose="020F0502020204030204" pitchFamily="34" charset="0"/>
              </a:rPr>
              <a:t>At foo breakpoint: info frame (should look normal at this point)</a:t>
            </a:r>
          </a:p>
          <a:p>
            <a:pPr>
              <a:spcBef>
                <a:spcPts val="700"/>
              </a:spcBef>
              <a:buFont typeface="Arial" panose="020B0604020202020204" pitchFamily="34" charset="0"/>
              <a:buChar char="•"/>
            </a:pPr>
            <a:r>
              <a:rPr lang="en-US" altLang="en-US" sz="2200" dirty="0">
                <a:latin typeface="+mj-lt"/>
                <a:cs typeface="Calibri" panose="020F0502020204030204" pitchFamily="34" charset="0"/>
              </a:rPr>
              <a:t>continue</a:t>
            </a:r>
          </a:p>
          <a:p>
            <a:pPr>
              <a:spcBef>
                <a:spcPts val="700"/>
              </a:spcBef>
              <a:buFont typeface="Arial" panose="020B0604020202020204" pitchFamily="34" charset="0"/>
              <a:buChar char="•"/>
            </a:pPr>
            <a:r>
              <a:rPr lang="en-US" altLang="en-US" sz="2200" dirty="0">
                <a:latin typeface="+mj-lt"/>
                <a:cs typeface="Calibri" panose="020F0502020204030204" pitchFamily="34" charset="0"/>
              </a:rPr>
              <a:t>info frame</a:t>
            </a:r>
          </a:p>
        </p:txBody>
      </p:sp>
    </p:spTree>
    <p:extLst>
      <p:ext uri="{BB962C8B-B14F-4D97-AF65-F5344CB8AC3E}">
        <p14:creationId xmlns:p14="http://schemas.microsoft.com/office/powerpoint/2010/main" val="31299530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Saved </a:t>
            </a:r>
            <a:r>
              <a:rPr lang="en-US" altLang="en-US" sz="2200" dirty="0" err="1">
                <a:latin typeface="+mj-lt"/>
                <a:cs typeface="DejaVu Sans" charset="0"/>
              </a:rPr>
              <a:t>eip</a:t>
            </a:r>
            <a:r>
              <a:rPr lang="en-US" altLang="en-US" sz="2200" dirty="0">
                <a:latin typeface="+mj-lt"/>
                <a:cs typeface="DejaVu Sans" charset="0"/>
              </a:rPr>
              <a:t> is 0x78563412 (little endian ordering of 0x12345678)</a:t>
            </a:r>
          </a:p>
          <a:p>
            <a:pPr>
              <a:spcBef>
                <a:spcPts val="700"/>
              </a:spcBef>
              <a:buFont typeface="Arial" panose="020B0604020202020204" pitchFamily="34" charset="0"/>
              <a:buChar char="•"/>
            </a:pPr>
            <a:r>
              <a:rPr lang="en-US" altLang="en-US" sz="2200" dirty="0">
                <a:latin typeface="+mj-lt"/>
                <a:cs typeface="Calibri" panose="020F0502020204030204" pitchFamily="34" charset="0"/>
              </a:rPr>
              <a:t>X “rip at address” will also show this value</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For example: x 0x7fffffffe628</a:t>
            </a:r>
          </a:p>
          <a:p>
            <a:pPr>
              <a:spcBef>
                <a:spcPts val="700"/>
              </a:spcBef>
              <a:buFont typeface="Arial" panose="020B0604020202020204" pitchFamily="34" charset="0"/>
              <a:buChar char="•"/>
            </a:pPr>
            <a:r>
              <a:rPr lang="en-US" altLang="en-US" sz="2200" dirty="0">
                <a:latin typeface="+mj-lt"/>
                <a:cs typeface="Calibri" panose="020F0502020204030204" pitchFamily="34" charset="0"/>
              </a:rPr>
              <a:t>Now, use the address of </a:t>
            </a:r>
            <a:r>
              <a:rPr lang="en-US" altLang="en-US" sz="2200" dirty="0" err="1">
                <a:latin typeface="+mj-lt"/>
                <a:cs typeface="Calibri" panose="020F0502020204030204" pitchFamily="34" charset="0"/>
              </a:rPr>
              <a:t>buf</a:t>
            </a:r>
            <a:r>
              <a:rPr lang="en-US" altLang="en-US" sz="2200" dirty="0">
                <a:latin typeface="+mj-lt"/>
                <a:cs typeface="Calibri" panose="020F0502020204030204" pitchFamily="34" charset="0"/>
              </a:rPr>
              <a:t> instead of 0x78563412</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x </a:t>
            </a:r>
            <a:r>
              <a:rPr lang="en-US" altLang="en-US" sz="2200" dirty="0" err="1">
                <a:latin typeface="+mj-lt"/>
                <a:cs typeface="Calibri" panose="020F0502020204030204" pitchFamily="34" charset="0"/>
              </a:rPr>
              <a:t>buf</a:t>
            </a:r>
            <a:endParaRPr lang="en-US" altLang="en-US" sz="2200" dirty="0">
              <a:latin typeface="+mj-lt"/>
              <a:cs typeface="Calibri" panose="020F0502020204030204" pitchFamily="34" charset="0"/>
            </a:endParaRPr>
          </a:p>
          <a:p>
            <a:pPr lvl="1">
              <a:spcBef>
                <a:spcPts val="700"/>
              </a:spcBef>
              <a:buFont typeface="Arial" panose="020B0604020202020204" pitchFamily="34" charset="0"/>
              <a:buChar char="•"/>
            </a:pPr>
            <a:r>
              <a:rPr lang="en-US" altLang="en-US" sz="2200" dirty="0">
                <a:latin typeface="+mj-lt"/>
                <a:cs typeface="Calibri" panose="020F0502020204030204" pitchFamily="34" charset="0"/>
              </a:rPr>
              <a:t>For example: </a:t>
            </a:r>
            <a:r>
              <a:rPr lang="en-US" dirty="0">
                <a:latin typeface="+mj-lt"/>
                <a:cs typeface="Calibri" panose="020F0502020204030204" pitchFamily="34" charset="0"/>
              </a:rPr>
              <a:t>set </a:t>
            </a:r>
            <a:r>
              <a:rPr lang="en-US" dirty="0" err="1">
                <a:latin typeface="+mj-lt"/>
                <a:cs typeface="Calibri" panose="020F0502020204030204" pitchFamily="34" charset="0"/>
              </a:rPr>
              <a:t>args</a:t>
            </a:r>
            <a:r>
              <a:rPr lang="en-US" dirty="0">
                <a:latin typeface="+mj-lt"/>
                <a:cs typeface="Calibri" panose="020F0502020204030204" pitchFamily="34" charset="0"/>
              </a:rPr>
              <a:t> `</a:t>
            </a:r>
            <a:r>
              <a:rPr lang="en-US" dirty="0" err="1">
                <a:latin typeface="+mj-lt"/>
                <a:cs typeface="Calibri" panose="020F0502020204030204" pitchFamily="34" charset="0"/>
              </a:rPr>
              <a:t>perl</a:t>
            </a:r>
            <a:r>
              <a:rPr lang="en-US" dirty="0">
                <a:latin typeface="+mj-lt"/>
                <a:cs typeface="Calibri" panose="020F0502020204030204" pitchFamily="34" charset="0"/>
              </a:rPr>
              <a:t> -e 'print "a"x264 . "\x20\xe5\</a:t>
            </a:r>
            <a:r>
              <a:rPr lang="en-US" dirty="0" err="1">
                <a:latin typeface="+mj-lt"/>
                <a:cs typeface="Calibri" panose="020F0502020204030204" pitchFamily="34" charset="0"/>
              </a:rPr>
              <a:t>xff</a:t>
            </a:r>
            <a:r>
              <a:rPr lang="en-US" dirty="0">
                <a:latin typeface="+mj-lt"/>
                <a:cs typeface="Calibri" panose="020F0502020204030204" pitchFamily="34" charset="0"/>
              </a:rPr>
              <a:t>\</a:t>
            </a:r>
            <a:r>
              <a:rPr lang="en-US" dirty="0" err="1">
                <a:latin typeface="+mj-lt"/>
                <a:cs typeface="Calibri" panose="020F0502020204030204" pitchFamily="34" charset="0"/>
              </a:rPr>
              <a:t>xff</a:t>
            </a:r>
            <a:r>
              <a:rPr lang="en-US" dirty="0">
                <a:latin typeface="+mj-lt"/>
                <a:cs typeface="Calibri" panose="020F0502020204030204" pitchFamily="34" charset="0"/>
              </a:rPr>
              <a:t>\</a:t>
            </a:r>
            <a:r>
              <a:rPr lang="en-US" dirty="0" err="1">
                <a:latin typeface="+mj-lt"/>
                <a:cs typeface="Calibri" panose="020F0502020204030204" pitchFamily="34" charset="0"/>
              </a:rPr>
              <a:t>xff</a:t>
            </a:r>
            <a:r>
              <a:rPr lang="en-US" dirty="0">
                <a:latin typeface="+mj-lt"/>
                <a:cs typeface="Calibri" panose="020F0502020204030204" pitchFamily="34" charset="0"/>
              </a:rPr>
              <a:t>\x7f";’`</a:t>
            </a:r>
            <a:endParaRPr lang="en-US" sz="2400" dirty="0">
              <a:latin typeface="+mj-lt"/>
              <a:cs typeface="Calibri" panose="020F0502020204030204" pitchFamily="34" charset="0"/>
            </a:endParaRPr>
          </a:p>
          <a:p>
            <a:pPr>
              <a:spcBef>
                <a:spcPts val="700"/>
              </a:spcBef>
              <a:buFont typeface="Arial" panose="020B0604020202020204" pitchFamily="34" charset="0"/>
              <a:buChar char="•"/>
            </a:pPr>
            <a:r>
              <a:rPr lang="en-US" altLang="en-US" sz="2200" dirty="0">
                <a:latin typeface="+mj-lt"/>
                <a:cs typeface="Calibri" panose="020F0502020204030204" pitchFamily="34" charset="0"/>
              </a:rPr>
              <a:t>run</a:t>
            </a:r>
          </a:p>
          <a:p>
            <a:pPr>
              <a:spcBef>
                <a:spcPts val="700"/>
              </a:spcBef>
              <a:buFont typeface="Arial" panose="020B0604020202020204" pitchFamily="34" charset="0"/>
              <a:buChar char="•"/>
            </a:pPr>
            <a:r>
              <a:rPr lang="en-US" altLang="en-US" sz="2200" dirty="0">
                <a:latin typeface="+mj-lt"/>
                <a:cs typeface="Calibri" panose="020F0502020204030204" pitchFamily="34" charset="0"/>
              </a:rPr>
              <a:t>Continue</a:t>
            </a:r>
          </a:p>
          <a:p>
            <a:pPr>
              <a:spcBef>
                <a:spcPts val="700"/>
              </a:spcBef>
              <a:buFont typeface="Arial" panose="020B0604020202020204" pitchFamily="34" charset="0"/>
              <a:buChar char="•"/>
            </a:pPr>
            <a:r>
              <a:rPr lang="en-US" altLang="en-US" sz="2200" dirty="0" err="1">
                <a:latin typeface="+mj-lt"/>
                <a:cs typeface="Calibri" panose="020F0502020204030204" pitchFamily="34" charset="0"/>
              </a:rPr>
              <a:t>stepi</a:t>
            </a:r>
            <a:r>
              <a:rPr lang="en-US" altLang="en-US" sz="2200" dirty="0">
                <a:latin typeface="+mj-lt"/>
                <a:cs typeface="Calibri" panose="020F0502020204030204" pitchFamily="34" charset="0"/>
              </a:rPr>
              <a:t> (at this point the program address is the address of </a:t>
            </a:r>
            <a:r>
              <a:rPr lang="en-US" altLang="en-US" sz="2200" dirty="0" err="1">
                <a:latin typeface="+mj-lt"/>
                <a:cs typeface="Calibri" panose="020F0502020204030204" pitchFamily="34" charset="0"/>
              </a:rPr>
              <a:t>buf</a:t>
            </a:r>
            <a:r>
              <a:rPr lang="en-US" altLang="en-US" sz="2200" dirty="0">
                <a:latin typeface="+mj-lt"/>
                <a:cs typeface="Calibri" panose="020F0502020204030204" pitchFamily="34" charset="0"/>
              </a:rPr>
              <a:t>)</a:t>
            </a:r>
          </a:p>
          <a:p>
            <a:pPr>
              <a:spcBef>
                <a:spcPts val="700"/>
              </a:spcBef>
              <a:buFont typeface="Arial" panose="020B0604020202020204" pitchFamily="34" charset="0"/>
              <a:buChar char="•"/>
            </a:pPr>
            <a:r>
              <a:rPr lang="en-US" altLang="en-US" sz="2200" dirty="0">
                <a:latin typeface="+mj-lt"/>
                <a:cs typeface="Calibri" panose="020F0502020204030204" pitchFamily="34" charset="0"/>
              </a:rPr>
              <a:t>p $rip</a:t>
            </a:r>
          </a:p>
          <a:p>
            <a:pPr>
              <a:spcBef>
                <a:spcPts val="700"/>
              </a:spcBef>
              <a:buFont typeface="Arial" panose="020B0604020202020204" pitchFamily="34" charset="0"/>
              <a:buChar char="•"/>
            </a:pPr>
            <a:r>
              <a:rPr lang="en-US" altLang="en-US" sz="2200" dirty="0">
                <a:latin typeface="+mj-lt"/>
                <a:cs typeface="Calibri" panose="020F0502020204030204" pitchFamily="34" charset="0"/>
              </a:rPr>
              <a:t>x/10c $rip should give all a’s</a:t>
            </a:r>
          </a:p>
        </p:txBody>
      </p:sp>
    </p:spTree>
    <p:extLst>
      <p:ext uri="{BB962C8B-B14F-4D97-AF65-F5344CB8AC3E}">
        <p14:creationId xmlns:p14="http://schemas.microsoft.com/office/powerpoint/2010/main" val="21784813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Using </a:t>
            </a:r>
            <a:r>
              <a:rPr lang="en-US" dirty="0" err="1"/>
              <a:t>gdb</a:t>
            </a:r>
            <a:endParaRPr lang="en-US" dirty="0"/>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77500" lnSpcReduction="20000"/>
          </a:bodyPr>
          <a:lstStyle/>
          <a:p>
            <a:pPr>
              <a:spcBef>
                <a:spcPts val="700"/>
              </a:spcBef>
              <a:buFont typeface="Arial" panose="020B0604020202020204" pitchFamily="34" charset="0"/>
              <a:buChar char="•"/>
            </a:pPr>
            <a:r>
              <a:rPr lang="en-US" altLang="en-US" sz="2200" dirty="0">
                <a:latin typeface="+mj-lt"/>
                <a:cs typeface="DejaVu Sans" charset="0"/>
              </a:rPr>
              <a:t>Now what if </a:t>
            </a:r>
            <a:r>
              <a:rPr lang="en-US" altLang="en-US" sz="2200" dirty="0" err="1">
                <a:latin typeface="+mj-lt"/>
                <a:cs typeface="DejaVu Sans" charset="0"/>
              </a:rPr>
              <a:t>buf</a:t>
            </a:r>
            <a:r>
              <a:rPr lang="en-US" altLang="en-US" sz="2200" dirty="0">
                <a:latin typeface="+mj-lt"/>
                <a:cs typeface="DejaVu Sans" charset="0"/>
              </a:rPr>
              <a:t> contained shellcode instead of a’s</a:t>
            </a:r>
          </a:p>
          <a:p>
            <a:pPr>
              <a:spcBef>
                <a:spcPts val="700"/>
              </a:spcBef>
              <a:buFont typeface="Arial" panose="020B0604020202020204" pitchFamily="34" charset="0"/>
              <a:buChar char="•"/>
            </a:pPr>
            <a:r>
              <a:rPr lang="en-US" dirty="0">
                <a:latin typeface="+mj-lt"/>
              </a:rPr>
              <a:t>"\x89\xf3\x8d\x4e\x08\x8d\x56\x0c\</a:t>
            </a:r>
            <a:r>
              <a:rPr lang="en-US" dirty="0" err="1">
                <a:latin typeface="+mj-lt"/>
              </a:rPr>
              <a:t>xcd</a:t>
            </a:r>
            <a:r>
              <a:rPr lang="en-US" dirty="0">
                <a:latin typeface="+mj-lt"/>
              </a:rPr>
              <a:t>\x80\x31\</a:t>
            </a:r>
            <a:r>
              <a:rPr lang="en-US" dirty="0" err="1">
                <a:latin typeface="+mj-lt"/>
              </a:rPr>
              <a:t>xdb</a:t>
            </a:r>
            <a:r>
              <a:rPr lang="en-US" dirty="0">
                <a:latin typeface="+mj-lt"/>
              </a:rPr>
              <a:t>\x89\xd8\x40\</a:t>
            </a:r>
            <a:r>
              <a:rPr lang="en-US" dirty="0" err="1">
                <a:latin typeface="+mj-lt"/>
              </a:rPr>
              <a:t>xcd</a:t>
            </a:r>
            <a:r>
              <a:rPr lang="en-US" dirty="0">
                <a:latin typeface="+mj-lt"/>
              </a:rPr>
              <a:t>"</a:t>
            </a:r>
            <a:br>
              <a:rPr lang="en-US" sz="2400" dirty="0">
                <a:latin typeface="+mj-lt"/>
              </a:rPr>
            </a:br>
            <a:r>
              <a:rPr lang="en-US" dirty="0">
                <a:latin typeface="+mj-lt"/>
              </a:rPr>
              <a:t>  "\x80\xe8\</a:t>
            </a:r>
            <a:r>
              <a:rPr lang="en-US" dirty="0" err="1">
                <a:latin typeface="+mj-lt"/>
              </a:rPr>
              <a:t>xdc</a:t>
            </a:r>
            <a:r>
              <a:rPr lang="en-US" dirty="0">
                <a:latin typeface="+mj-lt"/>
              </a:rPr>
              <a:t>\</a:t>
            </a:r>
            <a:r>
              <a:rPr lang="en-US" dirty="0" err="1">
                <a:latin typeface="+mj-lt"/>
              </a:rPr>
              <a:t>xff</a:t>
            </a:r>
            <a:r>
              <a:rPr lang="en-US" dirty="0">
                <a:latin typeface="+mj-lt"/>
              </a:rPr>
              <a:t>\</a:t>
            </a:r>
            <a:r>
              <a:rPr lang="en-US" dirty="0" err="1">
                <a:latin typeface="+mj-lt"/>
              </a:rPr>
              <a:t>xff</a:t>
            </a:r>
            <a:r>
              <a:rPr lang="en-US" dirty="0">
                <a:latin typeface="+mj-lt"/>
              </a:rPr>
              <a:t>\</a:t>
            </a:r>
            <a:r>
              <a:rPr lang="en-US" dirty="0" err="1">
                <a:latin typeface="+mj-lt"/>
              </a:rPr>
              <a:t>xff</a:t>
            </a:r>
            <a:r>
              <a:rPr lang="en-US" dirty="0">
                <a:latin typeface="+mj-lt"/>
              </a:rPr>
              <a:t>/bin/</a:t>
            </a:r>
            <a:r>
              <a:rPr lang="en-US" dirty="0" err="1">
                <a:latin typeface="+mj-lt"/>
              </a:rPr>
              <a:t>sh</a:t>
            </a:r>
            <a:r>
              <a:rPr lang="en-US" dirty="0">
                <a:latin typeface="+mj-lt"/>
              </a:rPr>
              <a:t>”</a:t>
            </a:r>
          </a:p>
          <a:p>
            <a:pPr lvl="1">
              <a:spcBef>
                <a:spcPts val="700"/>
              </a:spcBef>
              <a:buFont typeface="Arial" panose="020B0604020202020204" pitchFamily="34" charset="0"/>
              <a:buChar char="•"/>
            </a:pPr>
            <a:r>
              <a:rPr lang="en-US" dirty="0">
                <a:latin typeface="+mj-lt"/>
              </a:rPr>
              <a:t>Note this is 32-bit Intel; other platforms will require other shellcode</a:t>
            </a:r>
          </a:p>
          <a:p>
            <a:pPr>
              <a:spcBef>
                <a:spcPts val="700"/>
              </a:spcBef>
              <a:buFont typeface="Arial" panose="020B0604020202020204" pitchFamily="34" charset="0"/>
              <a:buChar char="•"/>
            </a:pPr>
            <a:r>
              <a:rPr lang="en-US" altLang="en-US" sz="2200" dirty="0">
                <a:latin typeface="+mj-lt"/>
                <a:cs typeface="Calibri" panose="020F0502020204030204" pitchFamily="34" charset="0"/>
              </a:rPr>
              <a:t>And what if this binary was owned by root with </a:t>
            </a:r>
            <a:r>
              <a:rPr lang="en-US" altLang="en-US" sz="2200" dirty="0" err="1">
                <a:latin typeface="+mj-lt"/>
                <a:cs typeface="Calibri" panose="020F0502020204030204" pitchFamily="34" charset="0"/>
              </a:rPr>
              <a:t>setuid</a:t>
            </a:r>
            <a:r>
              <a:rPr lang="en-US" altLang="en-US" sz="2200" dirty="0">
                <a:latin typeface="+mj-lt"/>
                <a:cs typeface="Calibri" panose="020F0502020204030204" pitchFamily="34" charset="0"/>
              </a:rPr>
              <a:t> so that users can run it with root privileges?</a:t>
            </a:r>
          </a:p>
          <a:p>
            <a:pPr>
              <a:spcBef>
                <a:spcPts val="700"/>
              </a:spcBef>
              <a:buFont typeface="Arial" panose="020B0604020202020204" pitchFamily="34" charset="0"/>
              <a:buChar char="•"/>
            </a:pPr>
            <a:r>
              <a:rPr lang="en-US" altLang="en-US" sz="2200" dirty="0">
                <a:latin typeface="+mj-lt"/>
                <a:cs typeface="Calibri" panose="020F0502020204030204" pitchFamily="34" charset="0"/>
              </a:rPr>
              <a:t>You would get a root shell.</a:t>
            </a:r>
          </a:p>
          <a:p>
            <a:pPr>
              <a:spcBef>
                <a:spcPts val="700"/>
              </a:spcBef>
              <a:buFont typeface="Arial" panose="020B0604020202020204" pitchFamily="34" charset="0"/>
              <a:buChar char="•"/>
            </a:pPr>
            <a:r>
              <a:rPr lang="en-US" altLang="en-US" sz="2200" dirty="0">
                <a:latin typeface="+mj-lt"/>
                <a:cs typeface="Calibri" panose="020F0502020204030204" pitchFamily="34" charset="0"/>
              </a:rPr>
              <a:t>What do we do?</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Move return address?</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Put everything on the heap?</a:t>
            </a:r>
          </a:p>
          <a:p>
            <a:pPr lvl="1">
              <a:spcBef>
                <a:spcPts val="700"/>
              </a:spcBef>
              <a:buFont typeface="Arial" panose="020B0604020202020204" pitchFamily="34" charset="0"/>
              <a:buChar char="•"/>
            </a:pPr>
            <a:r>
              <a:rPr lang="en-US" altLang="en-US" sz="2200" dirty="0">
                <a:latin typeface="+mj-lt"/>
                <a:cs typeface="Calibri" panose="020F0502020204030204" pitchFamily="34" charset="0"/>
              </a:rPr>
              <a:t>Put a canary value before the return address?</a:t>
            </a:r>
          </a:p>
          <a:p>
            <a:pPr>
              <a:spcBef>
                <a:spcPts val="700"/>
              </a:spcBef>
              <a:buFont typeface="Arial" panose="020B0604020202020204" pitchFamily="34" charset="0"/>
              <a:buChar char="•"/>
            </a:pPr>
            <a:r>
              <a:rPr lang="en-US" altLang="en-US" sz="2200" dirty="0" err="1">
                <a:latin typeface="+mj-lt"/>
                <a:cs typeface="Calibri" panose="020F0502020204030204" pitchFamily="34" charset="0"/>
              </a:rPr>
              <a:t>Noop</a:t>
            </a:r>
            <a:r>
              <a:rPr lang="en-US" altLang="en-US" sz="2200" dirty="0">
                <a:latin typeface="+mj-lt"/>
                <a:cs typeface="Calibri" panose="020F0502020204030204" pitchFamily="34" charset="0"/>
              </a:rPr>
              <a:t> sleds to carry us to the return address</a:t>
            </a:r>
          </a:p>
        </p:txBody>
      </p:sp>
    </p:spTree>
    <p:extLst>
      <p:ext uri="{BB962C8B-B14F-4D97-AF65-F5344CB8AC3E}">
        <p14:creationId xmlns:p14="http://schemas.microsoft.com/office/powerpoint/2010/main" val="13320684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30C073-D606-89F3-4AB0-77E625A04E7A}"/>
              </a:ext>
            </a:extLst>
          </p:cNvPr>
          <p:cNvSpPr>
            <a:spLocks noGrp="1"/>
          </p:cNvSpPr>
          <p:nvPr>
            <p:ph type="title"/>
          </p:nvPr>
        </p:nvSpPr>
        <p:spPr/>
        <p:txBody>
          <a:bodyPr/>
          <a:lstStyle/>
          <a:p>
            <a:r>
              <a:rPr lang="en-US" dirty="0"/>
              <a:t>A Quick Example</a:t>
            </a:r>
          </a:p>
        </p:txBody>
      </p:sp>
      <p:sp>
        <p:nvSpPr>
          <p:cNvPr id="2" name="Content Placeholder 1"/>
          <p:cNvSpPr>
            <a:spLocks noGrp="1"/>
          </p:cNvSpPr>
          <p:nvPr>
            <p:ph idx="1"/>
          </p:nvPr>
        </p:nvSpPr>
        <p:spPr/>
        <p:txBody>
          <a:bodyPr/>
          <a:lstStyle/>
          <a:p>
            <a:r>
              <a:rPr lang="en-US" dirty="0"/>
              <a:t>Sample header file:</a:t>
            </a:r>
            <a:br>
              <a:rPr lang="en-US" dirty="0"/>
            </a:br>
            <a:endParaRPr lang="en-US" dirty="0"/>
          </a:p>
          <a:p>
            <a:pPr marL="0" indent="0">
              <a:buNone/>
            </a:pPr>
            <a:r>
              <a:rPr lang="en-US" i="1" dirty="0"/>
              <a:t>#</a:t>
            </a:r>
            <a:r>
              <a:rPr lang="en-US" i="1" dirty="0" err="1"/>
              <a:t>ifndef</a:t>
            </a:r>
            <a:r>
              <a:rPr lang="en-US" i="1" dirty="0"/>
              <a:t> _MY_HEADER // what is this?</a:t>
            </a:r>
          </a:p>
          <a:p>
            <a:pPr marL="0" indent="0">
              <a:buNone/>
            </a:pPr>
            <a:r>
              <a:rPr lang="en-US" i="1" dirty="0"/>
              <a:t>#define _MY_HEADER</a:t>
            </a:r>
          </a:p>
          <a:p>
            <a:pPr marL="0" indent="0">
              <a:buNone/>
            </a:pPr>
            <a:r>
              <a:rPr lang="en-US" i="1" dirty="0"/>
              <a:t>    </a:t>
            </a:r>
            <a:r>
              <a:rPr lang="en-US" i="1" dirty="0" err="1"/>
              <a:t>int</a:t>
            </a:r>
            <a:r>
              <a:rPr lang="en-US" i="1" dirty="0"/>
              <a:t> </a:t>
            </a:r>
            <a:r>
              <a:rPr lang="en-US" i="1" dirty="0" err="1"/>
              <a:t>myfunc</a:t>
            </a:r>
            <a:r>
              <a:rPr lang="en-US" i="1" dirty="0"/>
              <a:t>(char* x, </a:t>
            </a:r>
            <a:r>
              <a:rPr lang="en-US" i="1" dirty="0" err="1"/>
              <a:t>int</a:t>
            </a:r>
            <a:r>
              <a:rPr lang="en-US" i="1" dirty="0"/>
              <a:t> y, float z);</a:t>
            </a:r>
          </a:p>
          <a:p>
            <a:pPr marL="0" indent="0">
              <a:buNone/>
            </a:pPr>
            <a:r>
              <a:rPr lang="en-US" i="1" dirty="0"/>
              <a:t>#</a:t>
            </a:r>
            <a:r>
              <a:rPr lang="en-US" i="1" dirty="0" err="1"/>
              <a:t>endif</a:t>
            </a: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6</a:t>
            </a:fld>
            <a:endParaRPr lang="en-US" dirty="0"/>
          </a:p>
        </p:txBody>
      </p:sp>
    </p:spTree>
    <p:extLst>
      <p:ext uri="{BB962C8B-B14F-4D97-AF65-F5344CB8AC3E}">
        <p14:creationId xmlns:p14="http://schemas.microsoft.com/office/powerpoint/2010/main" val="17479036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err="1"/>
              <a:t>Valgrind</a:t>
            </a:r>
            <a:r>
              <a:rPr lang="en-US" dirty="0"/>
              <a:t> for Memory Checking</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a:bodyPr>
          <a:lstStyle/>
          <a:p>
            <a:pPr>
              <a:spcBef>
                <a:spcPts val="700"/>
              </a:spcBef>
              <a:buFont typeface="Arial" panose="020B0604020202020204" pitchFamily="34" charset="0"/>
              <a:buChar char="•"/>
            </a:pPr>
            <a:r>
              <a:rPr lang="en-US" altLang="en-US" sz="2400" dirty="0">
                <a:latin typeface="+mj-lt"/>
                <a:cs typeface="DejaVu Sans" charset="0"/>
              </a:rPr>
              <a:t>Pointer arithmetic and memory manipulation can be tricky especially to the uninitiated</a:t>
            </a:r>
          </a:p>
          <a:p>
            <a:pPr>
              <a:spcBef>
                <a:spcPts val="7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is a free tool that helps point out potential memory bounds issues, NULL pointers, etc.</a:t>
            </a:r>
          </a:p>
          <a:p>
            <a:pPr>
              <a:spcBef>
                <a:spcPts val="700"/>
              </a:spcBef>
              <a:buFont typeface="Arial" panose="020B0604020202020204" pitchFamily="34" charset="0"/>
              <a:buChar char="•"/>
            </a:pPr>
            <a:r>
              <a:rPr lang="en-US" altLang="en-US" sz="2400" dirty="0">
                <a:latin typeface="+mj-lt"/>
                <a:cs typeface="DejaVu Sans" charset="0"/>
              </a:rPr>
              <a:t>It even has tools to optimize branches and cache usage!</a:t>
            </a:r>
          </a:p>
          <a:p>
            <a:pPr>
              <a:spcBef>
                <a:spcPts val="700"/>
              </a:spcBef>
              <a:buFont typeface="Arial" panose="020B0604020202020204" pitchFamily="34" charset="0"/>
              <a:buChar char="•"/>
            </a:pPr>
            <a:r>
              <a:rPr lang="en-US" altLang="en-US" sz="2400" dirty="0">
                <a:latin typeface="+mj-lt"/>
                <a:cs typeface="DejaVu Sans" charset="0"/>
              </a:rPr>
              <a:t>If GDB doesn’t help you find that pesky </a:t>
            </a:r>
            <a:r>
              <a:rPr lang="en-US" altLang="en-US" sz="2400" dirty="0" err="1">
                <a:latin typeface="+mj-lt"/>
                <a:cs typeface="DejaVu Sans" charset="0"/>
              </a:rPr>
              <a:t>segfault</a:t>
            </a:r>
            <a:r>
              <a:rPr lang="en-US" altLang="en-US" sz="2400" dirty="0">
                <a:latin typeface="+mj-lt"/>
                <a:cs typeface="DejaVu Sans" charset="0"/>
              </a:rPr>
              <a:t>, </a:t>
            </a:r>
            <a:r>
              <a:rPr lang="en-US" altLang="en-US" sz="2400" dirty="0" err="1">
                <a:latin typeface="+mj-lt"/>
                <a:cs typeface="DejaVu Sans" charset="0"/>
              </a:rPr>
              <a:t>valgrind</a:t>
            </a:r>
            <a:r>
              <a:rPr lang="en-US" altLang="en-US" sz="2400" dirty="0">
                <a:latin typeface="+mj-lt"/>
                <a:cs typeface="DejaVu Sans" charset="0"/>
              </a:rPr>
              <a:t> is for you</a:t>
            </a:r>
          </a:p>
        </p:txBody>
      </p:sp>
    </p:spTree>
    <p:extLst>
      <p:ext uri="{BB962C8B-B14F-4D97-AF65-F5344CB8AC3E}">
        <p14:creationId xmlns:p14="http://schemas.microsoft.com/office/powerpoint/2010/main" val="31045244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err="1"/>
              <a:t>Valgrind</a:t>
            </a:r>
            <a:r>
              <a:rPr lang="en-US" dirty="0"/>
              <a:t> Usage</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fontScale="92500"/>
          </a:bodyPr>
          <a:lstStyle/>
          <a:p>
            <a:pPr>
              <a:spcBef>
                <a:spcPts val="700"/>
              </a:spcBef>
              <a:buFont typeface="Arial" panose="020B0604020202020204" pitchFamily="34" charset="0"/>
              <a:buChar char="•"/>
            </a:pPr>
            <a:r>
              <a:rPr lang="en-US" altLang="en-US" sz="2400" dirty="0">
                <a:latin typeface="+mj-lt"/>
                <a:cs typeface="DejaVu Sans" charset="0"/>
              </a:rPr>
              <a:t>If your program is called </a:t>
            </a:r>
            <a:r>
              <a:rPr lang="en-US" altLang="en-US" sz="2400" dirty="0" err="1">
                <a:latin typeface="+mj-lt"/>
                <a:cs typeface="DejaVu Sans" charset="0"/>
              </a:rPr>
              <a:t>a.out</a:t>
            </a:r>
            <a:r>
              <a:rPr lang="en-US" altLang="en-US" sz="2400" dirty="0">
                <a:latin typeface="+mj-lt"/>
                <a:cs typeface="DejaVu Sans" charset="0"/>
              </a:rPr>
              <a:t>, you can invoke </a:t>
            </a:r>
            <a:r>
              <a:rPr lang="en-US" altLang="en-US" sz="2400" dirty="0" err="1">
                <a:latin typeface="+mj-lt"/>
                <a:cs typeface="DejaVu Sans" charset="0"/>
              </a:rPr>
              <a:t>valgrind</a:t>
            </a:r>
            <a:r>
              <a:rPr lang="en-US" altLang="en-US" sz="2400" dirty="0">
                <a:latin typeface="+mj-lt"/>
                <a:cs typeface="DejaVu Sans" charset="0"/>
              </a:rPr>
              <a:t> on it by calling</a:t>
            </a:r>
          </a:p>
          <a:p>
            <a:pPr lvl="1">
              <a:spcBef>
                <a:spcPts val="6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–leak-check=yes </a:t>
            </a:r>
            <a:r>
              <a:rPr lang="en-US" altLang="en-US" sz="2400" dirty="0" err="1">
                <a:latin typeface="+mj-lt"/>
                <a:cs typeface="DejaVu Sans" charset="0"/>
              </a:rPr>
              <a:t>a.out</a:t>
            </a:r>
            <a:endParaRPr lang="en-US" altLang="en-US" sz="2400" dirty="0">
              <a:latin typeface="+mj-lt"/>
              <a:cs typeface="DejaVu Sans" charset="0"/>
            </a:endParaRPr>
          </a:p>
          <a:p>
            <a:pPr>
              <a:spcBef>
                <a:spcPts val="700"/>
              </a:spcBef>
              <a:buFont typeface="Arial" panose="020B0604020202020204" pitchFamily="34" charset="0"/>
              <a:buChar char="•"/>
            </a:pPr>
            <a:r>
              <a:rPr lang="en-US" altLang="en-US" sz="2400" dirty="0">
                <a:latin typeface="+mj-lt"/>
                <a:cs typeface="DejaVu Sans" charset="0"/>
              </a:rPr>
              <a:t>You can also run </a:t>
            </a:r>
            <a:r>
              <a:rPr lang="en-US" altLang="en-US" sz="2400" dirty="0" err="1">
                <a:latin typeface="+mj-lt"/>
                <a:cs typeface="DejaVu Sans" charset="0"/>
              </a:rPr>
              <a:t>valgrind</a:t>
            </a:r>
            <a:r>
              <a:rPr lang="en-US" altLang="en-US" sz="2400" dirty="0">
                <a:latin typeface="+mj-lt"/>
                <a:cs typeface="DejaVu Sans" charset="0"/>
              </a:rPr>
              <a:t> –tool=“SOMETOOL” </a:t>
            </a:r>
            <a:r>
              <a:rPr lang="en-US" altLang="en-US" sz="2400" dirty="0" err="1">
                <a:latin typeface="+mj-lt"/>
                <a:cs typeface="DejaVu Sans" charset="0"/>
              </a:rPr>
              <a:t>a.out</a:t>
            </a:r>
            <a:r>
              <a:rPr lang="en-US" altLang="en-US" sz="2400" dirty="0">
                <a:latin typeface="+mj-lt"/>
                <a:cs typeface="DejaVu Sans" charset="0"/>
              </a:rPr>
              <a:t> to run the other tools like </a:t>
            </a:r>
            <a:r>
              <a:rPr lang="en-US" altLang="en-US" sz="2400" dirty="0" err="1">
                <a:latin typeface="+mj-lt"/>
                <a:cs typeface="DejaVu Sans" charset="0"/>
              </a:rPr>
              <a:t>cachegrind</a:t>
            </a:r>
            <a:r>
              <a:rPr lang="en-US" altLang="en-US" sz="2400" dirty="0">
                <a:latin typeface="+mj-lt"/>
                <a:cs typeface="DejaVu Sans" charset="0"/>
              </a:rPr>
              <a:t>, </a:t>
            </a:r>
            <a:r>
              <a:rPr lang="en-US" altLang="en-US" sz="2400" dirty="0" err="1">
                <a:latin typeface="+mj-lt"/>
                <a:cs typeface="DejaVu Sans" charset="0"/>
              </a:rPr>
              <a:t>callgrind</a:t>
            </a:r>
            <a:r>
              <a:rPr lang="en-US" altLang="en-US" sz="2400" dirty="0">
                <a:latin typeface="+mj-lt"/>
                <a:cs typeface="DejaVu Sans" charset="0"/>
              </a:rPr>
              <a:t>, etc.</a:t>
            </a:r>
          </a:p>
          <a:p>
            <a:pPr lvl="1">
              <a:spcBef>
                <a:spcPts val="600"/>
              </a:spcBef>
              <a:buFont typeface="Arial" panose="020B0604020202020204" pitchFamily="34" charset="0"/>
              <a:buChar char="–"/>
            </a:pPr>
            <a:r>
              <a:rPr lang="en-US" altLang="en-US" sz="2400" dirty="0">
                <a:latin typeface="+mj-lt"/>
                <a:cs typeface="DejaVu Sans" charset="0"/>
              </a:rPr>
              <a:t>But the basic usage is to run </a:t>
            </a:r>
            <a:r>
              <a:rPr lang="en-US" altLang="en-US" sz="2400" dirty="0" err="1">
                <a:latin typeface="+mj-lt"/>
                <a:cs typeface="DejaVu Sans" charset="0"/>
              </a:rPr>
              <a:t>valgrind’s</a:t>
            </a:r>
            <a:r>
              <a:rPr lang="en-US" altLang="en-US" sz="2400" dirty="0">
                <a:latin typeface="+mj-lt"/>
                <a:cs typeface="DejaVu Sans" charset="0"/>
              </a:rPr>
              <a:t> memory leak and pointer analysis</a:t>
            </a:r>
          </a:p>
          <a:p>
            <a:pPr>
              <a:spcBef>
                <a:spcPts val="700"/>
              </a:spcBef>
              <a:buFont typeface="Arial" panose="020B0604020202020204" pitchFamily="34" charset="0"/>
              <a:buChar char="•"/>
            </a:pPr>
            <a:r>
              <a:rPr lang="en-US" altLang="en-US" sz="2400" dirty="0">
                <a:latin typeface="+mj-lt"/>
                <a:cs typeface="DejaVu Sans" charset="0"/>
              </a:rPr>
              <a:t>If you write past an array, malloc without calling free (or new without delete), free something that was not </a:t>
            </a:r>
            <a:r>
              <a:rPr lang="en-US" altLang="en-US" sz="2400" dirty="0" err="1">
                <a:latin typeface="+mj-lt"/>
                <a:cs typeface="DejaVu Sans" charset="0"/>
              </a:rPr>
              <a:t>malloc’ed</a:t>
            </a:r>
            <a:r>
              <a:rPr lang="en-US" altLang="en-US" sz="2400" dirty="0">
                <a:latin typeface="+mj-lt"/>
                <a:cs typeface="DejaVu Sans" charset="0"/>
              </a:rPr>
              <a:t>, use a NULL pointer or uninitialized variable, it will point that out to you</a:t>
            </a:r>
          </a:p>
        </p:txBody>
      </p:sp>
    </p:spTree>
    <p:extLst>
      <p:ext uri="{BB962C8B-B14F-4D97-AF65-F5344CB8AC3E}">
        <p14:creationId xmlns:p14="http://schemas.microsoft.com/office/powerpoint/2010/main" val="15307548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68-2B93-76AA-7505-396586EE3718}"/>
              </a:ext>
            </a:extLst>
          </p:cNvPr>
          <p:cNvSpPr>
            <a:spLocks noGrp="1"/>
          </p:cNvSpPr>
          <p:nvPr>
            <p:ph type="title"/>
          </p:nvPr>
        </p:nvSpPr>
        <p:spPr/>
        <p:txBody>
          <a:bodyPr/>
          <a:lstStyle/>
          <a:p>
            <a:r>
              <a:rPr lang="en-US" dirty="0"/>
              <a:t>Advanced </a:t>
            </a:r>
            <a:r>
              <a:rPr lang="en-US" dirty="0" err="1"/>
              <a:t>Valgrind</a:t>
            </a:r>
            <a:r>
              <a:rPr lang="en-US" dirty="0"/>
              <a:t> Features</a:t>
            </a:r>
          </a:p>
        </p:txBody>
      </p:sp>
      <p:sp>
        <p:nvSpPr>
          <p:cNvPr id="3" name="Content Placeholder 2">
            <a:extLst>
              <a:ext uri="{FF2B5EF4-FFF2-40B4-BE49-F238E27FC236}">
                <a16:creationId xmlns:a16="http://schemas.microsoft.com/office/drawing/2014/main" id="{032814B8-EE1A-CF29-8287-5B20B4CCF4EB}"/>
              </a:ext>
            </a:extLst>
          </p:cNvPr>
          <p:cNvSpPr>
            <a:spLocks noGrp="1"/>
          </p:cNvSpPr>
          <p:nvPr>
            <p:ph idx="1"/>
          </p:nvPr>
        </p:nvSpPr>
        <p:spPr/>
        <p:txBody>
          <a:bodyPr>
            <a:normAutofit/>
          </a:bodyPr>
          <a:lstStyle/>
          <a:p>
            <a:pPr>
              <a:spcBef>
                <a:spcPts val="700"/>
              </a:spcBef>
              <a:buFont typeface="Arial" panose="020B0604020202020204" pitchFamily="34" charset="0"/>
              <a:buChar char="•"/>
            </a:pPr>
            <a:r>
              <a:rPr lang="en-US" altLang="en-US" sz="2400" dirty="0">
                <a:latin typeface="+mj-lt"/>
                <a:cs typeface="DejaVu Sans" charset="0"/>
              </a:rPr>
              <a:t>We will learn about memory management and multithreading later, and </a:t>
            </a:r>
            <a:r>
              <a:rPr lang="en-US" altLang="en-US" sz="2400" dirty="0" err="1">
                <a:latin typeface="+mj-lt"/>
                <a:cs typeface="DejaVu Sans" charset="0"/>
              </a:rPr>
              <a:t>Valgrind</a:t>
            </a:r>
            <a:r>
              <a:rPr lang="en-US" altLang="en-US" sz="2400" dirty="0">
                <a:latin typeface="+mj-lt"/>
                <a:cs typeface="DejaVu Sans" charset="0"/>
              </a:rPr>
              <a:t> can help with those, too!</a:t>
            </a:r>
            <a:br>
              <a:rPr lang="en-US" altLang="en-US" sz="2400" dirty="0">
                <a:latin typeface="+mj-lt"/>
                <a:cs typeface="DejaVu Sans" charset="0"/>
              </a:rPr>
            </a:br>
            <a:endParaRPr lang="en-US" altLang="en-US" sz="2400" dirty="0">
              <a:latin typeface="+mj-lt"/>
              <a:cs typeface="DejaVu Sans" charset="0"/>
            </a:endParaRPr>
          </a:p>
          <a:p>
            <a:pPr>
              <a:spcBef>
                <a:spcPts val="700"/>
              </a:spcBef>
              <a:buFont typeface="Arial" panose="020B0604020202020204" pitchFamily="34" charset="0"/>
              <a:buChar char="•"/>
            </a:pPr>
            <a:r>
              <a:rPr lang="en-US" altLang="en-US" sz="2400" dirty="0">
                <a:latin typeface="+mj-lt"/>
                <a:cs typeface="DejaVu Sans" charset="0"/>
              </a:rPr>
              <a:t>You can also use this to measure cache misses:</a:t>
            </a:r>
          </a:p>
          <a:p>
            <a:pPr lvl="1">
              <a:spcBef>
                <a:spcPts val="7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–-tool=</a:t>
            </a:r>
            <a:r>
              <a:rPr lang="en-US" altLang="en-US" sz="2400" dirty="0" err="1">
                <a:latin typeface="+mj-lt"/>
                <a:cs typeface="DejaVu Sans" charset="0"/>
              </a:rPr>
              <a:t>cachegrind</a:t>
            </a:r>
            <a:r>
              <a:rPr lang="en-US" altLang="en-US" sz="2400" dirty="0">
                <a:latin typeface="+mj-lt"/>
                <a:cs typeface="DejaVu Sans" charset="0"/>
              </a:rPr>
              <a:t> </a:t>
            </a:r>
            <a:r>
              <a:rPr lang="en-US" altLang="en-US" sz="2400" dirty="0" err="1">
                <a:latin typeface="+mj-lt"/>
                <a:cs typeface="DejaVu Sans" charset="0"/>
              </a:rPr>
              <a:t>a.out</a:t>
            </a:r>
            <a:endParaRPr lang="en-US" altLang="en-US" sz="2400" dirty="0">
              <a:latin typeface="+mj-lt"/>
              <a:cs typeface="DejaVu Sans" charset="0"/>
            </a:endParaRPr>
          </a:p>
          <a:p>
            <a:pPr>
              <a:spcBef>
                <a:spcPts val="800"/>
              </a:spcBef>
              <a:buFont typeface="Arial" panose="020B0604020202020204" pitchFamily="34" charset="0"/>
              <a:buChar char="•"/>
            </a:pPr>
            <a:r>
              <a:rPr lang="en-US" altLang="en-US" sz="2400" dirty="0">
                <a:latin typeface="+mj-lt"/>
                <a:cs typeface="DejaVu Sans" charset="0"/>
              </a:rPr>
              <a:t>And this tool for detecting race conditions and other thread errors:</a:t>
            </a:r>
          </a:p>
          <a:p>
            <a:pPr lvl="1">
              <a:spcBef>
                <a:spcPts val="700"/>
              </a:spcBef>
              <a:buFont typeface="Arial" panose="020B0604020202020204" pitchFamily="34" charset="0"/>
              <a:buChar char="–"/>
            </a:pPr>
            <a:r>
              <a:rPr lang="en-US" altLang="en-US" sz="2400" dirty="0" err="1">
                <a:latin typeface="+mj-lt"/>
                <a:cs typeface="DejaVu Sans" charset="0"/>
              </a:rPr>
              <a:t>valgrind</a:t>
            </a:r>
            <a:r>
              <a:rPr lang="en-US" altLang="en-US" sz="2400" dirty="0">
                <a:latin typeface="+mj-lt"/>
                <a:cs typeface="DejaVu Sans" charset="0"/>
              </a:rPr>
              <a:t> –-tool=</a:t>
            </a:r>
            <a:r>
              <a:rPr lang="en-US" altLang="en-US" sz="2400" dirty="0" err="1">
                <a:latin typeface="+mj-lt"/>
                <a:cs typeface="DejaVu Sans" charset="0"/>
              </a:rPr>
              <a:t>helgrind</a:t>
            </a:r>
            <a:r>
              <a:rPr lang="en-US" altLang="en-US" sz="2400" dirty="0">
                <a:latin typeface="+mj-lt"/>
                <a:cs typeface="DejaVu Sans" charset="0"/>
              </a:rPr>
              <a:t> </a:t>
            </a:r>
            <a:r>
              <a:rPr lang="en-US" altLang="en-US" sz="2400" dirty="0" err="1">
                <a:latin typeface="+mj-lt"/>
                <a:cs typeface="DejaVu Sans" charset="0"/>
              </a:rPr>
              <a:t>a.out</a:t>
            </a:r>
            <a:endParaRPr lang="en-US" altLang="en-US" sz="2400" dirty="0">
              <a:latin typeface="+mj-lt"/>
              <a:cs typeface="DejaVu Sans" charset="0"/>
            </a:endParaRPr>
          </a:p>
        </p:txBody>
      </p:sp>
    </p:spTree>
    <p:extLst>
      <p:ext uri="{BB962C8B-B14F-4D97-AF65-F5344CB8AC3E}">
        <p14:creationId xmlns:p14="http://schemas.microsoft.com/office/powerpoint/2010/main" val="42270962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D63930-4BF6-A192-3C69-05172410B7A3}"/>
              </a:ext>
            </a:extLst>
          </p:cNvPr>
          <p:cNvSpPr>
            <a:spLocks noGrp="1"/>
          </p:cNvSpPr>
          <p:nvPr>
            <p:ph type="title"/>
          </p:nvPr>
        </p:nvSpPr>
        <p:spPr/>
        <p:txBody>
          <a:bodyPr/>
          <a:lstStyle/>
          <a:p>
            <a:r>
              <a:rPr lang="en-US" dirty="0"/>
              <a:t>A Quick Example</a:t>
            </a:r>
          </a:p>
        </p:txBody>
      </p:sp>
      <p:sp>
        <p:nvSpPr>
          <p:cNvPr id="2" name="Content Placeholder 1"/>
          <p:cNvSpPr>
            <a:spLocks noGrp="1"/>
          </p:cNvSpPr>
          <p:nvPr>
            <p:ph idx="1"/>
          </p:nvPr>
        </p:nvSpPr>
        <p:spPr/>
        <p:txBody>
          <a:bodyPr>
            <a:normAutofit fontScale="92500" lnSpcReduction="10000"/>
          </a:bodyPr>
          <a:lstStyle/>
          <a:p>
            <a:r>
              <a:rPr lang="en-US" dirty="0"/>
              <a:t>Sample program file:</a:t>
            </a:r>
            <a:br>
              <a:rPr lang="en-US" dirty="0"/>
            </a:br>
            <a:endParaRPr lang="en-US" dirty="0"/>
          </a:p>
          <a:p>
            <a:pPr marL="0" indent="0">
              <a:buNone/>
            </a:pPr>
            <a:r>
              <a:rPr lang="en-US" i="1" dirty="0"/>
              <a:t>#include &lt;</a:t>
            </a:r>
            <a:r>
              <a:rPr lang="en-US" i="1" dirty="0" err="1"/>
              <a:t>stdio.h</a:t>
            </a:r>
            <a:r>
              <a:rPr lang="en-US" i="1" dirty="0"/>
              <a:t>&gt;</a:t>
            </a:r>
          </a:p>
          <a:p>
            <a:pPr marL="0" indent="0">
              <a:buNone/>
            </a:pPr>
            <a:r>
              <a:rPr lang="en-US" i="1" dirty="0" err="1"/>
              <a:t>int</a:t>
            </a:r>
            <a:r>
              <a:rPr lang="en-US" i="1" dirty="0"/>
              <a:t> main(</a:t>
            </a:r>
            <a:r>
              <a:rPr lang="en-US" i="1" dirty="0" err="1"/>
              <a:t>int</a:t>
            </a:r>
            <a:r>
              <a:rPr lang="en-US" i="1" dirty="0"/>
              <a:t> </a:t>
            </a:r>
            <a:r>
              <a:rPr lang="en-US" i="1" dirty="0" err="1"/>
              <a:t>argc</a:t>
            </a:r>
            <a:r>
              <a:rPr lang="en-US" i="1" dirty="0"/>
              <a:t>, char** </a:t>
            </a:r>
            <a:r>
              <a:rPr lang="en-US" i="1" dirty="0" err="1"/>
              <a:t>argv</a:t>
            </a:r>
            <a:r>
              <a:rPr lang="en-US" i="1" dirty="0"/>
              <a:t>) {</a:t>
            </a:r>
          </a:p>
          <a:p>
            <a:pPr marL="0" indent="0">
              <a:buNone/>
            </a:pPr>
            <a:r>
              <a:rPr lang="en-US" i="1" dirty="0"/>
              <a:t>    if(</a:t>
            </a:r>
            <a:r>
              <a:rPr lang="en-US" i="1" dirty="0" err="1"/>
              <a:t>argc</a:t>
            </a:r>
            <a:r>
              <a:rPr lang="en-US" i="1" dirty="0"/>
              <a:t> &gt;= 2) // </a:t>
            </a:r>
            <a:r>
              <a:rPr lang="en-US" i="1" dirty="0" err="1"/>
              <a:t>argv</a:t>
            </a:r>
            <a:r>
              <a:rPr lang="en-US" i="1" dirty="0"/>
              <a:t>[0] == “</a:t>
            </a:r>
            <a:r>
              <a:rPr lang="en-US" i="1" dirty="0" err="1"/>
              <a:t>a.out</a:t>
            </a:r>
            <a:r>
              <a:rPr lang="en-US" i="1" dirty="0"/>
              <a:t>”</a:t>
            </a:r>
          </a:p>
          <a:p>
            <a:pPr marL="0" indent="0">
              <a:buNone/>
            </a:pPr>
            <a:r>
              <a:rPr lang="en-US" i="1" dirty="0"/>
              <a:t>        </a:t>
            </a:r>
            <a:r>
              <a:rPr lang="en-US" i="1" dirty="0" err="1"/>
              <a:t>printf</a:t>
            </a:r>
            <a:r>
              <a:rPr lang="en-US" i="1" dirty="0"/>
              <a:t>(“Hello, %s!\n”, </a:t>
            </a:r>
            <a:r>
              <a:rPr lang="en-US" i="1" dirty="0" err="1"/>
              <a:t>argv</a:t>
            </a:r>
            <a:r>
              <a:rPr lang="en-US" i="1" dirty="0"/>
              <a:t>[1]);</a:t>
            </a:r>
          </a:p>
          <a:p>
            <a:pPr marL="0" indent="0">
              <a:buNone/>
            </a:pPr>
            <a:r>
              <a:rPr lang="en-US" i="1" dirty="0"/>
              <a:t>    else</a:t>
            </a:r>
          </a:p>
          <a:p>
            <a:pPr marL="0" indent="0">
              <a:buNone/>
            </a:pPr>
            <a:r>
              <a:rPr lang="en-US" i="1" dirty="0"/>
              <a:t>        </a:t>
            </a:r>
            <a:r>
              <a:rPr lang="en-US" i="1" dirty="0" err="1"/>
              <a:t>printf</a:t>
            </a:r>
            <a:r>
              <a:rPr lang="en-US" i="1" dirty="0"/>
              <a:t>(“Hello, world!\n”);</a:t>
            </a:r>
          </a:p>
          <a:p>
            <a:pPr marL="0" indent="0">
              <a:buNone/>
            </a:pPr>
            <a:r>
              <a:rPr lang="en-US" i="1" dirty="0"/>
              <a:t>}</a:t>
            </a:r>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7</a:t>
            </a:fld>
            <a:endParaRPr lang="en-US" dirty="0"/>
          </a:p>
        </p:txBody>
      </p:sp>
    </p:spTree>
    <p:extLst>
      <p:ext uri="{BB962C8B-B14F-4D97-AF65-F5344CB8AC3E}">
        <p14:creationId xmlns:p14="http://schemas.microsoft.com/office/powerpoint/2010/main" val="412927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12674F-762A-189D-A34B-6C83544C38C5}"/>
              </a:ext>
            </a:extLst>
          </p:cNvPr>
          <p:cNvSpPr>
            <a:spLocks noGrp="1"/>
          </p:cNvSpPr>
          <p:nvPr>
            <p:ph type="title"/>
          </p:nvPr>
        </p:nvSpPr>
        <p:spPr/>
        <p:txBody>
          <a:bodyPr/>
          <a:lstStyle/>
          <a:p>
            <a:r>
              <a:rPr lang="en-US" dirty="0"/>
              <a:t>Standard Libraries</a:t>
            </a:r>
          </a:p>
        </p:txBody>
      </p:sp>
      <p:sp>
        <p:nvSpPr>
          <p:cNvPr id="2" name="Content Placeholder 1"/>
          <p:cNvSpPr>
            <a:spLocks noGrp="1"/>
          </p:cNvSpPr>
          <p:nvPr>
            <p:ph idx="1"/>
          </p:nvPr>
        </p:nvSpPr>
        <p:spPr/>
        <p:txBody>
          <a:bodyPr/>
          <a:lstStyle/>
          <a:p>
            <a:r>
              <a:rPr lang="en-US" dirty="0"/>
              <a:t>Some header files you will use, for now:</a:t>
            </a:r>
          </a:p>
          <a:p>
            <a:pPr lvl="1"/>
            <a:r>
              <a:rPr lang="en-US" i="1" dirty="0" err="1"/>
              <a:t>stdio.h</a:t>
            </a:r>
            <a:r>
              <a:rPr lang="en-US" i="1" dirty="0"/>
              <a:t> (</a:t>
            </a:r>
            <a:r>
              <a:rPr lang="en-US" i="1" dirty="0" err="1"/>
              <a:t>printf</a:t>
            </a:r>
            <a:r>
              <a:rPr lang="en-US" i="1" dirty="0"/>
              <a:t>, open, read, …)</a:t>
            </a:r>
          </a:p>
          <a:p>
            <a:pPr lvl="1"/>
            <a:r>
              <a:rPr lang="en-US" i="1" dirty="0" err="1"/>
              <a:t>stdlib.h</a:t>
            </a:r>
            <a:r>
              <a:rPr lang="en-US" i="1" dirty="0"/>
              <a:t> (</a:t>
            </a:r>
            <a:r>
              <a:rPr lang="en-US" i="1" dirty="0" err="1"/>
              <a:t>malloc</a:t>
            </a:r>
            <a:r>
              <a:rPr lang="en-US" i="1" dirty="0"/>
              <a:t>, …)</a:t>
            </a:r>
          </a:p>
          <a:p>
            <a:pPr lvl="1"/>
            <a:r>
              <a:rPr lang="en-US" i="1" dirty="0" err="1"/>
              <a:t>string.h</a:t>
            </a:r>
            <a:r>
              <a:rPr lang="en-US" i="1" dirty="0"/>
              <a:t> (</a:t>
            </a:r>
            <a:r>
              <a:rPr lang="en-US" i="1" dirty="0" err="1"/>
              <a:t>strlen</a:t>
            </a:r>
            <a:r>
              <a:rPr lang="en-US" i="1" dirty="0"/>
              <a:t>, </a:t>
            </a:r>
            <a:r>
              <a:rPr lang="en-US" i="1" dirty="0" err="1"/>
              <a:t>strcpy</a:t>
            </a:r>
            <a:r>
              <a:rPr lang="en-US" i="1" dirty="0"/>
              <a:t>, </a:t>
            </a:r>
            <a:r>
              <a:rPr lang="en-US" i="1" dirty="0" err="1"/>
              <a:t>strcat</a:t>
            </a:r>
            <a:r>
              <a:rPr lang="en-US" i="1" dirty="0"/>
              <a:t>, </a:t>
            </a:r>
            <a:r>
              <a:rPr lang="en-US" i="1" dirty="0" err="1"/>
              <a:t>strtok</a:t>
            </a:r>
            <a:r>
              <a:rPr lang="en-US" i="1" dirty="0"/>
              <a:t>, …)</a:t>
            </a:r>
          </a:p>
          <a:p>
            <a:r>
              <a:rPr lang="en-US" dirty="0"/>
              <a:t>We will talk about these functions and many others, but if you are ever confused about what these functions do:</a:t>
            </a:r>
          </a:p>
          <a:p>
            <a:pPr lvl="1"/>
            <a:r>
              <a:rPr lang="en-US" dirty="0"/>
              <a:t>man </a:t>
            </a:r>
            <a:r>
              <a:rPr lang="en-US" dirty="0" err="1"/>
              <a:t>printf</a:t>
            </a:r>
            <a:endParaRPr lang="en-US"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8</a:t>
            </a:fld>
            <a:endParaRPr lang="en-US" dirty="0"/>
          </a:p>
        </p:txBody>
      </p:sp>
    </p:spTree>
    <p:extLst>
      <p:ext uri="{BB962C8B-B14F-4D97-AF65-F5344CB8AC3E}">
        <p14:creationId xmlns:p14="http://schemas.microsoft.com/office/powerpoint/2010/main" val="1375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F7F749-B2EB-171F-FF64-4F09DFC072B3}"/>
              </a:ext>
            </a:extLst>
          </p:cNvPr>
          <p:cNvSpPr>
            <a:spLocks noGrp="1"/>
          </p:cNvSpPr>
          <p:nvPr>
            <p:ph type="title"/>
          </p:nvPr>
        </p:nvSpPr>
        <p:spPr/>
        <p:txBody>
          <a:bodyPr/>
          <a:lstStyle/>
          <a:p>
            <a:r>
              <a:rPr lang="en-US" dirty="0"/>
              <a:t>Command Line Arguments and Arrays</a:t>
            </a:r>
          </a:p>
        </p:txBody>
      </p:sp>
      <p:sp>
        <p:nvSpPr>
          <p:cNvPr id="2" name="Content Placeholder 1"/>
          <p:cNvSpPr>
            <a:spLocks noGrp="1"/>
          </p:cNvSpPr>
          <p:nvPr>
            <p:ph idx="1"/>
          </p:nvPr>
        </p:nvSpPr>
        <p:spPr>
          <a:xfrm>
            <a:off x="966744" y="2248257"/>
            <a:ext cx="9076329" cy="4473218"/>
          </a:xfrm>
        </p:spPr>
        <p:txBody>
          <a:bodyPr/>
          <a:lstStyle/>
          <a:p>
            <a:r>
              <a:rPr lang="en-US" dirty="0"/>
              <a:t>The </a:t>
            </a:r>
            <a:r>
              <a:rPr lang="en-US" dirty="0" err="1"/>
              <a:t>argv</a:t>
            </a:r>
            <a:r>
              <a:rPr lang="en-US" dirty="0"/>
              <a:t> array is a pointer to one or more char*’s.</a:t>
            </a:r>
          </a:p>
          <a:p>
            <a:r>
              <a:rPr lang="en-US" dirty="0"/>
              <a:t>Each of those char*’s is a pointer to one or more characters in memory.</a:t>
            </a:r>
            <a:br>
              <a:rPr lang="en-US" dirty="0"/>
            </a:br>
            <a:br>
              <a:rPr lang="en-US" dirty="0"/>
            </a:br>
            <a:br>
              <a:rPr lang="en-US" dirty="0"/>
            </a:br>
            <a:br>
              <a:rPr lang="en-US" dirty="0"/>
            </a:br>
            <a:br>
              <a:rPr lang="en-US" sz="2200" dirty="0"/>
            </a:br>
            <a:br>
              <a:rPr lang="en-US" sz="2200" dirty="0"/>
            </a:br>
            <a:br>
              <a:rPr lang="en-US" sz="2200" dirty="0"/>
            </a:br>
            <a:endParaRPr lang="en-US" sz="2200" dirty="0"/>
          </a:p>
          <a:p>
            <a:r>
              <a:rPr lang="en-US" sz="2200" dirty="0"/>
              <a:t>Why do the addresses increment by 4 and 1?</a:t>
            </a:r>
          </a:p>
          <a:p>
            <a:r>
              <a:rPr lang="en-US" sz="2200" dirty="0"/>
              <a:t>Why is ‘h’ the same value as 104?</a:t>
            </a:r>
          </a:p>
          <a:p>
            <a:pPr marL="0" indent="0">
              <a:buNone/>
            </a:pPr>
            <a:endParaRPr lang="en-US" i="1" dirty="0"/>
          </a:p>
        </p:txBody>
      </p:sp>
      <p:sp>
        <p:nvSpPr>
          <p:cNvPr id="4" name="Slide Number Placeholder 3"/>
          <p:cNvSpPr>
            <a:spLocks noGrp="1"/>
          </p:cNvSpPr>
          <p:nvPr>
            <p:ph type="sldNum" sz="quarter" idx="12"/>
          </p:nvPr>
        </p:nvSpPr>
        <p:spPr/>
        <p:txBody>
          <a:bodyPr/>
          <a:lstStyle/>
          <a:p>
            <a:pPr algn="r"/>
            <a:r>
              <a:rPr lang="en-US"/>
              <a:t>| </a:t>
            </a:r>
            <a:fld id="{BA13C625-9B67-4A70-A9C3-06D9E61B09A6}" type="slidenum">
              <a:rPr lang="en-US" smtClean="0"/>
              <a:pPr algn="r"/>
              <a:t>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58162394"/>
              </p:ext>
            </p:extLst>
          </p:nvPr>
        </p:nvGraphicFramePr>
        <p:xfrm>
          <a:off x="1211754" y="3237454"/>
          <a:ext cx="3989295" cy="1854200"/>
        </p:xfrm>
        <a:graphic>
          <a:graphicData uri="http://schemas.openxmlformats.org/drawingml/2006/table">
            <a:tbl>
              <a:tblPr firstRow="1" bandRow="1">
                <a:tableStyleId>{5C22544A-7EE6-4342-B048-85BDC9FD1C3A}</a:tableStyleId>
              </a:tblPr>
              <a:tblGrid>
                <a:gridCol w="2268423">
                  <a:extLst>
                    <a:ext uri="{9D8B030D-6E8A-4147-A177-3AD203B41FA5}">
                      <a16:colId xmlns:a16="http://schemas.microsoft.com/office/drawing/2014/main" val="358845768"/>
                    </a:ext>
                  </a:extLst>
                </a:gridCol>
                <a:gridCol w="1720872">
                  <a:extLst>
                    <a:ext uri="{9D8B030D-6E8A-4147-A177-3AD203B41FA5}">
                      <a16:colId xmlns:a16="http://schemas.microsoft.com/office/drawing/2014/main" val="2727071563"/>
                    </a:ext>
                  </a:extLst>
                </a:gridCol>
              </a:tblGrid>
              <a:tr h="370840">
                <a:tc>
                  <a:txBody>
                    <a:bodyPr/>
                    <a:lstStyle/>
                    <a:p>
                      <a:r>
                        <a:rPr lang="en-US" dirty="0"/>
                        <a:t>Address (</a:t>
                      </a:r>
                      <a:r>
                        <a:rPr lang="en-US" dirty="0" err="1"/>
                        <a:t>argv</a:t>
                      </a:r>
                      <a:r>
                        <a:rPr lang="en-US" dirty="0"/>
                        <a:t> == 100)</a:t>
                      </a:r>
                    </a:p>
                  </a:txBody>
                  <a:tcPr/>
                </a:tc>
                <a:tc>
                  <a:txBody>
                    <a:bodyPr/>
                    <a:lstStyle/>
                    <a:p>
                      <a:r>
                        <a:rPr lang="en-US" dirty="0"/>
                        <a:t>Value</a:t>
                      </a:r>
                    </a:p>
                  </a:txBody>
                  <a:tcPr/>
                </a:tc>
                <a:extLst>
                  <a:ext uri="{0D108BD9-81ED-4DB2-BD59-A6C34878D82A}">
                    <a16:rowId xmlns:a16="http://schemas.microsoft.com/office/drawing/2014/main" val="1269104508"/>
                  </a:ext>
                </a:extLst>
              </a:tr>
              <a:tr h="370840">
                <a:tc>
                  <a:txBody>
                    <a:bodyPr/>
                    <a:lstStyle/>
                    <a:p>
                      <a:r>
                        <a:rPr lang="en-US" dirty="0">
                          <a:solidFill>
                            <a:srgbClr val="000000"/>
                          </a:solidFill>
                        </a:rPr>
                        <a:t>100</a:t>
                      </a:r>
                    </a:p>
                  </a:txBody>
                  <a:tcPr/>
                </a:tc>
                <a:tc>
                  <a:txBody>
                    <a:bodyPr/>
                    <a:lstStyle/>
                    <a:p>
                      <a:r>
                        <a:rPr lang="en-US" dirty="0">
                          <a:solidFill>
                            <a:srgbClr val="000000"/>
                          </a:solidFill>
                        </a:rPr>
                        <a:t>200</a:t>
                      </a:r>
                    </a:p>
                  </a:txBody>
                  <a:tcPr/>
                </a:tc>
                <a:extLst>
                  <a:ext uri="{0D108BD9-81ED-4DB2-BD59-A6C34878D82A}">
                    <a16:rowId xmlns:a16="http://schemas.microsoft.com/office/drawing/2014/main" val="492189330"/>
                  </a:ext>
                </a:extLst>
              </a:tr>
              <a:tr h="370840">
                <a:tc>
                  <a:txBody>
                    <a:bodyPr/>
                    <a:lstStyle/>
                    <a:p>
                      <a:r>
                        <a:rPr lang="en-US" dirty="0">
                          <a:solidFill>
                            <a:srgbClr val="000000"/>
                          </a:solidFill>
                        </a:rPr>
                        <a:t>104</a:t>
                      </a:r>
                    </a:p>
                  </a:txBody>
                  <a:tcPr/>
                </a:tc>
                <a:tc>
                  <a:txBody>
                    <a:bodyPr/>
                    <a:lstStyle/>
                    <a:p>
                      <a:r>
                        <a:rPr lang="en-US" dirty="0">
                          <a:solidFill>
                            <a:srgbClr val="000000"/>
                          </a:solidFill>
                        </a:rPr>
                        <a:t>600</a:t>
                      </a:r>
                    </a:p>
                  </a:txBody>
                  <a:tcPr/>
                </a:tc>
                <a:extLst>
                  <a:ext uri="{0D108BD9-81ED-4DB2-BD59-A6C34878D82A}">
                    <a16:rowId xmlns:a16="http://schemas.microsoft.com/office/drawing/2014/main" val="458841875"/>
                  </a:ext>
                </a:extLst>
              </a:tr>
              <a:tr h="370840">
                <a:tc>
                  <a:txBody>
                    <a:bodyPr/>
                    <a:lstStyle/>
                    <a:p>
                      <a:r>
                        <a:rPr lang="en-US" dirty="0">
                          <a:solidFill>
                            <a:srgbClr val="000000"/>
                          </a:solidFill>
                        </a:rPr>
                        <a:t>108</a:t>
                      </a:r>
                    </a:p>
                  </a:txBody>
                  <a:tcPr/>
                </a:tc>
                <a:tc>
                  <a:txBody>
                    <a:bodyPr/>
                    <a:lstStyle/>
                    <a:p>
                      <a:r>
                        <a:rPr lang="en-US" dirty="0">
                          <a:solidFill>
                            <a:srgbClr val="000000"/>
                          </a:solidFill>
                        </a:rPr>
                        <a:t>40</a:t>
                      </a:r>
                    </a:p>
                  </a:txBody>
                  <a:tcPr/>
                </a:tc>
                <a:extLst>
                  <a:ext uri="{0D108BD9-81ED-4DB2-BD59-A6C34878D82A}">
                    <a16:rowId xmlns:a16="http://schemas.microsoft.com/office/drawing/2014/main" val="728952736"/>
                  </a:ext>
                </a:extLst>
              </a:tr>
              <a:tr h="370840">
                <a:tc>
                  <a:txBody>
                    <a:bodyPr/>
                    <a:lstStyle/>
                    <a:p>
                      <a:r>
                        <a:rPr lang="en-US" dirty="0">
                          <a:solidFill>
                            <a:srgbClr val="000000"/>
                          </a:solidFill>
                        </a:rPr>
                        <a:t>112</a:t>
                      </a:r>
                    </a:p>
                  </a:txBody>
                  <a:tcPr/>
                </a:tc>
                <a:tc>
                  <a:txBody>
                    <a:bodyPr/>
                    <a:lstStyle/>
                    <a:p>
                      <a:r>
                        <a:rPr lang="en-US" dirty="0">
                          <a:solidFill>
                            <a:srgbClr val="000000"/>
                          </a:solidFill>
                        </a:rPr>
                        <a:t>NULL</a:t>
                      </a:r>
                      <a:r>
                        <a:rPr lang="en-US" baseline="0" dirty="0">
                          <a:solidFill>
                            <a:srgbClr val="000000"/>
                          </a:solidFill>
                        </a:rPr>
                        <a:t> (0)</a:t>
                      </a:r>
                      <a:endParaRPr lang="en-US" dirty="0">
                        <a:solidFill>
                          <a:srgbClr val="000000"/>
                        </a:solidFill>
                      </a:endParaRPr>
                    </a:p>
                  </a:txBody>
                  <a:tcPr/>
                </a:tc>
                <a:extLst>
                  <a:ext uri="{0D108BD9-81ED-4DB2-BD59-A6C34878D82A}">
                    <a16:rowId xmlns:a16="http://schemas.microsoft.com/office/drawing/2014/main" val="32931772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13383485"/>
              </p:ext>
            </p:extLst>
          </p:nvPr>
        </p:nvGraphicFramePr>
        <p:xfrm>
          <a:off x="5446059" y="3237454"/>
          <a:ext cx="4800600" cy="2123440"/>
        </p:xfrm>
        <a:graphic>
          <a:graphicData uri="http://schemas.openxmlformats.org/drawingml/2006/table">
            <a:tbl>
              <a:tblPr firstRow="1" bandRow="1">
                <a:tableStyleId>{5C22544A-7EE6-4342-B048-85BDC9FD1C3A}</a:tableStyleId>
              </a:tblPr>
              <a:tblGrid>
                <a:gridCol w="2461846">
                  <a:extLst>
                    <a:ext uri="{9D8B030D-6E8A-4147-A177-3AD203B41FA5}">
                      <a16:colId xmlns:a16="http://schemas.microsoft.com/office/drawing/2014/main" val="358845768"/>
                    </a:ext>
                  </a:extLst>
                </a:gridCol>
                <a:gridCol w="2338754">
                  <a:extLst>
                    <a:ext uri="{9D8B030D-6E8A-4147-A177-3AD203B41FA5}">
                      <a16:colId xmlns:a16="http://schemas.microsoft.com/office/drawing/2014/main" val="2727071563"/>
                    </a:ext>
                  </a:extLst>
                </a:gridCol>
              </a:tblGrid>
              <a:tr h="370840">
                <a:tc>
                  <a:txBody>
                    <a:bodyPr/>
                    <a:lstStyle/>
                    <a:p>
                      <a:r>
                        <a:rPr lang="en-US" dirty="0"/>
                        <a:t>Address (char* begins</a:t>
                      </a:r>
                      <a:r>
                        <a:rPr lang="en-US" baseline="0" dirty="0"/>
                        <a:t> at address 200</a:t>
                      </a:r>
                      <a:r>
                        <a:rPr lang="en-US" dirty="0"/>
                        <a:t>)</a:t>
                      </a:r>
                    </a:p>
                  </a:txBody>
                  <a:tcPr/>
                </a:tc>
                <a:tc>
                  <a:txBody>
                    <a:bodyPr/>
                    <a:lstStyle/>
                    <a:p>
                      <a:r>
                        <a:rPr lang="en-US" dirty="0"/>
                        <a:t>Value</a:t>
                      </a:r>
                    </a:p>
                  </a:txBody>
                  <a:tcPr/>
                </a:tc>
                <a:extLst>
                  <a:ext uri="{0D108BD9-81ED-4DB2-BD59-A6C34878D82A}">
                    <a16:rowId xmlns:a16="http://schemas.microsoft.com/office/drawing/2014/main" val="1269104508"/>
                  </a:ext>
                </a:extLst>
              </a:tr>
              <a:tr h="370840">
                <a:tc>
                  <a:txBody>
                    <a:bodyPr/>
                    <a:lstStyle/>
                    <a:p>
                      <a:r>
                        <a:rPr lang="en-US" dirty="0">
                          <a:solidFill>
                            <a:srgbClr val="000000"/>
                          </a:solidFill>
                        </a:rPr>
                        <a:t>200</a:t>
                      </a:r>
                    </a:p>
                  </a:txBody>
                  <a:tcPr/>
                </a:tc>
                <a:tc>
                  <a:txBody>
                    <a:bodyPr/>
                    <a:lstStyle/>
                    <a:p>
                      <a:r>
                        <a:rPr lang="en-US" dirty="0">
                          <a:solidFill>
                            <a:srgbClr val="000000"/>
                          </a:solidFill>
                        </a:rPr>
                        <a:t>‘h’ (104)</a:t>
                      </a:r>
                    </a:p>
                  </a:txBody>
                  <a:tcPr/>
                </a:tc>
                <a:extLst>
                  <a:ext uri="{0D108BD9-81ED-4DB2-BD59-A6C34878D82A}">
                    <a16:rowId xmlns:a16="http://schemas.microsoft.com/office/drawing/2014/main" val="492189330"/>
                  </a:ext>
                </a:extLst>
              </a:tr>
              <a:tr h="370840">
                <a:tc>
                  <a:txBody>
                    <a:bodyPr/>
                    <a:lstStyle/>
                    <a:p>
                      <a:r>
                        <a:rPr lang="en-US" dirty="0">
                          <a:solidFill>
                            <a:srgbClr val="000000"/>
                          </a:solidFill>
                        </a:rPr>
                        <a:t>201</a:t>
                      </a:r>
                    </a:p>
                  </a:txBody>
                  <a:tcPr/>
                </a:tc>
                <a:tc>
                  <a:txBody>
                    <a:bodyPr/>
                    <a:lstStyle/>
                    <a:p>
                      <a:r>
                        <a:rPr lang="en-US" dirty="0">
                          <a:solidFill>
                            <a:srgbClr val="000000"/>
                          </a:solidFill>
                        </a:rPr>
                        <a:t>‘i’ (105)</a:t>
                      </a:r>
                    </a:p>
                  </a:txBody>
                  <a:tcPr/>
                </a:tc>
                <a:extLst>
                  <a:ext uri="{0D108BD9-81ED-4DB2-BD59-A6C34878D82A}">
                    <a16:rowId xmlns:a16="http://schemas.microsoft.com/office/drawing/2014/main" val="458841875"/>
                  </a:ext>
                </a:extLst>
              </a:tr>
              <a:tr h="370840">
                <a:tc>
                  <a:txBody>
                    <a:bodyPr/>
                    <a:lstStyle/>
                    <a:p>
                      <a:r>
                        <a:rPr lang="en-US" dirty="0">
                          <a:solidFill>
                            <a:srgbClr val="000000"/>
                          </a:solidFill>
                        </a:rPr>
                        <a:t>202</a:t>
                      </a:r>
                    </a:p>
                  </a:txBody>
                  <a:tcPr/>
                </a:tc>
                <a:tc>
                  <a:txBody>
                    <a:bodyPr/>
                    <a:lstStyle/>
                    <a:p>
                      <a:r>
                        <a:rPr lang="en-US" dirty="0">
                          <a:solidFill>
                            <a:srgbClr val="000000"/>
                          </a:solidFill>
                        </a:rPr>
                        <a:t>‘!’ (33)</a:t>
                      </a:r>
                    </a:p>
                  </a:txBody>
                  <a:tcPr/>
                </a:tc>
                <a:extLst>
                  <a:ext uri="{0D108BD9-81ED-4DB2-BD59-A6C34878D82A}">
                    <a16:rowId xmlns:a16="http://schemas.microsoft.com/office/drawing/2014/main" val="728952736"/>
                  </a:ext>
                </a:extLst>
              </a:tr>
              <a:tr h="370840">
                <a:tc>
                  <a:txBody>
                    <a:bodyPr/>
                    <a:lstStyle/>
                    <a:p>
                      <a:r>
                        <a:rPr lang="en-US" dirty="0">
                          <a:solidFill>
                            <a:srgbClr val="000000"/>
                          </a:solidFill>
                        </a:rPr>
                        <a:t>203</a:t>
                      </a:r>
                    </a:p>
                  </a:txBody>
                  <a:tcPr/>
                </a:tc>
                <a:tc>
                  <a:txBody>
                    <a:bodyPr/>
                    <a:lstStyle/>
                    <a:p>
                      <a:r>
                        <a:rPr lang="en-US" dirty="0">
                          <a:solidFill>
                            <a:srgbClr val="000000"/>
                          </a:solidFill>
                        </a:rPr>
                        <a:t>NULL</a:t>
                      </a:r>
                      <a:r>
                        <a:rPr lang="en-US" baseline="0" dirty="0">
                          <a:solidFill>
                            <a:srgbClr val="000000"/>
                          </a:solidFill>
                        </a:rPr>
                        <a:t> (0)</a:t>
                      </a:r>
                      <a:endParaRPr lang="en-US" dirty="0">
                        <a:solidFill>
                          <a:srgbClr val="000000"/>
                        </a:solidFill>
                      </a:endParaRPr>
                    </a:p>
                  </a:txBody>
                  <a:tcPr/>
                </a:tc>
                <a:extLst>
                  <a:ext uri="{0D108BD9-81ED-4DB2-BD59-A6C34878D82A}">
                    <a16:rowId xmlns:a16="http://schemas.microsoft.com/office/drawing/2014/main" val="3293177204"/>
                  </a:ext>
                </a:extLst>
              </a:tr>
            </a:tbl>
          </a:graphicData>
        </a:graphic>
      </p:graphicFrame>
    </p:spTree>
    <p:extLst>
      <p:ext uri="{BB962C8B-B14F-4D97-AF65-F5344CB8AC3E}">
        <p14:creationId xmlns:p14="http://schemas.microsoft.com/office/powerpoint/2010/main" val="2216020544"/>
      </p:ext>
    </p:extLst>
  </p:cSld>
  <p:clrMapOvr>
    <a:masterClrMapping/>
  </p:clrMapOvr>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4856</Words>
  <Application>Microsoft Office PowerPoint</Application>
  <PresentationFormat>Widescreen</PresentationFormat>
  <Paragraphs>618</Paragraphs>
  <Slides>62</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Aptos</vt:lpstr>
      <vt:lpstr>Arial</vt:lpstr>
      <vt:lpstr>Calibri</vt:lpstr>
      <vt:lpstr>Comic Sans MS</vt:lpstr>
      <vt:lpstr>Goudy Old Style</vt:lpstr>
      <vt:lpstr>Times New Roman</vt:lpstr>
      <vt:lpstr>MarrakeshVTI</vt:lpstr>
      <vt:lpstr>Intro to C, gcc, gdb, and Valgrind</vt:lpstr>
      <vt:lpstr>The C Programming Language</vt:lpstr>
      <vt:lpstr>Getting Started with C</vt:lpstr>
      <vt:lpstr>Compiling a C Program</vt:lpstr>
      <vt:lpstr>Compiling a C Program</vt:lpstr>
      <vt:lpstr>A Quick Example</vt:lpstr>
      <vt:lpstr>A Quick Example</vt:lpstr>
      <vt:lpstr>Standard Libraries</vt:lpstr>
      <vt:lpstr>Command Line Arguments and Arrays</vt:lpstr>
      <vt:lpstr>Pointers</vt:lpstr>
      <vt:lpstr>Pointers</vt:lpstr>
      <vt:lpstr>Pointers</vt:lpstr>
      <vt:lpstr>Pointers Example</vt:lpstr>
      <vt:lpstr>Pointers Example</vt:lpstr>
      <vt:lpstr>Pointers Example</vt:lpstr>
      <vt:lpstr>Pointers Example</vt:lpstr>
      <vt:lpstr>Function Pointers</vt:lpstr>
      <vt:lpstr>Strings as Character Arrays</vt:lpstr>
      <vt:lpstr>C Uses Pass by Value Semantics</vt:lpstr>
      <vt:lpstr>C Uses Pass by Value Semantics</vt:lpstr>
      <vt:lpstr>Function Call Stack</vt:lpstr>
      <vt:lpstr>Function Call Stack</vt:lpstr>
      <vt:lpstr>Function Call Stack</vt:lpstr>
      <vt:lpstr>Function Call Stack</vt:lpstr>
      <vt:lpstr>Function Call Stack with Pointers</vt:lpstr>
      <vt:lpstr>Function Call Stack with Pointers</vt:lpstr>
      <vt:lpstr>Function Call Stack with Pointers</vt:lpstr>
      <vt:lpstr>Function Call Stack with Pointers</vt:lpstr>
      <vt:lpstr>Function Call Stack with Pointers</vt:lpstr>
      <vt:lpstr>Function Call Stack with Pointers</vt:lpstr>
      <vt:lpstr>Declaring Memory Programmatically</vt:lpstr>
      <vt:lpstr>Declaring Memory Programmatically</vt:lpstr>
      <vt:lpstr>Declaring Memory Programmatically</vt:lpstr>
      <vt:lpstr>Declaring Memory Programmatically</vt:lpstr>
      <vt:lpstr>Declaring Memory Programmatically</vt:lpstr>
      <vt:lpstr>String Functions: strcpy</vt:lpstr>
      <vt:lpstr>String Functions: strcpy</vt:lpstr>
      <vt:lpstr>Two-Dimensional Arrays</vt:lpstr>
      <vt:lpstr>Two-Dimensional Arrays</vt:lpstr>
      <vt:lpstr>Two-Dimensional Arrays</vt:lpstr>
      <vt:lpstr>Two-Dimensional Arrays</vt:lpstr>
      <vt:lpstr>Structs</vt:lpstr>
      <vt:lpstr>Structs</vt:lpstr>
      <vt:lpstr>Structs</vt:lpstr>
      <vt:lpstr>Arrays are Fixed in Memory</vt:lpstr>
      <vt:lpstr>Linked Lists</vt:lpstr>
      <vt:lpstr>Linked Lists</vt:lpstr>
      <vt:lpstr>Linked Lists</vt:lpstr>
      <vt:lpstr>Memory Allocation of Structs</vt:lpstr>
      <vt:lpstr>The GNU Debugger: gdb</vt:lpstr>
      <vt:lpstr>gdb Highlights</vt:lpstr>
      <vt:lpstr>Using gdb</vt:lpstr>
      <vt:lpstr>Using gdb</vt:lpstr>
      <vt:lpstr>Using gdb</vt:lpstr>
      <vt:lpstr>Using gdb</vt:lpstr>
      <vt:lpstr>Using gdb</vt:lpstr>
      <vt:lpstr>Using gdb</vt:lpstr>
      <vt:lpstr>Using gdb</vt:lpstr>
      <vt:lpstr>Using gdb</vt:lpstr>
      <vt:lpstr>Valgrind for Memory Checking</vt:lpstr>
      <vt:lpstr>Valgrind Usage</vt:lpstr>
      <vt:lpstr>Advanced Valgrind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57</cp:revision>
  <dcterms:created xsi:type="dcterms:W3CDTF">2024-01-11T18:12:50Z</dcterms:created>
  <dcterms:modified xsi:type="dcterms:W3CDTF">2024-01-30T16:40:12Z</dcterms:modified>
</cp:coreProperties>
</file>