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6" r:id="rId48"/>
    <p:sldId id="347" r:id="rId49"/>
    <p:sldId id="348" r:id="rId50"/>
    <p:sldId id="349" r:id="rId51"/>
    <p:sldId id="350" r:id="rId52"/>
    <p:sldId id="351" r:id="rId53"/>
    <p:sldId id="352" r:id="rId54"/>
    <p:sldId id="355" r:id="rId55"/>
    <p:sldId id="356" r:id="rId56"/>
    <p:sldId id="357" r:id="rId57"/>
    <p:sldId id="361" r:id="rId58"/>
    <p:sldId id="362" r:id="rId59"/>
    <p:sldId id="363" r:id="rId60"/>
    <p:sldId id="368" r:id="rId61"/>
    <p:sldId id="369" r:id="rId62"/>
    <p:sldId id="372" r:id="rId63"/>
    <p:sldId id="375" r:id="rId64"/>
    <p:sldId id="268" r:id="rId65"/>
    <p:sldId id="380" r:id="rId66"/>
    <p:sldId id="381" r:id="rId67"/>
    <p:sldId id="266" r:id="rId68"/>
    <p:sldId id="269" r:id="rId69"/>
    <p:sldId id="270" r:id="rId70"/>
    <p:sldId id="291" r:id="rId71"/>
    <p:sldId id="292" r:id="rId72"/>
    <p:sldId id="293" r:id="rId73"/>
    <p:sldId id="294" r:id="rId74"/>
    <p:sldId id="29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4FF4E-0620-4659-8FA1-1A3295535D1E}" v="4" dt="2024-02-29T17:25:52.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0551" autoAdjust="0"/>
  </p:normalViewPr>
  <p:slideViewPr>
    <p:cSldViewPr snapToGrid="0">
      <p:cViewPr varScale="1">
        <p:scale>
          <a:sx n="102" d="100"/>
          <a:sy n="102" d="100"/>
        </p:scale>
        <p:origin x="94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gan, William" userId="790697fe-eab5-4364-bacb-50bc558c0899" providerId="ADAL" clId="{D554FF4E-0620-4659-8FA1-1A3295535D1E}"/>
    <pc:docChg chg="undo custSel addSld delSld modSld">
      <pc:chgData name="Mongan, William" userId="790697fe-eab5-4364-bacb-50bc558c0899" providerId="ADAL" clId="{D554FF4E-0620-4659-8FA1-1A3295535D1E}" dt="2024-02-29T17:27:07.969" v="182" actId="47"/>
      <pc:docMkLst>
        <pc:docMk/>
      </pc:docMkLst>
      <pc:sldChg chg="del">
        <pc:chgData name="Mongan, William" userId="790697fe-eab5-4364-bacb-50bc558c0899" providerId="ADAL" clId="{D554FF4E-0620-4659-8FA1-1A3295535D1E}" dt="2024-02-29T17:25:19.884" v="92" actId="47"/>
        <pc:sldMkLst>
          <pc:docMk/>
          <pc:sldMk cId="305011904" sldId="257"/>
        </pc:sldMkLst>
      </pc:sldChg>
      <pc:sldChg chg="del">
        <pc:chgData name="Mongan, William" userId="790697fe-eab5-4364-bacb-50bc558c0899" providerId="ADAL" clId="{D554FF4E-0620-4659-8FA1-1A3295535D1E}" dt="2024-02-29T17:25:20.253" v="93" actId="47"/>
        <pc:sldMkLst>
          <pc:docMk/>
          <pc:sldMk cId="2602826140" sldId="258"/>
        </pc:sldMkLst>
      </pc:sldChg>
      <pc:sldChg chg="del">
        <pc:chgData name="Mongan, William" userId="790697fe-eab5-4364-bacb-50bc558c0899" providerId="ADAL" clId="{D554FF4E-0620-4659-8FA1-1A3295535D1E}" dt="2024-02-29T17:25:21.834" v="94" actId="47"/>
        <pc:sldMkLst>
          <pc:docMk/>
          <pc:sldMk cId="2295663241" sldId="259"/>
        </pc:sldMkLst>
      </pc:sldChg>
      <pc:sldChg chg="del">
        <pc:chgData name="Mongan, William" userId="790697fe-eab5-4364-bacb-50bc558c0899" providerId="ADAL" clId="{D554FF4E-0620-4659-8FA1-1A3295535D1E}" dt="2024-02-29T17:25:22.297" v="95" actId="47"/>
        <pc:sldMkLst>
          <pc:docMk/>
          <pc:sldMk cId="1587859273" sldId="260"/>
        </pc:sldMkLst>
      </pc:sldChg>
      <pc:sldChg chg="del">
        <pc:chgData name="Mongan, William" userId="790697fe-eab5-4364-bacb-50bc558c0899" providerId="ADAL" clId="{D554FF4E-0620-4659-8FA1-1A3295535D1E}" dt="2024-02-29T17:25:22.868" v="96" actId="47"/>
        <pc:sldMkLst>
          <pc:docMk/>
          <pc:sldMk cId="1519196955" sldId="261"/>
        </pc:sldMkLst>
      </pc:sldChg>
      <pc:sldChg chg="del">
        <pc:chgData name="Mongan, William" userId="790697fe-eab5-4364-bacb-50bc558c0899" providerId="ADAL" clId="{D554FF4E-0620-4659-8FA1-1A3295535D1E}" dt="2024-02-29T17:25:23.548" v="97" actId="47"/>
        <pc:sldMkLst>
          <pc:docMk/>
          <pc:sldMk cId="2172085911" sldId="262"/>
        </pc:sldMkLst>
      </pc:sldChg>
      <pc:sldChg chg="del">
        <pc:chgData name="Mongan, William" userId="790697fe-eab5-4364-bacb-50bc558c0899" providerId="ADAL" clId="{D554FF4E-0620-4659-8FA1-1A3295535D1E}" dt="2024-02-29T17:25:24.104" v="98" actId="47"/>
        <pc:sldMkLst>
          <pc:docMk/>
          <pc:sldMk cId="4171615829" sldId="263"/>
        </pc:sldMkLst>
      </pc:sldChg>
      <pc:sldChg chg="modSp del mod">
        <pc:chgData name="Mongan, William" userId="790697fe-eab5-4364-bacb-50bc558c0899" providerId="ADAL" clId="{D554FF4E-0620-4659-8FA1-1A3295535D1E}" dt="2024-02-29T17:26:14.997" v="121" actId="47"/>
        <pc:sldMkLst>
          <pc:docMk/>
          <pc:sldMk cId="2731530199" sldId="264"/>
        </pc:sldMkLst>
        <pc:spChg chg="mod">
          <ac:chgData name="Mongan, William" userId="790697fe-eab5-4364-bacb-50bc558c0899" providerId="ADAL" clId="{D554FF4E-0620-4659-8FA1-1A3295535D1E}" dt="2024-02-29T17:26:05.661" v="119" actId="20577"/>
          <ac:spMkLst>
            <pc:docMk/>
            <pc:sldMk cId="2731530199" sldId="264"/>
            <ac:spMk id="11266" creationId="{00000000-0000-0000-0000-000000000000}"/>
          </ac:spMkLst>
        </pc:spChg>
      </pc:sldChg>
      <pc:sldChg chg="modSp del mod">
        <pc:chgData name="Mongan, William" userId="790697fe-eab5-4364-bacb-50bc558c0899" providerId="ADAL" clId="{D554FF4E-0620-4659-8FA1-1A3295535D1E}" dt="2024-02-29T17:26:17.857" v="122" actId="47"/>
        <pc:sldMkLst>
          <pc:docMk/>
          <pc:sldMk cId="2916830971" sldId="265"/>
        </pc:sldMkLst>
        <pc:spChg chg="mod">
          <ac:chgData name="Mongan, William" userId="790697fe-eab5-4364-bacb-50bc558c0899" providerId="ADAL" clId="{D554FF4E-0620-4659-8FA1-1A3295535D1E}" dt="2024-02-29T17:26:09.072" v="120"/>
          <ac:spMkLst>
            <pc:docMk/>
            <pc:sldMk cId="2916830971" sldId="265"/>
            <ac:spMk id="12290" creationId="{00000000-0000-0000-0000-000000000000}"/>
          </ac:spMkLst>
        </pc:spChg>
      </pc:sldChg>
      <pc:sldChg chg="modSp mod">
        <pc:chgData name="Mongan, William" userId="790697fe-eab5-4364-bacb-50bc558c0899" providerId="ADAL" clId="{D554FF4E-0620-4659-8FA1-1A3295535D1E}" dt="2024-02-29T17:26:26.120" v="124" actId="20577"/>
        <pc:sldMkLst>
          <pc:docMk/>
          <pc:sldMk cId="3350050023" sldId="266"/>
        </pc:sldMkLst>
        <pc:spChg chg="mod">
          <ac:chgData name="Mongan, William" userId="790697fe-eab5-4364-bacb-50bc558c0899" providerId="ADAL" clId="{D554FF4E-0620-4659-8FA1-1A3295535D1E}" dt="2024-02-29T17:26:20.324" v="123"/>
          <ac:spMkLst>
            <pc:docMk/>
            <pc:sldMk cId="3350050023" sldId="266"/>
            <ac:spMk id="13314" creationId="{00000000-0000-0000-0000-000000000000}"/>
          </ac:spMkLst>
        </pc:spChg>
        <pc:spChg chg="mod">
          <ac:chgData name="Mongan, William" userId="790697fe-eab5-4364-bacb-50bc558c0899" providerId="ADAL" clId="{D554FF4E-0620-4659-8FA1-1A3295535D1E}" dt="2024-02-29T17:26:26.120" v="124" actId="20577"/>
          <ac:spMkLst>
            <pc:docMk/>
            <pc:sldMk cId="3350050023" sldId="266"/>
            <ac:spMk id="13316" creationId="{00000000-0000-0000-0000-000000000000}"/>
          </ac:spMkLst>
        </pc:spChg>
      </pc:sldChg>
      <pc:sldChg chg="del">
        <pc:chgData name="Mongan, William" userId="790697fe-eab5-4364-bacb-50bc558c0899" providerId="ADAL" clId="{D554FF4E-0620-4659-8FA1-1A3295535D1E}" dt="2024-02-29T17:26:37.145" v="125" actId="47"/>
        <pc:sldMkLst>
          <pc:docMk/>
          <pc:sldMk cId="4008668312" sldId="267"/>
        </pc:sldMkLst>
      </pc:sldChg>
      <pc:sldChg chg="modSp add del mod">
        <pc:chgData name="Mongan, William" userId="790697fe-eab5-4364-bacb-50bc558c0899" providerId="ADAL" clId="{D554FF4E-0620-4659-8FA1-1A3295535D1E}" dt="2024-02-29T17:25:51.425" v="102" actId="2696"/>
        <pc:sldMkLst>
          <pc:docMk/>
          <pc:sldMk cId="1932683180" sldId="268"/>
        </pc:sldMkLst>
        <pc:spChg chg="mod">
          <ac:chgData name="Mongan, William" userId="790697fe-eab5-4364-bacb-50bc558c0899" providerId="ADAL" clId="{D554FF4E-0620-4659-8FA1-1A3295535D1E}" dt="2024-02-29T17:25:47.036" v="101" actId="20577"/>
          <ac:spMkLst>
            <pc:docMk/>
            <pc:sldMk cId="1932683180" sldId="268"/>
            <ac:spMk id="15362" creationId="{00000000-0000-0000-0000-000000000000}"/>
          </ac:spMkLst>
        </pc:spChg>
      </pc:sldChg>
      <pc:sldChg chg="add">
        <pc:chgData name="Mongan, William" userId="790697fe-eab5-4364-bacb-50bc558c0899" providerId="ADAL" clId="{D554FF4E-0620-4659-8FA1-1A3295535D1E}" dt="2024-02-29T17:25:52.843" v="103"/>
        <pc:sldMkLst>
          <pc:docMk/>
          <pc:sldMk cId="2456619387" sldId="268"/>
        </pc:sldMkLst>
      </pc:sldChg>
      <pc:sldChg chg="del">
        <pc:chgData name="Mongan, William" userId="790697fe-eab5-4364-bacb-50bc558c0899" providerId="ADAL" clId="{D554FF4E-0620-4659-8FA1-1A3295535D1E}" dt="2024-02-29T17:25:40.034" v="99" actId="2696"/>
        <pc:sldMkLst>
          <pc:docMk/>
          <pc:sldMk cId="3529306474" sldId="268"/>
        </pc:sldMkLst>
      </pc:sldChg>
      <pc:sldChg chg="modSp mod">
        <pc:chgData name="Mongan, William" userId="790697fe-eab5-4364-bacb-50bc558c0899" providerId="ADAL" clId="{D554FF4E-0620-4659-8FA1-1A3295535D1E}" dt="2024-02-29T17:26:43.110" v="145" actId="20577"/>
        <pc:sldMkLst>
          <pc:docMk/>
          <pc:sldMk cId="390664877" sldId="269"/>
        </pc:sldMkLst>
        <pc:spChg chg="mod">
          <ac:chgData name="Mongan, William" userId="790697fe-eab5-4364-bacb-50bc558c0899" providerId="ADAL" clId="{D554FF4E-0620-4659-8FA1-1A3295535D1E}" dt="2024-02-29T17:26:43.110" v="145" actId="20577"/>
          <ac:spMkLst>
            <pc:docMk/>
            <pc:sldMk cId="390664877" sldId="269"/>
            <ac:spMk id="16386" creationId="{00000000-0000-0000-0000-000000000000}"/>
          </ac:spMkLst>
        </pc:spChg>
      </pc:sldChg>
      <pc:sldChg chg="modSp mod">
        <pc:chgData name="Mongan, William" userId="790697fe-eab5-4364-bacb-50bc558c0899" providerId="ADAL" clId="{D554FF4E-0620-4659-8FA1-1A3295535D1E}" dt="2024-02-29T17:26:47.268" v="146"/>
        <pc:sldMkLst>
          <pc:docMk/>
          <pc:sldMk cId="332005331" sldId="270"/>
        </pc:sldMkLst>
        <pc:spChg chg="mod">
          <ac:chgData name="Mongan, William" userId="790697fe-eab5-4364-bacb-50bc558c0899" providerId="ADAL" clId="{D554FF4E-0620-4659-8FA1-1A3295535D1E}" dt="2024-02-29T17:26:47.268" v="146"/>
          <ac:spMkLst>
            <pc:docMk/>
            <pc:sldMk cId="332005331" sldId="270"/>
            <ac:spMk id="17410" creationId="{00000000-0000-0000-0000-000000000000}"/>
          </ac:spMkLst>
        </pc:spChg>
      </pc:sldChg>
      <pc:sldChg chg="del">
        <pc:chgData name="Mongan, William" userId="790697fe-eab5-4364-bacb-50bc558c0899" providerId="ADAL" clId="{D554FF4E-0620-4659-8FA1-1A3295535D1E}" dt="2024-02-29T17:21:11.276" v="38" actId="47"/>
        <pc:sldMkLst>
          <pc:docMk/>
          <pc:sldMk cId="628212694" sldId="271"/>
        </pc:sldMkLst>
      </pc:sldChg>
      <pc:sldChg chg="del">
        <pc:chgData name="Mongan, William" userId="790697fe-eab5-4364-bacb-50bc558c0899" providerId="ADAL" clId="{D554FF4E-0620-4659-8FA1-1A3295535D1E}" dt="2024-02-29T17:21:11.600" v="39" actId="47"/>
        <pc:sldMkLst>
          <pc:docMk/>
          <pc:sldMk cId="436914826" sldId="272"/>
        </pc:sldMkLst>
      </pc:sldChg>
      <pc:sldChg chg="del">
        <pc:chgData name="Mongan, William" userId="790697fe-eab5-4364-bacb-50bc558c0899" providerId="ADAL" clId="{D554FF4E-0620-4659-8FA1-1A3295535D1E}" dt="2024-02-29T17:21:12.321" v="40" actId="47"/>
        <pc:sldMkLst>
          <pc:docMk/>
          <pc:sldMk cId="2904533424" sldId="273"/>
        </pc:sldMkLst>
      </pc:sldChg>
      <pc:sldChg chg="del">
        <pc:chgData name="Mongan, William" userId="790697fe-eab5-4364-bacb-50bc558c0899" providerId="ADAL" clId="{D554FF4E-0620-4659-8FA1-1A3295535D1E}" dt="2024-02-29T17:21:14.159" v="41" actId="47"/>
        <pc:sldMkLst>
          <pc:docMk/>
          <pc:sldMk cId="673202257" sldId="274"/>
        </pc:sldMkLst>
      </pc:sldChg>
      <pc:sldChg chg="del">
        <pc:chgData name="Mongan, William" userId="790697fe-eab5-4364-bacb-50bc558c0899" providerId="ADAL" clId="{D554FF4E-0620-4659-8FA1-1A3295535D1E}" dt="2024-02-29T17:21:15.682" v="42" actId="47"/>
        <pc:sldMkLst>
          <pc:docMk/>
          <pc:sldMk cId="3040422490" sldId="275"/>
        </pc:sldMkLst>
      </pc:sldChg>
      <pc:sldChg chg="del">
        <pc:chgData name="Mongan, William" userId="790697fe-eab5-4364-bacb-50bc558c0899" providerId="ADAL" clId="{D554FF4E-0620-4659-8FA1-1A3295535D1E}" dt="2024-02-29T17:21:18.175" v="43" actId="47"/>
        <pc:sldMkLst>
          <pc:docMk/>
          <pc:sldMk cId="2003332846" sldId="276"/>
        </pc:sldMkLst>
      </pc:sldChg>
      <pc:sldChg chg="del">
        <pc:chgData name="Mongan, William" userId="790697fe-eab5-4364-bacb-50bc558c0899" providerId="ADAL" clId="{D554FF4E-0620-4659-8FA1-1A3295535D1E}" dt="2024-02-29T17:21:19.254" v="44" actId="47"/>
        <pc:sldMkLst>
          <pc:docMk/>
          <pc:sldMk cId="441117054" sldId="277"/>
        </pc:sldMkLst>
      </pc:sldChg>
      <pc:sldChg chg="del">
        <pc:chgData name="Mongan, William" userId="790697fe-eab5-4364-bacb-50bc558c0899" providerId="ADAL" clId="{D554FF4E-0620-4659-8FA1-1A3295535D1E}" dt="2024-02-29T17:21:19.989" v="45" actId="47"/>
        <pc:sldMkLst>
          <pc:docMk/>
          <pc:sldMk cId="1956198528" sldId="278"/>
        </pc:sldMkLst>
      </pc:sldChg>
      <pc:sldChg chg="add del">
        <pc:chgData name="Mongan, William" userId="790697fe-eab5-4364-bacb-50bc558c0899" providerId="ADAL" clId="{D554FF4E-0620-4659-8FA1-1A3295535D1E}" dt="2024-02-29T17:21:27.468" v="48" actId="47"/>
        <pc:sldMkLst>
          <pc:docMk/>
          <pc:sldMk cId="4140335329" sldId="279"/>
        </pc:sldMkLst>
      </pc:sldChg>
      <pc:sldChg chg="del">
        <pc:chgData name="Mongan, William" userId="790697fe-eab5-4364-bacb-50bc558c0899" providerId="ADAL" clId="{D554FF4E-0620-4659-8FA1-1A3295535D1E}" dt="2024-02-29T17:21:30.374" v="49" actId="47"/>
        <pc:sldMkLst>
          <pc:docMk/>
          <pc:sldMk cId="2744602226" sldId="280"/>
        </pc:sldMkLst>
      </pc:sldChg>
      <pc:sldChg chg="del">
        <pc:chgData name="Mongan, William" userId="790697fe-eab5-4364-bacb-50bc558c0899" providerId="ADAL" clId="{D554FF4E-0620-4659-8FA1-1A3295535D1E}" dt="2024-02-29T17:21:30.638" v="50" actId="47"/>
        <pc:sldMkLst>
          <pc:docMk/>
          <pc:sldMk cId="652724504" sldId="281"/>
        </pc:sldMkLst>
      </pc:sldChg>
      <pc:sldChg chg="del">
        <pc:chgData name="Mongan, William" userId="790697fe-eab5-4364-bacb-50bc558c0899" providerId="ADAL" clId="{D554FF4E-0620-4659-8FA1-1A3295535D1E}" dt="2024-02-29T17:21:33.847" v="51" actId="47"/>
        <pc:sldMkLst>
          <pc:docMk/>
          <pc:sldMk cId="1008152725" sldId="282"/>
        </pc:sldMkLst>
      </pc:sldChg>
      <pc:sldChg chg="del">
        <pc:chgData name="Mongan, William" userId="790697fe-eab5-4364-bacb-50bc558c0899" providerId="ADAL" clId="{D554FF4E-0620-4659-8FA1-1A3295535D1E}" dt="2024-02-29T17:21:34.417" v="52" actId="47"/>
        <pc:sldMkLst>
          <pc:docMk/>
          <pc:sldMk cId="3705725328" sldId="283"/>
        </pc:sldMkLst>
      </pc:sldChg>
      <pc:sldChg chg="del">
        <pc:chgData name="Mongan, William" userId="790697fe-eab5-4364-bacb-50bc558c0899" providerId="ADAL" clId="{D554FF4E-0620-4659-8FA1-1A3295535D1E}" dt="2024-02-29T17:21:34.921" v="53" actId="47"/>
        <pc:sldMkLst>
          <pc:docMk/>
          <pc:sldMk cId="539477996" sldId="284"/>
        </pc:sldMkLst>
      </pc:sldChg>
      <pc:sldChg chg="del">
        <pc:chgData name="Mongan, William" userId="790697fe-eab5-4364-bacb-50bc558c0899" providerId="ADAL" clId="{D554FF4E-0620-4659-8FA1-1A3295535D1E}" dt="2024-02-29T17:21:35.607" v="54" actId="47"/>
        <pc:sldMkLst>
          <pc:docMk/>
          <pc:sldMk cId="374576559" sldId="285"/>
        </pc:sldMkLst>
      </pc:sldChg>
      <pc:sldChg chg="del">
        <pc:chgData name="Mongan, William" userId="790697fe-eab5-4364-bacb-50bc558c0899" providerId="ADAL" clId="{D554FF4E-0620-4659-8FA1-1A3295535D1E}" dt="2024-02-29T17:21:44.941" v="55" actId="47"/>
        <pc:sldMkLst>
          <pc:docMk/>
          <pc:sldMk cId="572254828" sldId="286"/>
        </pc:sldMkLst>
      </pc:sldChg>
      <pc:sldChg chg="del">
        <pc:chgData name="Mongan, William" userId="790697fe-eab5-4364-bacb-50bc558c0899" providerId="ADAL" clId="{D554FF4E-0620-4659-8FA1-1A3295535D1E}" dt="2024-02-29T17:21:45.239" v="56" actId="47"/>
        <pc:sldMkLst>
          <pc:docMk/>
          <pc:sldMk cId="1417039119" sldId="287"/>
        </pc:sldMkLst>
      </pc:sldChg>
      <pc:sldChg chg="del">
        <pc:chgData name="Mongan, William" userId="790697fe-eab5-4364-bacb-50bc558c0899" providerId="ADAL" clId="{D554FF4E-0620-4659-8FA1-1A3295535D1E}" dt="2024-02-29T17:21:45.627" v="57" actId="47"/>
        <pc:sldMkLst>
          <pc:docMk/>
          <pc:sldMk cId="581067898" sldId="288"/>
        </pc:sldMkLst>
      </pc:sldChg>
      <pc:sldChg chg="del">
        <pc:chgData name="Mongan, William" userId="790697fe-eab5-4364-bacb-50bc558c0899" providerId="ADAL" clId="{D554FF4E-0620-4659-8FA1-1A3295535D1E}" dt="2024-02-29T17:21:45.926" v="58" actId="47"/>
        <pc:sldMkLst>
          <pc:docMk/>
          <pc:sldMk cId="2634859570" sldId="289"/>
        </pc:sldMkLst>
      </pc:sldChg>
      <pc:sldChg chg="add del">
        <pc:chgData name="Mongan, William" userId="790697fe-eab5-4364-bacb-50bc558c0899" providerId="ADAL" clId="{D554FF4E-0620-4659-8FA1-1A3295535D1E}" dt="2024-02-29T17:21:50.449" v="65" actId="47"/>
        <pc:sldMkLst>
          <pc:docMk/>
          <pc:sldMk cId="682659128" sldId="290"/>
        </pc:sldMkLst>
      </pc:sldChg>
      <pc:sldChg chg="add del">
        <pc:chgData name="Mongan, William" userId="790697fe-eab5-4364-bacb-50bc558c0899" providerId="ADAL" clId="{D554FF4E-0620-4659-8FA1-1A3295535D1E}" dt="2024-02-29T17:21:48.092" v="63" actId="47"/>
        <pc:sldMkLst>
          <pc:docMk/>
          <pc:sldMk cId="741964762" sldId="291"/>
        </pc:sldMkLst>
      </pc:sldChg>
      <pc:sldChg chg="add del">
        <pc:chgData name="Mongan, William" userId="790697fe-eab5-4364-bacb-50bc558c0899" providerId="ADAL" clId="{D554FF4E-0620-4659-8FA1-1A3295535D1E}" dt="2024-02-29T17:21:47.839" v="62" actId="47"/>
        <pc:sldMkLst>
          <pc:docMk/>
          <pc:sldMk cId="2620268534" sldId="292"/>
        </pc:sldMkLst>
      </pc:sldChg>
      <pc:sldChg chg="del">
        <pc:chgData name="Mongan, William" userId="790697fe-eab5-4364-bacb-50bc558c0899" providerId="ADAL" clId="{D554FF4E-0620-4659-8FA1-1A3295535D1E}" dt="2024-02-29T17:27:07.969" v="182" actId="47"/>
        <pc:sldMkLst>
          <pc:docMk/>
          <pc:sldMk cId="2624258417" sldId="295"/>
        </pc:sldMkLst>
      </pc:sldChg>
      <pc:sldChg chg="del">
        <pc:chgData name="Mongan, William" userId="790697fe-eab5-4364-bacb-50bc558c0899" providerId="ADAL" clId="{D554FF4E-0620-4659-8FA1-1A3295535D1E}" dt="2024-02-29T17:18:00.475" v="0" actId="47"/>
        <pc:sldMkLst>
          <pc:docMk/>
          <pc:sldMk cId="2506347306" sldId="316"/>
        </pc:sldMkLst>
      </pc:sldChg>
      <pc:sldChg chg="del">
        <pc:chgData name="Mongan, William" userId="790697fe-eab5-4364-bacb-50bc558c0899" providerId="ADAL" clId="{D554FF4E-0620-4659-8FA1-1A3295535D1E}" dt="2024-02-29T17:18:01.116" v="1" actId="47"/>
        <pc:sldMkLst>
          <pc:docMk/>
          <pc:sldMk cId="796943140" sldId="317"/>
        </pc:sldMkLst>
      </pc:sldChg>
      <pc:sldChg chg="del">
        <pc:chgData name="Mongan, William" userId="790697fe-eab5-4364-bacb-50bc558c0899" providerId="ADAL" clId="{D554FF4E-0620-4659-8FA1-1A3295535D1E}" dt="2024-02-29T17:18:01.740" v="2" actId="47"/>
        <pc:sldMkLst>
          <pc:docMk/>
          <pc:sldMk cId="3712558110" sldId="318"/>
        </pc:sldMkLst>
      </pc:sldChg>
      <pc:sldChg chg="modSp mod modAnim">
        <pc:chgData name="Mongan, William" userId="790697fe-eab5-4364-bacb-50bc558c0899" providerId="ADAL" clId="{D554FF4E-0620-4659-8FA1-1A3295535D1E}" dt="2024-02-29T17:18:32.061" v="20" actId="1035"/>
        <pc:sldMkLst>
          <pc:docMk/>
          <pc:sldMk cId="4176768518" sldId="328"/>
        </pc:sldMkLst>
        <pc:spChg chg="mod">
          <ac:chgData name="Mongan, William" userId="790697fe-eab5-4364-bacb-50bc558c0899" providerId="ADAL" clId="{D554FF4E-0620-4659-8FA1-1A3295535D1E}" dt="2024-02-29T17:18:32.061" v="20" actId="1035"/>
          <ac:spMkLst>
            <pc:docMk/>
            <pc:sldMk cId="4176768518" sldId="328"/>
            <ac:spMk id="35842" creationId="{00000000-0000-0000-0000-000000000000}"/>
          </ac:spMkLst>
        </pc:spChg>
        <pc:spChg chg="mod">
          <ac:chgData name="Mongan, William" userId="790697fe-eab5-4364-bacb-50bc558c0899" providerId="ADAL" clId="{D554FF4E-0620-4659-8FA1-1A3295535D1E}" dt="2024-02-29T17:18:32.061" v="20" actId="1035"/>
          <ac:spMkLst>
            <pc:docMk/>
            <pc:sldMk cId="4176768518" sldId="328"/>
            <ac:spMk id="35844" creationId="{00000000-0000-0000-0000-000000000000}"/>
          </ac:spMkLst>
        </pc:spChg>
        <pc:spChg chg="mod">
          <ac:chgData name="Mongan, William" userId="790697fe-eab5-4364-bacb-50bc558c0899" providerId="ADAL" clId="{D554FF4E-0620-4659-8FA1-1A3295535D1E}" dt="2024-02-29T17:18:32.061" v="20" actId="1035"/>
          <ac:spMkLst>
            <pc:docMk/>
            <pc:sldMk cId="4176768518" sldId="328"/>
            <ac:spMk id="36866" creationId="{00000000-0000-0000-0000-000000000000}"/>
          </ac:spMkLst>
        </pc:spChg>
      </pc:sldChg>
      <pc:sldChg chg="modSp mod">
        <pc:chgData name="Mongan, William" userId="790697fe-eab5-4364-bacb-50bc558c0899" providerId="ADAL" clId="{D554FF4E-0620-4659-8FA1-1A3295535D1E}" dt="2024-02-29T17:22:23.850" v="86" actId="1035"/>
        <pc:sldMkLst>
          <pc:docMk/>
          <pc:sldMk cId="3009400005" sldId="330"/>
        </pc:sldMkLst>
        <pc:spChg chg="mod">
          <ac:chgData name="Mongan, William" userId="790697fe-eab5-4364-bacb-50bc558c0899" providerId="ADAL" clId="{D554FF4E-0620-4659-8FA1-1A3295535D1E}" dt="2024-02-29T17:22:23.850" v="86" actId="1035"/>
          <ac:spMkLst>
            <pc:docMk/>
            <pc:sldMk cId="3009400005" sldId="330"/>
            <ac:spMk id="40963" creationId="{00000000-0000-0000-0000-000000000000}"/>
          </ac:spMkLst>
        </pc:spChg>
      </pc:sldChg>
      <pc:sldChg chg="del">
        <pc:chgData name="Mongan, William" userId="790697fe-eab5-4364-bacb-50bc558c0899" providerId="ADAL" clId="{D554FF4E-0620-4659-8FA1-1A3295535D1E}" dt="2024-02-29T17:19:03.031" v="21" actId="47"/>
        <pc:sldMkLst>
          <pc:docMk/>
          <pc:sldMk cId="32541222" sldId="345"/>
        </pc:sldMkLst>
      </pc:sldChg>
      <pc:sldChg chg="del">
        <pc:chgData name="Mongan, William" userId="790697fe-eab5-4364-bacb-50bc558c0899" providerId="ADAL" clId="{D554FF4E-0620-4659-8FA1-1A3295535D1E}" dt="2024-02-29T17:19:13.552" v="22" actId="47"/>
        <pc:sldMkLst>
          <pc:docMk/>
          <pc:sldMk cId="2899106974" sldId="353"/>
        </pc:sldMkLst>
      </pc:sldChg>
      <pc:sldChg chg="del">
        <pc:chgData name="Mongan, William" userId="790697fe-eab5-4364-bacb-50bc558c0899" providerId="ADAL" clId="{D554FF4E-0620-4659-8FA1-1A3295535D1E}" dt="2024-02-29T17:19:15.674" v="23" actId="47"/>
        <pc:sldMkLst>
          <pc:docMk/>
          <pc:sldMk cId="1316257178" sldId="354"/>
        </pc:sldMkLst>
      </pc:sldChg>
      <pc:sldChg chg="add del">
        <pc:chgData name="Mongan, William" userId="790697fe-eab5-4364-bacb-50bc558c0899" providerId="ADAL" clId="{D554FF4E-0620-4659-8FA1-1A3295535D1E}" dt="2024-02-29T17:19:27.837" v="25" actId="47"/>
        <pc:sldMkLst>
          <pc:docMk/>
          <pc:sldMk cId="1919837968" sldId="355"/>
        </pc:sldMkLst>
      </pc:sldChg>
      <pc:sldChg chg="del">
        <pc:chgData name="Mongan, William" userId="790697fe-eab5-4364-bacb-50bc558c0899" providerId="ADAL" clId="{D554FF4E-0620-4659-8FA1-1A3295535D1E}" dt="2024-02-29T17:19:35.110" v="26" actId="47"/>
        <pc:sldMkLst>
          <pc:docMk/>
          <pc:sldMk cId="1430109104" sldId="358"/>
        </pc:sldMkLst>
      </pc:sldChg>
      <pc:sldChg chg="del">
        <pc:chgData name="Mongan, William" userId="790697fe-eab5-4364-bacb-50bc558c0899" providerId="ADAL" clId="{D554FF4E-0620-4659-8FA1-1A3295535D1E}" dt="2024-02-29T17:19:39.492" v="27" actId="47"/>
        <pc:sldMkLst>
          <pc:docMk/>
          <pc:sldMk cId="2968653743" sldId="359"/>
        </pc:sldMkLst>
      </pc:sldChg>
      <pc:sldChg chg="del">
        <pc:chgData name="Mongan, William" userId="790697fe-eab5-4364-bacb-50bc558c0899" providerId="ADAL" clId="{D554FF4E-0620-4659-8FA1-1A3295535D1E}" dt="2024-02-29T17:19:41.443" v="28" actId="47"/>
        <pc:sldMkLst>
          <pc:docMk/>
          <pc:sldMk cId="107393233" sldId="360"/>
        </pc:sldMkLst>
      </pc:sldChg>
      <pc:sldChg chg="del">
        <pc:chgData name="Mongan, William" userId="790697fe-eab5-4364-bacb-50bc558c0899" providerId="ADAL" clId="{D554FF4E-0620-4659-8FA1-1A3295535D1E}" dt="2024-02-29T17:19:55.437" v="29" actId="47"/>
        <pc:sldMkLst>
          <pc:docMk/>
          <pc:sldMk cId="3727041153" sldId="364"/>
        </pc:sldMkLst>
      </pc:sldChg>
      <pc:sldChg chg="del">
        <pc:chgData name="Mongan, William" userId="790697fe-eab5-4364-bacb-50bc558c0899" providerId="ADAL" clId="{D554FF4E-0620-4659-8FA1-1A3295535D1E}" dt="2024-02-29T17:19:56.820" v="30" actId="47"/>
        <pc:sldMkLst>
          <pc:docMk/>
          <pc:sldMk cId="1948417326" sldId="365"/>
        </pc:sldMkLst>
      </pc:sldChg>
      <pc:sldChg chg="del">
        <pc:chgData name="Mongan, William" userId="790697fe-eab5-4364-bacb-50bc558c0899" providerId="ADAL" clId="{D554FF4E-0620-4659-8FA1-1A3295535D1E}" dt="2024-02-29T17:19:57.488" v="31" actId="47"/>
        <pc:sldMkLst>
          <pc:docMk/>
          <pc:sldMk cId="1094138662" sldId="366"/>
        </pc:sldMkLst>
      </pc:sldChg>
      <pc:sldChg chg="del">
        <pc:chgData name="Mongan, William" userId="790697fe-eab5-4364-bacb-50bc558c0899" providerId="ADAL" clId="{D554FF4E-0620-4659-8FA1-1A3295535D1E}" dt="2024-02-29T17:19:58.608" v="32" actId="47"/>
        <pc:sldMkLst>
          <pc:docMk/>
          <pc:sldMk cId="2205285663" sldId="367"/>
        </pc:sldMkLst>
      </pc:sldChg>
      <pc:sldChg chg="del">
        <pc:chgData name="Mongan, William" userId="790697fe-eab5-4364-bacb-50bc558c0899" providerId="ADAL" clId="{D554FF4E-0620-4659-8FA1-1A3295535D1E}" dt="2024-02-29T17:24:51.937" v="87" actId="47"/>
        <pc:sldMkLst>
          <pc:docMk/>
          <pc:sldMk cId="3441851382" sldId="370"/>
        </pc:sldMkLst>
      </pc:sldChg>
      <pc:sldChg chg="del">
        <pc:chgData name="Mongan, William" userId="790697fe-eab5-4364-bacb-50bc558c0899" providerId="ADAL" clId="{D554FF4E-0620-4659-8FA1-1A3295535D1E}" dt="2024-02-29T17:24:56.105" v="88" actId="47"/>
        <pc:sldMkLst>
          <pc:docMk/>
          <pc:sldMk cId="659966525" sldId="371"/>
        </pc:sldMkLst>
      </pc:sldChg>
      <pc:sldChg chg="modSp">
        <pc:chgData name="Mongan, William" userId="790697fe-eab5-4364-bacb-50bc558c0899" providerId="ADAL" clId="{D554FF4E-0620-4659-8FA1-1A3295535D1E}" dt="2024-02-29T17:25:00.087" v="89" actId="1076"/>
        <pc:sldMkLst>
          <pc:docMk/>
          <pc:sldMk cId="3276319280" sldId="372"/>
        </pc:sldMkLst>
        <pc:spChg chg="mod">
          <ac:chgData name="Mongan, William" userId="790697fe-eab5-4364-bacb-50bc558c0899" providerId="ADAL" clId="{D554FF4E-0620-4659-8FA1-1A3295535D1E}" dt="2024-02-29T17:25:00.087" v="89" actId="1076"/>
          <ac:spMkLst>
            <pc:docMk/>
            <pc:sldMk cId="3276319280" sldId="372"/>
            <ac:spMk id="15363" creationId="{00000000-0000-0000-0000-000000000000}"/>
          </ac:spMkLst>
        </pc:spChg>
      </pc:sldChg>
      <pc:sldChg chg="del">
        <pc:chgData name="Mongan, William" userId="790697fe-eab5-4364-bacb-50bc558c0899" providerId="ADAL" clId="{D554FF4E-0620-4659-8FA1-1A3295535D1E}" dt="2024-02-29T17:20:38.597" v="33" actId="47"/>
        <pc:sldMkLst>
          <pc:docMk/>
          <pc:sldMk cId="1667057067" sldId="373"/>
        </pc:sldMkLst>
      </pc:sldChg>
      <pc:sldChg chg="del">
        <pc:chgData name="Mongan, William" userId="790697fe-eab5-4364-bacb-50bc558c0899" providerId="ADAL" clId="{D554FF4E-0620-4659-8FA1-1A3295535D1E}" dt="2024-02-29T17:20:38.946" v="34" actId="47"/>
        <pc:sldMkLst>
          <pc:docMk/>
          <pc:sldMk cId="3685259064" sldId="374"/>
        </pc:sldMkLst>
      </pc:sldChg>
      <pc:sldChg chg="add del">
        <pc:chgData name="Mongan, William" userId="790697fe-eab5-4364-bacb-50bc558c0899" providerId="ADAL" clId="{D554FF4E-0620-4659-8FA1-1A3295535D1E}" dt="2024-02-29T17:20:51.216" v="36" actId="47"/>
        <pc:sldMkLst>
          <pc:docMk/>
          <pc:sldMk cId="2455160420" sldId="375"/>
        </pc:sldMkLst>
      </pc:sldChg>
      <pc:sldChg chg="del">
        <pc:chgData name="Mongan, William" userId="790697fe-eab5-4364-bacb-50bc558c0899" providerId="ADAL" clId="{D554FF4E-0620-4659-8FA1-1A3295535D1E}" dt="2024-02-29T17:25:53.861" v="104" actId="47"/>
        <pc:sldMkLst>
          <pc:docMk/>
          <pc:sldMk cId="821343321" sldId="376"/>
        </pc:sldMkLst>
      </pc:sldChg>
      <pc:sldChg chg="del">
        <pc:chgData name="Mongan, William" userId="790697fe-eab5-4364-bacb-50bc558c0899" providerId="ADAL" clId="{D554FF4E-0620-4659-8FA1-1A3295535D1E}" dt="2024-02-29T17:25:15.315" v="90" actId="47"/>
        <pc:sldMkLst>
          <pc:docMk/>
          <pc:sldMk cId="2899998065" sldId="377"/>
        </pc:sldMkLst>
      </pc:sldChg>
      <pc:sldChg chg="del">
        <pc:chgData name="Mongan, William" userId="790697fe-eab5-4364-bacb-50bc558c0899" providerId="ADAL" clId="{D554FF4E-0620-4659-8FA1-1A3295535D1E}" dt="2024-02-29T17:25:16.313" v="91" actId="47"/>
        <pc:sldMkLst>
          <pc:docMk/>
          <pc:sldMk cId="72784003" sldId="378"/>
        </pc:sldMkLst>
      </pc:sldChg>
      <pc:sldChg chg="del">
        <pc:chgData name="Mongan, William" userId="790697fe-eab5-4364-bacb-50bc558c0899" providerId="ADAL" clId="{D554FF4E-0620-4659-8FA1-1A3295535D1E}" dt="2024-02-29T17:20:58.556" v="37" actId="47"/>
        <pc:sldMkLst>
          <pc:docMk/>
          <pc:sldMk cId="2053549860" sldId="379"/>
        </pc:sldMkLst>
      </pc:sldChg>
      <pc:sldChg chg="modSp new mod">
        <pc:chgData name="Mongan, William" userId="790697fe-eab5-4364-bacb-50bc558c0899" providerId="ADAL" clId="{D554FF4E-0620-4659-8FA1-1A3295535D1E}" dt="2024-02-29T17:26:55.636" v="181" actId="20577"/>
        <pc:sldMkLst>
          <pc:docMk/>
          <pc:sldMk cId="1644086689" sldId="381"/>
        </pc:sldMkLst>
        <pc:spChg chg="mod">
          <ac:chgData name="Mongan, William" userId="790697fe-eab5-4364-bacb-50bc558c0899" providerId="ADAL" clId="{D554FF4E-0620-4659-8FA1-1A3295535D1E}" dt="2024-02-29T17:26:55.636" v="181" actId="20577"/>
          <ac:spMkLst>
            <pc:docMk/>
            <pc:sldMk cId="1644086689" sldId="381"/>
            <ac:spMk id="2" creationId="{1FE237F7-7A0D-42EE-BC1C-ACB8F44090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D698F0D9-D19B-4293-A1D9-49A71A3306DC}" type="slidenum">
              <a:rPr lang="en-US" altLang="en-US" sz="1200">
                <a:solidFill>
                  <a:srgbClr val="000000"/>
                </a:solidFill>
                <a:latin typeface="Calibri" panose="020F0502020204030204" pitchFamily="34" charset="0"/>
              </a:rPr>
              <a:pPr eaLnBrk="1" hangingPunct="1"/>
              <a:t>2</a:t>
            </a:fld>
            <a:endParaRPr lang="en-US" altLang="en-US" sz="1200">
              <a:solidFill>
                <a:srgbClr val="000000"/>
              </a:solidFill>
              <a:latin typeface="Calibri" panose="020F0502020204030204" pitchFamily="34" charset="0"/>
            </a:endParaRPr>
          </a:p>
        </p:txBody>
      </p:sp>
      <p:sp>
        <p:nvSpPr>
          <p:cNvPr id="2969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391976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37FA6167-26AA-48CD-A961-CB0739C48243}" type="slidenum">
              <a:rPr lang="en-US" altLang="en-US" sz="1200">
                <a:solidFill>
                  <a:srgbClr val="000000"/>
                </a:solidFill>
                <a:latin typeface="Calibri" panose="020F0502020204030204" pitchFamily="34" charset="0"/>
              </a:rPr>
              <a:pPr eaLnBrk="1" hangingPunct="1"/>
              <a:t>11</a:t>
            </a:fld>
            <a:endParaRPr lang="en-US" altLang="en-US" sz="1200">
              <a:solidFill>
                <a:srgbClr val="000000"/>
              </a:solidFill>
              <a:latin typeface="Calibri" panose="020F0502020204030204" pitchFamily="34" charset="0"/>
            </a:endParaRPr>
          </a:p>
        </p:txBody>
      </p:sp>
      <p:sp>
        <p:nvSpPr>
          <p:cNvPr id="4813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029030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FBC8E9E4-328B-4A77-B04B-A1E57A71C8FB}" type="slidenum">
              <a:rPr lang="en-US" altLang="en-US" sz="1200">
                <a:solidFill>
                  <a:srgbClr val="000000"/>
                </a:solidFill>
                <a:latin typeface="Calibri" panose="020F0502020204030204" pitchFamily="34" charset="0"/>
              </a:rPr>
              <a:pPr eaLnBrk="1" hangingPunct="1"/>
              <a:t>12</a:t>
            </a:fld>
            <a:endParaRPr lang="en-US" altLang="en-US" sz="1200">
              <a:solidFill>
                <a:srgbClr val="000000"/>
              </a:solidFill>
              <a:latin typeface="Calibri" panose="020F0502020204030204" pitchFamily="34" charset="0"/>
            </a:endParaRPr>
          </a:p>
        </p:txBody>
      </p:sp>
      <p:sp>
        <p:nvSpPr>
          <p:cNvPr id="5017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96903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359C8F3C-801A-4139-9DA5-DC0B1EA0859F}" type="slidenum">
              <a:rPr lang="en-US" altLang="en-US" sz="1200">
                <a:solidFill>
                  <a:srgbClr val="000000"/>
                </a:solidFill>
                <a:latin typeface="Calibri" panose="020F0502020204030204" pitchFamily="34" charset="0"/>
              </a:rPr>
              <a:pPr eaLnBrk="1" hangingPunct="1"/>
              <a:t>13</a:t>
            </a:fld>
            <a:endParaRPr lang="en-US" altLang="en-US" sz="1200">
              <a:solidFill>
                <a:srgbClr val="000000"/>
              </a:solidFill>
              <a:latin typeface="Calibri" panose="020F0502020204030204" pitchFamily="34" charset="0"/>
            </a:endParaRPr>
          </a:p>
        </p:txBody>
      </p:sp>
      <p:sp>
        <p:nvSpPr>
          <p:cNvPr id="5222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54392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E155F8F-3F74-4013-9524-5E3873AE389E}" type="slidenum">
              <a:rPr lang="en-US" altLang="en-US" sz="1200">
                <a:solidFill>
                  <a:srgbClr val="000000"/>
                </a:solidFill>
                <a:latin typeface="Calibri" panose="020F0502020204030204" pitchFamily="34" charset="0"/>
              </a:rPr>
              <a:pPr eaLnBrk="1" hangingPunct="1"/>
              <a:t>14</a:t>
            </a:fld>
            <a:endParaRPr lang="en-US" altLang="en-US" sz="1200">
              <a:solidFill>
                <a:srgbClr val="000000"/>
              </a:solidFill>
              <a:latin typeface="Calibri" panose="020F0502020204030204" pitchFamily="34" charset="0"/>
            </a:endParaRPr>
          </a:p>
        </p:txBody>
      </p:sp>
      <p:sp>
        <p:nvSpPr>
          <p:cNvPr id="5427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13621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35D8D11E-8B05-4018-B10B-15D501A5535C}" type="slidenum">
              <a:rPr lang="en-US" altLang="en-US" sz="1200">
                <a:solidFill>
                  <a:srgbClr val="000000"/>
                </a:solidFill>
                <a:latin typeface="Calibri" panose="020F0502020204030204" pitchFamily="34" charset="0"/>
              </a:rPr>
              <a:pPr eaLnBrk="1" hangingPunct="1"/>
              <a:t>15</a:t>
            </a:fld>
            <a:endParaRPr lang="en-US" altLang="en-US" sz="1200">
              <a:solidFill>
                <a:srgbClr val="000000"/>
              </a:solidFill>
              <a:latin typeface="Calibri" panose="020F0502020204030204" pitchFamily="34" charset="0"/>
            </a:endParaRPr>
          </a:p>
        </p:txBody>
      </p:sp>
      <p:sp>
        <p:nvSpPr>
          <p:cNvPr id="5632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76568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5DC7FB6-8321-4808-AF67-FF2188765824}" type="slidenum">
              <a:rPr lang="en-US" altLang="en-US" sz="1200">
                <a:solidFill>
                  <a:srgbClr val="000000"/>
                </a:solidFill>
                <a:latin typeface="Calibri" panose="020F0502020204030204" pitchFamily="34" charset="0"/>
              </a:rPr>
              <a:pPr eaLnBrk="1" hangingPunct="1"/>
              <a:t>16</a:t>
            </a:fld>
            <a:endParaRPr lang="en-US" altLang="en-US" sz="1200">
              <a:solidFill>
                <a:srgbClr val="000000"/>
              </a:solidFill>
              <a:latin typeface="Calibri" panose="020F0502020204030204" pitchFamily="34" charset="0"/>
            </a:endParaRPr>
          </a:p>
        </p:txBody>
      </p:sp>
      <p:sp>
        <p:nvSpPr>
          <p:cNvPr id="5837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004756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E140B48-5EC3-411B-A44E-565CF2F3DFBF}" type="slidenum">
              <a:rPr lang="en-US" altLang="en-US" sz="1200">
                <a:solidFill>
                  <a:srgbClr val="000000"/>
                </a:solidFill>
                <a:latin typeface="Calibri" panose="020F0502020204030204" pitchFamily="34" charset="0"/>
              </a:rPr>
              <a:pPr eaLnBrk="1" hangingPunct="1"/>
              <a:t>17</a:t>
            </a:fld>
            <a:endParaRPr lang="en-US" altLang="en-US" sz="1200">
              <a:solidFill>
                <a:srgbClr val="000000"/>
              </a:solidFill>
              <a:latin typeface="Calibri" panose="020F0502020204030204" pitchFamily="34" charset="0"/>
            </a:endParaRPr>
          </a:p>
        </p:txBody>
      </p:sp>
      <p:sp>
        <p:nvSpPr>
          <p:cNvPr id="6041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319726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90928BA7-0CB8-4111-BA78-4EE23F694BE8}" type="slidenum">
              <a:rPr lang="en-US" altLang="en-US" sz="1200">
                <a:solidFill>
                  <a:srgbClr val="000000"/>
                </a:solidFill>
                <a:latin typeface="Calibri" panose="020F0502020204030204" pitchFamily="34" charset="0"/>
              </a:rPr>
              <a:pPr eaLnBrk="1" hangingPunct="1"/>
              <a:t>18</a:t>
            </a:fld>
            <a:endParaRPr lang="en-US" altLang="en-US" sz="1200">
              <a:solidFill>
                <a:srgbClr val="000000"/>
              </a:solidFill>
              <a:latin typeface="Calibri" panose="020F0502020204030204" pitchFamily="34" charset="0"/>
            </a:endParaRPr>
          </a:p>
        </p:txBody>
      </p:sp>
      <p:sp>
        <p:nvSpPr>
          <p:cNvPr id="6246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
        <p:nvSpPr>
          <p:cNvPr id="9523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hangingPunct="1">
              <a:buClrTx/>
              <a:buFontTx/>
              <a:buNone/>
            </a:pPr>
            <a:fld id="{E2026C1F-5546-470A-AE8E-0FD3516EDE0D}" type="slidenum">
              <a:rPr lang="en-US" altLang="en-US" sz="1200">
                <a:solidFill>
                  <a:srgbClr val="000000"/>
                </a:solidFill>
                <a:latin typeface="Calibri" panose="020F0502020204030204" pitchFamily="34" charset="0"/>
              </a:rPr>
              <a:pPr algn="r" eaLnBrk="1" hangingPunct="1">
                <a:buClrTx/>
                <a:buFontTx/>
                <a:buNone/>
              </a:pPr>
              <a:t>18</a:t>
            </a:fld>
            <a:endParaRPr lang="en-US" altLang="en-US" sz="1200">
              <a:solidFill>
                <a:srgbClr val="000000"/>
              </a:solidFill>
              <a:latin typeface="Calibri" panose="020F0502020204030204" pitchFamily="34" charset="0"/>
            </a:endParaRPr>
          </a:p>
        </p:txBody>
      </p:sp>
    </p:spTree>
    <p:extLst>
      <p:ext uri="{BB962C8B-B14F-4D97-AF65-F5344CB8AC3E}">
        <p14:creationId xmlns:p14="http://schemas.microsoft.com/office/powerpoint/2010/main" val="3987420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82B0447-EB54-4E67-817E-DFA681BC4E0A}" type="slidenum">
              <a:rPr lang="en-US" altLang="en-US" sz="1200">
                <a:solidFill>
                  <a:srgbClr val="000000"/>
                </a:solidFill>
                <a:latin typeface="Calibri" panose="020F0502020204030204" pitchFamily="34" charset="0"/>
              </a:rPr>
              <a:pPr eaLnBrk="1" hangingPunct="1"/>
              <a:t>19</a:t>
            </a:fld>
            <a:endParaRPr lang="en-US" altLang="en-US" sz="1200">
              <a:solidFill>
                <a:srgbClr val="000000"/>
              </a:solidFill>
              <a:latin typeface="Calibri" panose="020F0502020204030204" pitchFamily="34" charset="0"/>
            </a:endParaRPr>
          </a:p>
        </p:txBody>
      </p:sp>
      <p:sp>
        <p:nvSpPr>
          <p:cNvPr id="6451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28514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9AB2FB49-68D5-4A1A-AD89-DC9E1659A4CA}" type="slidenum">
              <a:rPr lang="en-US" altLang="en-US" sz="1200">
                <a:solidFill>
                  <a:srgbClr val="000000"/>
                </a:solidFill>
                <a:latin typeface="Calibri" panose="020F0502020204030204" pitchFamily="34" charset="0"/>
              </a:rPr>
              <a:pPr eaLnBrk="1" hangingPunct="1"/>
              <a:t>20</a:t>
            </a:fld>
            <a:endParaRPr lang="en-US" altLang="en-US" sz="1200">
              <a:solidFill>
                <a:srgbClr val="000000"/>
              </a:solidFill>
              <a:latin typeface="Calibri" panose="020F0502020204030204" pitchFamily="34" charset="0"/>
            </a:endParaRPr>
          </a:p>
        </p:txBody>
      </p:sp>
      <p:sp>
        <p:nvSpPr>
          <p:cNvPr id="6656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461391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A1A1544A-FB95-48A2-8710-32D3227F1956}" type="slidenum">
              <a:rPr lang="en-US" altLang="en-US" sz="1200">
                <a:solidFill>
                  <a:srgbClr val="000000"/>
                </a:solidFill>
                <a:latin typeface="Calibri" panose="020F0502020204030204" pitchFamily="34" charset="0"/>
              </a:rPr>
              <a:pPr eaLnBrk="1" hangingPunct="1"/>
              <a:t>3</a:t>
            </a:fld>
            <a:endParaRPr lang="en-US" altLang="en-US" sz="1200">
              <a:solidFill>
                <a:srgbClr val="000000"/>
              </a:solidFill>
              <a:latin typeface="Calibri" panose="020F0502020204030204" pitchFamily="34" charset="0"/>
            </a:endParaRPr>
          </a:p>
        </p:txBody>
      </p:sp>
      <p:sp>
        <p:nvSpPr>
          <p:cNvPr id="3174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904997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B6DB6F9-AFDC-4BD5-B560-99DBE7F954F7}" type="slidenum">
              <a:rPr lang="en-US" altLang="en-US" sz="1200">
                <a:solidFill>
                  <a:srgbClr val="000000"/>
                </a:solidFill>
                <a:latin typeface="Calibri" panose="020F0502020204030204" pitchFamily="34" charset="0"/>
              </a:rPr>
              <a:pPr eaLnBrk="1" hangingPunct="1"/>
              <a:t>21</a:t>
            </a:fld>
            <a:endParaRPr lang="en-US" altLang="en-US" sz="1200">
              <a:solidFill>
                <a:srgbClr val="000000"/>
              </a:solidFill>
              <a:latin typeface="Calibri" panose="020F0502020204030204" pitchFamily="34" charset="0"/>
            </a:endParaRPr>
          </a:p>
        </p:txBody>
      </p:sp>
      <p:sp>
        <p:nvSpPr>
          <p:cNvPr id="7475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021177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E3099C9-38D8-4DA3-8243-2CED75191581}" type="slidenum">
              <a:rPr lang="en-US" altLang="en-US" sz="1200">
                <a:solidFill>
                  <a:srgbClr val="000000"/>
                </a:solidFill>
                <a:latin typeface="Calibri" panose="020F0502020204030204" pitchFamily="34" charset="0"/>
              </a:rPr>
              <a:pPr eaLnBrk="1" hangingPunct="1"/>
              <a:t>22</a:t>
            </a:fld>
            <a:endParaRPr lang="en-US" altLang="en-US" sz="1200">
              <a:solidFill>
                <a:srgbClr val="000000"/>
              </a:solidFill>
              <a:latin typeface="Calibri" panose="020F0502020204030204" pitchFamily="34" charset="0"/>
            </a:endParaRPr>
          </a:p>
        </p:txBody>
      </p:sp>
      <p:sp>
        <p:nvSpPr>
          <p:cNvPr id="7680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8898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B55A5DB0-097B-431A-8717-B09A2AE9A8F8}" type="slidenum">
              <a:rPr lang="en-US" altLang="en-US" sz="1200">
                <a:solidFill>
                  <a:srgbClr val="000000"/>
                </a:solidFill>
                <a:latin typeface="Calibri" panose="020F0502020204030204" pitchFamily="34" charset="0"/>
              </a:rPr>
              <a:pPr eaLnBrk="1" hangingPunct="1"/>
              <a:t>23</a:t>
            </a:fld>
            <a:endParaRPr lang="en-US" altLang="en-US" sz="1200">
              <a:solidFill>
                <a:srgbClr val="000000"/>
              </a:solidFill>
              <a:latin typeface="Calibri" panose="020F0502020204030204" pitchFamily="34" charset="0"/>
            </a:endParaRPr>
          </a:p>
        </p:txBody>
      </p:sp>
      <p:sp>
        <p:nvSpPr>
          <p:cNvPr id="7885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9019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F41E8896-0600-4F7B-B50A-A1BB80FA5AC4}" type="slidenum">
              <a:rPr lang="en-US" altLang="en-US" sz="1200">
                <a:solidFill>
                  <a:srgbClr val="000000"/>
                </a:solidFill>
                <a:latin typeface="Calibri" panose="020F0502020204030204" pitchFamily="34" charset="0"/>
              </a:rPr>
              <a:pPr eaLnBrk="1" hangingPunct="1"/>
              <a:t>24</a:t>
            </a:fld>
            <a:endParaRPr lang="en-US" altLang="en-US" sz="1200">
              <a:solidFill>
                <a:srgbClr val="000000"/>
              </a:solidFill>
              <a:latin typeface="Calibri" panose="020F0502020204030204" pitchFamily="34" charset="0"/>
            </a:endParaRPr>
          </a:p>
        </p:txBody>
      </p:sp>
      <p:sp>
        <p:nvSpPr>
          <p:cNvPr id="8089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623440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847699A9-562F-4CD5-A21E-A914D3955A4D}" type="slidenum">
              <a:rPr lang="en-US" altLang="en-US" sz="1200">
                <a:solidFill>
                  <a:srgbClr val="000000"/>
                </a:solidFill>
                <a:latin typeface="Calibri" panose="020F0502020204030204" pitchFamily="34" charset="0"/>
              </a:rPr>
              <a:pPr eaLnBrk="1" hangingPunct="1"/>
              <a:t>25</a:t>
            </a:fld>
            <a:endParaRPr lang="en-US" altLang="en-US" sz="1200">
              <a:solidFill>
                <a:srgbClr val="000000"/>
              </a:solidFill>
              <a:latin typeface="Calibri" panose="020F0502020204030204" pitchFamily="34" charset="0"/>
            </a:endParaRPr>
          </a:p>
        </p:txBody>
      </p:sp>
      <p:sp>
        <p:nvSpPr>
          <p:cNvPr id="8294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180694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2A569C66-49FB-4873-B824-87CF6B13513D}" type="slidenum">
              <a:rPr lang="en-US" altLang="en-US" sz="1200">
                <a:solidFill>
                  <a:srgbClr val="000000"/>
                </a:solidFill>
                <a:latin typeface="Calibri" panose="020F0502020204030204" pitchFamily="34" charset="0"/>
              </a:rPr>
              <a:pPr eaLnBrk="1" hangingPunct="1"/>
              <a:t>26</a:t>
            </a:fld>
            <a:endParaRPr lang="en-US" altLang="en-US" sz="1200">
              <a:solidFill>
                <a:srgbClr val="000000"/>
              </a:solidFill>
              <a:latin typeface="Calibri" panose="020F0502020204030204" pitchFamily="34" charset="0"/>
            </a:endParaRPr>
          </a:p>
        </p:txBody>
      </p:sp>
      <p:sp>
        <p:nvSpPr>
          <p:cNvPr id="8499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263313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424F6385-68B8-4768-ABD9-60DCBE89064E}" type="slidenum">
              <a:rPr lang="en-US" altLang="en-US" sz="1200">
                <a:solidFill>
                  <a:srgbClr val="000000"/>
                </a:solidFill>
                <a:latin typeface="Calibri" panose="020F0502020204030204" pitchFamily="34" charset="0"/>
              </a:rPr>
              <a:pPr eaLnBrk="1" hangingPunct="1"/>
              <a:t>27</a:t>
            </a:fld>
            <a:endParaRPr lang="en-US" altLang="en-US" sz="1200">
              <a:solidFill>
                <a:srgbClr val="000000"/>
              </a:solidFill>
              <a:latin typeface="Calibri" panose="020F0502020204030204" pitchFamily="34" charset="0"/>
            </a:endParaRPr>
          </a:p>
        </p:txBody>
      </p:sp>
      <p:sp>
        <p:nvSpPr>
          <p:cNvPr id="8704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406146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AE7F70A-5C82-4891-970D-905AB5A245C0}" type="slidenum">
              <a:rPr lang="en-US" altLang="en-US" sz="1200">
                <a:solidFill>
                  <a:srgbClr val="000000"/>
                </a:solidFill>
                <a:latin typeface="Calibri" panose="020F0502020204030204" pitchFamily="34" charset="0"/>
              </a:rPr>
              <a:pPr eaLnBrk="1" hangingPunct="1"/>
              <a:t>28</a:t>
            </a:fld>
            <a:endParaRPr lang="en-US" altLang="en-US" sz="1200">
              <a:solidFill>
                <a:srgbClr val="000000"/>
              </a:solidFill>
              <a:latin typeface="Calibri" panose="020F0502020204030204" pitchFamily="34" charset="0"/>
            </a:endParaRPr>
          </a:p>
        </p:txBody>
      </p:sp>
      <p:sp>
        <p:nvSpPr>
          <p:cNvPr id="8909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877297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5EA332A-CC7F-4A65-A156-7000C1E61324}" type="slidenum">
              <a:rPr lang="en-US" altLang="en-US" sz="1200">
                <a:solidFill>
                  <a:srgbClr val="000000"/>
                </a:solidFill>
                <a:latin typeface="Calibri" panose="020F0502020204030204" pitchFamily="34" charset="0"/>
              </a:rPr>
              <a:pPr eaLnBrk="1" hangingPunct="1"/>
              <a:t>29</a:t>
            </a:fld>
            <a:endParaRPr lang="en-US" altLang="en-US" sz="1200">
              <a:solidFill>
                <a:srgbClr val="000000"/>
              </a:solidFill>
              <a:latin typeface="Calibri" panose="020F0502020204030204" pitchFamily="34" charset="0"/>
            </a:endParaRPr>
          </a:p>
        </p:txBody>
      </p:sp>
      <p:sp>
        <p:nvSpPr>
          <p:cNvPr id="9113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056865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0A3C16F-AEDE-4C90-9B9D-7AC246C0E184}" type="slidenum">
              <a:rPr lang="en-US" altLang="en-US" sz="1200">
                <a:solidFill>
                  <a:srgbClr val="000000"/>
                </a:solidFill>
                <a:latin typeface="Calibri" panose="020F0502020204030204" pitchFamily="34" charset="0"/>
              </a:rPr>
              <a:pPr eaLnBrk="1" hangingPunct="1"/>
              <a:t>30</a:t>
            </a:fld>
            <a:endParaRPr lang="en-US" altLang="en-US" sz="1200">
              <a:solidFill>
                <a:srgbClr val="000000"/>
              </a:solidFill>
              <a:latin typeface="Calibri" panose="020F0502020204030204" pitchFamily="34" charset="0"/>
            </a:endParaRPr>
          </a:p>
        </p:txBody>
      </p:sp>
      <p:sp>
        <p:nvSpPr>
          <p:cNvPr id="9318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97235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F6EBDD31-7A52-4AA6-8A94-4640CBE98B9F}" type="slidenum">
              <a:rPr lang="en-US" altLang="en-US" sz="1200">
                <a:solidFill>
                  <a:srgbClr val="000000"/>
                </a:solidFill>
                <a:latin typeface="Calibri" panose="020F0502020204030204" pitchFamily="34" charset="0"/>
              </a:rPr>
              <a:pPr eaLnBrk="1" hangingPunct="1"/>
              <a:t>4</a:t>
            </a:fld>
            <a:endParaRPr lang="en-US" altLang="en-US" sz="1200">
              <a:solidFill>
                <a:srgbClr val="000000"/>
              </a:solidFill>
              <a:latin typeface="Calibri" panose="020F0502020204030204" pitchFamily="34" charset="0"/>
            </a:endParaRPr>
          </a:p>
        </p:txBody>
      </p:sp>
      <p:sp>
        <p:nvSpPr>
          <p:cNvPr id="3379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260049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6FA7535-507D-44D0-A067-959773C3B5A4}" type="slidenum">
              <a:rPr lang="en-US" altLang="en-US" sz="1200">
                <a:solidFill>
                  <a:srgbClr val="000000"/>
                </a:solidFill>
                <a:latin typeface="Calibri" panose="020F0502020204030204" pitchFamily="34" charset="0"/>
              </a:rPr>
              <a:pPr eaLnBrk="1" hangingPunct="1"/>
              <a:t>31</a:t>
            </a:fld>
            <a:endParaRPr lang="en-US" altLang="en-US" sz="1200">
              <a:solidFill>
                <a:srgbClr val="000000"/>
              </a:solidFill>
              <a:latin typeface="Calibri" panose="020F0502020204030204" pitchFamily="34" charset="0"/>
            </a:endParaRPr>
          </a:p>
        </p:txBody>
      </p:sp>
      <p:sp>
        <p:nvSpPr>
          <p:cNvPr id="9523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216329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FA2D86C-126E-4AE8-8B7F-B6C7867B8093}" type="slidenum">
              <a:rPr lang="en-US" altLang="en-US" sz="1200">
                <a:solidFill>
                  <a:srgbClr val="000000"/>
                </a:solidFill>
                <a:latin typeface="Calibri" panose="020F0502020204030204" pitchFamily="34" charset="0"/>
              </a:rPr>
              <a:pPr eaLnBrk="1" hangingPunct="1"/>
              <a:t>32</a:t>
            </a:fld>
            <a:endParaRPr lang="en-US" altLang="en-US" sz="1200">
              <a:solidFill>
                <a:srgbClr val="000000"/>
              </a:solidFill>
              <a:latin typeface="Calibri" panose="020F0502020204030204" pitchFamily="34" charset="0"/>
            </a:endParaRPr>
          </a:p>
        </p:txBody>
      </p:sp>
      <p:sp>
        <p:nvSpPr>
          <p:cNvPr id="10342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501637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FF93FC6-254E-41C9-811E-46752D3E0810}" type="slidenum">
              <a:rPr lang="en-US" altLang="en-US" sz="1200">
                <a:solidFill>
                  <a:srgbClr val="000000"/>
                </a:solidFill>
                <a:latin typeface="Calibri" panose="020F0502020204030204" pitchFamily="34" charset="0"/>
              </a:rPr>
              <a:pPr eaLnBrk="1" hangingPunct="1"/>
              <a:t>33</a:t>
            </a:fld>
            <a:endParaRPr lang="en-US" altLang="en-US" sz="1200">
              <a:solidFill>
                <a:srgbClr val="000000"/>
              </a:solidFill>
              <a:latin typeface="Calibri" panose="020F0502020204030204" pitchFamily="34" charset="0"/>
            </a:endParaRPr>
          </a:p>
        </p:txBody>
      </p:sp>
      <p:sp>
        <p:nvSpPr>
          <p:cNvPr id="10547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62460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422A6A9-E068-4ECB-A94B-36EAA5161866}" type="slidenum">
              <a:rPr lang="en-US" altLang="en-US" sz="1200">
                <a:solidFill>
                  <a:srgbClr val="000000"/>
                </a:solidFill>
                <a:latin typeface="Calibri" panose="020F0502020204030204" pitchFamily="34" charset="0"/>
              </a:rPr>
              <a:pPr eaLnBrk="1" hangingPunct="1"/>
              <a:t>34</a:t>
            </a:fld>
            <a:endParaRPr lang="en-US" altLang="en-US" sz="1200">
              <a:solidFill>
                <a:srgbClr val="000000"/>
              </a:solidFill>
              <a:latin typeface="Calibri" panose="020F0502020204030204" pitchFamily="34" charset="0"/>
            </a:endParaRPr>
          </a:p>
        </p:txBody>
      </p:sp>
      <p:sp>
        <p:nvSpPr>
          <p:cNvPr id="10752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286546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6E0FAA7-1990-4109-B06F-05DDA6ACBC48}" type="slidenum">
              <a:rPr lang="en-US" altLang="en-US" sz="1200">
                <a:solidFill>
                  <a:srgbClr val="000000"/>
                </a:solidFill>
                <a:latin typeface="Calibri" panose="020F0502020204030204" pitchFamily="34" charset="0"/>
              </a:rPr>
              <a:pPr eaLnBrk="1" hangingPunct="1"/>
              <a:t>35</a:t>
            </a:fld>
            <a:endParaRPr lang="en-US" altLang="en-US" sz="1200">
              <a:solidFill>
                <a:srgbClr val="000000"/>
              </a:solidFill>
              <a:latin typeface="Calibri" panose="020F0502020204030204" pitchFamily="34" charset="0"/>
            </a:endParaRPr>
          </a:p>
        </p:txBody>
      </p:sp>
      <p:sp>
        <p:nvSpPr>
          <p:cNvPr id="10957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022485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4BA6FB5-7B66-4B7F-ACEC-7BA9695C15E4}" type="slidenum">
              <a:rPr lang="en-US" altLang="en-US" sz="1200">
                <a:solidFill>
                  <a:srgbClr val="000000"/>
                </a:solidFill>
                <a:latin typeface="Calibri" panose="020F0502020204030204" pitchFamily="34" charset="0"/>
              </a:rPr>
              <a:pPr eaLnBrk="1" hangingPunct="1"/>
              <a:t>36</a:t>
            </a:fld>
            <a:endParaRPr lang="en-US" altLang="en-US" sz="1200">
              <a:solidFill>
                <a:srgbClr val="000000"/>
              </a:solidFill>
              <a:latin typeface="Calibri" panose="020F0502020204030204" pitchFamily="34" charset="0"/>
            </a:endParaRPr>
          </a:p>
        </p:txBody>
      </p:sp>
      <p:sp>
        <p:nvSpPr>
          <p:cNvPr id="11161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46512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4D17E4F8-B3A2-4FBC-A03C-AF44BA7BEEF6}" type="slidenum">
              <a:rPr lang="en-US" altLang="en-US" sz="1200">
                <a:solidFill>
                  <a:srgbClr val="000000"/>
                </a:solidFill>
                <a:latin typeface="Calibri" panose="020F0502020204030204" pitchFamily="34" charset="0"/>
              </a:rPr>
              <a:pPr eaLnBrk="1" hangingPunct="1"/>
              <a:t>37</a:t>
            </a:fld>
            <a:endParaRPr lang="en-US" altLang="en-US" sz="1200">
              <a:solidFill>
                <a:srgbClr val="000000"/>
              </a:solidFill>
              <a:latin typeface="Calibri" panose="020F0502020204030204" pitchFamily="34" charset="0"/>
            </a:endParaRPr>
          </a:p>
        </p:txBody>
      </p:sp>
      <p:sp>
        <p:nvSpPr>
          <p:cNvPr id="11366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4708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A694551-6C61-4D8C-8D15-4A77FEC3D290}" type="slidenum">
              <a:rPr lang="en-US" altLang="en-US" sz="1200">
                <a:solidFill>
                  <a:srgbClr val="000000"/>
                </a:solidFill>
                <a:latin typeface="Calibri" panose="020F0502020204030204" pitchFamily="34" charset="0"/>
              </a:rPr>
              <a:pPr eaLnBrk="1" hangingPunct="1"/>
              <a:t>38</a:t>
            </a:fld>
            <a:endParaRPr lang="en-US" altLang="en-US" sz="1200">
              <a:solidFill>
                <a:srgbClr val="000000"/>
              </a:solidFill>
              <a:latin typeface="Calibri" panose="020F0502020204030204" pitchFamily="34" charset="0"/>
            </a:endParaRPr>
          </a:p>
        </p:txBody>
      </p:sp>
      <p:sp>
        <p:nvSpPr>
          <p:cNvPr id="11571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37592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F16938C0-75CE-40F4-B06F-A6C436CF903B}" type="slidenum">
              <a:rPr lang="en-US" altLang="en-US" sz="1200">
                <a:solidFill>
                  <a:srgbClr val="000000"/>
                </a:solidFill>
                <a:latin typeface="Calibri" panose="020F0502020204030204" pitchFamily="34" charset="0"/>
              </a:rPr>
              <a:pPr eaLnBrk="1" hangingPunct="1"/>
              <a:t>39</a:t>
            </a:fld>
            <a:endParaRPr lang="en-US" altLang="en-US" sz="1200">
              <a:solidFill>
                <a:srgbClr val="000000"/>
              </a:solidFill>
              <a:latin typeface="Calibri" panose="020F0502020204030204" pitchFamily="34" charset="0"/>
            </a:endParaRPr>
          </a:p>
        </p:txBody>
      </p:sp>
      <p:sp>
        <p:nvSpPr>
          <p:cNvPr id="122883" name="Text Box 1"/>
          <p:cNvSpPr txBox="1">
            <a:spLocks noChangeArrowheads="1"/>
          </p:cNvSpPr>
          <p:nvPr/>
        </p:nvSpPr>
        <p:spPr bwMode="auto">
          <a:xfrm>
            <a:off x="1189038" y="692150"/>
            <a:ext cx="4483100" cy="34163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17764" name="Rectangle 2"/>
          <p:cNvSpPr>
            <a:spLocks noGrp="1" noChangeArrowheads="1"/>
          </p:cNvSpPr>
          <p:nvPr>
            <p:ph type="body"/>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621951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206FEAD-8D38-4A77-BAEB-572AC0213D0C}" type="slidenum">
              <a:rPr lang="en-US" altLang="en-US" sz="1200">
                <a:solidFill>
                  <a:srgbClr val="000000"/>
                </a:solidFill>
                <a:latin typeface="Calibri" panose="020F0502020204030204" pitchFamily="34" charset="0"/>
              </a:rPr>
              <a:pPr eaLnBrk="1" hangingPunct="1"/>
              <a:t>40</a:t>
            </a:fld>
            <a:endParaRPr lang="en-US" altLang="en-US" sz="1200">
              <a:solidFill>
                <a:srgbClr val="000000"/>
              </a:solidFill>
              <a:latin typeface="Calibri" panose="020F0502020204030204" pitchFamily="34" charset="0"/>
            </a:endParaRPr>
          </a:p>
        </p:txBody>
      </p:sp>
      <p:sp>
        <p:nvSpPr>
          <p:cNvPr id="123907" name="Text Box 1"/>
          <p:cNvSpPr txBox="1">
            <a:spLocks noChangeArrowheads="1"/>
          </p:cNvSpPr>
          <p:nvPr/>
        </p:nvSpPr>
        <p:spPr bwMode="auto">
          <a:xfrm>
            <a:off x="1189038" y="692150"/>
            <a:ext cx="4483100" cy="34163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19812" name="Rectangle 2"/>
          <p:cNvSpPr>
            <a:spLocks noGrp="1" noChangeArrowheads="1"/>
          </p:cNvSpPr>
          <p:nvPr>
            <p:ph type="body"/>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36550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641D46FA-7F9D-40C7-A751-8A8EA014844C}" type="slidenum">
              <a:rPr lang="en-US" altLang="en-US" sz="1200">
                <a:solidFill>
                  <a:srgbClr val="000000"/>
                </a:solidFill>
                <a:latin typeface="Calibri" panose="020F0502020204030204" pitchFamily="34" charset="0"/>
              </a:rPr>
              <a:pPr eaLnBrk="1" hangingPunct="1"/>
              <a:t>5</a:t>
            </a:fld>
            <a:endParaRPr lang="en-US" altLang="en-US" sz="1200">
              <a:solidFill>
                <a:srgbClr val="000000"/>
              </a:solidFill>
              <a:latin typeface="Calibri" panose="020F0502020204030204" pitchFamily="34" charset="0"/>
            </a:endParaRPr>
          </a:p>
        </p:txBody>
      </p:sp>
      <p:sp>
        <p:nvSpPr>
          <p:cNvPr id="3584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5634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3A0B773-D396-48BE-AACD-F5AEA944C65B}" type="slidenum">
              <a:rPr lang="en-US" altLang="en-US" sz="1200">
                <a:solidFill>
                  <a:srgbClr val="000000"/>
                </a:solidFill>
                <a:latin typeface="Calibri" panose="020F0502020204030204" pitchFamily="34" charset="0"/>
              </a:rPr>
              <a:pPr eaLnBrk="1" hangingPunct="1"/>
              <a:t>41</a:t>
            </a:fld>
            <a:endParaRPr lang="en-US" altLang="en-US" sz="1200">
              <a:solidFill>
                <a:srgbClr val="000000"/>
              </a:solidFill>
              <a:latin typeface="Calibri" panose="020F0502020204030204" pitchFamily="34" charset="0"/>
            </a:endParaRPr>
          </a:p>
        </p:txBody>
      </p:sp>
      <p:sp>
        <p:nvSpPr>
          <p:cNvPr id="124931" name="Text Box 1"/>
          <p:cNvSpPr txBox="1">
            <a:spLocks noChangeArrowheads="1"/>
          </p:cNvSpPr>
          <p:nvPr/>
        </p:nvSpPr>
        <p:spPr bwMode="auto">
          <a:xfrm>
            <a:off x="1189038" y="692150"/>
            <a:ext cx="4483100" cy="34163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21860" name="Rectangle 2"/>
          <p:cNvSpPr>
            <a:spLocks noGrp="1" noChangeArrowheads="1"/>
          </p:cNvSpPr>
          <p:nvPr>
            <p:ph type="body"/>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799332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AE7FF5B-F781-4D36-B452-F809E1E399EB}" type="slidenum">
              <a:rPr lang="en-US" altLang="en-US" sz="1200">
                <a:solidFill>
                  <a:srgbClr val="000000"/>
                </a:solidFill>
                <a:latin typeface="Calibri" panose="020F0502020204030204" pitchFamily="34" charset="0"/>
              </a:rPr>
              <a:pPr eaLnBrk="1" hangingPunct="1"/>
              <a:t>42</a:t>
            </a:fld>
            <a:endParaRPr lang="en-US" altLang="en-US" sz="1200">
              <a:solidFill>
                <a:srgbClr val="000000"/>
              </a:solidFill>
              <a:latin typeface="Calibri" panose="020F0502020204030204" pitchFamily="34" charset="0"/>
            </a:endParaRPr>
          </a:p>
        </p:txBody>
      </p:sp>
      <p:sp>
        <p:nvSpPr>
          <p:cNvPr id="12390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1460185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ABB5D616-739E-4014-B4F2-CA39FB3B071F}" type="slidenum">
              <a:rPr lang="en-US" altLang="en-US" sz="1200">
                <a:solidFill>
                  <a:srgbClr val="000000"/>
                </a:solidFill>
                <a:latin typeface="Calibri" panose="020F0502020204030204" pitchFamily="34" charset="0"/>
              </a:rPr>
              <a:pPr eaLnBrk="1" hangingPunct="1"/>
              <a:t>43</a:t>
            </a:fld>
            <a:endParaRPr lang="en-US" altLang="en-US" sz="1200">
              <a:solidFill>
                <a:srgbClr val="000000"/>
              </a:solidFill>
              <a:latin typeface="Calibri" panose="020F0502020204030204" pitchFamily="34" charset="0"/>
            </a:endParaRPr>
          </a:p>
        </p:txBody>
      </p:sp>
      <p:sp>
        <p:nvSpPr>
          <p:cNvPr id="12595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96917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BED30EB5-C8B6-4304-9211-3DE160BD7C0E}" type="slidenum">
              <a:rPr lang="en-US" altLang="en-US" sz="1200">
                <a:solidFill>
                  <a:srgbClr val="000000"/>
                </a:solidFill>
                <a:latin typeface="Calibri" panose="020F0502020204030204" pitchFamily="34" charset="0"/>
              </a:rPr>
              <a:pPr eaLnBrk="1" hangingPunct="1"/>
              <a:t>44</a:t>
            </a:fld>
            <a:endParaRPr lang="en-US" altLang="en-US" sz="1200">
              <a:solidFill>
                <a:srgbClr val="000000"/>
              </a:solidFill>
              <a:latin typeface="Calibri" panose="020F0502020204030204" pitchFamily="34" charset="0"/>
            </a:endParaRPr>
          </a:p>
        </p:txBody>
      </p:sp>
      <p:sp>
        <p:nvSpPr>
          <p:cNvPr id="12800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121051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A3A0B2A1-B756-4B4F-B572-B0222BD8C456}" type="slidenum">
              <a:rPr lang="en-US" altLang="en-US" sz="1200">
                <a:solidFill>
                  <a:srgbClr val="000000"/>
                </a:solidFill>
                <a:latin typeface="Calibri" panose="020F0502020204030204" pitchFamily="34" charset="0"/>
              </a:rPr>
              <a:pPr eaLnBrk="1" hangingPunct="1"/>
              <a:t>45</a:t>
            </a:fld>
            <a:endParaRPr lang="en-US" altLang="en-US" sz="1200">
              <a:solidFill>
                <a:srgbClr val="000000"/>
              </a:solidFill>
              <a:latin typeface="Calibri" panose="020F0502020204030204" pitchFamily="34" charset="0"/>
            </a:endParaRPr>
          </a:p>
        </p:txBody>
      </p:sp>
      <p:sp>
        <p:nvSpPr>
          <p:cNvPr id="13005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470108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4457698-BA17-48DD-98BE-7B2F5DD6D5A3}" type="slidenum">
              <a:rPr lang="en-US" altLang="en-US" sz="1200">
                <a:solidFill>
                  <a:srgbClr val="000000"/>
                </a:solidFill>
                <a:latin typeface="Calibri" panose="020F0502020204030204" pitchFamily="34" charset="0"/>
              </a:rPr>
              <a:pPr eaLnBrk="1" hangingPunct="1"/>
              <a:t>46</a:t>
            </a:fld>
            <a:endParaRPr lang="en-US" altLang="en-US" sz="1200">
              <a:solidFill>
                <a:srgbClr val="000000"/>
              </a:solidFill>
              <a:latin typeface="Calibri" panose="020F0502020204030204" pitchFamily="34" charset="0"/>
            </a:endParaRPr>
          </a:p>
        </p:txBody>
      </p:sp>
      <p:sp>
        <p:nvSpPr>
          <p:cNvPr id="13209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903190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D158D4B4-5F5D-4587-91F9-9832535B9E97}" type="slidenum">
              <a:rPr lang="en-US" altLang="en-US" sz="1200">
                <a:solidFill>
                  <a:srgbClr val="000000"/>
                </a:solidFill>
                <a:latin typeface="Calibri" panose="020F0502020204030204" pitchFamily="34" charset="0"/>
              </a:rPr>
              <a:pPr eaLnBrk="1" hangingPunct="1"/>
              <a:t>47</a:t>
            </a:fld>
            <a:endParaRPr lang="en-US" altLang="en-US" sz="1200">
              <a:solidFill>
                <a:srgbClr val="000000"/>
              </a:solidFill>
              <a:latin typeface="Calibri" panose="020F0502020204030204" pitchFamily="34" charset="0"/>
            </a:endParaRPr>
          </a:p>
        </p:txBody>
      </p:sp>
      <p:sp>
        <p:nvSpPr>
          <p:cNvPr id="13619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3128772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3BCA268-DBA0-48AB-929A-1D2598D67377}" type="slidenum">
              <a:rPr lang="en-US" altLang="en-US" sz="1200">
                <a:solidFill>
                  <a:srgbClr val="000000"/>
                </a:solidFill>
                <a:latin typeface="Calibri" panose="020F0502020204030204" pitchFamily="34" charset="0"/>
              </a:rPr>
              <a:pPr eaLnBrk="1" hangingPunct="1"/>
              <a:t>48</a:t>
            </a:fld>
            <a:endParaRPr lang="en-US" altLang="en-US" sz="1200">
              <a:solidFill>
                <a:srgbClr val="000000"/>
              </a:solidFill>
              <a:latin typeface="Calibri" panose="020F0502020204030204" pitchFamily="34" charset="0"/>
            </a:endParaRPr>
          </a:p>
        </p:txBody>
      </p:sp>
      <p:sp>
        <p:nvSpPr>
          <p:cNvPr id="13824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212230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6156A30A-80E1-466B-862C-E1D8FC57AD46}" type="slidenum">
              <a:rPr lang="en-US" altLang="en-US" sz="1200">
                <a:solidFill>
                  <a:srgbClr val="000000"/>
                </a:solidFill>
                <a:latin typeface="Calibri" panose="020F0502020204030204" pitchFamily="34" charset="0"/>
              </a:rPr>
              <a:pPr eaLnBrk="1" hangingPunct="1"/>
              <a:t>49</a:t>
            </a:fld>
            <a:endParaRPr lang="en-US" altLang="en-US" sz="1200">
              <a:solidFill>
                <a:srgbClr val="000000"/>
              </a:solidFill>
              <a:latin typeface="Calibri" panose="020F0502020204030204" pitchFamily="34" charset="0"/>
            </a:endParaRPr>
          </a:p>
        </p:txBody>
      </p:sp>
      <p:sp>
        <p:nvSpPr>
          <p:cNvPr id="14029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707592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4DF0176-E073-4F5B-BD3B-49B475B00EE4}" type="slidenum">
              <a:rPr lang="en-US" altLang="en-US" sz="1200">
                <a:solidFill>
                  <a:srgbClr val="000000"/>
                </a:solidFill>
                <a:latin typeface="Calibri" panose="020F0502020204030204" pitchFamily="34" charset="0"/>
              </a:rPr>
              <a:pPr eaLnBrk="1" hangingPunct="1"/>
              <a:t>50</a:t>
            </a:fld>
            <a:endParaRPr lang="en-US" altLang="en-US" sz="1200">
              <a:solidFill>
                <a:srgbClr val="000000"/>
              </a:solidFill>
              <a:latin typeface="Calibri" panose="020F0502020204030204" pitchFamily="34" charset="0"/>
            </a:endParaRPr>
          </a:p>
        </p:txBody>
      </p:sp>
      <p:sp>
        <p:nvSpPr>
          <p:cNvPr id="14233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61946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67F09E2-2D0A-4888-A1C3-601D7002AD2A}" type="slidenum">
              <a:rPr lang="en-US" altLang="en-US" sz="1200">
                <a:solidFill>
                  <a:srgbClr val="000000"/>
                </a:solidFill>
                <a:latin typeface="Calibri" panose="020F0502020204030204" pitchFamily="34" charset="0"/>
              </a:rPr>
              <a:pPr eaLnBrk="1" hangingPunct="1"/>
              <a:t>6</a:t>
            </a:fld>
            <a:endParaRPr lang="en-US" altLang="en-US" sz="1200">
              <a:solidFill>
                <a:srgbClr val="000000"/>
              </a:solidFill>
              <a:latin typeface="Calibri" panose="020F0502020204030204" pitchFamily="34" charset="0"/>
            </a:endParaRPr>
          </a:p>
        </p:txBody>
      </p:sp>
      <p:sp>
        <p:nvSpPr>
          <p:cNvPr id="3789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2946349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226BA354-239A-4458-846D-605969F39B8E}" type="slidenum">
              <a:rPr lang="en-US" altLang="en-US" sz="1200">
                <a:solidFill>
                  <a:srgbClr val="000000"/>
                </a:solidFill>
                <a:latin typeface="Calibri" panose="020F0502020204030204" pitchFamily="34" charset="0"/>
              </a:rPr>
              <a:pPr eaLnBrk="1" hangingPunct="1"/>
              <a:t>51</a:t>
            </a:fld>
            <a:endParaRPr lang="en-US" altLang="en-US" sz="1200">
              <a:solidFill>
                <a:srgbClr val="000000"/>
              </a:solidFill>
              <a:latin typeface="Calibri" panose="020F0502020204030204" pitchFamily="34" charset="0"/>
            </a:endParaRPr>
          </a:p>
        </p:txBody>
      </p:sp>
      <p:sp>
        <p:nvSpPr>
          <p:cNvPr id="14438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875694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D331FAE2-4A77-4502-BCA4-5CBFF144801B}" type="slidenum">
              <a:rPr lang="en-US" altLang="en-US" sz="1200">
                <a:solidFill>
                  <a:srgbClr val="000000"/>
                </a:solidFill>
                <a:latin typeface="Calibri" panose="020F0502020204030204" pitchFamily="34" charset="0"/>
              </a:rPr>
              <a:pPr eaLnBrk="1" hangingPunct="1"/>
              <a:t>52</a:t>
            </a:fld>
            <a:endParaRPr lang="en-US" altLang="en-US" sz="1200">
              <a:solidFill>
                <a:srgbClr val="000000"/>
              </a:solidFill>
              <a:latin typeface="Calibri" panose="020F0502020204030204" pitchFamily="34" charset="0"/>
            </a:endParaRPr>
          </a:p>
        </p:txBody>
      </p:sp>
      <p:sp>
        <p:nvSpPr>
          <p:cNvPr id="14643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3903890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EAF1B22-4D77-4656-B8F1-ADA32F9EEFAD}" type="slidenum">
              <a:rPr lang="en-US" altLang="en-US" sz="1200">
                <a:solidFill>
                  <a:srgbClr val="000000"/>
                </a:solidFill>
                <a:latin typeface="Calibri" panose="020F0502020204030204" pitchFamily="34" charset="0"/>
              </a:rPr>
              <a:pPr eaLnBrk="1" hangingPunct="1"/>
              <a:t>53</a:t>
            </a:fld>
            <a:endParaRPr lang="en-US" altLang="en-US" sz="1200">
              <a:solidFill>
                <a:srgbClr val="000000"/>
              </a:solidFill>
              <a:latin typeface="Calibri" panose="020F0502020204030204" pitchFamily="34" charset="0"/>
            </a:endParaRPr>
          </a:p>
        </p:txBody>
      </p:sp>
      <p:sp>
        <p:nvSpPr>
          <p:cNvPr id="15257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8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8276729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EAAF6A3-23CB-4346-B528-658155623FF1}" type="slidenum">
              <a:rPr lang="en-US" altLang="en-US" sz="1200">
                <a:solidFill>
                  <a:srgbClr val="000000"/>
                </a:solidFill>
                <a:latin typeface="Calibri" panose="020F0502020204030204" pitchFamily="34" charset="0"/>
              </a:rPr>
              <a:pPr eaLnBrk="1" hangingPunct="1"/>
              <a:t>54</a:t>
            </a:fld>
            <a:endParaRPr lang="en-US" altLang="en-US" sz="1200">
              <a:solidFill>
                <a:srgbClr val="000000"/>
              </a:solidFill>
              <a:latin typeface="Calibri" panose="020F0502020204030204" pitchFamily="34" charset="0"/>
            </a:endParaRPr>
          </a:p>
        </p:txBody>
      </p:sp>
      <p:sp>
        <p:nvSpPr>
          <p:cNvPr id="15872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5221646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2D38FBD6-AC83-4CE2-8D50-8CBA15BC4AF2}" type="slidenum">
              <a:rPr lang="en-US" altLang="en-US" sz="1200">
                <a:solidFill>
                  <a:srgbClr val="000000"/>
                </a:solidFill>
                <a:latin typeface="Calibri" panose="020F0502020204030204" pitchFamily="34" charset="0"/>
              </a:rPr>
              <a:pPr eaLnBrk="1" hangingPunct="1"/>
              <a:t>55</a:t>
            </a:fld>
            <a:endParaRPr lang="en-US" altLang="en-US" sz="1200">
              <a:solidFill>
                <a:srgbClr val="000000"/>
              </a:solidFill>
              <a:latin typeface="Calibri" panose="020F0502020204030204" pitchFamily="34" charset="0"/>
            </a:endParaRPr>
          </a:p>
        </p:txBody>
      </p:sp>
      <p:sp>
        <p:nvSpPr>
          <p:cNvPr id="16077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339173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64A49511-8F3C-4C4C-A280-C5CE6F7EB5C8}" type="slidenum">
              <a:rPr lang="en-US" altLang="en-US" sz="1200">
                <a:solidFill>
                  <a:srgbClr val="000000"/>
                </a:solidFill>
                <a:latin typeface="Calibri" panose="020F0502020204030204" pitchFamily="34" charset="0"/>
              </a:rPr>
              <a:pPr eaLnBrk="1" hangingPunct="1"/>
              <a:t>56</a:t>
            </a:fld>
            <a:endParaRPr lang="en-US" altLang="en-US" sz="1200">
              <a:solidFill>
                <a:srgbClr val="000000"/>
              </a:solidFill>
              <a:latin typeface="Calibri" panose="020F0502020204030204" pitchFamily="34" charset="0"/>
            </a:endParaRPr>
          </a:p>
        </p:txBody>
      </p:sp>
      <p:sp>
        <p:nvSpPr>
          <p:cNvPr id="16281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7620950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CC83BDA-575A-49F6-8106-068160564579}" type="slidenum">
              <a:rPr lang="en-US" altLang="en-US" sz="1200">
                <a:solidFill>
                  <a:srgbClr val="000000"/>
                </a:solidFill>
                <a:latin typeface="Calibri" panose="020F0502020204030204" pitchFamily="34" charset="0"/>
              </a:rPr>
              <a:pPr eaLnBrk="1" hangingPunct="1"/>
              <a:t>57</a:t>
            </a:fld>
            <a:endParaRPr lang="en-US" altLang="en-US" sz="1200">
              <a:solidFill>
                <a:srgbClr val="000000"/>
              </a:solidFill>
              <a:latin typeface="Calibri" panose="020F0502020204030204" pitchFamily="34" charset="0"/>
            </a:endParaRPr>
          </a:p>
        </p:txBody>
      </p:sp>
      <p:sp>
        <p:nvSpPr>
          <p:cNvPr id="17101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538847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BC6B50B-5978-42C2-8AFC-28AE4F941964}" type="slidenum">
              <a:rPr lang="en-US" altLang="en-US" sz="1200">
                <a:solidFill>
                  <a:srgbClr val="000000"/>
                </a:solidFill>
                <a:latin typeface="Calibri" panose="020F0502020204030204" pitchFamily="34" charset="0"/>
              </a:rPr>
              <a:pPr eaLnBrk="1" hangingPunct="1"/>
              <a:t>58</a:t>
            </a:fld>
            <a:endParaRPr lang="en-US" altLang="en-US" sz="1200">
              <a:solidFill>
                <a:srgbClr val="000000"/>
              </a:solidFill>
              <a:latin typeface="Calibri" panose="020F0502020204030204" pitchFamily="34" charset="0"/>
            </a:endParaRPr>
          </a:p>
        </p:txBody>
      </p:sp>
      <p:sp>
        <p:nvSpPr>
          <p:cNvPr id="17305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6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1700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E404D04-AF83-43EF-8590-6D35A19D2D68}" type="slidenum">
              <a:rPr lang="en-US" altLang="en-US"/>
              <a:pPr/>
              <a:t>59</a:t>
            </a:fld>
            <a:endParaRPr lang="en-US" altLang="en-US"/>
          </a:p>
        </p:txBody>
      </p:sp>
      <p:sp>
        <p:nvSpPr>
          <p:cNvPr id="25601"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54481134-3DCF-422A-80E1-9C6A93BF8FD6}" type="slidenum">
              <a:rPr lang="en-US" altLang="en-US" sz="1200">
                <a:solidFill>
                  <a:srgbClr val="000000"/>
                </a:solidFill>
                <a:latin typeface="Calibri" panose="020F0502020204030204" pitchFamily="34" charset="0"/>
                <a:cs typeface="Arial" panose="020B0604020202020204" pitchFamily="34" charset="0"/>
              </a:rPr>
              <a:pPr algn="r">
                <a:buClrTx/>
                <a:buFontTx/>
                <a:buNone/>
              </a:pPr>
              <a:t>59</a:t>
            </a:fld>
            <a:endParaRPr lang="en-US" altLang="en-US" sz="1200">
              <a:solidFill>
                <a:srgbClr val="000000"/>
              </a:solidFill>
              <a:latin typeface="Calibri" panose="020F0502020204030204" pitchFamily="34" charset="0"/>
              <a:cs typeface="Arial" panose="020B0604020202020204" pitchFamily="34" charset="0"/>
            </a:endParaRPr>
          </a:p>
        </p:txBody>
      </p:sp>
      <p:sp>
        <p:nvSpPr>
          <p:cNvPr id="25602" name="Rectangle 2"/>
          <p:cNvSpPr txBox="1">
            <a:spLocks noGrp="1" noRot="1" noChangeAspect="1" noChangeArrowheads="1"/>
          </p:cNvSpPr>
          <p:nvPr>
            <p:ph type="sldImg"/>
          </p:nvPr>
        </p:nvSpPr>
        <p:spPr bwMode="auto">
          <a:xfrm>
            <a:off x="382588" y="685800"/>
            <a:ext cx="6091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38667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3A591CDE-EDEB-4AD2-B84B-273DDBD33045}" type="slidenum">
              <a:rPr lang="en-US" altLang="en-US"/>
              <a:pPr/>
              <a:t>60</a:t>
            </a:fld>
            <a:endParaRPr lang="en-US" altLang="en-US"/>
          </a:p>
        </p:txBody>
      </p:sp>
      <p:sp>
        <p:nvSpPr>
          <p:cNvPr id="31745"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A1158B28-C976-40F0-9212-981671B88926}"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60</a:t>
            </a:fld>
            <a:endParaRPr lang="en-US" altLang="en-US" sz="1200">
              <a:solidFill>
                <a:srgbClr val="000000"/>
              </a:solidFill>
              <a:latin typeface="Calibri" panose="020F0502020204030204" pitchFamily="34" charset="0"/>
              <a:cs typeface="Arial" panose="020B0604020202020204" pitchFamily="34" charset="0"/>
            </a:endParaRPr>
          </a:p>
        </p:txBody>
      </p:sp>
      <p:sp>
        <p:nvSpPr>
          <p:cNvPr id="31746"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3BDB8D0E-5874-4A9C-B652-795147ADEB4C}"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60</a:t>
            </a:fld>
            <a:endParaRPr lang="en-US" altLang="en-US" sz="1200">
              <a:solidFill>
                <a:srgbClr val="000000"/>
              </a:solidFill>
              <a:latin typeface="Calibri" panose="020F0502020204030204" pitchFamily="34" charset="0"/>
              <a:cs typeface="Arial" panose="020B0604020202020204" pitchFamily="34" charset="0"/>
            </a:endParaRPr>
          </a:p>
        </p:txBody>
      </p:sp>
      <p:sp>
        <p:nvSpPr>
          <p:cNvPr id="31747"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48"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15</a:t>
            </a:r>
          </a:p>
        </p:txBody>
      </p:sp>
      <p:sp>
        <p:nvSpPr>
          <p:cNvPr id="31749"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0"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1"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52"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5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3BFCC3D-DCB9-409A-B10B-5347925CBF9E}" type="slidenum">
              <a:rPr lang="en-US" altLang="en-US" sz="1200">
                <a:solidFill>
                  <a:srgbClr val="000000"/>
                </a:solidFill>
                <a:latin typeface="Calibri" panose="020F0502020204030204" pitchFamily="34" charset="0"/>
              </a:rPr>
              <a:pPr eaLnBrk="1" hangingPunct="1"/>
              <a:t>7</a:t>
            </a:fld>
            <a:endParaRPr lang="en-US" altLang="en-US" sz="1200">
              <a:solidFill>
                <a:srgbClr val="000000"/>
              </a:solidFill>
              <a:latin typeface="Calibri" panose="020F0502020204030204" pitchFamily="34" charset="0"/>
            </a:endParaRPr>
          </a:p>
        </p:txBody>
      </p:sp>
      <p:sp>
        <p:nvSpPr>
          <p:cNvPr id="3993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0507422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769B0892-ADBD-48C5-95D7-6882C7E36EBC}" type="slidenum">
              <a:rPr lang="en-US" altLang="en-US"/>
              <a:pPr/>
              <a:t>61</a:t>
            </a:fld>
            <a:endParaRPr lang="en-US" altLang="en-US"/>
          </a:p>
        </p:txBody>
      </p:sp>
      <p:sp>
        <p:nvSpPr>
          <p:cNvPr id="32769"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6F19B630-E197-46D9-AA3E-3BD30564B28D}"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61</a:t>
            </a:fld>
            <a:endParaRPr lang="en-US" altLang="en-US" sz="1200">
              <a:solidFill>
                <a:srgbClr val="000000"/>
              </a:solidFill>
              <a:latin typeface="Calibri" panose="020F0502020204030204" pitchFamily="34" charset="0"/>
              <a:cs typeface="Arial" panose="020B0604020202020204" pitchFamily="34" charset="0"/>
            </a:endParaRPr>
          </a:p>
        </p:txBody>
      </p:sp>
      <p:sp>
        <p:nvSpPr>
          <p:cNvPr id="32770"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0AD82728-D4AB-4477-9604-341A5E301DD9}"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61</a:t>
            </a:fld>
            <a:endParaRPr lang="en-US" altLang="en-US" sz="1200">
              <a:solidFill>
                <a:srgbClr val="000000"/>
              </a:solidFill>
              <a:latin typeface="Calibri" panose="020F0502020204030204" pitchFamily="34" charset="0"/>
              <a:cs typeface="Arial" panose="020B0604020202020204" pitchFamily="34" charset="0"/>
            </a:endParaRPr>
          </a:p>
        </p:txBody>
      </p:sp>
      <p:sp>
        <p:nvSpPr>
          <p:cNvPr id="32771"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2"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16</a:t>
            </a:r>
          </a:p>
        </p:txBody>
      </p:sp>
      <p:sp>
        <p:nvSpPr>
          <p:cNvPr id="32773"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4"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5"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6"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123972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37FBB3C9-DF17-43EF-BBF1-7B377AD9BF8B}" type="slidenum">
              <a:rPr lang="en-US" altLang="en-US"/>
              <a:pPr/>
              <a:t>62</a:t>
            </a:fld>
            <a:endParaRPr lang="en-US" altLang="en-US"/>
          </a:p>
        </p:txBody>
      </p:sp>
      <p:sp>
        <p:nvSpPr>
          <p:cNvPr id="35841"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1BFF9FC7-2EC0-40A8-B17E-229D6F94FD74}"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62</a:t>
            </a:fld>
            <a:endParaRPr lang="en-US" altLang="en-US" sz="1200">
              <a:solidFill>
                <a:srgbClr val="000000"/>
              </a:solidFill>
              <a:latin typeface="Calibri" panose="020F0502020204030204" pitchFamily="34" charset="0"/>
              <a:cs typeface="Arial" panose="020B0604020202020204" pitchFamily="34" charset="0"/>
            </a:endParaRPr>
          </a:p>
        </p:txBody>
      </p:sp>
      <p:sp>
        <p:nvSpPr>
          <p:cNvPr id="35842"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F1F520E1-C335-485B-A5D1-09868D24EB0E}"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62</a:t>
            </a:fld>
            <a:endParaRPr lang="en-US" altLang="en-US" sz="1200">
              <a:solidFill>
                <a:srgbClr val="000000"/>
              </a:solidFill>
              <a:latin typeface="Calibri" panose="020F0502020204030204" pitchFamily="34" charset="0"/>
              <a:cs typeface="Arial" panose="020B0604020202020204" pitchFamily="34" charset="0"/>
            </a:endParaRPr>
          </a:p>
        </p:txBody>
      </p:sp>
      <p:sp>
        <p:nvSpPr>
          <p:cNvPr id="35843"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4"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17</a:t>
            </a:r>
          </a:p>
        </p:txBody>
      </p:sp>
      <p:sp>
        <p:nvSpPr>
          <p:cNvPr id="35845"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6"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7"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8"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023848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44D07D8F-5C81-4950-8F83-51A7AE253C65}" type="slidenum">
              <a:rPr lang="en-US" altLang="en-US"/>
              <a:pPr/>
              <a:t>63</a:t>
            </a:fld>
            <a:endParaRPr lang="en-US" altLang="en-US"/>
          </a:p>
        </p:txBody>
      </p:sp>
      <p:sp>
        <p:nvSpPr>
          <p:cNvPr id="38913"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626291E3-9895-4884-A429-5AD6C005509B}"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63</a:t>
            </a:fld>
            <a:endParaRPr lang="en-US" altLang="en-US" sz="1200">
              <a:solidFill>
                <a:srgbClr val="000000"/>
              </a:solidFill>
              <a:latin typeface="Calibri" panose="020F0502020204030204" pitchFamily="34" charset="0"/>
              <a:cs typeface="Arial" panose="020B0604020202020204" pitchFamily="34" charset="0"/>
            </a:endParaRPr>
          </a:p>
        </p:txBody>
      </p:sp>
      <p:sp>
        <p:nvSpPr>
          <p:cNvPr id="38914"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9BE27A6C-E8F5-4F7C-9FFD-40182F7572C1}"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63</a:t>
            </a:fld>
            <a:endParaRPr lang="en-US" altLang="en-US" sz="1200">
              <a:solidFill>
                <a:srgbClr val="000000"/>
              </a:solidFill>
              <a:latin typeface="Calibri" panose="020F0502020204030204" pitchFamily="34" charset="0"/>
              <a:cs typeface="Arial" panose="020B0604020202020204" pitchFamily="34" charset="0"/>
            </a:endParaRPr>
          </a:p>
        </p:txBody>
      </p:sp>
      <p:sp>
        <p:nvSpPr>
          <p:cNvPr id="38915"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6"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21</a:t>
            </a:r>
          </a:p>
        </p:txBody>
      </p:sp>
      <p:sp>
        <p:nvSpPr>
          <p:cNvPr id="38917"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8"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9"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20"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675229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E44FC105-C076-4867-AE6E-252802401080}" type="slidenum">
              <a:rPr lang="en-US" altLang="en-US">
                <a:solidFill>
                  <a:srgbClr val="000000"/>
                </a:solidFill>
                <a:latin typeface="Calibri" panose="020F0502020204030204" pitchFamily="34" charset="0"/>
                <a:cs typeface="DejaVu Sans" charset="0"/>
              </a:rPr>
              <a:pPr eaLnBrk="1" hangingPunct="1"/>
              <a:t>64</a:t>
            </a:fld>
            <a:endParaRPr lang="en-US" altLang="en-US">
              <a:solidFill>
                <a:srgbClr val="000000"/>
              </a:solidFill>
              <a:latin typeface="Calibri" panose="020F0502020204030204" pitchFamily="34" charset="0"/>
              <a:cs typeface="DejaVu Sans" charset="0"/>
            </a:endParaRPr>
          </a:p>
        </p:txBody>
      </p:sp>
      <p:sp>
        <p:nvSpPr>
          <p:cNvPr id="5837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03439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6BE274D8-4242-4D6E-89AD-C23B7E4C09C9}" type="slidenum">
              <a:rPr lang="en-US" altLang="en-US"/>
              <a:pPr/>
              <a:t>65</a:t>
            </a:fld>
            <a:endParaRPr lang="en-US" altLang="en-US"/>
          </a:p>
        </p:txBody>
      </p:sp>
      <p:sp>
        <p:nvSpPr>
          <p:cNvPr id="44033"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993C505F-2E3C-4A67-A21E-7CA4A04CF4F5}"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65</a:t>
            </a:fld>
            <a:endParaRPr lang="en-US" altLang="en-US" sz="1200">
              <a:solidFill>
                <a:srgbClr val="000000"/>
              </a:solidFill>
              <a:latin typeface="Calibri" panose="020F0502020204030204" pitchFamily="34" charset="0"/>
              <a:cs typeface="Arial" panose="020B0604020202020204" pitchFamily="34" charset="0"/>
            </a:endParaRPr>
          </a:p>
        </p:txBody>
      </p:sp>
      <p:sp>
        <p:nvSpPr>
          <p:cNvPr id="44034"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9669E1B8-66DE-4245-BF46-48EA7A0D4F03}"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65</a:t>
            </a:fld>
            <a:endParaRPr lang="en-US" altLang="en-US" sz="1200">
              <a:solidFill>
                <a:srgbClr val="000000"/>
              </a:solidFill>
              <a:latin typeface="Calibri" panose="020F0502020204030204" pitchFamily="34" charset="0"/>
              <a:cs typeface="Arial" panose="020B0604020202020204" pitchFamily="34" charset="0"/>
            </a:endParaRPr>
          </a:p>
        </p:txBody>
      </p:sp>
      <p:sp>
        <p:nvSpPr>
          <p:cNvPr id="44035"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36"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24</a:t>
            </a:r>
          </a:p>
        </p:txBody>
      </p:sp>
      <p:sp>
        <p:nvSpPr>
          <p:cNvPr id="44037"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38"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39"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40"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453861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4E86217A-5A2D-407F-84A9-D919DE8D6D76}" type="slidenum">
              <a:rPr lang="en-US" altLang="en-US">
                <a:solidFill>
                  <a:srgbClr val="000000"/>
                </a:solidFill>
                <a:latin typeface="Calibri" panose="020F0502020204030204" pitchFamily="34" charset="0"/>
                <a:cs typeface="DejaVu Sans" charset="0"/>
              </a:rPr>
              <a:pPr eaLnBrk="1" hangingPunct="1"/>
              <a:t>67</a:t>
            </a:fld>
            <a:endParaRPr lang="en-US" altLang="en-US">
              <a:solidFill>
                <a:srgbClr val="000000"/>
              </a:solidFill>
              <a:latin typeface="Calibri" panose="020F0502020204030204" pitchFamily="34" charset="0"/>
              <a:cs typeface="DejaVu Sans" charset="0"/>
            </a:endParaRPr>
          </a:p>
        </p:txBody>
      </p:sp>
      <p:sp>
        <p:nvSpPr>
          <p:cNvPr id="5632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777505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31F844D-092E-4B37-ACD7-AA2868C97522}" type="slidenum">
              <a:rPr lang="en-US" altLang="en-US">
                <a:solidFill>
                  <a:srgbClr val="000000"/>
                </a:solidFill>
                <a:latin typeface="Calibri" panose="020F0502020204030204" pitchFamily="34" charset="0"/>
                <a:cs typeface="DejaVu Sans" charset="0"/>
              </a:rPr>
              <a:pPr eaLnBrk="1" hangingPunct="1"/>
              <a:t>68</a:t>
            </a:fld>
            <a:endParaRPr lang="en-US" altLang="en-US">
              <a:solidFill>
                <a:srgbClr val="000000"/>
              </a:solidFill>
              <a:latin typeface="Calibri" panose="020F0502020204030204" pitchFamily="34" charset="0"/>
              <a:cs typeface="DejaVu Sans" charset="0"/>
            </a:endParaRPr>
          </a:p>
        </p:txBody>
      </p:sp>
      <p:sp>
        <p:nvSpPr>
          <p:cNvPr id="5939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957251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7DD8DC70-67A5-41E8-AD50-61D652F4A815}" type="slidenum">
              <a:rPr lang="en-US" altLang="en-US">
                <a:solidFill>
                  <a:srgbClr val="000000"/>
                </a:solidFill>
                <a:latin typeface="Calibri" panose="020F0502020204030204" pitchFamily="34" charset="0"/>
                <a:cs typeface="DejaVu Sans" charset="0"/>
              </a:rPr>
              <a:pPr eaLnBrk="1" hangingPunct="1"/>
              <a:t>69</a:t>
            </a:fld>
            <a:endParaRPr lang="en-US" altLang="en-US">
              <a:solidFill>
                <a:srgbClr val="000000"/>
              </a:solidFill>
              <a:latin typeface="Calibri" panose="020F0502020204030204" pitchFamily="34" charset="0"/>
              <a:cs typeface="DejaVu Sans" charset="0"/>
            </a:endParaRPr>
          </a:p>
        </p:txBody>
      </p:sp>
      <p:sp>
        <p:nvSpPr>
          <p:cNvPr id="6041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74932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4A82B127-943E-4484-86A2-AD78E4E18E9D}" type="slidenum">
              <a:rPr lang="en-US" altLang="en-US">
                <a:solidFill>
                  <a:srgbClr val="000000"/>
                </a:solidFill>
                <a:latin typeface="Calibri" panose="020F0502020204030204" pitchFamily="34" charset="0"/>
                <a:cs typeface="DejaVu Sans" charset="0"/>
              </a:rPr>
              <a:pPr eaLnBrk="1" hangingPunct="1"/>
              <a:t>70</a:t>
            </a:fld>
            <a:endParaRPr lang="en-US" altLang="en-US">
              <a:solidFill>
                <a:srgbClr val="000000"/>
              </a:solidFill>
              <a:latin typeface="Calibri" panose="020F0502020204030204" pitchFamily="34" charset="0"/>
              <a:cs typeface="DejaVu Sans" charset="0"/>
            </a:endParaRPr>
          </a:p>
        </p:txBody>
      </p:sp>
      <p:sp>
        <p:nvSpPr>
          <p:cNvPr id="8192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67297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EC584DF7-D2A9-4424-AA54-FE207E678F8C}" type="slidenum">
              <a:rPr lang="en-US" altLang="en-US">
                <a:solidFill>
                  <a:srgbClr val="000000"/>
                </a:solidFill>
                <a:latin typeface="Calibri" panose="020F0502020204030204" pitchFamily="34" charset="0"/>
                <a:cs typeface="DejaVu Sans" charset="0"/>
              </a:rPr>
              <a:pPr eaLnBrk="1" hangingPunct="1"/>
              <a:t>71</a:t>
            </a:fld>
            <a:endParaRPr lang="en-US" altLang="en-US">
              <a:solidFill>
                <a:srgbClr val="000000"/>
              </a:solidFill>
              <a:latin typeface="Calibri" panose="020F0502020204030204" pitchFamily="34" charset="0"/>
              <a:cs typeface="DejaVu Sans" charset="0"/>
            </a:endParaRPr>
          </a:p>
        </p:txBody>
      </p:sp>
      <p:sp>
        <p:nvSpPr>
          <p:cNvPr id="8294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9462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497DA46-277D-4F3F-94AD-FCB48F2CD485}" type="slidenum">
              <a:rPr lang="en-US" altLang="en-US" sz="1200">
                <a:solidFill>
                  <a:srgbClr val="000000"/>
                </a:solidFill>
                <a:latin typeface="Calibri" panose="020F0502020204030204" pitchFamily="34" charset="0"/>
              </a:rPr>
              <a:pPr eaLnBrk="1" hangingPunct="1"/>
              <a:t>8</a:t>
            </a:fld>
            <a:endParaRPr lang="en-US" altLang="en-US" sz="1200">
              <a:solidFill>
                <a:srgbClr val="000000"/>
              </a:solidFill>
              <a:latin typeface="Calibri" panose="020F0502020204030204" pitchFamily="34" charset="0"/>
            </a:endParaRPr>
          </a:p>
        </p:txBody>
      </p:sp>
      <p:sp>
        <p:nvSpPr>
          <p:cNvPr id="4198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7053534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96ACDB5-5D1B-4AD1-818C-81E43295316E}" type="slidenum">
              <a:rPr lang="en-US" altLang="en-US">
                <a:solidFill>
                  <a:srgbClr val="000000"/>
                </a:solidFill>
                <a:latin typeface="Calibri" panose="020F0502020204030204" pitchFamily="34" charset="0"/>
                <a:cs typeface="DejaVu Sans" charset="0"/>
              </a:rPr>
              <a:pPr eaLnBrk="1" hangingPunct="1"/>
              <a:t>72</a:t>
            </a:fld>
            <a:endParaRPr lang="en-US" altLang="en-US">
              <a:solidFill>
                <a:srgbClr val="000000"/>
              </a:solidFill>
              <a:latin typeface="Calibri" panose="020F0502020204030204" pitchFamily="34" charset="0"/>
              <a:cs typeface="DejaVu Sans" charset="0"/>
            </a:endParaRPr>
          </a:p>
        </p:txBody>
      </p:sp>
      <p:sp>
        <p:nvSpPr>
          <p:cNvPr id="8397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109949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8E248586-4B35-4DBF-9208-AD2CE1C486B4}" type="slidenum">
              <a:rPr lang="en-US" altLang="en-US">
                <a:solidFill>
                  <a:srgbClr val="000000"/>
                </a:solidFill>
                <a:latin typeface="Calibri" panose="020F0502020204030204" pitchFamily="34" charset="0"/>
                <a:cs typeface="DejaVu Sans" charset="0"/>
              </a:rPr>
              <a:pPr eaLnBrk="1" hangingPunct="1"/>
              <a:t>73</a:t>
            </a:fld>
            <a:endParaRPr lang="en-US" altLang="en-US">
              <a:solidFill>
                <a:srgbClr val="000000"/>
              </a:solidFill>
              <a:latin typeface="Calibri" panose="020F0502020204030204" pitchFamily="34" charset="0"/>
              <a:cs typeface="DejaVu Sans" charset="0"/>
            </a:endParaRPr>
          </a:p>
        </p:txBody>
      </p:sp>
      <p:sp>
        <p:nvSpPr>
          <p:cNvPr id="8499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80633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F0D2E7A-634C-4715-B6C2-AE80AA2BEF0C}" type="slidenum">
              <a:rPr lang="en-US" altLang="en-US">
                <a:solidFill>
                  <a:srgbClr val="000000"/>
                </a:solidFill>
                <a:latin typeface="Calibri" panose="020F0502020204030204" pitchFamily="34" charset="0"/>
                <a:cs typeface="DejaVu Sans" charset="0"/>
              </a:rPr>
              <a:pPr eaLnBrk="1" hangingPunct="1"/>
              <a:t>74</a:t>
            </a:fld>
            <a:endParaRPr lang="en-US" altLang="en-US">
              <a:solidFill>
                <a:srgbClr val="000000"/>
              </a:solidFill>
              <a:latin typeface="Calibri" panose="020F0502020204030204" pitchFamily="34" charset="0"/>
              <a:cs typeface="DejaVu Sans" charset="0"/>
            </a:endParaRPr>
          </a:p>
        </p:txBody>
      </p:sp>
      <p:sp>
        <p:nvSpPr>
          <p:cNvPr id="8704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5226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7406635-B354-45FA-8064-C665BC449F39}" type="slidenum">
              <a:rPr lang="en-US" altLang="en-US" sz="1200">
                <a:solidFill>
                  <a:srgbClr val="000000"/>
                </a:solidFill>
                <a:latin typeface="Calibri" panose="020F0502020204030204" pitchFamily="34" charset="0"/>
              </a:rPr>
              <a:pPr eaLnBrk="1" hangingPunct="1"/>
              <a:t>9</a:t>
            </a:fld>
            <a:endParaRPr lang="en-US" altLang="en-US" sz="1200">
              <a:solidFill>
                <a:srgbClr val="000000"/>
              </a:solidFill>
              <a:latin typeface="Calibri" panose="020F0502020204030204" pitchFamily="34" charset="0"/>
            </a:endParaRPr>
          </a:p>
        </p:txBody>
      </p:sp>
      <p:sp>
        <p:nvSpPr>
          <p:cNvPr id="4403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82698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880760C-3F13-4D24-9ED0-D656B749311A}" type="slidenum">
              <a:rPr lang="en-US" altLang="en-US" sz="1200">
                <a:solidFill>
                  <a:srgbClr val="000000"/>
                </a:solidFill>
                <a:latin typeface="Calibri" panose="020F0502020204030204" pitchFamily="34" charset="0"/>
              </a:rPr>
              <a:pPr eaLnBrk="1" hangingPunct="1"/>
              <a:t>10</a:t>
            </a:fld>
            <a:endParaRPr lang="en-US" altLang="en-US" sz="1200">
              <a:solidFill>
                <a:srgbClr val="000000"/>
              </a:solidFill>
              <a:latin typeface="Calibri" panose="020F0502020204030204" pitchFamily="34" charset="0"/>
            </a:endParaRPr>
          </a:p>
        </p:txBody>
      </p:sp>
      <p:sp>
        <p:nvSpPr>
          <p:cNvPr id="4608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151943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2/29/2024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hyperlink" Target="http://www.seas.upenn.edu/~cse381/lectures/lec2.pdf" TargetMode="External"/><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hyperlink" Target="http://www.cs.cmu.edu/afs/cs/academic/class/15213-f08/www/docs/tshlab.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292601" y="1826096"/>
            <a:ext cx="3606800" cy="2142699"/>
          </a:xfrm>
        </p:spPr>
        <p:txBody>
          <a:bodyPr anchor="b">
            <a:normAutofit/>
          </a:bodyPr>
          <a:lstStyle/>
          <a:p>
            <a:pPr algn="ctr"/>
            <a:r>
              <a:rPr lang="en-US" sz="4000" dirty="0" err="1">
                <a:solidFill>
                  <a:srgbClr val="FFFFFF"/>
                </a:solidFill>
              </a:rPr>
              <a:t>Interprocess</a:t>
            </a:r>
            <a:r>
              <a:rPr lang="en-US" sz="4000" dirty="0">
                <a:solidFill>
                  <a:srgbClr val="FFFFFF"/>
                </a:solidFill>
              </a:rPr>
              <a:t> Communication and the Shell</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fontScale="62500" lnSpcReduction="20000"/>
          </a:bodyPr>
          <a:lstStyle/>
          <a:p>
            <a:pPr algn="ctr"/>
            <a:r>
              <a:rPr lang="en-US" dirty="0">
                <a:solidFill>
                  <a:srgbClr val="FFFFFF"/>
                </a:solidFill>
              </a:rPr>
              <a:t>William M. Mongan</a:t>
            </a:r>
          </a:p>
          <a:p>
            <a:pPr algn="ctr"/>
            <a:r>
              <a:rPr lang="en-US" dirty="0">
                <a:solidFill>
                  <a:srgbClr val="FFFFFF"/>
                </a:solidFill>
              </a:rPr>
              <a:t>From Bryant and </a:t>
            </a:r>
            <a:r>
              <a:rPr lang="en-US" dirty="0" err="1">
                <a:solidFill>
                  <a:srgbClr val="FFFFFF"/>
                </a:solidFill>
              </a:rPr>
              <a:t>O’Hallaron</a:t>
            </a:r>
            <a:r>
              <a:rPr lang="en-US" dirty="0">
                <a:solidFill>
                  <a:srgbClr val="FFFFFF"/>
                </a:solidFill>
              </a:rPr>
              <a:t>: Computer Systems – A Programmer’s Perspective</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2438400" y="2455862"/>
            <a:ext cx="5715000" cy="2286000"/>
          </a:xfrm>
          <a:prstGeom prst="rect">
            <a:avLst/>
          </a:prstGeom>
          <a:solidFill>
            <a:srgbClr val="E9E1C9"/>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2291" name="Text Box 2"/>
          <p:cNvSpPr txBox="1">
            <a:spLocks noChangeArrowheads="1"/>
          </p:cNvSpPr>
          <p:nvPr/>
        </p:nvSpPr>
        <p:spPr bwMode="auto">
          <a:xfrm>
            <a:off x="1965325" y="-381000"/>
            <a:ext cx="7893050" cy="1189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dirty="0">
                <a:solidFill>
                  <a:srgbClr val="000000"/>
                </a:solidFill>
                <a:latin typeface="Calibri" charset="0"/>
                <a:cs typeface="DejaVu Sans" charset="0"/>
              </a:rPr>
              <a:t>Fault Example: Page Fault</a:t>
            </a:r>
          </a:p>
        </p:txBody>
      </p:sp>
      <p:sp>
        <p:nvSpPr>
          <p:cNvPr id="13315" name="Text Box 3"/>
          <p:cNvSpPr txBox="1">
            <a:spLocks noChangeArrowheads="1"/>
          </p:cNvSpPr>
          <p:nvPr/>
        </p:nvSpPr>
        <p:spPr bwMode="auto">
          <a:xfrm>
            <a:off x="1981200" y="533400"/>
            <a:ext cx="8153400" cy="5378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User writes to memory location</a:t>
            </a:r>
          </a:p>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That portion (page) of user’s memory </a:t>
            </a:r>
            <a:br>
              <a:rPr lang="en-US" altLang="en-US" sz="2000" dirty="0">
                <a:solidFill>
                  <a:srgbClr val="000000"/>
                </a:solidFill>
                <a:latin typeface="Calibri" panose="020F0502020204030204" pitchFamily="34" charset="0"/>
              </a:rPr>
            </a:br>
            <a:r>
              <a:rPr lang="en-US" altLang="en-US" sz="2000" dirty="0">
                <a:solidFill>
                  <a:srgbClr val="000000"/>
                </a:solidFill>
                <a:latin typeface="Calibri" panose="020F0502020204030204" pitchFamily="34" charset="0"/>
              </a:rPr>
              <a:t>is currently on disk</a:t>
            </a: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00"/>
              </a:spcBef>
            </a:pPr>
            <a:endParaRPr lang="en-US" altLang="en-US" sz="2000" dirty="0">
              <a:solidFill>
                <a:srgbClr val="000000"/>
              </a:solidFill>
              <a:latin typeface="Calibri" panose="020F0502020204030204" pitchFamily="34" charset="0"/>
            </a:endParaRPr>
          </a:p>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Page handler must load page into physical memory</a:t>
            </a:r>
          </a:p>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Returns to faulting instruction</a:t>
            </a:r>
          </a:p>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Successful on second try</a:t>
            </a:r>
          </a:p>
        </p:txBody>
      </p:sp>
      <p:sp>
        <p:nvSpPr>
          <p:cNvPr id="12293" name="Text Box 4"/>
          <p:cNvSpPr txBox="1">
            <a:spLocks noChangeArrowheads="1"/>
          </p:cNvSpPr>
          <p:nvPr/>
        </p:nvSpPr>
        <p:spPr bwMode="auto">
          <a:xfrm>
            <a:off x="7654926" y="514350"/>
            <a:ext cx="2156657" cy="1325620"/>
          </a:xfrm>
          <a:prstGeom prst="rect">
            <a:avLst/>
          </a:prstGeom>
          <a:solidFill>
            <a:srgbClr val="F6F5BD"/>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int a[1000];</a:t>
            </a:r>
          </a:p>
          <a:p>
            <a:pPr eaLnBrk="1" hangingPunct="1">
              <a:buClrTx/>
              <a:buFontTx/>
              <a:buNone/>
              <a:defRPr/>
            </a:pPr>
            <a:r>
              <a:rPr lang="en-US" sz="1600">
                <a:solidFill>
                  <a:srgbClr val="000000"/>
                </a:solidFill>
                <a:latin typeface="Courier New" charset="0"/>
              </a:rPr>
              <a:t>main ()</a:t>
            </a:r>
          </a:p>
          <a:p>
            <a:pPr eaLnBrk="1" hangingPunct="1">
              <a:buClrTx/>
              <a:buFontTx/>
              <a:buNone/>
              <a:defRPr/>
            </a:pPr>
            <a:r>
              <a:rPr lang="en-US" sz="1600">
                <a:solidFill>
                  <a:srgbClr val="000000"/>
                </a:solidFill>
                <a:latin typeface="Courier New" charset="0"/>
              </a:rPr>
              <a:t>{</a:t>
            </a:r>
          </a:p>
          <a:p>
            <a:pPr eaLnBrk="1" hangingPunct="1">
              <a:buClrTx/>
              <a:buFontTx/>
              <a:buNone/>
              <a:defRPr/>
            </a:pPr>
            <a:r>
              <a:rPr lang="en-US" sz="1600">
                <a:solidFill>
                  <a:srgbClr val="000000"/>
                </a:solidFill>
                <a:latin typeface="Courier New" charset="0"/>
              </a:rPr>
              <a:t>    a[500] = 13;</a:t>
            </a:r>
          </a:p>
          <a:p>
            <a:pPr eaLnBrk="1" hangingPunct="1">
              <a:buClrTx/>
              <a:buFontTx/>
              <a:buNone/>
              <a:defRPr/>
            </a:pPr>
            <a:r>
              <a:rPr lang="en-US" sz="1600">
                <a:solidFill>
                  <a:srgbClr val="000000"/>
                </a:solidFill>
                <a:latin typeface="Courier New" charset="0"/>
              </a:rPr>
              <a:t>}</a:t>
            </a:r>
          </a:p>
        </p:txBody>
      </p:sp>
      <p:sp>
        <p:nvSpPr>
          <p:cNvPr id="12294" name="Text Box 5"/>
          <p:cNvSpPr txBox="1">
            <a:spLocks noChangeArrowheads="1"/>
          </p:cNvSpPr>
          <p:nvPr/>
        </p:nvSpPr>
        <p:spPr bwMode="auto">
          <a:xfrm>
            <a:off x="2455863" y="1897063"/>
            <a:ext cx="7390462" cy="340735"/>
          </a:xfrm>
          <a:prstGeom prst="rect">
            <a:avLst/>
          </a:prstGeom>
          <a:solidFill>
            <a:srgbClr val="F2F2F2"/>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 80483b7:	c7 05 10 9d 04 08 0d 	movl   $0xd,0x8049d10</a:t>
            </a:r>
          </a:p>
        </p:txBody>
      </p:sp>
      <p:sp>
        <p:nvSpPr>
          <p:cNvPr id="13318" name="Rectangle 6"/>
          <p:cNvSpPr>
            <a:spLocks noChangeArrowheads="1"/>
          </p:cNvSpPr>
          <p:nvPr/>
        </p:nvSpPr>
        <p:spPr bwMode="auto">
          <a:xfrm>
            <a:off x="2592389" y="2508250"/>
            <a:ext cx="1362423"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User Process</a:t>
            </a:r>
          </a:p>
        </p:txBody>
      </p:sp>
      <p:sp>
        <p:nvSpPr>
          <p:cNvPr id="13319" name="Rectangle 7"/>
          <p:cNvSpPr>
            <a:spLocks noChangeArrowheads="1"/>
          </p:cNvSpPr>
          <p:nvPr/>
        </p:nvSpPr>
        <p:spPr bwMode="auto">
          <a:xfrm>
            <a:off x="5835651" y="2508250"/>
            <a:ext cx="437363"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OS</a:t>
            </a:r>
          </a:p>
        </p:txBody>
      </p:sp>
      <p:sp>
        <p:nvSpPr>
          <p:cNvPr id="13320" name="Line 8"/>
          <p:cNvSpPr>
            <a:spLocks noChangeShapeType="1"/>
          </p:cNvSpPr>
          <p:nvPr/>
        </p:nvSpPr>
        <p:spPr bwMode="auto">
          <a:xfrm>
            <a:off x="3328989" y="3030537"/>
            <a:ext cx="1587" cy="598488"/>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1" name="Line 9"/>
          <p:cNvSpPr>
            <a:spLocks noChangeShapeType="1"/>
          </p:cNvSpPr>
          <p:nvPr/>
        </p:nvSpPr>
        <p:spPr bwMode="auto">
          <a:xfrm>
            <a:off x="3335338" y="3635376"/>
            <a:ext cx="2806700" cy="1587"/>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2" name="Line 10"/>
          <p:cNvSpPr>
            <a:spLocks noChangeShapeType="1"/>
          </p:cNvSpPr>
          <p:nvPr/>
        </p:nvSpPr>
        <p:spPr bwMode="auto">
          <a:xfrm>
            <a:off x="6148389" y="3641725"/>
            <a:ext cx="1587" cy="596900"/>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3" name="Line 11"/>
          <p:cNvSpPr>
            <a:spLocks noChangeShapeType="1"/>
          </p:cNvSpPr>
          <p:nvPr/>
        </p:nvSpPr>
        <p:spPr bwMode="auto">
          <a:xfrm flipH="1" flipV="1">
            <a:off x="3319463" y="3638550"/>
            <a:ext cx="2838450" cy="615950"/>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4" name="Line 12"/>
          <p:cNvSpPr>
            <a:spLocks noChangeShapeType="1"/>
          </p:cNvSpPr>
          <p:nvPr/>
        </p:nvSpPr>
        <p:spPr bwMode="auto">
          <a:xfrm flipH="1">
            <a:off x="3319463" y="3732212"/>
            <a:ext cx="12700" cy="909638"/>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5" name="Rectangle 13"/>
          <p:cNvSpPr>
            <a:spLocks noChangeArrowheads="1"/>
          </p:cNvSpPr>
          <p:nvPr/>
        </p:nvSpPr>
        <p:spPr bwMode="auto">
          <a:xfrm>
            <a:off x="3562350" y="3270250"/>
            <a:ext cx="2141996"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 page fault</a:t>
            </a:r>
          </a:p>
        </p:txBody>
      </p:sp>
      <p:sp>
        <p:nvSpPr>
          <p:cNvPr id="13326" name="Rectangle 14"/>
          <p:cNvSpPr>
            <a:spLocks noChangeArrowheads="1"/>
          </p:cNvSpPr>
          <p:nvPr/>
        </p:nvSpPr>
        <p:spPr bwMode="auto">
          <a:xfrm>
            <a:off x="6178550" y="3614738"/>
            <a:ext cx="1974850" cy="6434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Create page and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load into memory</a:t>
            </a:r>
          </a:p>
        </p:txBody>
      </p:sp>
      <p:sp>
        <p:nvSpPr>
          <p:cNvPr id="13327" name="Rectangle 15"/>
          <p:cNvSpPr>
            <a:spLocks noChangeArrowheads="1"/>
          </p:cNvSpPr>
          <p:nvPr/>
        </p:nvSpPr>
        <p:spPr bwMode="auto">
          <a:xfrm>
            <a:off x="4119564" y="3956050"/>
            <a:ext cx="852925"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returns</a:t>
            </a:r>
          </a:p>
        </p:txBody>
      </p:sp>
      <p:sp>
        <p:nvSpPr>
          <p:cNvPr id="13328" name="Text Box 16"/>
          <p:cNvSpPr txBox="1">
            <a:spLocks noChangeArrowheads="1"/>
          </p:cNvSpPr>
          <p:nvPr/>
        </p:nvSpPr>
        <p:spPr bwMode="auto">
          <a:xfrm>
            <a:off x="2736851" y="3470275"/>
            <a:ext cx="541665"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movl</a:t>
            </a:r>
          </a:p>
        </p:txBody>
      </p:sp>
    </p:spTree>
    <p:extLst>
      <p:ext uri="{BB962C8B-B14F-4D97-AF65-F5344CB8AC3E}">
        <p14:creationId xmlns:p14="http://schemas.microsoft.com/office/powerpoint/2010/main" val="1059846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13313"/>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3318"/>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3320"/>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332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13325"/>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3321"/>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3319"/>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3326"/>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33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fill="hold" nodeType="clickEffect">
                                  <p:stCondLst>
                                    <p:cond delay="0"/>
                                  </p:stCondLst>
                                  <p:childTnLst>
                                    <p:set>
                                      <p:cBhvr additive="repl">
                                        <p:cTn id="28" dur="1" fill="hold">
                                          <p:stCondLst>
                                            <p:cond delay="0"/>
                                          </p:stCondLst>
                                        </p:cTn>
                                        <p:tgtEl>
                                          <p:spTgt spid="13323"/>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133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133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13315">
                                            <p:txEl>
                                              <p:pRg st="10" end="10"/>
                                            </p:txEl>
                                          </p:spTgt>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13315">
                                            <p:txEl>
                                              <p:pRg st="11" end="11"/>
                                            </p:txEl>
                                          </p:spTgt>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81200" y="-427037"/>
            <a:ext cx="8686800" cy="1189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Fault Example: Invalid Memory Reference</a:t>
            </a:r>
          </a:p>
        </p:txBody>
      </p:sp>
      <p:sp>
        <p:nvSpPr>
          <p:cNvPr id="14338" name="Text Box 2"/>
          <p:cNvSpPr txBox="1">
            <a:spLocks noChangeArrowheads="1"/>
          </p:cNvSpPr>
          <p:nvPr/>
        </p:nvSpPr>
        <p:spPr bwMode="auto">
          <a:xfrm>
            <a:off x="2041525" y="4775200"/>
            <a:ext cx="6705600" cy="1255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Page handler detects invalid address</a:t>
            </a:r>
          </a:p>
          <a:p>
            <a:pPr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Sends </a:t>
            </a:r>
            <a:r>
              <a:rPr lang="en-US" altLang="en-US" sz="2000">
                <a:solidFill>
                  <a:srgbClr val="000000"/>
                </a:solidFill>
                <a:latin typeface="Courier New" panose="02070309020205020404" pitchFamily="49" charset="0"/>
              </a:rPr>
              <a:t>SIGSEGV</a:t>
            </a:r>
            <a:r>
              <a:rPr lang="en-US" altLang="en-US" sz="2000">
                <a:solidFill>
                  <a:srgbClr val="000000"/>
                </a:solidFill>
                <a:latin typeface="Calibri" panose="020F0502020204030204" pitchFamily="34" charset="0"/>
              </a:rPr>
              <a:t> signal to user process</a:t>
            </a:r>
          </a:p>
          <a:p>
            <a:pPr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User process exits with “segmentation fault”</a:t>
            </a:r>
          </a:p>
        </p:txBody>
      </p:sp>
      <p:sp>
        <p:nvSpPr>
          <p:cNvPr id="13316" name="Text Box 3"/>
          <p:cNvSpPr txBox="1">
            <a:spLocks noChangeArrowheads="1"/>
          </p:cNvSpPr>
          <p:nvPr/>
        </p:nvSpPr>
        <p:spPr bwMode="auto">
          <a:xfrm>
            <a:off x="2500314" y="468312"/>
            <a:ext cx="2280089" cy="1325620"/>
          </a:xfrm>
          <a:prstGeom prst="rect">
            <a:avLst/>
          </a:prstGeom>
          <a:solidFill>
            <a:srgbClr val="F6F5BD"/>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int a[1000];</a:t>
            </a:r>
          </a:p>
          <a:p>
            <a:pPr eaLnBrk="1" hangingPunct="1">
              <a:buClrTx/>
              <a:buFontTx/>
              <a:buNone/>
              <a:defRPr/>
            </a:pPr>
            <a:r>
              <a:rPr lang="en-US" sz="1600">
                <a:solidFill>
                  <a:srgbClr val="000000"/>
                </a:solidFill>
                <a:latin typeface="Courier New" charset="0"/>
              </a:rPr>
              <a:t>main ()</a:t>
            </a:r>
          </a:p>
          <a:p>
            <a:pPr eaLnBrk="1" hangingPunct="1">
              <a:buClrTx/>
              <a:buFontTx/>
              <a:buNone/>
              <a:defRPr/>
            </a:pPr>
            <a:r>
              <a:rPr lang="en-US" sz="1600">
                <a:solidFill>
                  <a:srgbClr val="000000"/>
                </a:solidFill>
                <a:latin typeface="Courier New" charset="0"/>
              </a:rPr>
              <a:t>{</a:t>
            </a:r>
          </a:p>
          <a:p>
            <a:pPr eaLnBrk="1" hangingPunct="1">
              <a:buClrTx/>
              <a:buFontTx/>
              <a:buNone/>
              <a:defRPr/>
            </a:pPr>
            <a:r>
              <a:rPr lang="en-US" sz="1600">
                <a:solidFill>
                  <a:srgbClr val="000000"/>
                </a:solidFill>
                <a:latin typeface="Courier New" charset="0"/>
              </a:rPr>
              <a:t>    a[5000] = 13;</a:t>
            </a:r>
          </a:p>
          <a:p>
            <a:pPr eaLnBrk="1" hangingPunct="1">
              <a:buClrTx/>
              <a:buFontTx/>
              <a:buNone/>
              <a:defRPr/>
            </a:pPr>
            <a:r>
              <a:rPr lang="en-US" sz="1600">
                <a:solidFill>
                  <a:srgbClr val="000000"/>
                </a:solidFill>
                <a:latin typeface="Courier New" charset="0"/>
              </a:rPr>
              <a:t>}</a:t>
            </a:r>
          </a:p>
        </p:txBody>
      </p:sp>
      <p:sp>
        <p:nvSpPr>
          <p:cNvPr id="13317" name="Text Box 4"/>
          <p:cNvSpPr txBox="1">
            <a:spLocks noChangeArrowheads="1"/>
          </p:cNvSpPr>
          <p:nvPr/>
        </p:nvSpPr>
        <p:spPr bwMode="auto">
          <a:xfrm>
            <a:off x="2522538" y="1916113"/>
            <a:ext cx="7390462" cy="340735"/>
          </a:xfrm>
          <a:prstGeom prst="rect">
            <a:avLst/>
          </a:prstGeom>
          <a:solidFill>
            <a:srgbClr val="F2F2F2"/>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 80483b7:	c7 05 60 e3 04 08 0d 	movl   $0xd,0x804e360</a:t>
            </a:r>
          </a:p>
        </p:txBody>
      </p:sp>
      <p:sp>
        <p:nvSpPr>
          <p:cNvPr id="14341" name="Rectangle 5"/>
          <p:cNvSpPr>
            <a:spLocks noChangeArrowheads="1"/>
          </p:cNvSpPr>
          <p:nvPr/>
        </p:nvSpPr>
        <p:spPr bwMode="auto">
          <a:xfrm>
            <a:off x="2482850" y="2525712"/>
            <a:ext cx="7270750" cy="2057400"/>
          </a:xfrm>
          <a:prstGeom prst="rect">
            <a:avLst/>
          </a:prstGeom>
          <a:solidFill>
            <a:srgbClr val="E9E1C9"/>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4342" name="Rectangle 6"/>
          <p:cNvSpPr>
            <a:spLocks noChangeArrowheads="1"/>
          </p:cNvSpPr>
          <p:nvPr/>
        </p:nvSpPr>
        <p:spPr bwMode="auto">
          <a:xfrm>
            <a:off x="2662239" y="2525712"/>
            <a:ext cx="1362423"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User Process</a:t>
            </a:r>
          </a:p>
        </p:txBody>
      </p:sp>
      <p:sp>
        <p:nvSpPr>
          <p:cNvPr id="14343" name="Rectangle 7"/>
          <p:cNvSpPr>
            <a:spLocks noChangeArrowheads="1"/>
          </p:cNvSpPr>
          <p:nvPr/>
        </p:nvSpPr>
        <p:spPr bwMode="auto">
          <a:xfrm>
            <a:off x="5905501" y="2525712"/>
            <a:ext cx="437363"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OS</a:t>
            </a:r>
          </a:p>
        </p:txBody>
      </p:sp>
      <p:sp>
        <p:nvSpPr>
          <p:cNvPr id="14344" name="Line 8"/>
          <p:cNvSpPr>
            <a:spLocks noChangeShapeType="1"/>
          </p:cNvSpPr>
          <p:nvPr/>
        </p:nvSpPr>
        <p:spPr bwMode="auto">
          <a:xfrm>
            <a:off x="3398839" y="3048001"/>
            <a:ext cx="1587" cy="598487"/>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4345" name="Line 9"/>
          <p:cNvSpPr>
            <a:spLocks noChangeShapeType="1"/>
          </p:cNvSpPr>
          <p:nvPr/>
        </p:nvSpPr>
        <p:spPr bwMode="auto">
          <a:xfrm>
            <a:off x="3405188" y="3652837"/>
            <a:ext cx="2806700" cy="1588"/>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4346" name="Line 10"/>
          <p:cNvSpPr>
            <a:spLocks noChangeShapeType="1"/>
          </p:cNvSpPr>
          <p:nvPr/>
        </p:nvSpPr>
        <p:spPr bwMode="auto">
          <a:xfrm>
            <a:off x="6218239" y="3659187"/>
            <a:ext cx="1587" cy="596900"/>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4347" name="Rectangle 11"/>
          <p:cNvSpPr>
            <a:spLocks noChangeArrowheads="1"/>
          </p:cNvSpPr>
          <p:nvPr/>
        </p:nvSpPr>
        <p:spPr bwMode="auto">
          <a:xfrm>
            <a:off x="3562350" y="3287712"/>
            <a:ext cx="2141996"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 page fault</a:t>
            </a:r>
          </a:p>
        </p:txBody>
      </p:sp>
      <p:sp>
        <p:nvSpPr>
          <p:cNvPr id="14348" name="Rectangle 12"/>
          <p:cNvSpPr>
            <a:spLocks noChangeArrowheads="1"/>
          </p:cNvSpPr>
          <p:nvPr/>
        </p:nvSpPr>
        <p:spPr bwMode="auto">
          <a:xfrm>
            <a:off x="6248400" y="3673475"/>
            <a:ext cx="2286000"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detect invalid address</a:t>
            </a:r>
          </a:p>
        </p:txBody>
      </p:sp>
      <p:sp>
        <p:nvSpPr>
          <p:cNvPr id="14349" name="Text Box 13"/>
          <p:cNvSpPr txBox="1">
            <a:spLocks noChangeArrowheads="1"/>
          </p:cNvSpPr>
          <p:nvPr/>
        </p:nvSpPr>
        <p:spPr bwMode="auto">
          <a:xfrm>
            <a:off x="2805114" y="3489325"/>
            <a:ext cx="541665"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movl</a:t>
            </a:r>
          </a:p>
        </p:txBody>
      </p:sp>
      <p:sp>
        <p:nvSpPr>
          <p:cNvPr id="14350" name="Line 14"/>
          <p:cNvSpPr>
            <a:spLocks noChangeShapeType="1"/>
          </p:cNvSpPr>
          <p:nvPr/>
        </p:nvSpPr>
        <p:spPr bwMode="auto">
          <a:xfrm>
            <a:off x="6232526" y="4254501"/>
            <a:ext cx="1768475" cy="1587"/>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4351" name="Rectangle 15"/>
          <p:cNvSpPr>
            <a:spLocks noChangeArrowheads="1"/>
          </p:cNvSpPr>
          <p:nvPr/>
        </p:nvSpPr>
        <p:spPr bwMode="auto">
          <a:xfrm>
            <a:off x="8001000" y="4064000"/>
            <a:ext cx="1600200"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signal process</a:t>
            </a:r>
          </a:p>
        </p:txBody>
      </p:sp>
    </p:spTree>
    <p:extLst>
      <p:ext uri="{BB962C8B-B14F-4D97-AF65-F5344CB8AC3E}">
        <p14:creationId xmlns:p14="http://schemas.microsoft.com/office/powerpoint/2010/main" val="38120149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14341"/>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4342"/>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4344"/>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43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14347"/>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4345"/>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43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nodeType="clickEffect">
                                  <p:stCondLst>
                                    <p:cond delay="0"/>
                                  </p:stCondLst>
                                  <p:childTnLst>
                                    <p:set>
                                      <p:cBhvr additive="repl">
                                        <p:cTn id="24" dur="1" fill="hold">
                                          <p:stCondLst>
                                            <p:cond delay="0"/>
                                          </p:stCondLst>
                                        </p:cTn>
                                        <p:tgtEl>
                                          <p:spTgt spid="14346"/>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143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14350"/>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43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fill="hold" nodeType="clickEffect">
                                  <p:stCondLst>
                                    <p:cond delay="0"/>
                                  </p:stCondLst>
                                  <p:childTnLst>
                                    <p:set>
                                      <p:cBhvr additive="repl">
                                        <p:cTn id="36" dur="1" fill="hold">
                                          <p:stCondLst>
                                            <p:cond delay="0"/>
                                          </p:stCondLst>
                                        </p:cTn>
                                        <p:tgtEl>
                                          <p:spTgt spid="14338">
                                            <p:txEl>
                                              <p:pRg st="0" end="0"/>
                                            </p:txEl>
                                          </p:spTgt>
                                        </p:tgtEl>
                                        <p:attrNameLst>
                                          <p:attrName>style.visibility</p:attrName>
                                        </p:attrNameLst>
                                      </p:cBhvr>
                                      <p:to>
                                        <p:strVal val="visible"/>
                                      </p:to>
                                    </p:set>
                                  </p:childTnLst>
                                </p:cTn>
                              </p:par>
                              <p:par>
                                <p:cTn id="37" presetID="1" presetClass="entr" fill="hold" nodeType="withEffect">
                                  <p:stCondLst>
                                    <p:cond delay="0"/>
                                  </p:stCondLst>
                                  <p:childTnLst>
                                    <p:set>
                                      <p:cBhvr additive="repl">
                                        <p:cTn id="38" dur="1" fill="hold">
                                          <p:stCondLst>
                                            <p:cond delay="0"/>
                                          </p:stCondLst>
                                        </p:cTn>
                                        <p:tgtEl>
                                          <p:spTgt spid="14338">
                                            <p:txEl>
                                              <p:pRg st="1" end="1"/>
                                            </p:txEl>
                                          </p:spTgt>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981200" y="130176"/>
            <a:ext cx="8229600" cy="1431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400">
                <a:solidFill>
                  <a:srgbClr val="000000"/>
                </a:solidFill>
                <a:latin typeface="Calibri" charset="0"/>
                <a:cs typeface="DejaVu Sans" charset="0"/>
              </a:rPr>
              <a:t>Exception Table IA32 (Excerpt)</a:t>
            </a:r>
          </a:p>
        </p:txBody>
      </p:sp>
      <p:graphicFrame>
        <p:nvGraphicFramePr>
          <p:cNvPr id="15362" name="Group 2"/>
          <p:cNvGraphicFramePr>
            <a:graphicFrameLocks noGrp="1"/>
          </p:cNvGraphicFramePr>
          <p:nvPr/>
        </p:nvGraphicFramePr>
        <p:xfrm>
          <a:off x="2971800" y="1371600"/>
          <a:ext cx="7088188" cy="3478212"/>
        </p:xfrm>
        <a:graphic>
          <a:graphicData uri="http://schemas.openxmlformats.org/drawingml/2006/table">
            <a:tbl>
              <a:tblPr/>
              <a:tblGrid>
                <a:gridCol w="2362200">
                  <a:extLst>
                    <a:ext uri="{9D8B030D-6E8A-4147-A177-3AD203B41FA5}">
                      <a16:colId xmlns:a16="http://schemas.microsoft.com/office/drawing/2014/main" val="20000"/>
                    </a:ext>
                  </a:extLst>
                </a:gridCol>
                <a:gridCol w="2592388">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633441">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C00000"/>
                          </a:solidFill>
                          <a:effectLst/>
                          <a:latin typeface="Calibri" pitchFamily="32" charset="0"/>
                          <a:cs typeface="Arial" charset="0"/>
                        </a:rPr>
                        <a:t>Exception Number</a:t>
                      </a:r>
                    </a:p>
                  </a:txBody>
                  <a:tcPr marL="90000" marR="90000" marT="59475" marB="45722"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C00000"/>
                          </a:solidFill>
                          <a:effectLst/>
                          <a:latin typeface="Calibri" pitchFamily="32" charset="0"/>
                          <a:cs typeface="Arial" charset="0"/>
                        </a:rPr>
                        <a:t>Description</a:t>
                      </a:r>
                    </a:p>
                  </a:txBody>
                  <a:tcPr marL="90000" marR="90000" marT="59475" marB="45722"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C00000"/>
                          </a:solidFill>
                          <a:effectLst/>
                          <a:latin typeface="Calibri" pitchFamily="32" charset="0"/>
                          <a:cs typeface="Arial" charset="0"/>
                        </a:rPr>
                        <a:t>Exception Class</a:t>
                      </a:r>
                    </a:p>
                  </a:txBody>
                  <a:tcPr marL="90000" marR="90000" marT="59475" marB="45722"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0</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Divide error</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Fault</a:t>
                      </a:r>
                    </a:p>
                  </a:txBody>
                  <a:tcPr marL="90000" marR="90000" marT="59475" marB="45722" horzOverflow="overflow">
                    <a:lnL>
                      <a:noFill/>
                    </a:lnL>
                    <a:lnR>
                      <a:noFill/>
                    </a:lnR>
                    <a:lnT>
                      <a:noFill/>
                    </a:lnT>
                    <a:lnB>
                      <a:noFill/>
                    </a:lnB>
                    <a:lnTlToBr>
                      <a:noFill/>
                    </a:lnTlToBr>
                    <a:lnBlToTr>
                      <a:noFill/>
                    </a:lnBlToTr>
                    <a:solidFill>
                      <a:srgbClr val="FCFBF9"/>
                    </a:solidFill>
                  </a:tcPr>
                </a:tc>
                <a:extLst>
                  <a:ext uri="{0D108BD9-81ED-4DB2-BD59-A6C34878D82A}">
                    <a16:rowId xmlns:a16="http://schemas.microsoft.com/office/drawing/2014/main" val="10001"/>
                  </a:ext>
                </a:extLst>
              </a:tr>
              <a:tr h="633441">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13</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General protection fault</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Fault</a:t>
                      </a:r>
                    </a:p>
                  </a:txBody>
                  <a:tcPr marL="90000" marR="90000" marT="59475" marB="45722" horzOverflow="overflow">
                    <a:lnL>
                      <a:noFill/>
                    </a:lnL>
                    <a:lnR>
                      <a:noFill/>
                    </a:lnR>
                    <a:lnT>
                      <a:noFill/>
                    </a:lnT>
                    <a:lnB>
                      <a:noFill/>
                    </a:lnB>
                    <a:lnTlToBr>
                      <a:noFill/>
                    </a:lnTlToBr>
                    <a:lnBlToTr>
                      <a:noFill/>
                    </a:lnBlToTr>
                    <a:solidFill>
                      <a:srgbClr val="FCFBF9"/>
                    </a:solidFill>
                  </a:tcPr>
                </a:tc>
                <a:extLst>
                  <a:ext uri="{0D108BD9-81ED-4DB2-BD59-A6C34878D82A}">
                    <a16:rowId xmlns:a16="http://schemas.microsoft.com/office/drawing/2014/main" val="10002"/>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14</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Page fault</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Fault</a:t>
                      </a:r>
                    </a:p>
                  </a:txBody>
                  <a:tcPr marL="90000" marR="90000" marT="59475" marB="45722" horzOverflow="overflow">
                    <a:lnL>
                      <a:noFill/>
                    </a:lnL>
                    <a:lnR>
                      <a:noFill/>
                    </a:lnR>
                    <a:lnT>
                      <a:noFill/>
                    </a:lnT>
                    <a:lnB>
                      <a:noFill/>
                    </a:lnB>
                    <a:lnTlToBr>
                      <a:noFill/>
                    </a:lnTlToBr>
                    <a:lnBlToTr>
                      <a:noFill/>
                    </a:lnBlToTr>
                    <a:solidFill>
                      <a:srgbClr val="FCFBF9"/>
                    </a:solidFill>
                  </a:tcPr>
                </a:tc>
                <a:extLst>
                  <a:ext uri="{0D108BD9-81ED-4DB2-BD59-A6C34878D82A}">
                    <a16:rowId xmlns:a16="http://schemas.microsoft.com/office/drawing/2014/main" val="10003"/>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18</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Machine check</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Abort</a:t>
                      </a:r>
                    </a:p>
                  </a:txBody>
                  <a:tcPr marL="90000" marR="90000" marT="59475" marB="45722" horzOverflow="overflow">
                    <a:lnL>
                      <a:noFill/>
                    </a:lnL>
                    <a:lnR>
                      <a:noFill/>
                    </a:lnR>
                    <a:lnT>
                      <a:noFill/>
                    </a:lnT>
                    <a:lnB>
                      <a:noFill/>
                    </a:lnB>
                    <a:lnTlToBr>
                      <a:noFill/>
                    </a:lnTlToBr>
                    <a:lnBlToTr>
                      <a:noFill/>
                    </a:lnBlToTr>
                    <a:solidFill>
                      <a:srgbClr val="FCFBF9"/>
                    </a:solidFill>
                  </a:tcPr>
                </a:tc>
                <a:extLst>
                  <a:ext uri="{0D108BD9-81ED-4DB2-BD59-A6C34878D82A}">
                    <a16:rowId xmlns:a16="http://schemas.microsoft.com/office/drawing/2014/main" val="10004"/>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32-127</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OS-defined</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Interrupt or trap</a:t>
                      </a:r>
                    </a:p>
                  </a:txBody>
                  <a:tcPr marL="90000" marR="90000" marT="59475" marB="4572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128 (0x80)</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System call</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Trap</a:t>
                      </a:r>
                    </a:p>
                  </a:txBody>
                  <a:tcPr marL="90000" marR="90000" marT="59475" marB="4572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129-255</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OS-defined</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dirty="0">
                          <a:ln>
                            <a:noFill/>
                          </a:ln>
                          <a:solidFill>
                            <a:srgbClr val="000000"/>
                          </a:solidFill>
                          <a:effectLst/>
                          <a:latin typeface="Calibri" pitchFamily="32" charset="0"/>
                          <a:cs typeface="Arial" charset="0"/>
                        </a:rPr>
                        <a:t>Interrupt or trap</a:t>
                      </a:r>
                    </a:p>
                  </a:txBody>
                  <a:tcPr marL="90000" marR="90000" marT="59475" marB="4572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4364" name="Rectangle 27"/>
          <p:cNvSpPr>
            <a:spLocks noChangeArrowheads="1"/>
          </p:cNvSpPr>
          <p:nvPr/>
        </p:nvSpPr>
        <p:spPr bwMode="auto">
          <a:xfrm>
            <a:off x="2209800" y="5181600"/>
            <a:ext cx="8001000" cy="642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0000"/>
                </a:solidFill>
                <a:latin typeface="Calibri" charset="0"/>
                <a:ea typeface="ＭＳ Ｐゴシック" charset="0"/>
                <a:cs typeface="Arial" charset="0"/>
              </a:rPr>
              <a:t>Check pp. 183:</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0000"/>
                </a:solidFill>
                <a:latin typeface="Calibri" charset="0"/>
                <a:ea typeface="ＭＳ Ｐゴシック" charset="0"/>
                <a:cs typeface="Arial" charset="0"/>
              </a:rPr>
              <a:t>http://download.intel.com/design/processor/manuals/253665.pdf</a:t>
            </a:r>
          </a:p>
        </p:txBody>
      </p:sp>
    </p:spTree>
    <p:extLst>
      <p:ext uri="{BB962C8B-B14F-4D97-AF65-F5344CB8AC3E}">
        <p14:creationId xmlns:p14="http://schemas.microsoft.com/office/powerpoint/2010/main" val="16217786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860550" y="76200"/>
            <a:ext cx="8624888" cy="6337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Definition: A </a:t>
            </a:r>
            <a:r>
              <a:rPr lang="en-US" altLang="en-US" sz="2800" i="1" dirty="0">
                <a:solidFill>
                  <a:srgbClr val="C00000"/>
                </a:solidFill>
                <a:latin typeface="Calibri" panose="020F0502020204030204" pitchFamily="34" charset="0"/>
              </a:rPr>
              <a:t>process</a:t>
            </a:r>
            <a:r>
              <a:rPr lang="en-US" altLang="en-US" sz="2800" dirty="0">
                <a:solidFill>
                  <a:srgbClr val="000000"/>
                </a:solidFill>
                <a:latin typeface="Calibri" panose="020F0502020204030204" pitchFamily="34" charset="0"/>
              </a:rPr>
              <a:t> is an instance of a running program.</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One of the most profound ideas in computer science</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Not the same as “program” or “processor”</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Process provides each program with two key abstractions:</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Logical control flow</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Each program seems to have exclusive use of the CPU</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Private virtual address space</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Each program seems to have exclusive use of main memory</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How are these Illusions maintained?</a:t>
            </a: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Process executions interleaved (multitasking)</a:t>
            </a: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Address spaces managed by virtual memory system</a:t>
            </a:r>
          </a:p>
        </p:txBody>
      </p:sp>
    </p:spTree>
    <p:extLst>
      <p:ext uri="{BB962C8B-B14F-4D97-AF65-F5344CB8AC3E}">
        <p14:creationId xmlns:p14="http://schemas.microsoft.com/office/powerpoint/2010/main" val="7165485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nodeType="clickEffect">
                                  <p:stCondLst>
                                    <p:cond delay="0"/>
                                  </p:stCondLst>
                                  <p:childTnLst>
                                    <p:set>
                                      <p:cBhvr additive="repl">
                                        <p:cTn id="20" dur="1" fill="hold">
                                          <p:stCondLst>
                                            <p:cond delay="0"/>
                                          </p:stCondLst>
                                        </p:cTn>
                                        <p:tgtEl>
                                          <p:spTgt spid="16386">
                                            <p:txEl>
                                              <p:pRg st="8" end="8"/>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930400" y="152401"/>
            <a:ext cx="60706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Concurrent Processes</a:t>
            </a:r>
          </a:p>
        </p:txBody>
      </p:sp>
      <p:sp>
        <p:nvSpPr>
          <p:cNvPr id="17410" name="Text Box 2"/>
          <p:cNvSpPr txBox="1">
            <a:spLocks noChangeArrowheads="1"/>
          </p:cNvSpPr>
          <p:nvPr/>
        </p:nvSpPr>
        <p:spPr bwMode="auto">
          <a:xfrm>
            <a:off x="1933576" y="911225"/>
            <a:ext cx="7896225" cy="28590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Two processes </a:t>
            </a:r>
            <a:r>
              <a:rPr lang="en-US" sz="2800" i="1">
                <a:solidFill>
                  <a:srgbClr val="000000"/>
                </a:solidFill>
                <a:latin typeface="Calibri" charset="0"/>
                <a:cs typeface="DejaVu Sans" charset="0"/>
              </a:rPr>
              <a:t>run </a:t>
            </a:r>
            <a:r>
              <a:rPr lang="en-US" sz="2800" i="1">
                <a:solidFill>
                  <a:srgbClr val="C00000"/>
                </a:solidFill>
                <a:latin typeface="Calibri" charset="0"/>
                <a:cs typeface="DejaVu Sans" charset="0"/>
              </a:rPr>
              <a:t>concurrently</a:t>
            </a:r>
            <a:r>
              <a:rPr lang="en-US" sz="2800">
                <a:solidFill>
                  <a:srgbClr val="000000"/>
                </a:solidFill>
                <a:latin typeface="Calibri" charset="0"/>
                <a:cs typeface="DejaVu Sans" charset="0"/>
              </a:rPr>
              <a:t> (</a:t>
            </a:r>
            <a:r>
              <a:rPr lang="en-US" sz="2800" i="1">
                <a:solidFill>
                  <a:srgbClr val="000000"/>
                </a:solidFill>
                <a:latin typeface="Calibri" charset="0"/>
                <a:cs typeface="DejaVu Sans" charset="0"/>
              </a:rPr>
              <a:t>are concurrent)</a:t>
            </a:r>
            <a:r>
              <a:rPr lang="en-US" sz="2800">
                <a:solidFill>
                  <a:srgbClr val="000000"/>
                </a:solidFill>
                <a:latin typeface="Calibri" charset="0"/>
                <a:cs typeface="DejaVu Sans" charset="0"/>
              </a:rPr>
              <a:t> if their flows overlap in time</a:t>
            </a:r>
          </a:p>
          <a:p>
            <a:pPr eaLnBrk="1" hangingPunct="1">
              <a:spcBef>
                <a:spcPts val="700"/>
              </a:spcBef>
              <a:buFont typeface="Arial" charset="0"/>
              <a:buChar char="•"/>
              <a:defRPr/>
            </a:pPr>
            <a:r>
              <a:rPr lang="en-US" sz="2800">
                <a:solidFill>
                  <a:srgbClr val="000000"/>
                </a:solidFill>
                <a:latin typeface="Calibri" charset="0"/>
                <a:cs typeface="DejaVu Sans" charset="0"/>
              </a:rPr>
              <a:t>Otherwise, they are </a:t>
            </a:r>
            <a:r>
              <a:rPr lang="en-US" sz="2800" i="1">
                <a:solidFill>
                  <a:srgbClr val="C00000"/>
                </a:solidFill>
                <a:latin typeface="Calibri" charset="0"/>
                <a:cs typeface="DejaVu Sans" charset="0"/>
              </a:rPr>
              <a:t>sequential</a:t>
            </a:r>
          </a:p>
          <a:p>
            <a:pPr eaLnBrk="1" hangingPunct="1">
              <a:spcBef>
                <a:spcPts val="700"/>
              </a:spcBef>
              <a:buFont typeface="Arial" charset="0"/>
              <a:buChar char="•"/>
              <a:defRPr/>
            </a:pPr>
            <a:r>
              <a:rPr lang="en-US" sz="2800">
                <a:solidFill>
                  <a:srgbClr val="000000"/>
                </a:solidFill>
                <a:latin typeface="Calibri" charset="0"/>
                <a:cs typeface="DejaVu Sans" charset="0"/>
              </a:rPr>
              <a:t>Examples: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Concurrent: A &amp; B, A &amp; C</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Sequential: B &amp; C</a:t>
            </a:r>
          </a:p>
        </p:txBody>
      </p:sp>
      <p:sp>
        <p:nvSpPr>
          <p:cNvPr id="17411" name="Line 3"/>
          <p:cNvSpPr>
            <a:spLocks noChangeShapeType="1"/>
          </p:cNvSpPr>
          <p:nvPr/>
        </p:nvSpPr>
        <p:spPr bwMode="auto">
          <a:xfrm>
            <a:off x="4648200" y="4035425"/>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2" name="Text Box 4"/>
          <p:cNvSpPr txBox="1">
            <a:spLocks noChangeArrowheads="1"/>
          </p:cNvSpPr>
          <p:nvPr/>
        </p:nvSpPr>
        <p:spPr bwMode="auto">
          <a:xfrm>
            <a:off x="4067175" y="3654426"/>
            <a:ext cx="970756"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A</a:t>
            </a:r>
          </a:p>
        </p:txBody>
      </p:sp>
      <p:sp>
        <p:nvSpPr>
          <p:cNvPr id="17413" name="Text Box 5"/>
          <p:cNvSpPr txBox="1">
            <a:spLocks noChangeArrowheads="1"/>
          </p:cNvSpPr>
          <p:nvPr/>
        </p:nvSpPr>
        <p:spPr bwMode="auto">
          <a:xfrm>
            <a:off x="5586413" y="3654426"/>
            <a:ext cx="964344"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B</a:t>
            </a:r>
          </a:p>
        </p:txBody>
      </p:sp>
      <p:sp>
        <p:nvSpPr>
          <p:cNvPr id="17414" name="Text Box 6"/>
          <p:cNvSpPr txBox="1">
            <a:spLocks noChangeArrowheads="1"/>
          </p:cNvSpPr>
          <p:nvPr/>
        </p:nvSpPr>
        <p:spPr bwMode="auto">
          <a:xfrm>
            <a:off x="7105651" y="3654426"/>
            <a:ext cx="959535"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C</a:t>
            </a:r>
          </a:p>
        </p:txBody>
      </p:sp>
      <p:sp>
        <p:nvSpPr>
          <p:cNvPr id="17415" name="Line 7"/>
          <p:cNvSpPr>
            <a:spLocks noChangeShapeType="1"/>
          </p:cNvSpPr>
          <p:nvPr/>
        </p:nvSpPr>
        <p:spPr bwMode="auto">
          <a:xfrm>
            <a:off x="6172200" y="4340225"/>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6" name="Line 8"/>
          <p:cNvSpPr>
            <a:spLocks noChangeShapeType="1"/>
          </p:cNvSpPr>
          <p:nvPr/>
        </p:nvSpPr>
        <p:spPr bwMode="auto">
          <a:xfrm>
            <a:off x="7696200" y="4645025"/>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7" name="Line 9"/>
          <p:cNvSpPr>
            <a:spLocks noChangeShapeType="1"/>
          </p:cNvSpPr>
          <p:nvPr/>
        </p:nvSpPr>
        <p:spPr bwMode="auto">
          <a:xfrm>
            <a:off x="4648200" y="4949825"/>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8" name="Line 10"/>
          <p:cNvSpPr>
            <a:spLocks noChangeShapeType="1"/>
          </p:cNvSpPr>
          <p:nvPr/>
        </p:nvSpPr>
        <p:spPr bwMode="auto">
          <a:xfrm>
            <a:off x="7696200" y="5254625"/>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9" name="Line 11"/>
          <p:cNvSpPr>
            <a:spLocks noChangeShapeType="1"/>
          </p:cNvSpPr>
          <p:nvPr/>
        </p:nvSpPr>
        <p:spPr bwMode="auto">
          <a:xfrm>
            <a:off x="4191000" y="4340225"/>
            <a:ext cx="4038600" cy="1588"/>
          </a:xfrm>
          <a:prstGeom prst="line">
            <a:avLst/>
          </a:prstGeom>
          <a:noFill/>
          <a:ln w="324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0" name="Line 12"/>
          <p:cNvSpPr>
            <a:spLocks noChangeShapeType="1"/>
          </p:cNvSpPr>
          <p:nvPr/>
        </p:nvSpPr>
        <p:spPr bwMode="auto">
          <a:xfrm>
            <a:off x="4191000" y="4645025"/>
            <a:ext cx="4038600" cy="1588"/>
          </a:xfrm>
          <a:prstGeom prst="line">
            <a:avLst/>
          </a:prstGeom>
          <a:noFill/>
          <a:ln w="324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1" name="Line 13"/>
          <p:cNvSpPr>
            <a:spLocks noChangeShapeType="1"/>
          </p:cNvSpPr>
          <p:nvPr/>
        </p:nvSpPr>
        <p:spPr bwMode="auto">
          <a:xfrm>
            <a:off x="4191000" y="4949825"/>
            <a:ext cx="4038600" cy="1588"/>
          </a:xfrm>
          <a:prstGeom prst="line">
            <a:avLst/>
          </a:prstGeom>
          <a:noFill/>
          <a:ln w="324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2" name="Line 14"/>
          <p:cNvSpPr>
            <a:spLocks noChangeShapeType="1"/>
          </p:cNvSpPr>
          <p:nvPr/>
        </p:nvSpPr>
        <p:spPr bwMode="auto">
          <a:xfrm>
            <a:off x="4191000" y="5254625"/>
            <a:ext cx="4038600" cy="1588"/>
          </a:xfrm>
          <a:prstGeom prst="line">
            <a:avLst/>
          </a:prstGeom>
          <a:noFill/>
          <a:ln w="324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3" name="Line 15"/>
          <p:cNvSpPr>
            <a:spLocks noChangeShapeType="1"/>
          </p:cNvSpPr>
          <p:nvPr/>
        </p:nvSpPr>
        <p:spPr bwMode="auto">
          <a:xfrm>
            <a:off x="4191000" y="5559425"/>
            <a:ext cx="4038600" cy="1588"/>
          </a:xfrm>
          <a:prstGeom prst="line">
            <a:avLst/>
          </a:prstGeom>
          <a:noFill/>
          <a:ln w="324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4" name="Text Box 16"/>
          <p:cNvSpPr txBox="1">
            <a:spLocks noChangeArrowheads="1"/>
          </p:cNvSpPr>
          <p:nvPr/>
        </p:nvSpPr>
        <p:spPr bwMode="auto">
          <a:xfrm>
            <a:off x="2535238" y="4564063"/>
            <a:ext cx="817562"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Time</a:t>
            </a:r>
          </a:p>
        </p:txBody>
      </p:sp>
      <p:sp>
        <p:nvSpPr>
          <p:cNvPr id="17425" name="AutoShape 17"/>
          <p:cNvSpPr>
            <a:spLocks noChangeArrowheads="1"/>
          </p:cNvSpPr>
          <p:nvPr/>
        </p:nvSpPr>
        <p:spPr bwMode="auto">
          <a:xfrm>
            <a:off x="3276600" y="4187825"/>
            <a:ext cx="457200" cy="1600200"/>
          </a:xfrm>
          <a:prstGeom prst="downArrow">
            <a:avLst>
              <a:gd name="adj1" fmla="val 50000"/>
              <a:gd name="adj2" fmla="val 50005"/>
            </a:avLst>
          </a:prstGeom>
          <a:solidFill>
            <a:srgbClr val="A6A6A6"/>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33942401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7410">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7411"/>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7412"/>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7413"/>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7414"/>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7415"/>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7416"/>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7417"/>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7418"/>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7419"/>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17420"/>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17421"/>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17422"/>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7423"/>
                                        </p:tgtEl>
                                        <p:attrNameLst>
                                          <p:attrName>style.visibility</p:attrName>
                                        </p:attrNameLst>
                                      </p:cBhvr>
                                      <p:to>
                                        <p:strVal val="visible"/>
                                      </p:to>
                                    </p:set>
                                  </p:childTnLst>
                                </p:cTn>
                              </p:par>
                              <p:par>
                                <p:cTn id="33" presetID="1" presetClass="entr" fill="hold" nodeType="withEffect">
                                  <p:stCondLst>
                                    <p:cond delay="0"/>
                                  </p:stCondLst>
                                  <p:childTnLst>
                                    <p:set>
                                      <p:cBhvr additive="repl">
                                        <p:cTn id="34" dur="1" fill="hold">
                                          <p:stCondLst>
                                            <p:cond delay="0"/>
                                          </p:stCondLst>
                                        </p:cTn>
                                        <p:tgtEl>
                                          <p:spTgt spid="17424"/>
                                        </p:tgtEl>
                                        <p:attrNameLst>
                                          <p:attrName>style.visibility</p:attrName>
                                        </p:attrNameLst>
                                      </p:cBhvr>
                                      <p:to>
                                        <p:strVal val="visible"/>
                                      </p:to>
                                    </p:set>
                                  </p:childTnLst>
                                </p:cTn>
                              </p:par>
                              <p:par>
                                <p:cTn id="35" presetID="1" presetClass="entr" fill="hold" grpId="0" nodeType="withEffect">
                                  <p:stCondLst>
                                    <p:cond delay="0"/>
                                  </p:stCondLst>
                                  <p:childTnLst>
                                    <p:set>
                                      <p:cBhvr additive="repl">
                                        <p:cTn id="36" dur="1" fill="hold">
                                          <p:stCondLst>
                                            <p:cond delay="0"/>
                                          </p:stCondLst>
                                        </p:cTn>
                                        <p:tgtEl>
                                          <p:spTgt spid="1742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fill="hold" nodeType="clickEffect">
                                  <p:stCondLst>
                                    <p:cond delay="0"/>
                                  </p:stCondLst>
                                  <p:childTnLst>
                                    <p:set>
                                      <p:cBhvr additive="repl">
                                        <p:cTn id="4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fill="hold" nodeType="clickEffect">
                                  <p:stCondLst>
                                    <p:cond delay="0"/>
                                  </p:stCondLst>
                                  <p:childTnLst>
                                    <p:set>
                                      <p:cBhvr additive="repl">
                                        <p:cTn id="4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05000" y="500063"/>
            <a:ext cx="8458200" cy="6397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User View of Concurrent Processes</a:t>
            </a:r>
          </a:p>
        </p:txBody>
      </p:sp>
      <p:sp>
        <p:nvSpPr>
          <p:cNvPr id="17411" name="Text Box 2"/>
          <p:cNvSpPr txBox="1">
            <a:spLocks noChangeArrowheads="1"/>
          </p:cNvSpPr>
          <p:nvPr/>
        </p:nvSpPr>
        <p:spPr bwMode="auto">
          <a:xfrm>
            <a:off x="1933576" y="1285876"/>
            <a:ext cx="7896225" cy="2828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Control flows for concurrent processes are physically disjoint in time</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buFont typeface="Arial" charset="0"/>
              <a:buChar char="•"/>
              <a:defRPr/>
            </a:pPr>
            <a:r>
              <a:rPr lang="en-US" sz="2800">
                <a:solidFill>
                  <a:srgbClr val="000000"/>
                </a:solidFill>
                <a:latin typeface="Calibri" charset="0"/>
                <a:cs typeface="DejaVu Sans" charset="0"/>
              </a:rPr>
              <a:t>However, we can think of concurrent processes are running in parallel with each other</a:t>
            </a:r>
          </a:p>
        </p:txBody>
      </p:sp>
      <p:sp>
        <p:nvSpPr>
          <p:cNvPr id="17412" name="Text Box 3"/>
          <p:cNvSpPr txBox="1">
            <a:spLocks noChangeArrowheads="1"/>
          </p:cNvSpPr>
          <p:nvPr/>
        </p:nvSpPr>
        <p:spPr bwMode="auto">
          <a:xfrm>
            <a:off x="2778126" y="4672014"/>
            <a:ext cx="646629"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Time</a:t>
            </a:r>
          </a:p>
        </p:txBody>
      </p:sp>
      <p:sp>
        <p:nvSpPr>
          <p:cNvPr id="17413" name="Line 4"/>
          <p:cNvSpPr>
            <a:spLocks noChangeShapeType="1"/>
          </p:cNvSpPr>
          <p:nvPr/>
        </p:nvSpPr>
        <p:spPr bwMode="auto">
          <a:xfrm>
            <a:off x="4800600" y="4551363"/>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4" name="Text Box 5"/>
          <p:cNvSpPr txBox="1">
            <a:spLocks noChangeArrowheads="1"/>
          </p:cNvSpPr>
          <p:nvPr/>
        </p:nvSpPr>
        <p:spPr bwMode="auto">
          <a:xfrm>
            <a:off x="4154488" y="4170364"/>
            <a:ext cx="970756"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A</a:t>
            </a:r>
          </a:p>
        </p:txBody>
      </p:sp>
      <p:sp>
        <p:nvSpPr>
          <p:cNvPr id="17415" name="Text Box 6"/>
          <p:cNvSpPr txBox="1">
            <a:spLocks noChangeArrowheads="1"/>
          </p:cNvSpPr>
          <p:nvPr/>
        </p:nvSpPr>
        <p:spPr bwMode="auto">
          <a:xfrm>
            <a:off x="5673725" y="4170364"/>
            <a:ext cx="964344"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B</a:t>
            </a:r>
          </a:p>
        </p:txBody>
      </p:sp>
      <p:sp>
        <p:nvSpPr>
          <p:cNvPr id="17416" name="Text Box 7"/>
          <p:cNvSpPr txBox="1">
            <a:spLocks noChangeArrowheads="1"/>
          </p:cNvSpPr>
          <p:nvPr/>
        </p:nvSpPr>
        <p:spPr bwMode="auto">
          <a:xfrm>
            <a:off x="7192964" y="4170364"/>
            <a:ext cx="959535"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C</a:t>
            </a:r>
          </a:p>
        </p:txBody>
      </p:sp>
      <p:sp>
        <p:nvSpPr>
          <p:cNvPr id="17417" name="Line 8"/>
          <p:cNvSpPr>
            <a:spLocks noChangeShapeType="1"/>
          </p:cNvSpPr>
          <p:nvPr/>
        </p:nvSpPr>
        <p:spPr bwMode="auto">
          <a:xfrm>
            <a:off x="6324600" y="4703763"/>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8" name="Line 9"/>
          <p:cNvSpPr>
            <a:spLocks noChangeShapeType="1"/>
          </p:cNvSpPr>
          <p:nvPr/>
        </p:nvSpPr>
        <p:spPr bwMode="auto">
          <a:xfrm>
            <a:off x="7848600" y="5008563"/>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9" name="Line 10"/>
          <p:cNvSpPr>
            <a:spLocks noChangeShapeType="1"/>
          </p:cNvSpPr>
          <p:nvPr/>
        </p:nvSpPr>
        <p:spPr bwMode="auto">
          <a:xfrm>
            <a:off x="4800600" y="4856163"/>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0" name="Line 11"/>
          <p:cNvSpPr>
            <a:spLocks noChangeShapeType="1"/>
          </p:cNvSpPr>
          <p:nvPr/>
        </p:nvSpPr>
        <p:spPr bwMode="auto">
          <a:xfrm>
            <a:off x="4343400" y="4551364"/>
            <a:ext cx="4038600" cy="1587"/>
          </a:xfrm>
          <a:prstGeom prst="line">
            <a:avLst/>
          </a:prstGeom>
          <a:noFill/>
          <a:ln w="324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1" name="Line 12"/>
          <p:cNvSpPr>
            <a:spLocks noChangeShapeType="1"/>
          </p:cNvSpPr>
          <p:nvPr/>
        </p:nvSpPr>
        <p:spPr bwMode="auto">
          <a:xfrm>
            <a:off x="4343400" y="5160964"/>
            <a:ext cx="4038600" cy="1587"/>
          </a:xfrm>
          <a:prstGeom prst="line">
            <a:avLst/>
          </a:prstGeom>
          <a:noFill/>
          <a:ln w="324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2" name="Line 13"/>
          <p:cNvSpPr>
            <a:spLocks noChangeShapeType="1"/>
          </p:cNvSpPr>
          <p:nvPr/>
        </p:nvSpPr>
        <p:spPr bwMode="auto">
          <a:xfrm>
            <a:off x="7848600" y="5313363"/>
            <a:ext cx="1588" cy="30480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3" name="Line 14"/>
          <p:cNvSpPr>
            <a:spLocks noChangeShapeType="1"/>
          </p:cNvSpPr>
          <p:nvPr/>
        </p:nvSpPr>
        <p:spPr bwMode="auto">
          <a:xfrm>
            <a:off x="4343400" y="4703764"/>
            <a:ext cx="4038600" cy="1587"/>
          </a:xfrm>
          <a:prstGeom prst="line">
            <a:avLst/>
          </a:prstGeom>
          <a:noFill/>
          <a:ln w="324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4" name="Line 15"/>
          <p:cNvSpPr>
            <a:spLocks noChangeShapeType="1"/>
          </p:cNvSpPr>
          <p:nvPr/>
        </p:nvSpPr>
        <p:spPr bwMode="auto">
          <a:xfrm>
            <a:off x="4343400" y="5008564"/>
            <a:ext cx="4038600" cy="1587"/>
          </a:xfrm>
          <a:prstGeom prst="line">
            <a:avLst/>
          </a:prstGeom>
          <a:noFill/>
          <a:ln w="324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5" name="AutoShape 16"/>
          <p:cNvSpPr>
            <a:spLocks noChangeArrowheads="1"/>
          </p:cNvSpPr>
          <p:nvPr/>
        </p:nvSpPr>
        <p:spPr bwMode="auto">
          <a:xfrm>
            <a:off x="3505200" y="4360863"/>
            <a:ext cx="457200" cy="1257300"/>
          </a:xfrm>
          <a:prstGeom prst="downArrow">
            <a:avLst>
              <a:gd name="adj1" fmla="val 50000"/>
              <a:gd name="adj2" fmla="val 49997"/>
            </a:avLst>
          </a:prstGeom>
          <a:solidFill>
            <a:srgbClr val="A6A6A6"/>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11558897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644900" y="4570413"/>
            <a:ext cx="4495800" cy="425450"/>
          </a:xfrm>
          <a:prstGeom prst="rect">
            <a:avLst/>
          </a:prstGeom>
          <a:solidFill>
            <a:srgbClr val="F1C7C7"/>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5" name="Rectangle 2"/>
          <p:cNvSpPr>
            <a:spLocks noChangeArrowheads="1"/>
          </p:cNvSpPr>
          <p:nvPr/>
        </p:nvSpPr>
        <p:spPr bwMode="auto">
          <a:xfrm>
            <a:off x="3644900" y="4144963"/>
            <a:ext cx="4495800" cy="425450"/>
          </a:xfrm>
          <a:prstGeom prst="rect">
            <a:avLst/>
          </a:prstGeom>
          <a:solidFill>
            <a:srgbClr val="F2F2F2"/>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6" name="Rectangle 3"/>
          <p:cNvSpPr>
            <a:spLocks noChangeArrowheads="1"/>
          </p:cNvSpPr>
          <p:nvPr/>
        </p:nvSpPr>
        <p:spPr bwMode="auto">
          <a:xfrm>
            <a:off x="3644900" y="4995863"/>
            <a:ext cx="4495800" cy="425450"/>
          </a:xfrm>
          <a:prstGeom prst="rect">
            <a:avLst/>
          </a:prstGeom>
          <a:solidFill>
            <a:srgbClr val="F2F2F2"/>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7" name="Rectangle 4"/>
          <p:cNvSpPr>
            <a:spLocks noChangeArrowheads="1"/>
          </p:cNvSpPr>
          <p:nvPr/>
        </p:nvSpPr>
        <p:spPr bwMode="auto">
          <a:xfrm>
            <a:off x="3644900" y="3714750"/>
            <a:ext cx="4495800" cy="425450"/>
          </a:xfrm>
          <a:prstGeom prst="rect">
            <a:avLst/>
          </a:prstGeom>
          <a:solidFill>
            <a:srgbClr val="F1C7C7"/>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8" name="Rectangle 5"/>
          <p:cNvSpPr>
            <a:spLocks noChangeArrowheads="1"/>
          </p:cNvSpPr>
          <p:nvPr/>
        </p:nvSpPr>
        <p:spPr bwMode="auto">
          <a:xfrm>
            <a:off x="3644900" y="3289300"/>
            <a:ext cx="4495800" cy="425450"/>
          </a:xfrm>
          <a:prstGeom prst="rect">
            <a:avLst/>
          </a:prstGeom>
          <a:solidFill>
            <a:srgbClr val="F2F2F2"/>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9" name="Text Box 6"/>
          <p:cNvSpPr txBox="1">
            <a:spLocks noChangeArrowheads="1"/>
          </p:cNvSpPr>
          <p:nvPr/>
        </p:nvSpPr>
        <p:spPr bwMode="auto">
          <a:xfrm>
            <a:off x="1903413" y="-76200"/>
            <a:ext cx="5842000" cy="6397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Context Switching</a:t>
            </a:r>
          </a:p>
        </p:txBody>
      </p:sp>
      <p:sp>
        <p:nvSpPr>
          <p:cNvPr id="18440" name="Text Box 7"/>
          <p:cNvSpPr txBox="1">
            <a:spLocks noChangeArrowheads="1"/>
          </p:cNvSpPr>
          <p:nvPr/>
        </p:nvSpPr>
        <p:spPr bwMode="auto">
          <a:xfrm>
            <a:off x="1905000" y="381000"/>
            <a:ext cx="8294688" cy="2782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200" dirty="0">
                <a:solidFill>
                  <a:srgbClr val="000000"/>
                </a:solidFill>
                <a:latin typeface="Calibri" charset="0"/>
                <a:cs typeface="DejaVu Sans" charset="0"/>
              </a:rPr>
              <a:t>Processes are managed by a shared chunk of OS code </a:t>
            </a:r>
            <a:br>
              <a:rPr lang="en-US" sz="2200" dirty="0">
                <a:solidFill>
                  <a:srgbClr val="000000"/>
                </a:solidFill>
                <a:latin typeface="Calibri" charset="0"/>
                <a:cs typeface="DejaVu Sans" charset="0"/>
              </a:rPr>
            </a:br>
            <a:r>
              <a:rPr lang="en-US" sz="2200" dirty="0">
                <a:solidFill>
                  <a:srgbClr val="000000"/>
                </a:solidFill>
                <a:latin typeface="Calibri" charset="0"/>
                <a:cs typeface="DejaVu Sans" charset="0"/>
              </a:rPr>
              <a:t>called the </a:t>
            </a:r>
            <a:r>
              <a:rPr lang="en-US" sz="2200" i="1" dirty="0">
                <a:solidFill>
                  <a:srgbClr val="C00000"/>
                </a:solidFill>
                <a:latin typeface="Calibri" charset="0"/>
                <a:cs typeface="DejaVu Sans" charset="0"/>
              </a:rPr>
              <a:t>kernel</a:t>
            </a:r>
          </a:p>
          <a:p>
            <a:pPr lvl="1" eaLnBrk="1" hangingPunct="1">
              <a:spcBef>
                <a:spcPts val="600"/>
              </a:spcBef>
              <a:buFont typeface="Arial" charset="0"/>
              <a:buChar char="–"/>
              <a:defRPr/>
            </a:pPr>
            <a:r>
              <a:rPr lang="en-US" sz="2200" dirty="0">
                <a:solidFill>
                  <a:srgbClr val="000000"/>
                </a:solidFill>
                <a:latin typeface="Calibri" charset="0"/>
                <a:ea typeface="ＭＳ Ｐゴシック" charset="0"/>
                <a:cs typeface="DejaVu Sans" charset="0"/>
              </a:rPr>
              <a:t>Important: the kernel is not a separate process, but rather runs as part of some user process</a:t>
            </a:r>
          </a:p>
          <a:p>
            <a:pPr eaLnBrk="1" hangingPunct="1">
              <a:spcBef>
                <a:spcPts val="700"/>
              </a:spcBef>
              <a:buFont typeface="Arial" charset="0"/>
              <a:buChar char="•"/>
              <a:defRPr/>
            </a:pPr>
            <a:r>
              <a:rPr lang="en-US" sz="2200" dirty="0">
                <a:solidFill>
                  <a:srgbClr val="000000"/>
                </a:solidFill>
                <a:latin typeface="Calibri" charset="0"/>
                <a:cs typeface="DejaVu Sans" charset="0"/>
              </a:rPr>
              <a:t>Control flow passes from one process to another via a </a:t>
            </a:r>
            <a:r>
              <a:rPr lang="en-US" sz="2200" i="1" dirty="0">
                <a:solidFill>
                  <a:srgbClr val="C00000"/>
                </a:solidFill>
                <a:latin typeface="Calibri" charset="0"/>
                <a:cs typeface="DejaVu Sans" charset="0"/>
              </a:rPr>
              <a:t>context switch</a:t>
            </a:r>
          </a:p>
          <a:p>
            <a:pPr lvl="1" eaLnBrk="1" hangingPunct="1">
              <a:spcBef>
                <a:spcPts val="700"/>
              </a:spcBef>
              <a:defRPr/>
            </a:pPr>
            <a:endParaRPr lang="en-US" sz="2200" i="1" dirty="0">
              <a:solidFill>
                <a:srgbClr val="C00000"/>
              </a:solidFill>
              <a:latin typeface="Calibri" charset="0"/>
              <a:ea typeface="ＭＳ Ｐゴシック" charset="0"/>
              <a:cs typeface="DejaVu Sans" charset="0"/>
            </a:endParaRPr>
          </a:p>
        </p:txBody>
      </p:sp>
      <p:sp>
        <p:nvSpPr>
          <p:cNvPr id="18441" name="Text Box 8"/>
          <p:cNvSpPr txBox="1">
            <a:spLocks noChangeArrowheads="1"/>
          </p:cNvSpPr>
          <p:nvPr/>
        </p:nvSpPr>
        <p:spPr bwMode="auto">
          <a:xfrm>
            <a:off x="3773489" y="2667001"/>
            <a:ext cx="1068347"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Process A</a:t>
            </a:r>
          </a:p>
        </p:txBody>
      </p:sp>
      <p:sp>
        <p:nvSpPr>
          <p:cNvPr id="18442" name="Text Box 9"/>
          <p:cNvSpPr txBox="1">
            <a:spLocks noChangeArrowheads="1"/>
          </p:cNvSpPr>
          <p:nvPr/>
        </p:nvSpPr>
        <p:spPr bwMode="auto">
          <a:xfrm>
            <a:off x="5291138" y="2667001"/>
            <a:ext cx="1060332"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Process B</a:t>
            </a:r>
          </a:p>
        </p:txBody>
      </p:sp>
      <p:sp>
        <p:nvSpPr>
          <p:cNvPr id="18443" name="Line 10"/>
          <p:cNvSpPr>
            <a:spLocks noChangeShapeType="1"/>
          </p:cNvSpPr>
          <p:nvPr/>
        </p:nvSpPr>
        <p:spPr bwMode="auto">
          <a:xfrm flipH="1">
            <a:off x="4416425" y="3292475"/>
            <a:ext cx="12700" cy="420688"/>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8444" name="Line 11"/>
          <p:cNvSpPr>
            <a:spLocks noChangeShapeType="1"/>
          </p:cNvSpPr>
          <p:nvPr/>
        </p:nvSpPr>
        <p:spPr bwMode="auto">
          <a:xfrm flipH="1">
            <a:off x="5241925" y="2667000"/>
            <a:ext cx="19050" cy="3124200"/>
          </a:xfrm>
          <a:prstGeom prst="line">
            <a:avLst/>
          </a:prstGeom>
          <a:noFill/>
          <a:ln w="25560">
            <a:solidFill>
              <a:srgbClr val="00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8445" name="Text Box 12"/>
          <p:cNvSpPr txBox="1">
            <a:spLocks noChangeArrowheads="1"/>
          </p:cNvSpPr>
          <p:nvPr/>
        </p:nvSpPr>
        <p:spPr bwMode="auto">
          <a:xfrm>
            <a:off x="6864351" y="3352801"/>
            <a:ext cx="994353"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user code</a:t>
            </a:r>
          </a:p>
        </p:txBody>
      </p:sp>
      <p:sp>
        <p:nvSpPr>
          <p:cNvPr id="18446" name="Text Box 13"/>
          <p:cNvSpPr txBox="1">
            <a:spLocks noChangeArrowheads="1"/>
          </p:cNvSpPr>
          <p:nvPr/>
        </p:nvSpPr>
        <p:spPr bwMode="auto">
          <a:xfrm>
            <a:off x="6848476" y="3767139"/>
            <a:ext cx="1149651"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kernel code</a:t>
            </a:r>
          </a:p>
        </p:txBody>
      </p:sp>
      <p:sp>
        <p:nvSpPr>
          <p:cNvPr id="18447" name="Text Box 14"/>
          <p:cNvSpPr txBox="1">
            <a:spLocks noChangeArrowheads="1"/>
          </p:cNvSpPr>
          <p:nvPr/>
        </p:nvSpPr>
        <p:spPr bwMode="auto">
          <a:xfrm>
            <a:off x="6864351" y="4179889"/>
            <a:ext cx="994353"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user code</a:t>
            </a:r>
          </a:p>
        </p:txBody>
      </p:sp>
      <p:sp>
        <p:nvSpPr>
          <p:cNvPr id="18448" name="Text Box 15"/>
          <p:cNvSpPr txBox="1">
            <a:spLocks noChangeArrowheads="1"/>
          </p:cNvSpPr>
          <p:nvPr/>
        </p:nvSpPr>
        <p:spPr bwMode="auto">
          <a:xfrm>
            <a:off x="6831014" y="4616451"/>
            <a:ext cx="1149651"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kernel code</a:t>
            </a:r>
          </a:p>
        </p:txBody>
      </p:sp>
      <p:sp>
        <p:nvSpPr>
          <p:cNvPr id="18449" name="Text Box 16"/>
          <p:cNvSpPr txBox="1">
            <a:spLocks noChangeArrowheads="1"/>
          </p:cNvSpPr>
          <p:nvPr/>
        </p:nvSpPr>
        <p:spPr bwMode="auto">
          <a:xfrm>
            <a:off x="6864351" y="5073651"/>
            <a:ext cx="994353"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user code</a:t>
            </a:r>
          </a:p>
        </p:txBody>
      </p:sp>
      <p:sp>
        <p:nvSpPr>
          <p:cNvPr id="18452" name="AutoShape 19"/>
          <p:cNvSpPr>
            <a:spLocks/>
          </p:cNvSpPr>
          <p:nvPr/>
        </p:nvSpPr>
        <p:spPr bwMode="auto">
          <a:xfrm>
            <a:off x="8382000" y="3713163"/>
            <a:ext cx="76200" cy="381000"/>
          </a:xfrm>
          <a:prstGeom prst="rightBrace">
            <a:avLst>
              <a:gd name="adj1" fmla="val 41667"/>
              <a:gd name="adj2" fmla="val 50000"/>
            </a:avLst>
          </a:prstGeom>
          <a:noFill/>
          <a:ln w="25560">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53" name="Text Box 20"/>
          <p:cNvSpPr txBox="1">
            <a:spLocks noChangeArrowheads="1"/>
          </p:cNvSpPr>
          <p:nvPr/>
        </p:nvSpPr>
        <p:spPr bwMode="auto">
          <a:xfrm>
            <a:off x="8334376" y="3733801"/>
            <a:ext cx="1369327"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000000"/>
                </a:solidFill>
                <a:latin typeface="Calibri" charset="0"/>
              </a:rPr>
              <a:t>context switch</a:t>
            </a:r>
          </a:p>
        </p:txBody>
      </p:sp>
      <p:sp>
        <p:nvSpPr>
          <p:cNvPr id="18454" name="AutoShape 21"/>
          <p:cNvSpPr>
            <a:spLocks/>
          </p:cNvSpPr>
          <p:nvPr/>
        </p:nvSpPr>
        <p:spPr bwMode="auto">
          <a:xfrm>
            <a:off x="8382000" y="4583113"/>
            <a:ext cx="76200" cy="381000"/>
          </a:xfrm>
          <a:prstGeom prst="rightBrace">
            <a:avLst>
              <a:gd name="adj1" fmla="val 41667"/>
              <a:gd name="adj2" fmla="val 50000"/>
            </a:avLst>
          </a:prstGeom>
          <a:noFill/>
          <a:ln w="25560">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55" name="Text Box 22"/>
          <p:cNvSpPr txBox="1">
            <a:spLocks noChangeArrowheads="1"/>
          </p:cNvSpPr>
          <p:nvPr/>
        </p:nvSpPr>
        <p:spPr bwMode="auto">
          <a:xfrm>
            <a:off x="8334376" y="4603751"/>
            <a:ext cx="1369327"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000000"/>
                </a:solidFill>
                <a:latin typeface="Calibri" charset="0"/>
              </a:rPr>
              <a:t>context switch</a:t>
            </a:r>
          </a:p>
        </p:txBody>
      </p:sp>
      <p:sp>
        <p:nvSpPr>
          <p:cNvPr id="18456" name="Text Box 23"/>
          <p:cNvSpPr txBox="1">
            <a:spLocks noChangeArrowheads="1"/>
          </p:cNvSpPr>
          <p:nvPr/>
        </p:nvSpPr>
        <p:spPr bwMode="auto">
          <a:xfrm>
            <a:off x="2092326" y="4038601"/>
            <a:ext cx="646629"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Time</a:t>
            </a:r>
          </a:p>
        </p:txBody>
      </p:sp>
      <p:sp>
        <p:nvSpPr>
          <p:cNvPr id="18457" name="AutoShape 24"/>
          <p:cNvSpPr>
            <a:spLocks noChangeArrowheads="1"/>
          </p:cNvSpPr>
          <p:nvPr/>
        </p:nvSpPr>
        <p:spPr bwMode="auto">
          <a:xfrm>
            <a:off x="2819400" y="3238500"/>
            <a:ext cx="457200" cy="2400300"/>
          </a:xfrm>
          <a:prstGeom prst="downArrow">
            <a:avLst>
              <a:gd name="adj1" fmla="val 50000"/>
              <a:gd name="adj2" fmla="val 49997"/>
            </a:avLst>
          </a:prstGeom>
          <a:solidFill>
            <a:srgbClr val="A6A6A6"/>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58" name="Line 25"/>
          <p:cNvSpPr>
            <a:spLocks noChangeShapeType="1"/>
          </p:cNvSpPr>
          <p:nvPr/>
        </p:nvSpPr>
        <p:spPr bwMode="auto">
          <a:xfrm flipH="1">
            <a:off x="4410075" y="4989514"/>
            <a:ext cx="12700" cy="420687"/>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8459" name="Line 26"/>
          <p:cNvSpPr>
            <a:spLocks noChangeShapeType="1"/>
          </p:cNvSpPr>
          <p:nvPr/>
        </p:nvSpPr>
        <p:spPr bwMode="auto">
          <a:xfrm flipH="1">
            <a:off x="6010275" y="4151314"/>
            <a:ext cx="12700" cy="420687"/>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cxnSp>
        <p:nvCxnSpPr>
          <p:cNvPr id="18460" name="AutoShape 27"/>
          <p:cNvCxnSpPr>
            <a:cxnSpLocks noChangeShapeType="1"/>
            <a:stCxn id="18443" idx="0"/>
            <a:endCxn id="18459" idx="0"/>
          </p:cNvCxnSpPr>
          <p:nvPr/>
        </p:nvCxnSpPr>
        <p:spPr bwMode="auto">
          <a:xfrm>
            <a:off x="4427538" y="3292475"/>
            <a:ext cx="1593850" cy="858838"/>
          </a:xfrm>
          <a:prstGeom prst="straightConnector1">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8461" name="AutoShape 28"/>
          <p:cNvCxnSpPr>
            <a:cxnSpLocks noChangeShapeType="1"/>
            <a:stCxn id="18459" idx="0"/>
            <a:endCxn id="18458" idx="0"/>
          </p:cNvCxnSpPr>
          <p:nvPr/>
        </p:nvCxnSpPr>
        <p:spPr bwMode="auto">
          <a:xfrm flipH="1">
            <a:off x="4421188" y="4151313"/>
            <a:ext cx="1600200" cy="838200"/>
          </a:xfrm>
          <a:prstGeom prst="straightConnector1">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36697934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876426" y="460376"/>
            <a:ext cx="7159625"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ourier New" charset="0"/>
                <a:cs typeface="DejaVu Sans" charset="0"/>
              </a:rPr>
              <a:t>fork</a:t>
            </a:r>
            <a:r>
              <a:rPr lang="en-US" sz="3600">
                <a:solidFill>
                  <a:srgbClr val="000000"/>
                </a:solidFill>
                <a:latin typeface="Calibri" charset="0"/>
                <a:cs typeface="DejaVu Sans" charset="0"/>
              </a:rPr>
              <a:t>: Creating New Processes</a:t>
            </a:r>
          </a:p>
        </p:txBody>
      </p:sp>
      <p:sp>
        <p:nvSpPr>
          <p:cNvPr id="19459" name="Text Box 2"/>
          <p:cNvSpPr txBox="1">
            <a:spLocks noChangeArrowheads="1"/>
          </p:cNvSpPr>
          <p:nvPr/>
        </p:nvSpPr>
        <p:spPr bwMode="auto">
          <a:xfrm>
            <a:off x="1892300" y="1066801"/>
            <a:ext cx="8015288" cy="5997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dirty="0" err="1">
                <a:solidFill>
                  <a:srgbClr val="000000"/>
                </a:solidFill>
                <a:latin typeface="Courier New" panose="02070309020205020404" pitchFamily="49" charset="0"/>
              </a:rPr>
              <a:t>int</a:t>
            </a:r>
            <a:r>
              <a:rPr lang="en-US" altLang="en-US" dirty="0">
                <a:solidFill>
                  <a:srgbClr val="000000"/>
                </a:solidFill>
                <a:latin typeface="Courier New" panose="02070309020205020404" pitchFamily="49" charset="0"/>
              </a:rPr>
              <a:t> fork(void)</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creates a new process (child process) that is identical to the calling process (parent process)</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returns 0 to the child process</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returns child’s </a:t>
            </a:r>
            <a:r>
              <a:rPr lang="en-US" altLang="en-US" b="1" dirty="0" err="1">
                <a:solidFill>
                  <a:srgbClr val="000000"/>
                </a:solidFill>
                <a:latin typeface="Courier New" panose="02070309020205020404" pitchFamily="49" charset="0"/>
              </a:rPr>
              <a:t>pid</a:t>
            </a:r>
            <a:r>
              <a:rPr lang="en-US" altLang="en-US" dirty="0">
                <a:solidFill>
                  <a:srgbClr val="000000"/>
                </a:solidFill>
                <a:latin typeface="Calibri" panose="020F0502020204030204" pitchFamily="34" charset="0"/>
              </a:rPr>
              <a:t> to the parent process</a:t>
            </a:r>
          </a:p>
          <a:p>
            <a:pPr lvl="1" eaLnBrk="1" hangingPunct="1">
              <a:spcBef>
                <a:spcPts val="600"/>
              </a:spcBef>
            </a:pPr>
            <a:endParaRPr lang="en-US" altLang="en-US" dirty="0">
              <a:solidFill>
                <a:srgbClr val="000000"/>
              </a:solidFill>
              <a:latin typeface="Calibri" panose="020F0502020204030204" pitchFamily="34" charset="0"/>
            </a:endParaRPr>
          </a:p>
          <a:p>
            <a:pPr lvl="1" eaLnBrk="1" hangingPunct="1">
              <a:spcBef>
                <a:spcPts val="600"/>
              </a:spcBef>
            </a:pPr>
            <a:endParaRPr lang="en-US" altLang="en-US" dirty="0">
              <a:solidFill>
                <a:srgbClr val="000000"/>
              </a:solidFill>
              <a:latin typeface="Calibri" panose="020F0502020204030204" pitchFamily="34" charset="0"/>
            </a:endParaRPr>
          </a:p>
          <a:p>
            <a:pPr lvl="1" eaLnBrk="1" hangingPunct="1">
              <a:spcBef>
                <a:spcPts val="600"/>
              </a:spcBef>
            </a:pPr>
            <a:endParaRPr lang="en-US" altLang="en-US" dirty="0">
              <a:solidFill>
                <a:srgbClr val="000000"/>
              </a:solidFill>
              <a:latin typeface="Calibri" panose="020F0502020204030204" pitchFamily="34" charset="0"/>
            </a:endParaRPr>
          </a:p>
          <a:p>
            <a:pPr lvl="1" eaLnBrk="1" hangingPunct="1">
              <a:spcBef>
                <a:spcPts val="600"/>
              </a:spcBef>
            </a:pPr>
            <a:endParaRPr lang="en-US" altLang="en-US" dirty="0">
              <a:solidFill>
                <a:srgbClr val="000000"/>
              </a:solidFill>
              <a:latin typeface="Calibri" panose="020F0502020204030204" pitchFamily="34" charset="0"/>
            </a:endParaRPr>
          </a:p>
          <a:p>
            <a:pPr eaLnBrk="1" hangingPunct="1">
              <a:spcBef>
                <a:spcPts val="700"/>
              </a:spcBef>
              <a:buFont typeface="Arial" panose="020B0604020202020204" pitchFamily="34" charset="0"/>
              <a:buChar char="•"/>
            </a:pPr>
            <a:r>
              <a:rPr lang="en-US" altLang="en-US" dirty="0">
                <a:solidFill>
                  <a:srgbClr val="000000"/>
                </a:solidFill>
                <a:latin typeface="Calibri" panose="020F0502020204030204" pitchFamily="34" charset="0"/>
              </a:rPr>
              <a:t>Fork is interesting (and often confusing) because it is called </a:t>
            </a:r>
            <a:r>
              <a:rPr lang="en-US" altLang="en-US" i="1" dirty="0">
                <a:solidFill>
                  <a:srgbClr val="C00000"/>
                </a:solidFill>
                <a:latin typeface="Calibri" panose="020F0502020204030204" pitchFamily="34" charset="0"/>
              </a:rPr>
              <a:t>once</a:t>
            </a:r>
            <a:r>
              <a:rPr lang="en-US" altLang="en-US" i="1" dirty="0">
                <a:solidFill>
                  <a:srgbClr val="000000"/>
                </a:solidFill>
                <a:latin typeface="Calibri" panose="020F0502020204030204" pitchFamily="34" charset="0"/>
              </a:rPr>
              <a:t> </a:t>
            </a:r>
            <a:r>
              <a:rPr lang="en-US" altLang="en-US" dirty="0">
                <a:solidFill>
                  <a:srgbClr val="000000"/>
                </a:solidFill>
                <a:latin typeface="Calibri" panose="020F0502020204030204" pitchFamily="34" charset="0"/>
              </a:rPr>
              <a:t>but returns </a:t>
            </a:r>
            <a:r>
              <a:rPr lang="en-US" altLang="en-US" i="1" dirty="0">
                <a:solidFill>
                  <a:srgbClr val="C00000"/>
                </a:solidFill>
                <a:latin typeface="Calibri" panose="020F0502020204030204" pitchFamily="34" charset="0"/>
              </a:rPr>
              <a:t>twice</a:t>
            </a:r>
          </a:p>
          <a:p>
            <a:pPr eaLnBrk="1" hangingPunct="1">
              <a:spcBef>
                <a:spcPts val="700"/>
              </a:spcBef>
            </a:pPr>
            <a:endParaRPr lang="en-US" altLang="en-US" i="1" dirty="0">
              <a:solidFill>
                <a:srgbClr val="C00000"/>
              </a:solidFill>
              <a:latin typeface="Calibri" panose="020F0502020204030204" pitchFamily="34" charset="0"/>
            </a:endParaRPr>
          </a:p>
        </p:txBody>
      </p:sp>
      <p:sp>
        <p:nvSpPr>
          <p:cNvPr id="19460" name="Text Box 3"/>
          <p:cNvSpPr txBox="1">
            <a:spLocks noChangeArrowheads="1"/>
          </p:cNvSpPr>
          <p:nvPr/>
        </p:nvSpPr>
        <p:spPr bwMode="auto">
          <a:xfrm>
            <a:off x="2486025" y="3276600"/>
            <a:ext cx="4706938" cy="1739900"/>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dirty="0" err="1">
                <a:solidFill>
                  <a:srgbClr val="000000"/>
                </a:solidFill>
                <a:latin typeface="Courier New" charset="0"/>
              </a:rPr>
              <a:t>pid_t</a:t>
            </a:r>
            <a:r>
              <a:rPr lang="en-US" dirty="0">
                <a:solidFill>
                  <a:srgbClr val="000000"/>
                </a:solidFill>
                <a:latin typeface="Courier New" charset="0"/>
              </a:rPr>
              <a:t> </a:t>
            </a:r>
            <a:r>
              <a:rPr lang="en-US" dirty="0" err="1">
                <a:solidFill>
                  <a:srgbClr val="000000"/>
                </a:solidFill>
                <a:latin typeface="Courier New" charset="0"/>
              </a:rPr>
              <a:t>pid</a:t>
            </a:r>
            <a:r>
              <a:rPr lang="en-US" dirty="0">
                <a:solidFill>
                  <a:srgbClr val="000000"/>
                </a:solidFill>
                <a:latin typeface="Courier New" charset="0"/>
              </a:rPr>
              <a:t> = fork();</a:t>
            </a:r>
          </a:p>
          <a:p>
            <a:pPr eaLnBrk="1" hangingPunct="1">
              <a:buClrTx/>
              <a:buFontTx/>
              <a:buNone/>
              <a:defRPr/>
            </a:pPr>
            <a:r>
              <a:rPr lang="en-US" dirty="0">
                <a:solidFill>
                  <a:srgbClr val="000000"/>
                </a:solidFill>
                <a:latin typeface="Courier New" charset="0"/>
              </a:rPr>
              <a:t>if (</a:t>
            </a:r>
            <a:r>
              <a:rPr lang="en-US" dirty="0" err="1">
                <a:solidFill>
                  <a:srgbClr val="000000"/>
                </a:solidFill>
                <a:latin typeface="Courier New" charset="0"/>
              </a:rPr>
              <a:t>pid</a:t>
            </a:r>
            <a:r>
              <a:rPr lang="en-US" dirty="0">
                <a:solidFill>
                  <a:srgbClr val="000000"/>
                </a:solidFill>
                <a:latin typeface="Courier New" charset="0"/>
              </a:rPr>
              <a:t> == 0) {</a:t>
            </a:r>
          </a:p>
          <a:p>
            <a:pPr eaLnBrk="1" hangingPunct="1">
              <a:buClrTx/>
              <a:buFontTx/>
              <a:buNone/>
              <a:defRPr/>
            </a:pPr>
            <a:r>
              <a:rPr lang="en-US" dirty="0">
                <a:solidFill>
                  <a:srgbClr val="000000"/>
                </a:solidFill>
                <a:latin typeface="Courier New" charset="0"/>
              </a:rPr>
              <a:t>   </a:t>
            </a:r>
            <a:r>
              <a:rPr lang="en-US" dirty="0" err="1">
                <a:solidFill>
                  <a:srgbClr val="000000"/>
                </a:solidFill>
                <a:latin typeface="Courier New" charset="0"/>
              </a:rPr>
              <a:t>printf</a:t>
            </a:r>
            <a:r>
              <a:rPr lang="en-US" dirty="0">
                <a:solidFill>
                  <a:srgbClr val="000000"/>
                </a:solidFill>
                <a:latin typeface="Courier New" charset="0"/>
              </a:rPr>
              <a:t>("hello from child\n");</a:t>
            </a:r>
          </a:p>
          <a:p>
            <a:pPr eaLnBrk="1" hangingPunct="1">
              <a:buClrTx/>
              <a:buFontTx/>
              <a:buNone/>
              <a:defRPr/>
            </a:pPr>
            <a:r>
              <a:rPr lang="en-US" dirty="0">
                <a:solidFill>
                  <a:srgbClr val="000000"/>
                </a:solidFill>
                <a:latin typeface="Courier New" charset="0"/>
              </a:rPr>
              <a:t>} else { </a:t>
            </a:r>
          </a:p>
          <a:p>
            <a:pPr eaLnBrk="1" hangingPunct="1">
              <a:buClrTx/>
              <a:buFontTx/>
              <a:buNone/>
              <a:defRPr/>
            </a:pPr>
            <a:r>
              <a:rPr lang="en-US" dirty="0">
                <a:solidFill>
                  <a:srgbClr val="000000"/>
                </a:solidFill>
                <a:latin typeface="Courier New" charset="0"/>
              </a:rPr>
              <a:t>   </a:t>
            </a:r>
            <a:r>
              <a:rPr lang="en-US" dirty="0" err="1">
                <a:solidFill>
                  <a:srgbClr val="000000"/>
                </a:solidFill>
                <a:latin typeface="Courier New" charset="0"/>
              </a:rPr>
              <a:t>printf</a:t>
            </a:r>
            <a:r>
              <a:rPr lang="en-US" dirty="0">
                <a:solidFill>
                  <a:srgbClr val="000000"/>
                </a:solidFill>
                <a:latin typeface="Courier New" charset="0"/>
              </a:rPr>
              <a:t>("hello from parent\n");</a:t>
            </a:r>
          </a:p>
          <a:p>
            <a:pPr eaLnBrk="1" hangingPunct="1">
              <a:buClrTx/>
              <a:buFontTx/>
              <a:buNone/>
              <a:defRPr/>
            </a:pPr>
            <a:r>
              <a:rPr lang="en-US" dirty="0">
                <a:solidFill>
                  <a:srgbClr val="000000"/>
                </a:solidFill>
                <a:latin typeface="Courier New" charset="0"/>
              </a:rPr>
              <a:t>}</a:t>
            </a:r>
          </a:p>
        </p:txBody>
      </p:sp>
    </p:spTree>
    <p:extLst>
      <p:ext uri="{BB962C8B-B14F-4D97-AF65-F5344CB8AC3E}">
        <p14:creationId xmlns:p14="http://schemas.microsoft.com/office/powerpoint/2010/main" val="4751575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2154238" y="674688"/>
            <a:ext cx="3725998" cy="1387176"/>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0484" name="Text Box 3"/>
          <p:cNvSpPr txBox="1">
            <a:spLocks noChangeArrowheads="1"/>
          </p:cNvSpPr>
          <p:nvPr/>
        </p:nvSpPr>
        <p:spPr bwMode="auto">
          <a:xfrm>
            <a:off x="1941513" y="304801"/>
            <a:ext cx="1053920"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Process n</a:t>
            </a:r>
          </a:p>
        </p:txBody>
      </p:sp>
      <p:sp>
        <p:nvSpPr>
          <p:cNvPr id="20485" name="AutoShape 4"/>
          <p:cNvSpPr>
            <a:spLocks noChangeArrowheads="1"/>
          </p:cNvSpPr>
          <p:nvPr/>
        </p:nvSpPr>
        <p:spPr bwMode="auto">
          <a:xfrm>
            <a:off x="1752600" y="646114"/>
            <a:ext cx="357188" cy="395287"/>
          </a:xfrm>
          <a:prstGeom prst="rightArrow">
            <a:avLst>
              <a:gd name="adj1" fmla="val 50000"/>
              <a:gd name="adj2" fmla="val 50000"/>
            </a:avLst>
          </a:prstGeom>
          <a:solidFill>
            <a:srgbClr val="C00000"/>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09" name="Text Box 5"/>
          <p:cNvSpPr txBox="1">
            <a:spLocks noChangeArrowheads="1"/>
          </p:cNvSpPr>
          <p:nvPr/>
        </p:nvSpPr>
        <p:spPr bwMode="auto">
          <a:xfrm>
            <a:off x="6724650" y="676275"/>
            <a:ext cx="3725998" cy="1387176"/>
          </a:xfrm>
          <a:prstGeom prst="rect">
            <a:avLst/>
          </a:prstGeom>
          <a:solidFill>
            <a:srgbClr val="D5F1CF"/>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10" name="Text Box 6"/>
          <p:cNvSpPr txBox="1">
            <a:spLocks noChangeArrowheads="1"/>
          </p:cNvSpPr>
          <p:nvPr/>
        </p:nvSpPr>
        <p:spPr bwMode="auto">
          <a:xfrm>
            <a:off x="6442076" y="306389"/>
            <a:ext cx="1634207"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Child Process m</a:t>
            </a:r>
          </a:p>
        </p:txBody>
      </p:sp>
      <p:sp>
        <p:nvSpPr>
          <p:cNvPr id="21511" name="AutoShape 7"/>
          <p:cNvSpPr>
            <a:spLocks noChangeArrowheads="1"/>
          </p:cNvSpPr>
          <p:nvPr/>
        </p:nvSpPr>
        <p:spPr bwMode="auto">
          <a:xfrm>
            <a:off x="6323014" y="647700"/>
            <a:ext cx="358775" cy="395288"/>
          </a:xfrm>
          <a:prstGeom prst="rightArrow">
            <a:avLst>
              <a:gd name="adj1" fmla="val 50000"/>
              <a:gd name="adj2" fmla="val 50000"/>
            </a:avLst>
          </a:prstGeom>
          <a:solidFill>
            <a:srgbClr val="C00000"/>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12" name="Text Box 8"/>
          <p:cNvSpPr txBox="1">
            <a:spLocks noChangeArrowheads="1"/>
          </p:cNvSpPr>
          <p:nvPr/>
        </p:nvSpPr>
        <p:spPr bwMode="auto">
          <a:xfrm>
            <a:off x="2154238" y="2274888"/>
            <a:ext cx="3725998" cy="1387176"/>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13" name="AutoShape 9"/>
          <p:cNvSpPr>
            <a:spLocks noChangeArrowheads="1"/>
          </p:cNvSpPr>
          <p:nvPr/>
        </p:nvSpPr>
        <p:spPr bwMode="auto">
          <a:xfrm>
            <a:off x="1752600" y="2362200"/>
            <a:ext cx="357188" cy="395288"/>
          </a:xfrm>
          <a:prstGeom prst="rightArrow">
            <a:avLst>
              <a:gd name="adj1" fmla="val 50000"/>
              <a:gd name="adj2" fmla="val 50000"/>
            </a:avLst>
          </a:prstGeom>
          <a:solidFill>
            <a:srgbClr val="C00000"/>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14" name="Text Box 10"/>
          <p:cNvSpPr txBox="1">
            <a:spLocks noChangeArrowheads="1"/>
          </p:cNvSpPr>
          <p:nvPr/>
        </p:nvSpPr>
        <p:spPr bwMode="auto">
          <a:xfrm>
            <a:off x="1393825" y="2668588"/>
            <a:ext cx="725176"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pid = m</a:t>
            </a:r>
          </a:p>
        </p:txBody>
      </p:sp>
      <p:sp>
        <p:nvSpPr>
          <p:cNvPr id="21515" name="Text Box 11"/>
          <p:cNvSpPr txBox="1">
            <a:spLocks noChangeArrowheads="1"/>
          </p:cNvSpPr>
          <p:nvPr/>
        </p:nvSpPr>
        <p:spPr bwMode="auto">
          <a:xfrm>
            <a:off x="6724650" y="2274888"/>
            <a:ext cx="3725998" cy="1387176"/>
          </a:xfrm>
          <a:prstGeom prst="rect">
            <a:avLst/>
          </a:prstGeom>
          <a:solidFill>
            <a:srgbClr val="D5F1CF"/>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16" name="AutoShape 12"/>
          <p:cNvSpPr>
            <a:spLocks noChangeArrowheads="1"/>
          </p:cNvSpPr>
          <p:nvPr/>
        </p:nvSpPr>
        <p:spPr bwMode="auto">
          <a:xfrm>
            <a:off x="6323014" y="2362200"/>
            <a:ext cx="358775" cy="395288"/>
          </a:xfrm>
          <a:prstGeom prst="rightArrow">
            <a:avLst>
              <a:gd name="adj1" fmla="val 50000"/>
              <a:gd name="adj2" fmla="val 50000"/>
            </a:avLst>
          </a:prstGeom>
          <a:solidFill>
            <a:srgbClr val="C00000"/>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17" name="Text Box 13"/>
          <p:cNvSpPr txBox="1">
            <a:spLocks noChangeArrowheads="1"/>
          </p:cNvSpPr>
          <p:nvPr/>
        </p:nvSpPr>
        <p:spPr bwMode="auto">
          <a:xfrm>
            <a:off x="5969000" y="2668588"/>
            <a:ext cx="673880"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pid = 0</a:t>
            </a:r>
          </a:p>
        </p:txBody>
      </p:sp>
      <p:sp>
        <p:nvSpPr>
          <p:cNvPr id="21518" name="Text Box 14"/>
          <p:cNvSpPr txBox="1">
            <a:spLocks noChangeArrowheads="1"/>
          </p:cNvSpPr>
          <p:nvPr/>
        </p:nvSpPr>
        <p:spPr bwMode="auto">
          <a:xfrm>
            <a:off x="2152650" y="3887788"/>
            <a:ext cx="3725998" cy="1387176"/>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19" name="AutoShape 15"/>
          <p:cNvSpPr>
            <a:spLocks noChangeArrowheads="1"/>
          </p:cNvSpPr>
          <p:nvPr/>
        </p:nvSpPr>
        <p:spPr bwMode="auto">
          <a:xfrm>
            <a:off x="1751014" y="4725989"/>
            <a:ext cx="358775" cy="395287"/>
          </a:xfrm>
          <a:prstGeom prst="rightArrow">
            <a:avLst>
              <a:gd name="adj1" fmla="val 50000"/>
              <a:gd name="adj2" fmla="val 50000"/>
            </a:avLst>
          </a:prstGeom>
          <a:solidFill>
            <a:srgbClr val="C00000"/>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20" name="Text Box 16"/>
          <p:cNvSpPr txBox="1">
            <a:spLocks noChangeArrowheads="1"/>
          </p:cNvSpPr>
          <p:nvPr/>
        </p:nvSpPr>
        <p:spPr bwMode="auto">
          <a:xfrm>
            <a:off x="6724650" y="3887788"/>
            <a:ext cx="3725998" cy="1387176"/>
          </a:xfrm>
          <a:prstGeom prst="rect">
            <a:avLst/>
          </a:prstGeom>
          <a:solidFill>
            <a:srgbClr val="D5F1CF"/>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21" name="AutoShape 17"/>
          <p:cNvSpPr>
            <a:spLocks noChangeArrowheads="1"/>
          </p:cNvSpPr>
          <p:nvPr/>
        </p:nvSpPr>
        <p:spPr bwMode="auto">
          <a:xfrm>
            <a:off x="6323014" y="4302125"/>
            <a:ext cx="358775" cy="395288"/>
          </a:xfrm>
          <a:prstGeom prst="rightArrow">
            <a:avLst>
              <a:gd name="adj1" fmla="val 50000"/>
              <a:gd name="adj2" fmla="val 50000"/>
            </a:avLst>
          </a:prstGeom>
          <a:solidFill>
            <a:srgbClr val="C00000"/>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22" name="Rectangle 18"/>
          <p:cNvSpPr>
            <a:spLocks noChangeArrowheads="1"/>
          </p:cNvSpPr>
          <p:nvPr/>
        </p:nvSpPr>
        <p:spPr bwMode="auto">
          <a:xfrm>
            <a:off x="2833689" y="5376864"/>
            <a:ext cx="2280089"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ourier New" charset="0"/>
                <a:ea typeface="ＭＳ Ｐゴシック" charset="0"/>
                <a:cs typeface="Arial" charset="0"/>
              </a:rPr>
              <a:t>hello from parent</a:t>
            </a:r>
          </a:p>
        </p:txBody>
      </p:sp>
      <p:sp>
        <p:nvSpPr>
          <p:cNvPr id="21523" name="Rectangle 19"/>
          <p:cNvSpPr>
            <a:spLocks noChangeArrowheads="1"/>
          </p:cNvSpPr>
          <p:nvPr/>
        </p:nvSpPr>
        <p:spPr bwMode="auto">
          <a:xfrm>
            <a:off x="7532689" y="5376864"/>
            <a:ext cx="2156657"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ourier New" charset="0"/>
                <a:ea typeface="ＭＳ Ｐゴシック" charset="0"/>
                <a:cs typeface="Arial" charset="0"/>
              </a:rPr>
              <a:t>hello from child</a:t>
            </a:r>
          </a:p>
        </p:txBody>
      </p:sp>
      <p:sp>
        <p:nvSpPr>
          <p:cNvPr id="21524" name="Text Box 20"/>
          <p:cNvSpPr txBox="1">
            <a:spLocks noChangeArrowheads="1"/>
          </p:cNvSpPr>
          <p:nvPr/>
        </p:nvSpPr>
        <p:spPr bwMode="auto">
          <a:xfrm>
            <a:off x="5167313" y="5362576"/>
            <a:ext cx="1896010"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Which one is first?</a:t>
            </a:r>
          </a:p>
        </p:txBody>
      </p:sp>
    </p:spTree>
    <p:extLst>
      <p:ext uri="{BB962C8B-B14F-4D97-AF65-F5344CB8AC3E}">
        <p14:creationId xmlns:p14="http://schemas.microsoft.com/office/powerpoint/2010/main" val="42033759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21511"/>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1509"/>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215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grpId="0" nodeType="clickEffect">
                                  <p:stCondLst>
                                    <p:cond delay="0"/>
                                  </p:stCondLst>
                                  <p:childTnLst>
                                    <p:set>
                                      <p:cBhvr additive="repl">
                                        <p:cTn id="14" dur="1" fill="hold">
                                          <p:stCondLst>
                                            <p:cond delay="0"/>
                                          </p:stCondLst>
                                        </p:cTn>
                                        <p:tgtEl>
                                          <p:spTgt spid="21513"/>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215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nodeType="clickEffect">
                                  <p:stCondLst>
                                    <p:cond delay="0"/>
                                  </p:stCondLst>
                                  <p:childTnLst>
                                    <p:set>
                                      <p:cBhvr additive="repl">
                                        <p:cTn id="20" dur="1" fill="hold">
                                          <p:stCondLst>
                                            <p:cond delay="0"/>
                                          </p:stCondLst>
                                        </p:cTn>
                                        <p:tgtEl>
                                          <p:spTgt spid="215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grpId="0" nodeType="clickEffect">
                                  <p:stCondLst>
                                    <p:cond delay="0"/>
                                  </p:stCondLst>
                                  <p:childTnLst>
                                    <p:set>
                                      <p:cBhvr additive="repl">
                                        <p:cTn id="24" dur="1" fill="hold">
                                          <p:stCondLst>
                                            <p:cond delay="0"/>
                                          </p:stCondLst>
                                        </p:cTn>
                                        <p:tgtEl>
                                          <p:spTgt spid="21516"/>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215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215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grpId="0" nodeType="clickEffect">
                                  <p:stCondLst>
                                    <p:cond delay="0"/>
                                  </p:stCondLst>
                                  <p:childTnLst>
                                    <p:set>
                                      <p:cBhvr additive="repl">
                                        <p:cTn id="34" dur="1" fill="hold">
                                          <p:stCondLst>
                                            <p:cond delay="0"/>
                                          </p:stCondLst>
                                        </p:cTn>
                                        <p:tgtEl>
                                          <p:spTgt spid="21519"/>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2151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fill="hold" grpId="0" nodeType="clickEffect">
                                  <p:stCondLst>
                                    <p:cond delay="0"/>
                                  </p:stCondLst>
                                  <p:childTnLst>
                                    <p:set>
                                      <p:cBhvr additive="repl">
                                        <p:cTn id="40" dur="1" fill="hold">
                                          <p:stCondLst>
                                            <p:cond delay="0"/>
                                          </p:stCondLst>
                                        </p:cTn>
                                        <p:tgtEl>
                                          <p:spTgt spid="21521"/>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215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fill="hold" nodeType="clickEffect">
                                  <p:stCondLst>
                                    <p:cond delay="0"/>
                                  </p:stCondLst>
                                  <p:childTnLst>
                                    <p:set>
                                      <p:cBhvr additive="repl">
                                        <p:cTn id="46" dur="1" fill="hold">
                                          <p:stCondLst>
                                            <p:cond delay="0"/>
                                          </p:stCondLst>
                                        </p:cTn>
                                        <p:tgtEl>
                                          <p:spTgt spid="21522"/>
                                        </p:tgtEl>
                                        <p:attrNameLst>
                                          <p:attrName>style.visibility</p:attrName>
                                        </p:attrNameLst>
                                      </p:cBhvr>
                                      <p:to>
                                        <p:strVal val="visible"/>
                                      </p:to>
                                    </p:set>
                                  </p:childTnLst>
                                </p:cTn>
                              </p:par>
                              <p:par>
                                <p:cTn id="47" presetID="1" presetClass="entr" fill="hold" nodeType="withEffect">
                                  <p:stCondLst>
                                    <p:cond delay="0"/>
                                  </p:stCondLst>
                                  <p:childTnLst>
                                    <p:set>
                                      <p:cBhvr additive="repl">
                                        <p:cTn id="48" dur="1" fill="hold">
                                          <p:stCondLst>
                                            <p:cond delay="0"/>
                                          </p:stCondLst>
                                        </p:cTn>
                                        <p:tgtEl>
                                          <p:spTgt spid="2152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fill="hold" nodeType="clickEffect">
                                  <p:stCondLst>
                                    <p:cond delay="0"/>
                                  </p:stCondLst>
                                  <p:childTnLst>
                                    <p:set>
                                      <p:cBhvr additive="repl">
                                        <p:cTn id="52" dur="1" fill="hold">
                                          <p:stCondLst>
                                            <p:cond delay="0"/>
                                          </p:stCondLst>
                                        </p:cTn>
                                        <p:tgtEl>
                                          <p:spTgt spid="21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21513" grpId="0" animBg="1"/>
      <p:bldP spid="21516" grpId="0" animBg="1"/>
      <p:bldP spid="21519" grpId="0" animBg="1"/>
      <p:bldP spid="215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05001" y="-76200"/>
            <a:ext cx="5699125"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Fork Example #1</a:t>
            </a:r>
          </a:p>
        </p:txBody>
      </p:sp>
      <p:sp>
        <p:nvSpPr>
          <p:cNvPr id="21507" name="Text Box 2"/>
          <p:cNvSpPr txBox="1">
            <a:spLocks noChangeArrowheads="1"/>
          </p:cNvSpPr>
          <p:nvPr/>
        </p:nvSpPr>
        <p:spPr bwMode="auto">
          <a:xfrm>
            <a:off x="2011364" y="3063875"/>
            <a:ext cx="7711063" cy="280294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a:solidFill>
                  <a:srgbClr val="000000"/>
                </a:solidFill>
                <a:latin typeface="Courier New" charset="0"/>
              </a:rPr>
              <a:t>void fork1()</a:t>
            </a:r>
          </a:p>
          <a:p>
            <a:pPr eaLnBrk="1" hangingPunct="1">
              <a:buClrTx/>
              <a:buFontTx/>
              <a:buNone/>
              <a:defRPr/>
            </a:pP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x = 1;</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pid</a:t>
            </a:r>
            <a:r>
              <a:rPr lang="en-US" sz="1600" dirty="0">
                <a:solidFill>
                  <a:srgbClr val="000000"/>
                </a:solidFill>
                <a:latin typeface="Courier New" charset="0"/>
              </a:rPr>
              <a:t> = fork();</a:t>
            </a:r>
          </a:p>
          <a:p>
            <a:pPr eaLnBrk="1" hangingPunct="1">
              <a:buClrTx/>
              <a:buFontTx/>
              <a:buNone/>
              <a:defRPr/>
            </a:pPr>
            <a:r>
              <a:rPr lang="en-US" sz="1600" dirty="0">
                <a:solidFill>
                  <a:srgbClr val="000000"/>
                </a:solidFill>
                <a:latin typeface="Courier New" charset="0"/>
              </a:rPr>
              <a:t>    if (</a:t>
            </a:r>
            <a:r>
              <a:rPr lang="en-US" sz="1600" dirty="0" err="1">
                <a:solidFill>
                  <a:srgbClr val="000000"/>
                </a:solidFill>
                <a:latin typeface="Courier New" charset="0"/>
              </a:rPr>
              <a:t>pid</a:t>
            </a:r>
            <a:r>
              <a:rPr lang="en-US" sz="1600" dirty="0">
                <a:solidFill>
                  <a:srgbClr val="000000"/>
                </a:solidFill>
                <a:latin typeface="Courier New" charset="0"/>
              </a:rPr>
              <a:t> == 0)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has x = %d\n", ++x);</a:t>
            </a:r>
          </a:p>
          <a:p>
            <a:pPr eaLnBrk="1" hangingPunct="1">
              <a:buClrTx/>
              <a:buFontTx/>
              <a:buNone/>
              <a:defRPr/>
            </a:pPr>
            <a:r>
              <a:rPr lang="en-US" sz="1600" dirty="0">
                <a:solidFill>
                  <a:srgbClr val="000000"/>
                </a:solidFill>
                <a:latin typeface="Courier New" charset="0"/>
              </a:rPr>
              <a:t>    } else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("Parent has x = %d\n", --x);</a:t>
            </a:r>
          </a:p>
          <a:p>
            <a:pPr eaLnBrk="1" hangingPunct="1">
              <a:buClrTx/>
              <a:buFontTx/>
              <a:buNone/>
              <a:defRPr/>
            </a:pPr>
            <a:r>
              <a:rPr lang="en-US" sz="1600" dirty="0">
                <a:solidFill>
                  <a:srgbClr val="000000"/>
                </a:solidFill>
                <a:latin typeface="Courier New" charset="0"/>
              </a:rPr>
              <a:t>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("Bye from process %d with x = %d\n", </a:t>
            </a:r>
            <a:r>
              <a:rPr lang="en-US" sz="1600" dirty="0" err="1">
                <a:solidFill>
                  <a:srgbClr val="000000"/>
                </a:solidFill>
                <a:latin typeface="Courier New" charset="0"/>
              </a:rPr>
              <a:t>getpid</a:t>
            </a:r>
            <a:r>
              <a:rPr lang="en-US" sz="1600" dirty="0">
                <a:solidFill>
                  <a:srgbClr val="000000"/>
                </a:solidFill>
                <a:latin typeface="Courier New" charset="0"/>
              </a:rPr>
              <a:t>(), x);</a:t>
            </a:r>
          </a:p>
          <a:p>
            <a:pPr eaLnBrk="1" hangingPunct="1">
              <a:buClrTx/>
              <a:buFontTx/>
              <a:buNone/>
              <a:defRPr/>
            </a:pPr>
            <a:r>
              <a:rPr lang="en-US" sz="1600" dirty="0">
                <a:solidFill>
                  <a:srgbClr val="000000"/>
                </a:solidFill>
                <a:latin typeface="Courier New" charset="0"/>
              </a:rPr>
              <a:t>}</a:t>
            </a:r>
          </a:p>
        </p:txBody>
      </p:sp>
      <p:sp>
        <p:nvSpPr>
          <p:cNvPr id="21508" name="Text Box 3"/>
          <p:cNvSpPr txBox="1">
            <a:spLocks noChangeArrowheads="1"/>
          </p:cNvSpPr>
          <p:nvPr/>
        </p:nvSpPr>
        <p:spPr bwMode="auto">
          <a:xfrm>
            <a:off x="1890714" y="758825"/>
            <a:ext cx="8307387" cy="2438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000">
                <a:solidFill>
                  <a:srgbClr val="000000"/>
                </a:solidFill>
                <a:latin typeface="Calibri" charset="0"/>
                <a:cs typeface="DejaVu Sans" charset="0"/>
              </a:rPr>
              <a:t>Parent and child both run same code</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Distinguish parent from child by return value from </a:t>
            </a:r>
            <a:r>
              <a:rPr lang="en-US" sz="2000" b="1">
                <a:solidFill>
                  <a:srgbClr val="000000"/>
                </a:solidFill>
                <a:latin typeface="Courier New" charset="0"/>
                <a:ea typeface="ＭＳ Ｐゴシック" charset="0"/>
                <a:cs typeface="DejaVu Sans" charset="0"/>
              </a:rPr>
              <a:t>fork</a:t>
            </a:r>
          </a:p>
          <a:p>
            <a:pPr eaLnBrk="1" hangingPunct="1">
              <a:spcBef>
                <a:spcPts val="700"/>
              </a:spcBef>
              <a:buFont typeface="Arial" charset="0"/>
              <a:buChar char="•"/>
              <a:defRPr/>
            </a:pPr>
            <a:r>
              <a:rPr lang="en-US" sz="2000">
                <a:solidFill>
                  <a:srgbClr val="000000"/>
                </a:solidFill>
                <a:latin typeface="Calibri" charset="0"/>
                <a:cs typeface="DejaVu Sans" charset="0"/>
              </a:rPr>
              <a:t>Start with same state, but each has private copy</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Including shared output file descriptor</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Relative ordering of their print statements undefined</a:t>
            </a:r>
          </a:p>
        </p:txBody>
      </p:sp>
    </p:spTree>
    <p:extLst>
      <p:ext uri="{BB962C8B-B14F-4D97-AF65-F5344CB8AC3E}">
        <p14:creationId xmlns:p14="http://schemas.microsoft.com/office/powerpoint/2010/main" val="36287817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955800" y="423863"/>
            <a:ext cx="4292600" cy="6397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dirty="0">
                <a:solidFill>
                  <a:srgbClr val="000000"/>
                </a:solidFill>
                <a:latin typeface="Calibri" charset="0"/>
                <a:cs typeface="DejaVu Sans" charset="0"/>
              </a:rPr>
              <a:t>Control Flow</a:t>
            </a:r>
          </a:p>
        </p:txBody>
      </p:sp>
      <p:sp>
        <p:nvSpPr>
          <p:cNvPr id="4099" name="Text Box 2"/>
          <p:cNvSpPr txBox="1">
            <a:spLocks noChangeArrowheads="1"/>
          </p:cNvSpPr>
          <p:nvPr/>
        </p:nvSpPr>
        <p:spPr bwMode="auto">
          <a:xfrm>
            <a:off x="4760914" y="3581400"/>
            <a:ext cx="1350091" cy="203350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800">
                <a:solidFill>
                  <a:srgbClr val="7F7F7F"/>
                </a:solidFill>
                <a:latin typeface="Calibri" panose="020F0502020204030204" pitchFamily="34" charset="0"/>
              </a:rPr>
              <a:t>&lt;startup&gt;</a:t>
            </a:r>
          </a:p>
          <a:p>
            <a:pPr eaLnBrk="1" hangingPunct="1">
              <a:buClrTx/>
              <a:buFontTx/>
              <a:buNone/>
            </a:pPr>
            <a:r>
              <a:rPr lang="en-US" altLang="en-US" sz="1800">
                <a:solidFill>
                  <a:srgbClr val="000000"/>
                </a:solidFill>
                <a:latin typeface="Calibri" panose="020F0502020204030204" pitchFamily="34" charset="0"/>
              </a:rPr>
              <a:t>inst</a:t>
            </a:r>
            <a:r>
              <a:rPr lang="en-US" altLang="en-US" sz="1800" baseline="-25000">
                <a:solidFill>
                  <a:srgbClr val="000000"/>
                </a:solidFill>
                <a:latin typeface="Calibri" panose="020F0502020204030204" pitchFamily="34" charset="0"/>
              </a:rPr>
              <a:t>1</a:t>
            </a:r>
          </a:p>
          <a:p>
            <a:pPr eaLnBrk="1" hangingPunct="1">
              <a:buClrTx/>
              <a:buFontTx/>
              <a:buNone/>
            </a:pPr>
            <a:r>
              <a:rPr lang="en-US" altLang="en-US" sz="1800">
                <a:solidFill>
                  <a:srgbClr val="000000"/>
                </a:solidFill>
                <a:latin typeface="Calibri" panose="020F0502020204030204" pitchFamily="34" charset="0"/>
              </a:rPr>
              <a:t>inst</a:t>
            </a:r>
            <a:r>
              <a:rPr lang="en-US" altLang="en-US" sz="1800" baseline="-25000">
                <a:solidFill>
                  <a:srgbClr val="000000"/>
                </a:solidFill>
                <a:latin typeface="Calibri" panose="020F0502020204030204" pitchFamily="34" charset="0"/>
              </a:rPr>
              <a:t>2</a:t>
            </a:r>
          </a:p>
          <a:p>
            <a:pPr eaLnBrk="1" hangingPunct="1">
              <a:buClrTx/>
              <a:buFontTx/>
              <a:buNone/>
            </a:pPr>
            <a:r>
              <a:rPr lang="en-US" altLang="en-US" sz="1800">
                <a:solidFill>
                  <a:srgbClr val="000000"/>
                </a:solidFill>
                <a:latin typeface="Calibri" panose="020F0502020204030204" pitchFamily="34" charset="0"/>
              </a:rPr>
              <a:t>inst</a:t>
            </a:r>
            <a:r>
              <a:rPr lang="en-US" altLang="en-US" sz="1800" baseline="-25000">
                <a:solidFill>
                  <a:srgbClr val="000000"/>
                </a:solidFill>
                <a:latin typeface="Calibri" panose="020F0502020204030204" pitchFamily="34" charset="0"/>
              </a:rPr>
              <a:t>3</a:t>
            </a:r>
          </a:p>
          <a:p>
            <a:pPr eaLnBrk="1" hangingPunct="1">
              <a:buClrTx/>
              <a:buFontTx/>
              <a:buNone/>
            </a:pPr>
            <a:r>
              <a:rPr lang="en-US" altLang="en-US" sz="1800">
                <a:solidFill>
                  <a:srgbClr val="000000"/>
                </a:solidFill>
                <a:latin typeface="Calibri" panose="020F0502020204030204" pitchFamily="34" charset="0"/>
              </a:rPr>
              <a:t>…</a:t>
            </a:r>
          </a:p>
          <a:p>
            <a:pPr eaLnBrk="1" hangingPunct="1">
              <a:buClrTx/>
              <a:buFontTx/>
              <a:buNone/>
            </a:pPr>
            <a:r>
              <a:rPr lang="en-US" altLang="en-US" sz="1800">
                <a:solidFill>
                  <a:srgbClr val="000000"/>
                </a:solidFill>
                <a:latin typeface="Calibri" panose="020F0502020204030204" pitchFamily="34" charset="0"/>
              </a:rPr>
              <a:t>inst</a:t>
            </a:r>
            <a:r>
              <a:rPr lang="en-US" altLang="en-US" sz="1800" baseline="-25000">
                <a:solidFill>
                  <a:srgbClr val="000000"/>
                </a:solidFill>
                <a:latin typeface="Calibri" panose="020F0502020204030204" pitchFamily="34" charset="0"/>
              </a:rPr>
              <a:t>n</a:t>
            </a:r>
          </a:p>
          <a:p>
            <a:pPr eaLnBrk="1" hangingPunct="1">
              <a:buClrTx/>
              <a:buFontTx/>
              <a:buNone/>
            </a:pPr>
            <a:r>
              <a:rPr lang="en-US" altLang="en-US" sz="1800">
                <a:solidFill>
                  <a:srgbClr val="7F7F7F"/>
                </a:solidFill>
                <a:latin typeface="Calibri" panose="020F0502020204030204" pitchFamily="34" charset="0"/>
              </a:rPr>
              <a:t>&lt;shutdown&gt;</a:t>
            </a:r>
          </a:p>
        </p:txBody>
      </p:sp>
      <p:sp>
        <p:nvSpPr>
          <p:cNvPr id="4100" name="Text Box 3"/>
          <p:cNvSpPr txBox="1">
            <a:spLocks noChangeArrowheads="1"/>
          </p:cNvSpPr>
          <p:nvPr/>
        </p:nvSpPr>
        <p:spPr bwMode="auto">
          <a:xfrm>
            <a:off x="1976439" y="1219201"/>
            <a:ext cx="8294687" cy="2938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Processors do only one thing:</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From startup to shutdown, a CPU simply reads and executes (interprets) a sequence of instructions, one at a time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This sequence is the CPU’s </a:t>
            </a:r>
            <a:r>
              <a:rPr lang="en-US" altLang="en-US" i="1">
                <a:solidFill>
                  <a:srgbClr val="000000"/>
                </a:solidFill>
                <a:latin typeface="Calibri" panose="020F0502020204030204" pitchFamily="34" charset="0"/>
              </a:rPr>
              <a:t>control flow</a:t>
            </a:r>
            <a:r>
              <a:rPr lang="en-US" altLang="en-US">
                <a:solidFill>
                  <a:srgbClr val="000000"/>
                </a:solidFill>
                <a:latin typeface="Calibri" panose="020F0502020204030204" pitchFamily="34" charset="0"/>
              </a:rPr>
              <a:t> (or </a:t>
            </a:r>
            <a:r>
              <a:rPr lang="en-US" altLang="en-US" i="1">
                <a:solidFill>
                  <a:srgbClr val="000000"/>
                </a:solidFill>
                <a:latin typeface="Calibri" panose="020F0502020204030204" pitchFamily="34" charset="0"/>
              </a:rPr>
              <a:t>flow of control</a:t>
            </a:r>
            <a:r>
              <a:rPr lang="en-US" altLang="en-US">
                <a:solidFill>
                  <a:srgbClr val="000000"/>
                </a:solidFill>
                <a:latin typeface="Calibri" panose="020F0502020204030204" pitchFamily="34" charset="0"/>
              </a:rPr>
              <a:t>)</a:t>
            </a:r>
          </a:p>
          <a:p>
            <a:pPr eaLnBrk="1" hangingPunct="1">
              <a:spcBef>
                <a:spcPts val="600"/>
              </a:spcBef>
            </a:pPr>
            <a:endParaRPr lang="en-US" altLang="en-US">
              <a:solidFill>
                <a:srgbClr val="000000"/>
              </a:solidFill>
              <a:latin typeface="Calibri" panose="020F0502020204030204" pitchFamily="34" charset="0"/>
            </a:endParaRPr>
          </a:p>
        </p:txBody>
      </p:sp>
      <p:sp>
        <p:nvSpPr>
          <p:cNvPr id="4101" name="Text Box 4"/>
          <p:cNvSpPr txBox="1">
            <a:spLocks noChangeArrowheads="1"/>
          </p:cNvSpPr>
          <p:nvPr/>
        </p:nvSpPr>
        <p:spPr bwMode="auto">
          <a:xfrm>
            <a:off x="4859339" y="3244851"/>
            <a:ext cx="2094397"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Physical control flow</a:t>
            </a:r>
          </a:p>
        </p:txBody>
      </p:sp>
      <p:sp>
        <p:nvSpPr>
          <p:cNvPr id="4102" name="Text Box 5"/>
          <p:cNvSpPr txBox="1">
            <a:spLocks noChangeArrowheads="1"/>
          </p:cNvSpPr>
          <p:nvPr/>
        </p:nvSpPr>
        <p:spPr bwMode="auto">
          <a:xfrm>
            <a:off x="3103564" y="4491039"/>
            <a:ext cx="646629"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Time</a:t>
            </a:r>
          </a:p>
        </p:txBody>
      </p:sp>
      <p:sp>
        <p:nvSpPr>
          <p:cNvPr id="4103" name="AutoShape 6"/>
          <p:cNvSpPr>
            <a:spLocks noChangeArrowheads="1"/>
          </p:cNvSpPr>
          <p:nvPr/>
        </p:nvSpPr>
        <p:spPr bwMode="auto">
          <a:xfrm>
            <a:off x="3962400" y="3733800"/>
            <a:ext cx="457200" cy="1905000"/>
          </a:xfrm>
          <a:prstGeom prst="downArrow">
            <a:avLst>
              <a:gd name="adj1" fmla="val 50000"/>
              <a:gd name="adj2" fmla="val 49992"/>
            </a:avLst>
          </a:prstGeom>
          <a:solidFill>
            <a:srgbClr val="A6A6A6"/>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4645320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05001" y="423863"/>
            <a:ext cx="5089525" cy="6397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Fork Example #2</a:t>
            </a:r>
          </a:p>
        </p:txBody>
      </p:sp>
      <p:sp>
        <p:nvSpPr>
          <p:cNvPr id="22531" name="Text Box 2"/>
          <p:cNvSpPr txBox="1">
            <a:spLocks noChangeArrowheads="1"/>
          </p:cNvSpPr>
          <p:nvPr/>
        </p:nvSpPr>
        <p:spPr bwMode="auto">
          <a:xfrm>
            <a:off x="2371725" y="2314576"/>
            <a:ext cx="3335338" cy="2289175"/>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ourier New" charset="0"/>
              </a:rPr>
              <a:t>void fork2()</a:t>
            </a:r>
          </a:p>
          <a:p>
            <a:pPr eaLnBrk="1" hangingPunct="1">
              <a:buClrTx/>
              <a:buFontTx/>
              <a:buNone/>
              <a:defRPr/>
            </a:pPr>
            <a:r>
              <a:rPr lang="en-US">
                <a:solidFill>
                  <a:srgbClr val="000000"/>
                </a:solidFill>
                <a:latin typeface="Courier New" charset="0"/>
              </a:rPr>
              <a:t>{</a:t>
            </a:r>
          </a:p>
          <a:p>
            <a:pPr eaLnBrk="1" hangingPunct="1">
              <a:buClrTx/>
              <a:buFontTx/>
              <a:buNone/>
              <a:defRPr/>
            </a:pPr>
            <a:r>
              <a:rPr lang="en-US">
                <a:solidFill>
                  <a:srgbClr val="000000"/>
                </a:solidFill>
                <a:latin typeface="Courier New" charset="0"/>
              </a:rPr>
              <a:t>    printf("L0\n");</a:t>
            </a:r>
          </a:p>
          <a:p>
            <a:pPr eaLnBrk="1" hangingPunct="1">
              <a:buClrTx/>
              <a:buFontTx/>
              <a:buNone/>
              <a:defRPr/>
            </a:pPr>
            <a:r>
              <a:rPr lang="en-US">
                <a:solidFill>
                  <a:srgbClr val="000000"/>
                </a:solidFill>
                <a:latin typeface="Courier New" charset="0"/>
              </a:rPr>
              <a:t>    fork();</a:t>
            </a:r>
          </a:p>
          <a:p>
            <a:pPr eaLnBrk="1" hangingPunct="1">
              <a:buClrTx/>
              <a:buFontTx/>
              <a:buNone/>
              <a:defRPr/>
            </a:pPr>
            <a:r>
              <a:rPr lang="en-US">
                <a:solidFill>
                  <a:srgbClr val="000000"/>
                </a:solidFill>
                <a:latin typeface="Courier New" charset="0"/>
              </a:rPr>
              <a:t>    printf("L1\n");    </a:t>
            </a:r>
          </a:p>
          <a:p>
            <a:pPr eaLnBrk="1" hangingPunct="1">
              <a:buClrTx/>
              <a:buFontTx/>
              <a:buNone/>
              <a:defRPr/>
            </a:pPr>
            <a:r>
              <a:rPr lang="en-US">
                <a:solidFill>
                  <a:srgbClr val="000000"/>
                </a:solidFill>
                <a:latin typeface="Courier New" charset="0"/>
              </a:rPr>
              <a:t>    fork();</a:t>
            </a:r>
          </a:p>
          <a:p>
            <a:pPr eaLnBrk="1" hangingPunct="1">
              <a:buClrTx/>
              <a:buFontTx/>
              <a:buNone/>
              <a:defRPr/>
            </a:pPr>
            <a:r>
              <a:rPr lang="en-US">
                <a:solidFill>
                  <a:srgbClr val="000000"/>
                </a:solidFill>
                <a:latin typeface="Courier New" charset="0"/>
              </a:rPr>
              <a:t>    printf("Bye\n");</a:t>
            </a:r>
          </a:p>
          <a:p>
            <a:pPr eaLnBrk="1" hangingPunct="1">
              <a:buClrTx/>
              <a:buFontTx/>
              <a:buNone/>
              <a:defRPr/>
            </a:pPr>
            <a:r>
              <a:rPr lang="en-US">
                <a:solidFill>
                  <a:srgbClr val="000000"/>
                </a:solidFill>
                <a:latin typeface="Courier New" charset="0"/>
              </a:rPr>
              <a:t>}</a:t>
            </a:r>
          </a:p>
        </p:txBody>
      </p:sp>
      <p:sp>
        <p:nvSpPr>
          <p:cNvPr id="22532" name="Text Box 3"/>
          <p:cNvSpPr txBox="1">
            <a:spLocks noChangeArrowheads="1"/>
          </p:cNvSpPr>
          <p:nvPr/>
        </p:nvSpPr>
        <p:spPr bwMode="auto">
          <a:xfrm>
            <a:off x="1908176" y="1219201"/>
            <a:ext cx="7896225" cy="944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Both parent and child can continue forking</a:t>
            </a:r>
          </a:p>
        </p:txBody>
      </p:sp>
      <p:grpSp>
        <p:nvGrpSpPr>
          <p:cNvPr id="23556" name="Group 4"/>
          <p:cNvGrpSpPr>
            <a:grpSpLocks/>
          </p:cNvGrpSpPr>
          <p:nvPr/>
        </p:nvGrpSpPr>
        <p:grpSpPr bwMode="auto">
          <a:xfrm>
            <a:off x="7221539" y="3505201"/>
            <a:ext cx="454025" cy="341313"/>
            <a:chOff x="3589" y="2208"/>
            <a:chExt cx="286" cy="215"/>
          </a:xfrm>
        </p:grpSpPr>
        <p:sp>
          <p:nvSpPr>
            <p:cNvPr id="22552" name="Line 5"/>
            <p:cNvSpPr>
              <a:spLocks noChangeShapeType="1"/>
            </p:cNvSpPr>
            <p:nvPr/>
          </p:nvSpPr>
          <p:spPr bwMode="auto">
            <a:xfrm>
              <a:off x="3637" y="2400"/>
              <a:ext cx="238"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53" name="Text Box 6"/>
            <p:cNvSpPr txBox="1">
              <a:spLocks noChangeArrowheads="1"/>
            </p:cNvSpPr>
            <p:nvPr/>
          </p:nvSpPr>
          <p:spPr bwMode="auto">
            <a:xfrm>
              <a:off x="3589" y="2208"/>
              <a:ext cx="270"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L0</a:t>
              </a:r>
            </a:p>
          </p:txBody>
        </p:sp>
      </p:grpSp>
      <p:grpSp>
        <p:nvGrpSpPr>
          <p:cNvPr id="23559" name="Group 7"/>
          <p:cNvGrpSpPr>
            <a:grpSpLocks/>
          </p:cNvGrpSpPr>
          <p:nvPr/>
        </p:nvGrpSpPr>
        <p:grpSpPr bwMode="auto">
          <a:xfrm>
            <a:off x="7678739" y="2819401"/>
            <a:ext cx="530225" cy="1027113"/>
            <a:chOff x="3877" y="1776"/>
            <a:chExt cx="334" cy="647"/>
          </a:xfrm>
        </p:grpSpPr>
        <p:sp>
          <p:nvSpPr>
            <p:cNvPr id="22546" name="Line 8"/>
            <p:cNvSpPr>
              <a:spLocks noChangeShapeType="1"/>
            </p:cNvSpPr>
            <p:nvPr/>
          </p:nvSpPr>
          <p:spPr bwMode="auto">
            <a:xfrm flipV="1">
              <a:off x="3877" y="1966"/>
              <a:ext cx="0" cy="434"/>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nvGrpSpPr>
            <p:cNvPr id="65555" name="Group 9"/>
            <p:cNvGrpSpPr>
              <a:grpSpLocks/>
            </p:cNvGrpSpPr>
            <p:nvPr/>
          </p:nvGrpSpPr>
          <p:grpSpPr bwMode="auto">
            <a:xfrm>
              <a:off x="3877" y="1776"/>
              <a:ext cx="334" cy="647"/>
              <a:chOff x="3877" y="1776"/>
              <a:chExt cx="334" cy="647"/>
            </a:xfrm>
          </p:grpSpPr>
          <p:sp>
            <p:nvSpPr>
              <p:cNvPr id="22548" name="Line 10"/>
              <p:cNvSpPr>
                <a:spLocks noChangeShapeType="1"/>
              </p:cNvSpPr>
              <p:nvPr/>
            </p:nvSpPr>
            <p:spPr bwMode="auto">
              <a:xfrm>
                <a:off x="3877" y="1968"/>
                <a:ext cx="334"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49" name="Text Box 11"/>
              <p:cNvSpPr txBox="1">
                <a:spLocks noChangeArrowheads="1"/>
              </p:cNvSpPr>
              <p:nvPr/>
            </p:nvSpPr>
            <p:spPr bwMode="auto">
              <a:xfrm>
                <a:off x="3877" y="2208"/>
                <a:ext cx="270"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L1</a:t>
                </a:r>
              </a:p>
            </p:txBody>
          </p:sp>
          <p:sp>
            <p:nvSpPr>
              <p:cNvPr id="22550" name="Text Box 12"/>
              <p:cNvSpPr txBox="1">
                <a:spLocks noChangeArrowheads="1"/>
              </p:cNvSpPr>
              <p:nvPr/>
            </p:nvSpPr>
            <p:spPr bwMode="auto">
              <a:xfrm>
                <a:off x="3877" y="1776"/>
                <a:ext cx="270"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L1</a:t>
                </a:r>
              </a:p>
            </p:txBody>
          </p:sp>
          <p:sp>
            <p:nvSpPr>
              <p:cNvPr id="22551" name="Line 13"/>
              <p:cNvSpPr>
                <a:spLocks noChangeShapeType="1"/>
              </p:cNvSpPr>
              <p:nvPr/>
            </p:nvSpPr>
            <p:spPr bwMode="auto">
              <a:xfrm>
                <a:off x="3877" y="2400"/>
                <a:ext cx="334"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grpSp>
        <p:nvGrpSpPr>
          <p:cNvPr id="23566" name="Group 14"/>
          <p:cNvGrpSpPr>
            <a:grpSpLocks/>
          </p:cNvGrpSpPr>
          <p:nvPr/>
        </p:nvGrpSpPr>
        <p:grpSpPr bwMode="auto">
          <a:xfrm>
            <a:off x="8212143" y="2514602"/>
            <a:ext cx="630238" cy="1331913"/>
            <a:chOff x="4213" y="1584"/>
            <a:chExt cx="397" cy="839"/>
          </a:xfrm>
        </p:grpSpPr>
        <p:sp>
          <p:nvSpPr>
            <p:cNvPr id="22536" name="Line 15"/>
            <p:cNvSpPr>
              <a:spLocks noChangeShapeType="1"/>
            </p:cNvSpPr>
            <p:nvPr/>
          </p:nvSpPr>
          <p:spPr bwMode="auto">
            <a:xfrm flipV="1">
              <a:off x="4213" y="2206"/>
              <a:ext cx="0" cy="194"/>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37" name="Line 16"/>
            <p:cNvSpPr>
              <a:spLocks noChangeShapeType="1"/>
            </p:cNvSpPr>
            <p:nvPr/>
          </p:nvSpPr>
          <p:spPr bwMode="auto">
            <a:xfrm flipV="1">
              <a:off x="4213" y="1774"/>
              <a:ext cx="0" cy="194"/>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38" name="Line 17"/>
            <p:cNvSpPr>
              <a:spLocks noChangeShapeType="1"/>
            </p:cNvSpPr>
            <p:nvPr/>
          </p:nvSpPr>
          <p:spPr bwMode="auto">
            <a:xfrm>
              <a:off x="4213" y="1776"/>
              <a:ext cx="383"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39" name="Line 18"/>
            <p:cNvSpPr>
              <a:spLocks noChangeShapeType="1"/>
            </p:cNvSpPr>
            <p:nvPr/>
          </p:nvSpPr>
          <p:spPr bwMode="auto">
            <a:xfrm>
              <a:off x="4213" y="2208"/>
              <a:ext cx="383"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40" name="Text Box 19"/>
            <p:cNvSpPr txBox="1">
              <a:spLocks noChangeArrowheads="1"/>
            </p:cNvSpPr>
            <p:nvPr/>
          </p:nvSpPr>
          <p:spPr bwMode="auto">
            <a:xfrm>
              <a:off x="4262" y="2208"/>
              <a:ext cx="348"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22541" name="Text Box 20"/>
            <p:cNvSpPr txBox="1">
              <a:spLocks noChangeArrowheads="1"/>
            </p:cNvSpPr>
            <p:nvPr/>
          </p:nvSpPr>
          <p:spPr bwMode="auto">
            <a:xfrm>
              <a:off x="4262" y="2016"/>
              <a:ext cx="348"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22542" name="Text Box 21"/>
            <p:cNvSpPr txBox="1">
              <a:spLocks noChangeArrowheads="1"/>
            </p:cNvSpPr>
            <p:nvPr/>
          </p:nvSpPr>
          <p:spPr bwMode="auto">
            <a:xfrm>
              <a:off x="4262" y="1776"/>
              <a:ext cx="348"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22543" name="Text Box 22"/>
            <p:cNvSpPr txBox="1">
              <a:spLocks noChangeArrowheads="1"/>
            </p:cNvSpPr>
            <p:nvPr/>
          </p:nvSpPr>
          <p:spPr bwMode="auto">
            <a:xfrm>
              <a:off x="4262" y="1584"/>
              <a:ext cx="348"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22544" name="Line 23"/>
            <p:cNvSpPr>
              <a:spLocks noChangeShapeType="1"/>
            </p:cNvSpPr>
            <p:nvPr/>
          </p:nvSpPr>
          <p:spPr bwMode="auto">
            <a:xfrm>
              <a:off x="4213" y="2400"/>
              <a:ext cx="383"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45" name="Line 24"/>
            <p:cNvSpPr>
              <a:spLocks noChangeShapeType="1"/>
            </p:cNvSpPr>
            <p:nvPr/>
          </p:nvSpPr>
          <p:spPr bwMode="auto">
            <a:xfrm>
              <a:off x="4213" y="1968"/>
              <a:ext cx="335"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spTree>
    <p:extLst>
      <p:ext uri="{BB962C8B-B14F-4D97-AF65-F5344CB8AC3E}">
        <p14:creationId xmlns:p14="http://schemas.microsoft.com/office/powerpoint/2010/main" val="42580905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235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499"/>
                                          </p:stCondLst>
                                        </p:cTn>
                                        <p:tgtEl>
                                          <p:spTgt spid="235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499"/>
                                          </p:stCondLst>
                                        </p:cTn>
                                        <p:tgtEl>
                                          <p:spTgt spid="23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1933576" y="423863"/>
            <a:ext cx="6619875" cy="6397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ourier New" charset="0"/>
                <a:cs typeface="DejaVu Sans" charset="0"/>
              </a:rPr>
              <a:t>exit</a:t>
            </a:r>
            <a:r>
              <a:rPr lang="en-US" sz="3600">
                <a:solidFill>
                  <a:srgbClr val="000000"/>
                </a:solidFill>
                <a:latin typeface="Calibri" charset="0"/>
                <a:cs typeface="DejaVu Sans" charset="0"/>
              </a:rPr>
              <a:t>: Ending a process</a:t>
            </a:r>
          </a:p>
        </p:txBody>
      </p:sp>
      <p:sp>
        <p:nvSpPr>
          <p:cNvPr id="26627" name="Text Box 2"/>
          <p:cNvSpPr txBox="1">
            <a:spLocks noChangeArrowheads="1"/>
          </p:cNvSpPr>
          <p:nvPr/>
        </p:nvSpPr>
        <p:spPr bwMode="auto">
          <a:xfrm>
            <a:off x="1949450" y="1143000"/>
            <a:ext cx="8255000" cy="2135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ourier New" charset="0"/>
                <a:cs typeface="DejaVu Sans" charset="0"/>
              </a:rPr>
              <a:t>void exit(int status)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exits a process</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Normally return with status 0</a:t>
            </a:r>
          </a:p>
          <a:p>
            <a:pPr lvl="1" eaLnBrk="1" hangingPunct="1">
              <a:spcBef>
                <a:spcPts val="600"/>
              </a:spcBef>
              <a:buFont typeface="Arial" charset="0"/>
              <a:buChar char="–"/>
              <a:defRPr/>
            </a:pPr>
            <a:r>
              <a:rPr lang="en-US" sz="2400" b="1">
                <a:solidFill>
                  <a:srgbClr val="000000"/>
                </a:solidFill>
                <a:latin typeface="Courier New" charset="0"/>
                <a:ea typeface="ＭＳ Ｐゴシック" charset="0"/>
                <a:cs typeface="DejaVu Sans" charset="0"/>
              </a:rPr>
              <a:t>atexit()</a:t>
            </a:r>
            <a:r>
              <a:rPr lang="en-US" sz="2400" b="1">
                <a:solidFill>
                  <a:srgbClr val="000000"/>
                </a:solidFill>
                <a:latin typeface="Calibri" charset="0"/>
                <a:ea typeface="ＭＳ Ｐゴシック" charset="0"/>
                <a:cs typeface="DejaVu Sans" charset="0"/>
              </a:rPr>
              <a:t> </a:t>
            </a:r>
            <a:r>
              <a:rPr lang="en-US" sz="2400">
                <a:solidFill>
                  <a:srgbClr val="000000"/>
                </a:solidFill>
                <a:latin typeface="Calibri" charset="0"/>
                <a:ea typeface="ＭＳ Ｐゴシック" charset="0"/>
                <a:cs typeface="DejaVu Sans" charset="0"/>
              </a:rPr>
              <a:t>registers functions to be executed upon exit</a:t>
            </a:r>
          </a:p>
        </p:txBody>
      </p:sp>
      <p:sp>
        <p:nvSpPr>
          <p:cNvPr id="26628" name="Text Box 3"/>
          <p:cNvSpPr txBox="1">
            <a:spLocks noChangeArrowheads="1"/>
          </p:cNvSpPr>
          <p:nvPr/>
        </p:nvSpPr>
        <p:spPr bwMode="auto">
          <a:xfrm>
            <a:off x="2362201" y="3124200"/>
            <a:ext cx="3903931" cy="2587504"/>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ourier New" charset="0"/>
              </a:rPr>
              <a:t>void cleanup(void) {</a:t>
            </a:r>
          </a:p>
          <a:p>
            <a:pPr eaLnBrk="1" hangingPunct="1">
              <a:buClrTx/>
              <a:buFontTx/>
              <a:buNone/>
              <a:defRPr/>
            </a:pPr>
            <a:r>
              <a:rPr lang="en-US">
                <a:solidFill>
                  <a:srgbClr val="000000"/>
                </a:solidFill>
                <a:latin typeface="Courier New" charset="0"/>
              </a:rPr>
              <a:t>   printf("cleaning up\n");</a:t>
            </a:r>
          </a:p>
          <a:p>
            <a:pPr eaLnBrk="1" hangingPunct="1">
              <a:buClrTx/>
              <a:buFontTx/>
              <a:buNone/>
              <a:defRPr/>
            </a:pPr>
            <a:r>
              <a:rPr lang="en-US">
                <a:solidFill>
                  <a:srgbClr val="000000"/>
                </a:solidFill>
                <a:latin typeface="Courier New" charset="0"/>
              </a:rPr>
              <a:t>}</a:t>
            </a:r>
          </a:p>
          <a:p>
            <a:pPr eaLnBrk="1" hangingPunct="1">
              <a:buClrTx/>
              <a:buFontTx/>
              <a:buNone/>
              <a:defRPr/>
            </a:pPr>
            <a:endParaRPr lang="en-US">
              <a:solidFill>
                <a:srgbClr val="000000"/>
              </a:solidFill>
              <a:latin typeface="Courier New" charset="0"/>
            </a:endParaRPr>
          </a:p>
          <a:p>
            <a:pPr eaLnBrk="1" hangingPunct="1">
              <a:buClrTx/>
              <a:buFontTx/>
              <a:buNone/>
              <a:defRPr/>
            </a:pPr>
            <a:r>
              <a:rPr lang="en-US">
                <a:solidFill>
                  <a:srgbClr val="000000"/>
                </a:solidFill>
                <a:latin typeface="Courier New" charset="0"/>
              </a:rPr>
              <a:t>void fork6() {</a:t>
            </a:r>
          </a:p>
          <a:p>
            <a:pPr eaLnBrk="1" hangingPunct="1">
              <a:buClrTx/>
              <a:buFontTx/>
              <a:buNone/>
              <a:defRPr/>
            </a:pPr>
            <a:r>
              <a:rPr lang="en-US">
                <a:solidFill>
                  <a:srgbClr val="000000"/>
                </a:solidFill>
                <a:latin typeface="Courier New" charset="0"/>
              </a:rPr>
              <a:t>   atexit(cleanup);</a:t>
            </a:r>
          </a:p>
          <a:p>
            <a:pPr eaLnBrk="1" hangingPunct="1">
              <a:buClrTx/>
              <a:buFontTx/>
              <a:buNone/>
              <a:defRPr/>
            </a:pPr>
            <a:r>
              <a:rPr lang="en-US">
                <a:solidFill>
                  <a:srgbClr val="000000"/>
                </a:solidFill>
                <a:latin typeface="Courier New" charset="0"/>
              </a:rPr>
              <a:t>   fork();</a:t>
            </a:r>
          </a:p>
          <a:p>
            <a:pPr eaLnBrk="1" hangingPunct="1">
              <a:buClrTx/>
              <a:buFontTx/>
              <a:buNone/>
              <a:defRPr/>
            </a:pPr>
            <a:r>
              <a:rPr lang="en-US">
                <a:solidFill>
                  <a:srgbClr val="000000"/>
                </a:solidFill>
                <a:latin typeface="Courier New" charset="0"/>
              </a:rPr>
              <a:t>   exit(0);</a:t>
            </a:r>
          </a:p>
          <a:p>
            <a:pPr eaLnBrk="1" hangingPunct="1">
              <a:buClrTx/>
              <a:buFontTx/>
              <a:buNone/>
              <a:defRPr/>
            </a:pPr>
            <a:r>
              <a:rPr lang="en-US">
                <a:solidFill>
                  <a:srgbClr val="000000"/>
                </a:solidFill>
                <a:latin typeface="Courier New" charset="0"/>
              </a:rPr>
              <a:t>}</a:t>
            </a:r>
          </a:p>
        </p:txBody>
      </p:sp>
    </p:spTree>
    <p:extLst>
      <p:ext uri="{BB962C8B-B14F-4D97-AF65-F5344CB8AC3E}">
        <p14:creationId xmlns:p14="http://schemas.microsoft.com/office/powerpoint/2010/main" val="3108748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981200" y="-381000"/>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200">
                <a:solidFill>
                  <a:srgbClr val="000000"/>
                </a:solidFill>
                <a:latin typeface="Calibri" charset="0"/>
                <a:cs typeface="DejaVu Sans" charset="0"/>
              </a:rPr>
              <a:t>How Processes Share Files: Fork()</a:t>
            </a:r>
          </a:p>
        </p:txBody>
      </p:sp>
      <p:sp>
        <p:nvSpPr>
          <p:cNvPr id="27651" name="Text Box 2"/>
          <p:cNvSpPr txBox="1">
            <a:spLocks noChangeArrowheads="1"/>
          </p:cNvSpPr>
          <p:nvPr/>
        </p:nvSpPr>
        <p:spPr bwMode="auto">
          <a:xfrm>
            <a:off x="1903414" y="487363"/>
            <a:ext cx="8307387" cy="1249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8138" indent="-33813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1pPr>
            <a:lvl2pPr marL="738188" indent="-28098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rPr>
              <a:t>A child process inherits its parent’s open files</a:t>
            </a:r>
          </a:p>
          <a:p>
            <a:pPr lvl="1" eaLnBrk="1" hangingPunct="1">
              <a:spcBef>
                <a:spcPts val="500"/>
              </a:spcBef>
              <a:buFont typeface="Arial" panose="020B0604020202020204" pitchFamily="34" charset="0"/>
              <a:buChar char="–"/>
            </a:pPr>
            <a:r>
              <a:rPr lang="en-US" altLang="en-US" sz="2200">
                <a:solidFill>
                  <a:srgbClr val="000000"/>
                </a:solidFill>
                <a:latin typeface="Calibri" panose="020F0502020204030204" pitchFamily="34" charset="0"/>
              </a:rPr>
              <a:t>Note: situation unchanged by </a:t>
            </a:r>
            <a:r>
              <a:rPr lang="en-US" altLang="en-US" sz="2200" b="1">
                <a:solidFill>
                  <a:srgbClr val="000000"/>
                </a:solidFill>
                <a:latin typeface="Courier New" panose="02070309020205020404" pitchFamily="49" charset="0"/>
                <a:cs typeface="Courier New" panose="02070309020205020404" pitchFamily="49" charset="0"/>
              </a:rPr>
              <a:t>exec() </a:t>
            </a:r>
            <a:r>
              <a:rPr lang="en-US" altLang="en-US" sz="2200">
                <a:solidFill>
                  <a:srgbClr val="000000"/>
                </a:solidFill>
                <a:latin typeface="Calibri" panose="020F0502020204030204" pitchFamily="34" charset="0"/>
              </a:rPr>
              <a:t>functions</a:t>
            </a:r>
          </a:p>
          <a:p>
            <a:pPr eaLnBrk="1" hangingPunct="1">
              <a:spcBef>
                <a:spcPts val="700"/>
              </a:spcBef>
              <a:buClr>
                <a:srgbClr val="C00000"/>
              </a:buClr>
              <a:buFont typeface="Arial" panose="020B0604020202020204" pitchFamily="34" charset="0"/>
              <a:buChar char="•"/>
            </a:pPr>
            <a:r>
              <a:rPr lang="en-US" altLang="en-US" sz="2200" i="1">
                <a:solidFill>
                  <a:srgbClr val="C00000"/>
                </a:solidFill>
                <a:latin typeface="Calibri" panose="020F0502020204030204" pitchFamily="34" charset="0"/>
              </a:rPr>
              <a:t>Before</a:t>
            </a:r>
            <a:r>
              <a:rPr lang="en-US" altLang="en-US" sz="2200">
                <a:solidFill>
                  <a:srgbClr val="000000"/>
                </a:solidFill>
                <a:latin typeface="Calibri" panose="020F0502020204030204" pitchFamily="34" charset="0"/>
              </a:rPr>
              <a:t> fork() call:</a:t>
            </a:r>
          </a:p>
        </p:txBody>
      </p:sp>
      <p:sp>
        <p:nvSpPr>
          <p:cNvPr id="27652" name="Rectangle 3"/>
          <p:cNvSpPr>
            <a:spLocks noChangeArrowheads="1"/>
          </p:cNvSpPr>
          <p:nvPr/>
        </p:nvSpPr>
        <p:spPr bwMode="auto">
          <a:xfrm>
            <a:off x="3030538" y="30146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3" name="Rectangle 4"/>
          <p:cNvSpPr>
            <a:spLocks noChangeArrowheads="1"/>
          </p:cNvSpPr>
          <p:nvPr/>
        </p:nvSpPr>
        <p:spPr bwMode="auto">
          <a:xfrm>
            <a:off x="3030538" y="32432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4" name="Rectangle 5"/>
          <p:cNvSpPr>
            <a:spLocks noChangeArrowheads="1"/>
          </p:cNvSpPr>
          <p:nvPr/>
        </p:nvSpPr>
        <p:spPr bwMode="auto">
          <a:xfrm>
            <a:off x="3030538" y="34718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5" name="Rectangle 6"/>
          <p:cNvSpPr>
            <a:spLocks noChangeArrowheads="1"/>
          </p:cNvSpPr>
          <p:nvPr/>
        </p:nvSpPr>
        <p:spPr bwMode="auto">
          <a:xfrm>
            <a:off x="3030538" y="37004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6" name="Rectangle 7"/>
          <p:cNvSpPr>
            <a:spLocks noChangeArrowheads="1"/>
          </p:cNvSpPr>
          <p:nvPr/>
        </p:nvSpPr>
        <p:spPr bwMode="auto">
          <a:xfrm>
            <a:off x="3030538" y="39290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7" name="Rectangle 8"/>
          <p:cNvSpPr>
            <a:spLocks noChangeArrowheads="1"/>
          </p:cNvSpPr>
          <p:nvPr/>
        </p:nvSpPr>
        <p:spPr bwMode="auto">
          <a:xfrm>
            <a:off x="2420938" y="301466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0</a:t>
            </a:r>
          </a:p>
        </p:txBody>
      </p:sp>
      <p:sp>
        <p:nvSpPr>
          <p:cNvPr id="27658" name="Rectangle 9"/>
          <p:cNvSpPr>
            <a:spLocks noChangeArrowheads="1"/>
          </p:cNvSpPr>
          <p:nvPr/>
        </p:nvSpPr>
        <p:spPr bwMode="auto">
          <a:xfrm>
            <a:off x="2420938" y="324326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1</a:t>
            </a:r>
          </a:p>
        </p:txBody>
      </p:sp>
      <p:sp>
        <p:nvSpPr>
          <p:cNvPr id="27659" name="Rectangle 10"/>
          <p:cNvSpPr>
            <a:spLocks noChangeArrowheads="1"/>
          </p:cNvSpPr>
          <p:nvPr/>
        </p:nvSpPr>
        <p:spPr bwMode="auto">
          <a:xfrm>
            <a:off x="2420938" y="347186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2</a:t>
            </a:r>
          </a:p>
        </p:txBody>
      </p:sp>
      <p:sp>
        <p:nvSpPr>
          <p:cNvPr id="27660" name="Rectangle 11"/>
          <p:cNvSpPr>
            <a:spLocks noChangeArrowheads="1"/>
          </p:cNvSpPr>
          <p:nvPr/>
        </p:nvSpPr>
        <p:spPr bwMode="auto">
          <a:xfrm>
            <a:off x="2420938" y="370046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3</a:t>
            </a:r>
          </a:p>
        </p:txBody>
      </p:sp>
      <p:sp>
        <p:nvSpPr>
          <p:cNvPr id="27661" name="Rectangle 12"/>
          <p:cNvSpPr>
            <a:spLocks noChangeArrowheads="1"/>
          </p:cNvSpPr>
          <p:nvPr/>
        </p:nvSpPr>
        <p:spPr bwMode="auto">
          <a:xfrm>
            <a:off x="2420938" y="392906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4</a:t>
            </a:r>
          </a:p>
        </p:txBody>
      </p:sp>
      <p:sp>
        <p:nvSpPr>
          <p:cNvPr id="27662" name="Text Box 13"/>
          <p:cNvSpPr txBox="1">
            <a:spLocks noChangeArrowheads="1"/>
          </p:cNvSpPr>
          <p:nvPr/>
        </p:nvSpPr>
        <p:spPr bwMode="auto">
          <a:xfrm>
            <a:off x="2279209" y="2009985"/>
            <a:ext cx="2102732"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Descriptor table</a:t>
            </a:r>
          </a:p>
          <a:p>
            <a:pPr algn="ctr" eaLnBrk="1" hangingPunct="1">
              <a:buClrTx/>
              <a:buFontTx/>
              <a:buNone/>
              <a:defRPr/>
            </a:pPr>
            <a:r>
              <a:rPr lang="en-US" sz="1600">
                <a:solidFill>
                  <a:srgbClr val="000000"/>
                </a:solidFill>
                <a:latin typeface="Calibri" charset="0"/>
              </a:rPr>
              <a:t>[one table per process]</a:t>
            </a:r>
          </a:p>
        </p:txBody>
      </p:sp>
      <p:sp>
        <p:nvSpPr>
          <p:cNvPr id="27663" name="Text Box 14"/>
          <p:cNvSpPr txBox="1">
            <a:spLocks noChangeArrowheads="1"/>
          </p:cNvSpPr>
          <p:nvPr/>
        </p:nvSpPr>
        <p:spPr bwMode="auto">
          <a:xfrm>
            <a:off x="4840683" y="2009985"/>
            <a:ext cx="2218534"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Open file table </a:t>
            </a:r>
          </a:p>
          <a:p>
            <a:pPr algn="ctr" eaLnBrk="1" hangingPunct="1">
              <a:buClrTx/>
              <a:buFontTx/>
              <a:buNone/>
              <a:defRPr/>
            </a:pPr>
            <a:r>
              <a:rPr lang="en-US" sz="1600">
                <a:solidFill>
                  <a:srgbClr val="000000"/>
                </a:solidFill>
                <a:latin typeface="Calibri" charset="0"/>
              </a:rPr>
              <a:t>[shared by all processes]</a:t>
            </a:r>
          </a:p>
        </p:txBody>
      </p:sp>
      <p:sp>
        <p:nvSpPr>
          <p:cNvPr id="27664" name="Text Box 15"/>
          <p:cNvSpPr txBox="1">
            <a:spLocks noChangeArrowheads="1"/>
          </p:cNvSpPr>
          <p:nvPr/>
        </p:nvSpPr>
        <p:spPr bwMode="auto">
          <a:xfrm>
            <a:off x="7431483" y="2009985"/>
            <a:ext cx="2218534"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v-node table</a:t>
            </a:r>
          </a:p>
          <a:p>
            <a:pPr algn="ctr" eaLnBrk="1" hangingPunct="1">
              <a:buClrTx/>
              <a:buFontTx/>
              <a:buNone/>
              <a:defRPr/>
            </a:pPr>
            <a:r>
              <a:rPr lang="en-US" sz="1600">
                <a:solidFill>
                  <a:srgbClr val="000000"/>
                </a:solidFill>
                <a:latin typeface="Calibri" charset="0"/>
              </a:rPr>
              <a:t>[shared by all processes]</a:t>
            </a:r>
          </a:p>
        </p:txBody>
      </p:sp>
      <p:sp>
        <p:nvSpPr>
          <p:cNvPr id="27665" name="Rectangle 16"/>
          <p:cNvSpPr>
            <a:spLocks noChangeArrowheads="1"/>
          </p:cNvSpPr>
          <p:nvPr/>
        </p:nvSpPr>
        <p:spPr bwMode="auto">
          <a:xfrm>
            <a:off x="5392738" y="33067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pos</a:t>
            </a:r>
          </a:p>
        </p:txBody>
      </p:sp>
      <p:sp>
        <p:nvSpPr>
          <p:cNvPr id="27666" name="Rectangle 17"/>
          <p:cNvSpPr>
            <a:spLocks noChangeArrowheads="1"/>
          </p:cNvSpPr>
          <p:nvPr/>
        </p:nvSpPr>
        <p:spPr bwMode="auto">
          <a:xfrm>
            <a:off x="5392738" y="36115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ourier New" charset="0"/>
                <a:ea typeface="ＭＳ Ｐゴシック" charset="0"/>
                <a:cs typeface="Arial" charset="0"/>
              </a:rPr>
              <a:t>refcnt=1</a:t>
            </a:r>
          </a:p>
        </p:txBody>
      </p:sp>
      <p:sp>
        <p:nvSpPr>
          <p:cNvPr id="27667" name="Rectangle 18"/>
          <p:cNvSpPr>
            <a:spLocks noChangeArrowheads="1"/>
          </p:cNvSpPr>
          <p:nvPr/>
        </p:nvSpPr>
        <p:spPr bwMode="auto">
          <a:xfrm>
            <a:off x="5392738" y="39163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7668" name="Line 19"/>
          <p:cNvSpPr>
            <a:spLocks noChangeShapeType="1"/>
          </p:cNvSpPr>
          <p:nvPr/>
        </p:nvSpPr>
        <p:spPr bwMode="auto">
          <a:xfrm flipV="1">
            <a:off x="3352800" y="2997200"/>
            <a:ext cx="2039938" cy="36195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7669" name="Rectangle 20"/>
          <p:cNvSpPr>
            <a:spLocks noChangeArrowheads="1"/>
          </p:cNvSpPr>
          <p:nvPr/>
        </p:nvSpPr>
        <p:spPr bwMode="auto">
          <a:xfrm>
            <a:off x="5392738" y="30019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70" name="Rectangle 21"/>
          <p:cNvSpPr>
            <a:spLocks noChangeArrowheads="1"/>
          </p:cNvSpPr>
          <p:nvPr/>
        </p:nvSpPr>
        <p:spPr bwMode="auto">
          <a:xfrm>
            <a:off x="5392738" y="49831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pos</a:t>
            </a:r>
          </a:p>
        </p:txBody>
      </p:sp>
      <p:sp>
        <p:nvSpPr>
          <p:cNvPr id="27671" name="Rectangle 22"/>
          <p:cNvSpPr>
            <a:spLocks noChangeArrowheads="1"/>
          </p:cNvSpPr>
          <p:nvPr/>
        </p:nvSpPr>
        <p:spPr bwMode="auto">
          <a:xfrm>
            <a:off x="5392738" y="52879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ourier New" charset="0"/>
                <a:ea typeface="ＭＳ Ｐゴシック" charset="0"/>
                <a:cs typeface="Arial" charset="0"/>
              </a:rPr>
              <a:t>refcnt=1</a:t>
            </a:r>
          </a:p>
        </p:txBody>
      </p:sp>
      <p:sp>
        <p:nvSpPr>
          <p:cNvPr id="27672" name="Rectangle 23"/>
          <p:cNvSpPr>
            <a:spLocks noChangeArrowheads="1"/>
          </p:cNvSpPr>
          <p:nvPr/>
        </p:nvSpPr>
        <p:spPr bwMode="auto">
          <a:xfrm>
            <a:off x="5392738" y="55927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7673" name="Rectangle 24"/>
          <p:cNvSpPr>
            <a:spLocks noChangeArrowheads="1"/>
          </p:cNvSpPr>
          <p:nvPr/>
        </p:nvSpPr>
        <p:spPr bwMode="auto">
          <a:xfrm>
            <a:off x="5392738" y="46783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74" name="Line 25"/>
          <p:cNvSpPr>
            <a:spLocks noChangeShapeType="1"/>
          </p:cNvSpPr>
          <p:nvPr/>
        </p:nvSpPr>
        <p:spPr bwMode="auto">
          <a:xfrm>
            <a:off x="3352800" y="4027487"/>
            <a:ext cx="2057400" cy="6985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7675" name="Text Box 26"/>
          <p:cNvSpPr txBox="1">
            <a:spLocks noChangeArrowheads="1"/>
          </p:cNvSpPr>
          <p:nvPr/>
        </p:nvSpPr>
        <p:spPr bwMode="auto">
          <a:xfrm>
            <a:off x="1752601" y="3427215"/>
            <a:ext cx="826165"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stderr</a:t>
            </a:r>
          </a:p>
        </p:txBody>
      </p:sp>
      <p:sp>
        <p:nvSpPr>
          <p:cNvPr id="27676" name="Text Box 27"/>
          <p:cNvSpPr txBox="1">
            <a:spLocks noChangeArrowheads="1"/>
          </p:cNvSpPr>
          <p:nvPr/>
        </p:nvSpPr>
        <p:spPr bwMode="auto">
          <a:xfrm>
            <a:off x="1752601" y="3198615"/>
            <a:ext cx="826165"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stdout</a:t>
            </a:r>
          </a:p>
        </p:txBody>
      </p:sp>
      <p:sp>
        <p:nvSpPr>
          <p:cNvPr id="27677" name="Text Box 28"/>
          <p:cNvSpPr txBox="1">
            <a:spLocks noChangeArrowheads="1"/>
          </p:cNvSpPr>
          <p:nvPr/>
        </p:nvSpPr>
        <p:spPr bwMode="auto">
          <a:xfrm>
            <a:off x="1858963" y="2970015"/>
            <a:ext cx="718764"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stdin</a:t>
            </a:r>
          </a:p>
        </p:txBody>
      </p:sp>
      <p:sp>
        <p:nvSpPr>
          <p:cNvPr id="27678" name="Line 29"/>
          <p:cNvSpPr>
            <a:spLocks noChangeShapeType="1"/>
          </p:cNvSpPr>
          <p:nvPr/>
        </p:nvSpPr>
        <p:spPr bwMode="auto">
          <a:xfrm flipV="1">
            <a:off x="6310314" y="2981325"/>
            <a:ext cx="1690687" cy="163512"/>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7679" name="Rectangle 30"/>
          <p:cNvSpPr>
            <a:spLocks noChangeArrowheads="1"/>
          </p:cNvSpPr>
          <p:nvPr/>
        </p:nvSpPr>
        <p:spPr bwMode="auto">
          <a:xfrm>
            <a:off x="8001000" y="29733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access</a:t>
            </a:r>
          </a:p>
        </p:txBody>
      </p:sp>
      <p:sp>
        <p:nvSpPr>
          <p:cNvPr id="27680" name="Rectangle 31"/>
          <p:cNvSpPr>
            <a:spLocks noChangeArrowheads="1"/>
          </p:cNvSpPr>
          <p:nvPr/>
        </p:nvSpPr>
        <p:spPr bwMode="auto">
          <a:xfrm>
            <a:off x="8001000" y="38877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7681" name="Rectangle 32"/>
          <p:cNvSpPr>
            <a:spLocks noChangeArrowheads="1"/>
          </p:cNvSpPr>
          <p:nvPr/>
        </p:nvSpPr>
        <p:spPr bwMode="auto">
          <a:xfrm>
            <a:off x="8001000" y="32781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size</a:t>
            </a:r>
          </a:p>
        </p:txBody>
      </p:sp>
      <p:sp>
        <p:nvSpPr>
          <p:cNvPr id="27682" name="Rectangle 33"/>
          <p:cNvSpPr>
            <a:spLocks noChangeArrowheads="1"/>
          </p:cNvSpPr>
          <p:nvPr/>
        </p:nvSpPr>
        <p:spPr bwMode="auto">
          <a:xfrm>
            <a:off x="8001000" y="35829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type</a:t>
            </a:r>
          </a:p>
        </p:txBody>
      </p:sp>
      <p:sp>
        <p:nvSpPr>
          <p:cNvPr id="27683" name="Rectangle 34"/>
          <p:cNvSpPr>
            <a:spLocks noChangeArrowheads="1"/>
          </p:cNvSpPr>
          <p:nvPr/>
        </p:nvSpPr>
        <p:spPr bwMode="auto">
          <a:xfrm>
            <a:off x="8001000" y="45735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access</a:t>
            </a:r>
          </a:p>
        </p:txBody>
      </p:sp>
      <p:sp>
        <p:nvSpPr>
          <p:cNvPr id="27684" name="Rectangle 35"/>
          <p:cNvSpPr>
            <a:spLocks noChangeArrowheads="1"/>
          </p:cNvSpPr>
          <p:nvPr/>
        </p:nvSpPr>
        <p:spPr bwMode="auto">
          <a:xfrm>
            <a:off x="8001000" y="54879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7685" name="Rectangle 36"/>
          <p:cNvSpPr>
            <a:spLocks noChangeArrowheads="1"/>
          </p:cNvSpPr>
          <p:nvPr/>
        </p:nvSpPr>
        <p:spPr bwMode="auto">
          <a:xfrm>
            <a:off x="8001000" y="48783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size</a:t>
            </a:r>
          </a:p>
        </p:txBody>
      </p:sp>
      <p:sp>
        <p:nvSpPr>
          <p:cNvPr id="27686" name="Rectangle 37"/>
          <p:cNvSpPr>
            <a:spLocks noChangeArrowheads="1"/>
          </p:cNvSpPr>
          <p:nvPr/>
        </p:nvSpPr>
        <p:spPr bwMode="auto">
          <a:xfrm>
            <a:off x="8001000" y="51831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type</a:t>
            </a:r>
          </a:p>
        </p:txBody>
      </p:sp>
      <p:sp>
        <p:nvSpPr>
          <p:cNvPr id="27687" name="Text Box 38"/>
          <p:cNvSpPr txBox="1">
            <a:spLocks noChangeArrowheads="1"/>
          </p:cNvSpPr>
          <p:nvPr/>
        </p:nvSpPr>
        <p:spPr bwMode="auto">
          <a:xfrm>
            <a:off x="5151438" y="2695071"/>
            <a:ext cx="1511674"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File A (terminal)</a:t>
            </a:r>
          </a:p>
        </p:txBody>
      </p:sp>
      <p:sp>
        <p:nvSpPr>
          <p:cNvPr id="27688" name="Text Box 39"/>
          <p:cNvSpPr txBox="1">
            <a:spLocks noChangeArrowheads="1"/>
          </p:cNvSpPr>
          <p:nvPr/>
        </p:nvSpPr>
        <p:spPr bwMode="auto">
          <a:xfrm>
            <a:off x="5186364" y="4371471"/>
            <a:ext cx="1129133"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File B (disk)</a:t>
            </a:r>
          </a:p>
        </p:txBody>
      </p:sp>
      <p:sp>
        <p:nvSpPr>
          <p:cNvPr id="27689" name="Line 40"/>
          <p:cNvSpPr>
            <a:spLocks noChangeShapeType="1"/>
          </p:cNvSpPr>
          <p:nvPr/>
        </p:nvSpPr>
        <p:spPr bwMode="auto">
          <a:xfrm flipV="1">
            <a:off x="6230938" y="4568825"/>
            <a:ext cx="1770062" cy="2667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260582323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797051" y="0"/>
            <a:ext cx="7591425"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200">
                <a:solidFill>
                  <a:srgbClr val="000000"/>
                </a:solidFill>
                <a:latin typeface="Calibri" charset="0"/>
                <a:cs typeface="DejaVu Sans" charset="0"/>
              </a:rPr>
              <a:t>How Processes Share Files: Fork()</a:t>
            </a:r>
          </a:p>
        </p:txBody>
      </p:sp>
      <p:sp>
        <p:nvSpPr>
          <p:cNvPr id="28675" name="Text Box 2"/>
          <p:cNvSpPr txBox="1">
            <a:spLocks noChangeArrowheads="1"/>
          </p:cNvSpPr>
          <p:nvPr/>
        </p:nvSpPr>
        <p:spPr bwMode="auto">
          <a:xfrm>
            <a:off x="1814514" y="685800"/>
            <a:ext cx="8307387" cy="1295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8138" indent="-33813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1pPr>
            <a:lvl2pPr marL="738188" indent="-28098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rPr>
              <a:t>A child process inherits its parent’s open files</a:t>
            </a:r>
          </a:p>
          <a:p>
            <a:pPr eaLnBrk="1" hangingPunct="1">
              <a:spcBef>
                <a:spcPts val="700"/>
              </a:spcBef>
              <a:buClr>
                <a:srgbClr val="C00000"/>
              </a:buClr>
              <a:buFont typeface="Arial" panose="020B0604020202020204" pitchFamily="34" charset="0"/>
              <a:buChar char="•"/>
            </a:pPr>
            <a:r>
              <a:rPr lang="en-US" altLang="en-US" sz="2200" i="1">
                <a:solidFill>
                  <a:srgbClr val="C00000"/>
                </a:solidFill>
                <a:latin typeface="Calibri" panose="020F0502020204030204" pitchFamily="34" charset="0"/>
              </a:rPr>
              <a:t>After</a:t>
            </a:r>
            <a:r>
              <a:rPr lang="en-US" altLang="en-US" sz="2200">
                <a:solidFill>
                  <a:srgbClr val="000000"/>
                </a:solidFill>
                <a:latin typeface="Calibri" panose="020F0502020204030204" pitchFamily="34" charset="0"/>
              </a:rPr>
              <a:t> fork():</a:t>
            </a:r>
          </a:p>
          <a:p>
            <a:pPr lvl="1" eaLnBrk="1" hangingPunct="1">
              <a:spcBef>
                <a:spcPts val="600"/>
              </a:spcBef>
              <a:buFont typeface="Wingdings" panose="05000000000000000000" pitchFamily="2" charset="2"/>
              <a:buChar char=""/>
            </a:pPr>
            <a:r>
              <a:rPr lang="en-US" altLang="en-US" sz="2200">
                <a:solidFill>
                  <a:srgbClr val="000000"/>
                </a:solidFill>
                <a:latin typeface="Calibri" panose="020F0502020204030204" pitchFamily="34" charset="0"/>
              </a:rPr>
              <a:t>Child’s table same as parents, and +1 to each refcnt</a:t>
            </a:r>
          </a:p>
        </p:txBody>
      </p:sp>
      <p:sp>
        <p:nvSpPr>
          <p:cNvPr id="28676" name="Rectangle 3"/>
          <p:cNvSpPr>
            <a:spLocks noChangeArrowheads="1"/>
          </p:cNvSpPr>
          <p:nvPr/>
        </p:nvSpPr>
        <p:spPr bwMode="auto">
          <a:xfrm>
            <a:off x="3030538" y="29067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77" name="Rectangle 4"/>
          <p:cNvSpPr>
            <a:spLocks noChangeArrowheads="1"/>
          </p:cNvSpPr>
          <p:nvPr/>
        </p:nvSpPr>
        <p:spPr bwMode="auto">
          <a:xfrm>
            <a:off x="3030538" y="31353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78" name="Rectangle 5"/>
          <p:cNvSpPr>
            <a:spLocks noChangeArrowheads="1"/>
          </p:cNvSpPr>
          <p:nvPr/>
        </p:nvSpPr>
        <p:spPr bwMode="auto">
          <a:xfrm>
            <a:off x="3030538" y="33639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79" name="Rectangle 6"/>
          <p:cNvSpPr>
            <a:spLocks noChangeArrowheads="1"/>
          </p:cNvSpPr>
          <p:nvPr/>
        </p:nvSpPr>
        <p:spPr bwMode="auto">
          <a:xfrm>
            <a:off x="3030538" y="35925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80" name="Rectangle 7"/>
          <p:cNvSpPr>
            <a:spLocks noChangeArrowheads="1"/>
          </p:cNvSpPr>
          <p:nvPr/>
        </p:nvSpPr>
        <p:spPr bwMode="auto">
          <a:xfrm>
            <a:off x="3030538" y="38211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81" name="Rectangle 8"/>
          <p:cNvSpPr>
            <a:spLocks noChangeArrowheads="1"/>
          </p:cNvSpPr>
          <p:nvPr/>
        </p:nvSpPr>
        <p:spPr bwMode="auto">
          <a:xfrm>
            <a:off x="2420938" y="29067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0</a:t>
            </a:r>
          </a:p>
        </p:txBody>
      </p:sp>
      <p:sp>
        <p:nvSpPr>
          <p:cNvPr id="28682" name="Rectangle 9"/>
          <p:cNvSpPr>
            <a:spLocks noChangeArrowheads="1"/>
          </p:cNvSpPr>
          <p:nvPr/>
        </p:nvSpPr>
        <p:spPr bwMode="auto">
          <a:xfrm>
            <a:off x="2420938" y="31353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1</a:t>
            </a:r>
          </a:p>
        </p:txBody>
      </p:sp>
      <p:sp>
        <p:nvSpPr>
          <p:cNvPr id="28683" name="Rectangle 10"/>
          <p:cNvSpPr>
            <a:spLocks noChangeArrowheads="1"/>
          </p:cNvSpPr>
          <p:nvPr/>
        </p:nvSpPr>
        <p:spPr bwMode="auto">
          <a:xfrm>
            <a:off x="2420938" y="33639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2</a:t>
            </a:r>
          </a:p>
        </p:txBody>
      </p:sp>
      <p:sp>
        <p:nvSpPr>
          <p:cNvPr id="28684" name="Rectangle 11"/>
          <p:cNvSpPr>
            <a:spLocks noChangeArrowheads="1"/>
          </p:cNvSpPr>
          <p:nvPr/>
        </p:nvSpPr>
        <p:spPr bwMode="auto">
          <a:xfrm>
            <a:off x="2420938" y="35925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3</a:t>
            </a:r>
          </a:p>
        </p:txBody>
      </p:sp>
      <p:sp>
        <p:nvSpPr>
          <p:cNvPr id="28685" name="Rectangle 12"/>
          <p:cNvSpPr>
            <a:spLocks noChangeArrowheads="1"/>
          </p:cNvSpPr>
          <p:nvPr/>
        </p:nvSpPr>
        <p:spPr bwMode="auto">
          <a:xfrm>
            <a:off x="2420938" y="38211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4</a:t>
            </a:r>
          </a:p>
        </p:txBody>
      </p:sp>
      <p:sp>
        <p:nvSpPr>
          <p:cNvPr id="28686" name="Text Box 13"/>
          <p:cNvSpPr txBox="1">
            <a:spLocks noChangeArrowheads="1"/>
          </p:cNvSpPr>
          <p:nvPr/>
        </p:nvSpPr>
        <p:spPr bwMode="auto">
          <a:xfrm>
            <a:off x="2279209" y="1902035"/>
            <a:ext cx="2102732"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Descriptor table</a:t>
            </a:r>
          </a:p>
          <a:p>
            <a:pPr algn="ctr" eaLnBrk="1" hangingPunct="1">
              <a:buClrTx/>
              <a:buFontTx/>
              <a:buNone/>
              <a:defRPr/>
            </a:pPr>
            <a:r>
              <a:rPr lang="en-US" sz="1600">
                <a:solidFill>
                  <a:srgbClr val="000000"/>
                </a:solidFill>
                <a:latin typeface="Calibri" charset="0"/>
              </a:rPr>
              <a:t>[one table per process]</a:t>
            </a:r>
          </a:p>
        </p:txBody>
      </p:sp>
      <p:sp>
        <p:nvSpPr>
          <p:cNvPr id="28687" name="Text Box 14"/>
          <p:cNvSpPr txBox="1">
            <a:spLocks noChangeArrowheads="1"/>
          </p:cNvSpPr>
          <p:nvPr/>
        </p:nvSpPr>
        <p:spPr bwMode="auto">
          <a:xfrm>
            <a:off x="4840683" y="1902035"/>
            <a:ext cx="2218534"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Open file table </a:t>
            </a:r>
          </a:p>
          <a:p>
            <a:pPr algn="ctr" eaLnBrk="1" hangingPunct="1">
              <a:buClrTx/>
              <a:buFontTx/>
              <a:buNone/>
              <a:defRPr/>
            </a:pPr>
            <a:r>
              <a:rPr lang="en-US" sz="1600">
                <a:solidFill>
                  <a:srgbClr val="000000"/>
                </a:solidFill>
                <a:latin typeface="Calibri" charset="0"/>
              </a:rPr>
              <a:t>[shared by all processes]</a:t>
            </a:r>
          </a:p>
        </p:txBody>
      </p:sp>
      <p:sp>
        <p:nvSpPr>
          <p:cNvPr id="28688" name="Text Box 15"/>
          <p:cNvSpPr txBox="1">
            <a:spLocks noChangeArrowheads="1"/>
          </p:cNvSpPr>
          <p:nvPr/>
        </p:nvSpPr>
        <p:spPr bwMode="auto">
          <a:xfrm>
            <a:off x="7431483" y="1902035"/>
            <a:ext cx="2218534"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v-node table</a:t>
            </a:r>
          </a:p>
          <a:p>
            <a:pPr algn="ctr" eaLnBrk="1" hangingPunct="1">
              <a:buClrTx/>
              <a:buFontTx/>
              <a:buNone/>
              <a:defRPr/>
            </a:pPr>
            <a:r>
              <a:rPr lang="en-US" sz="1600">
                <a:solidFill>
                  <a:srgbClr val="000000"/>
                </a:solidFill>
                <a:latin typeface="Calibri" charset="0"/>
              </a:rPr>
              <a:t>[shared by all processes]</a:t>
            </a:r>
          </a:p>
        </p:txBody>
      </p:sp>
      <p:sp>
        <p:nvSpPr>
          <p:cNvPr id="28689" name="Rectangle 16"/>
          <p:cNvSpPr>
            <a:spLocks noChangeArrowheads="1"/>
          </p:cNvSpPr>
          <p:nvPr/>
        </p:nvSpPr>
        <p:spPr bwMode="auto">
          <a:xfrm>
            <a:off x="5392738" y="31988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pos</a:t>
            </a:r>
          </a:p>
        </p:txBody>
      </p:sp>
      <p:sp>
        <p:nvSpPr>
          <p:cNvPr id="28690" name="Rectangle 17"/>
          <p:cNvSpPr>
            <a:spLocks noChangeArrowheads="1"/>
          </p:cNvSpPr>
          <p:nvPr/>
        </p:nvSpPr>
        <p:spPr bwMode="auto">
          <a:xfrm>
            <a:off x="5392738" y="35036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ourier New" charset="0"/>
                <a:ea typeface="ＭＳ Ｐゴシック" charset="0"/>
                <a:cs typeface="Arial" charset="0"/>
              </a:rPr>
              <a:t>refcnt=2</a:t>
            </a:r>
          </a:p>
        </p:txBody>
      </p:sp>
      <p:sp>
        <p:nvSpPr>
          <p:cNvPr id="28691" name="Rectangle 18"/>
          <p:cNvSpPr>
            <a:spLocks noChangeArrowheads="1"/>
          </p:cNvSpPr>
          <p:nvPr/>
        </p:nvSpPr>
        <p:spPr bwMode="auto">
          <a:xfrm>
            <a:off x="5392738" y="38084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8692" name="Line 19"/>
          <p:cNvSpPr>
            <a:spLocks noChangeShapeType="1"/>
          </p:cNvSpPr>
          <p:nvPr/>
        </p:nvSpPr>
        <p:spPr bwMode="auto">
          <a:xfrm flipV="1">
            <a:off x="3352800" y="2889250"/>
            <a:ext cx="2039938" cy="36195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8693" name="Rectangle 20"/>
          <p:cNvSpPr>
            <a:spLocks noChangeArrowheads="1"/>
          </p:cNvSpPr>
          <p:nvPr/>
        </p:nvSpPr>
        <p:spPr bwMode="auto">
          <a:xfrm>
            <a:off x="5392738" y="28940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94" name="Rectangle 21"/>
          <p:cNvSpPr>
            <a:spLocks noChangeArrowheads="1"/>
          </p:cNvSpPr>
          <p:nvPr/>
        </p:nvSpPr>
        <p:spPr bwMode="auto">
          <a:xfrm>
            <a:off x="5392738" y="48752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pos</a:t>
            </a:r>
          </a:p>
        </p:txBody>
      </p:sp>
      <p:sp>
        <p:nvSpPr>
          <p:cNvPr id="28695" name="Rectangle 22"/>
          <p:cNvSpPr>
            <a:spLocks noChangeArrowheads="1"/>
          </p:cNvSpPr>
          <p:nvPr/>
        </p:nvSpPr>
        <p:spPr bwMode="auto">
          <a:xfrm>
            <a:off x="5392738" y="51800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ourier New" charset="0"/>
                <a:ea typeface="ＭＳ Ｐゴシック" charset="0"/>
                <a:cs typeface="Arial" charset="0"/>
              </a:rPr>
              <a:t>refcnt=2</a:t>
            </a:r>
          </a:p>
        </p:txBody>
      </p:sp>
      <p:sp>
        <p:nvSpPr>
          <p:cNvPr id="28696" name="Rectangle 23"/>
          <p:cNvSpPr>
            <a:spLocks noChangeArrowheads="1"/>
          </p:cNvSpPr>
          <p:nvPr/>
        </p:nvSpPr>
        <p:spPr bwMode="auto">
          <a:xfrm>
            <a:off x="5392738" y="54848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8697" name="Rectangle 24"/>
          <p:cNvSpPr>
            <a:spLocks noChangeArrowheads="1"/>
          </p:cNvSpPr>
          <p:nvPr/>
        </p:nvSpPr>
        <p:spPr bwMode="auto">
          <a:xfrm>
            <a:off x="5392738" y="45704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98" name="Line 25"/>
          <p:cNvSpPr>
            <a:spLocks noChangeShapeType="1"/>
          </p:cNvSpPr>
          <p:nvPr/>
        </p:nvSpPr>
        <p:spPr bwMode="auto">
          <a:xfrm>
            <a:off x="3352800" y="3919538"/>
            <a:ext cx="2057400" cy="650875"/>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8699" name="Line 26"/>
          <p:cNvSpPr>
            <a:spLocks noChangeShapeType="1"/>
          </p:cNvSpPr>
          <p:nvPr/>
        </p:nvSpPr>
        <p:spPr bwMode="auto">
          <a:xfrm flipV="1">
            <a:off x="6310314" y="2873375"/>
            <a:ext cx="1690687" cy="163512"/>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8700" name="Rectangle 27"/>
          <p:cNvSpPr>
            <a:spLocks noChangeArrowheads="1"/>
          </p:cNvSpPr>
          <p:nvPr/>
        </p:nvSpPr>
        <p:spPr bwMode="auto">
          <a:xfrm>
            <a:off x="8001000" y="28654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access</a:t>
            </a:r>
          </a:p>
        </p:txBody>
      </p:sp>
      <p:sp>
        <p:nvSpPr>
          <p:cNvPr id="28701" name="Rectangle 28"/>
          <p:cNvSpPr>
            <a:spLocks noChangeArrowheads="1"/>
          </p:cNvSpPr>
          <p:nvPr/>
        </p:nvSpPr>
        <p:spPr bwMode="auto">
          <a:xfrm>
            <a:off x="8001000" y="37798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8702" name="Rectangle 29"/>
          <p:cNvSpPr>
            <a:spLocks noChangeArrowheads="1"/>
          </p:cNvSpPr>
          <p:nvPr/>
        </p:nvSpPr>
        <p:spPr bwMode="auto">
          <a:xfrm>
            <a:off x="8001000" y="31702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size</a:t>
            </a:r>
          </a:p>
        </p:txBody>
      </p:sp>
      <p:sp>
        <p:nvSpPr>
          <p:cNvPr id="28703" name="Rectangle 30"/>
          <p:cNvSpPr>
            <a:spLocks noChangeArrowheads="1"/>
          </p:cNvSpPr>
          <p:nvPr/>
        </p:nvSpPr>
        <p:spPr bwMode="auto">
          <a:xfrm>
            <a:off x="8001000" y="34750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type</a:t>
            </a:r>
          </a:p>
        </p:txBody>
      </p:sp>
      <p:sp>
        <p:nvSpPr>
          <p:cNvPr id="28704" name="Rectangle 31"/>
          <p:cNvSpPr>
            <a:spLocks noChangeArrowheads="1"/>
          </p:cNvSpPr>
          <p:nvPr/>
        </p:nvSpPr>
        <p:spPr bwMode="auto">
          <a:xfrm>
            <a:off x="8001000" y="44656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access</a:t>
            </a:r>
          </a:p>
        </p:txBody>
      </p:sp>
      <p:sp>
        <p:nvSpPr>
          <p:cNvPr id="28705" name="Rectangle 32"/>
          <p:cNvSpPr>
            <a:spLocks noChangeArrowheads="1"/>
          </p:cNvSpPr>
          <p:nvPr/>
        </p:nvSpPr>
        <p:spPr bwMode="auto">
          <a:xfrm>
            <a:off x="8001000" y="53800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8706" name="Rectangle 33"/>
          <p:cNvSpPr>
            <a:spLocks noChangeArrowheads="1"/>
          </p:cNvSpPr>
          <p:nvPr/>
        </p:nvSpPr>
        <p:spPr bwMode="auto">
          <a:xfrm>
            <a:off x="8001000" y="47704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size</a:t>
            </a:r>
          </a:p>
        </p:txBody>
      </p:sp>
      <p:sp>
        <p:nvSpPr>
          <p:cNvPr id="28707" name="Rectangle 34"/>
          <p:cNvSpPr>
            <a:spLocks noChangeArrowheads="1"/>
          </p:cNvSpPr>
          <p:nvPr/>
        </p:nvSpPr>
        <p:spPr bwMode="auto">
          <a:xfrm>
            <a:off x="8001000" y="50752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type</a:t>
            </a:r>
          </a:p>
        </p:txBody>
      </p:sp>
      <p:sp>
        <p:nvSpPr>
          <p:cNvPr id="28708" name="Text Box 35"/>
          <p:cNvSpPr txBox="1">
            <a:spLocks noChangeArrowheads="1"/>
          </p:cNvSpPr>
          <p:nvPr/>
        </p:nvSpPr>
        <p:spPr bwMode="auto">
          <a:xfrm>
            <a:off x="5151438" y="2587121"/>
            <a:ext cx="1511674"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File A (terminal)</a:t>
            </a:r>
          </a:p>
        </p:txBody>
      </p:sp>
      <p:sp>
        <p:nvSpPr>
          <p:cNvPr id="28709" name="Text Box 36"/>
          <p:cNvSpPr txBox="1">
            <a:spLocks noChangeArrowheads="1"/>
          </p:cNvSpPr>
          <p:nvPr/>
        </p:nvSpPr>
        <p:spPr bwMode="auto">
          <a:xfrm>
            <a:off x="5186364" y="4263521"/>
            <a:ext cx="1129133"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File B (disk)</a:t>
            </a:r>
          </a:p>
        </p:txBody>
      </p:sp>
      <p:sp>
        <p:nvSpPr>
          <p:cNvPr id="28710" name="Line 37"/>
          <p:cNvSpPr>
            <a:spLocks noChangeShapeType="1"/>
          </p:cNvSpPr>
          <p:nvPr/>
        </p:nvSpPr>
        <p:spPr bwMode="auto">
          <a:xfrm flipV="1">
            <a:off x="6230938" y="4460875"/>
            <a:ext cx="1770062" cy="2667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8711" name="Rectangle 38"/>
          <p:cNvSpPr>
            <a:spLocks noChangeArrowheads="1"/>
          </p:cNvSpPr>
          <p:nvPr/>
        </p:nvSpPr>
        <p:spPr bwMode="auto">
          <a:xfrm>
            <a:off x="3032125" y="46466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2" name="Rectangle 39"/>
          <p:cNvSpPr>
            <a:spLocks noChangeArrowheads="1"/>
          </p:cNvSpPr>
          <p:nvPr/>
        </p:nvSpPr>
        <p:spPr bwMode="auto">
          <a:xfrm>
            <a:off x="3032125" y="48752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3" name="Rectangle 40"/>
          <p:cNvSpPr>
            <a:spLocks noChangeArrowheads="1"/>
          </p:cNvSpPr>
          <p:nvPr/>
        </p:nvSpPr>
        <p:spPr bwMode="auto">
          <a:xfrm>
            <a:off x="3032125" y="51038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4" name="Rectangle 41"/>
          <p:cNvSpPr>
            <a:spLocks noChangeArrowheads="1"/>
          </p:cNvSpPr>
          <p:nvPr/>
        </p:nvSpPr>
        <p:spPr bwMode="auto">
          <a:xfrm>
            <a:off x="3032125" y="53324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5" name="Rectangle 42"/>
          <p:cNvSpPr>
            <a:spLocks noChangeArrowheads="1"/>
          </p:cNvSpPr>
          <p:nvPr/>
        </p:nvSpPr>
        <p:spPr bwMode="auto">
          <a:xfrm>
            <a:off x="3032125" y="55610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6" name="Rectangle 43"/>
          <p:cNvSpPr>
            <a:spLocks noChangeArrowheads="1"/>
          </p:cNvSpPr>
          <p:nvPr/>
        </p:nvSpPr>
        <p:spPr bwMode="auto">
          <a:xfrm>
            <a:off x="2422525" y="46466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0</a:t>
            </a:r>
          </a:p>
        </p:txBody>
      </p:sp>
      <p:sp>
        <p:nvSpPr>
          <p:cNvPr id="28717" name="Rectangle 44"/>
          <p:cNvSpPr>
            <a:spLocks noChangeArrowheads="1"/>
          </p:cNvSpPr>
          <p:nvPr/>
        </p:nvSpPr>
        <p:spPr bwMode="auto">
          <a:xfrm>
            <a:off x="2422525" y="48752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1</a:t>
            </a:r>
          </a:p>
        </p:txBody>
      </p:sp>
      <p:sp>
        <p:nvSpPr>
          <p:cNvPr id="28718" name="Rectangle 45"/>
          <p:cNvSpPr>
            <a:spLocks noChangeArrowheads="1"/>
          </p:cNvSpPr>
          <p:nvPr/>
        </p:nvSpPr>
        <p:spPr bwMode="auto">
          <a:xfrm>
            <a:off x="2422525" y="51038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2</a:t>
            </a:r>
          </a:p>
        </p:txBody>
      </p:sp>
      <p:sp>
        <p:nvSpPr>
          <p:cNvPr id="28719" name="Rectangle 46"/>
          <p:cNvSpPr>
            <a:spLocks noChangeArrowheads="1"/>
          </p:cNvSpPr>
          <p:nvPr/>
        </p:nvSpPr>
        <p:spPr bwMode="auto">
          <a:xfrm>
            <a:off x="2422525" y="53324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3</a:t>
            </a:r>
          </a:p>
        </p:txBody>
      </p:sp>
      <p:sp>
        <p:nvSpPr>
          <p:cNvPr id="28720" name="Rectangle 47"/>
          <p:cNvSpPr>
            <a:spLocks noChangeArrowheads="1"/>
          </p:cNvSpPr>
          <p:nvPr/>
        </p:nvSpPr>
        <p:spPr bwMode="auto">
          <a:xfrm>
            <a:off x="2422525" y="5561012"/>
            <a:ext cx="6096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4</a:t>
            </a:r>
          </a:p>
        </p:txBody>
      </p:sp>
      <p:sp>
        <p:nvSpPr>
          <p:cNvPr id="28721" name="Text Box 48"/>
          <p:cNvSpPr txBox="1">
            <a:spLocks noChangeArrowheads="1"/>
          </p:cNvSpPr>
          <p:nvPr/>
        </p:nvSpPr>
        <p:spPr bwMode="auto">
          <a:xfrm>
            <a:off x="2871788" y="2587121"/>
            <a:ext cx="727356"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Parent</a:t>
            </a:r>
          </a:p>
        </p:txBody>
      </p:sp>
      <p:sp>
        <p:nvSpPr>
          <p:cNvPr id="28722" name="Text Box 49"/>
          <p:cNvSpPr txBox="1">
            <a:spLocks noChangeArrowheads="1"/>
          </p:cNvSpPr>
          <p:nvPr/>
        </p:nvSpPr>
        <p:spPr bwMode="auto">
          <a:xfrm>
            <a:off x="2874964" y="4339721"/>
            <a:ext cx="598539"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Child</a:t>
            </a:r>
          </a:p>
        </p:txBody>
      </p:sp>
      <p:cxnSp>
        <p:nvCxnSpPr>
          <p:cNvPr id="28724" name="AutoShape 51"/>
          <p:cNvCxnSpPr>
            <a:cxnSpLocks noChangeShapeType="1"/>
          </p:cNvCxnSpPr>
          <p:nvPr/>
        </p:nvCxnSpPr>
        <p:spPr bwMode="auto">
          <a:xfrm flipV="1">
            <a:off x="3336926" y="4570413"/>
            <a:ext cx="2073275" cy="1108075"/>
          </a:xfrm>
          <a:prstGeom prst="straightConnector1">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288286026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884364" y="152401"/>
            <a:ext cx="8307387" cy="6111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Idea</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When process terminates, still consumes system resources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Various tables maintained by OS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Called a “zombie”</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Living corpse, half alive and half dead</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Reaping</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Performed by parent on terminated child</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Parent is given exit status information</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Kernel discards process</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What if parent doesn’t reap?</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If any parent terminates without reaping a child, then child will be reaped by </a:t>
            </a:r>
            <a:r>
              <a:rPr lang="en-US" altLang="en-US" sz="2000" b="1">
                <a:solidFill>
                  <a:srgbClr val="000000"/>
                </a:solidFill>
                <a:latin typeface="Courier New" panose="02070309020205020404" pitchFamily="49" charset="0"/>
              </a:rPr>
              <a:t>init</a:t>
            </a:r>
            <a:r>
              <a:rPr lang="en-US" altLang="en-US" sz="2000">
                <a:solidFill>
                  <a:srgbClr val="000000"/>
                </a:solidFill>
                <a:latin typeface="Calibri" panose="020F0502020204030204" pitchFamily="34" charset="0"/>
              </a:rPr>
              <a:t> process</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So, only need explicit reaping in long-running processes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e.g., shells and servers</a:t>
            </a:r>
          </a:p>
        </p:txBody>
      </p:sp>
    </p:spTree>
    <p:extLst>
      <p:ext uri="{BB962C8B-B14F-4D97-AF65-F5344CB8AC3E}">
        <p14:creationId xmlns:p14="http://schemas.microsoft.com/office/powerpoint/2010/main" val="19957048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0722">
                                            <p:txEl>
                                              <p:pRg st="5" end="5"/>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0722">
                                            <p:txEl>
                                              <p:pRg st="6" end="6"/>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30722">
                                            <p:txEl>
                                              <p:pRg st="7" end="7"/>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30722">
                                            <p:txEl>
                                              <p:pRg st="9" end="9"/>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30722">
                                            <p:txEl>
                                              <p:pRg st="10" end="10"/>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30722">
                                            <p:txEl>
                                              <p:pRg st="11" end="11"/>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3072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684338" y="1816894"/>
            <a:ext cx="4995576" cy="4034054"/>
          </a:xfrm>
          <a:prstGeom prst="rect">
            <a:avLst/>
          </a:prstGeom>
          <a:solidFill>
            <a:srgbClr val="DDDDD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a:solidFill>
                  <a:srgbClr val="000000"/>
                </a:solidFill>
                <a:latin typeface="Courier New" charset="0"/>
              </a:rPr>
              <a:t>./forks 7 &amp;</a:t>
            </a:r>
          </a:p>
          <a:p>
            <a:pPr eaLnBrk="1" hangingPunct="1">
              <a:buClrTx/>
              <a:buFontTx/>
              <a:buNone/>
              <a:defRPr/>
            </a:pPr>
            <a:r>
              <a:rPr lang="en-US" sz="1600" dirty="0">
                <a:solidFill>
                  <a:srgbClr val="000000"/>
                </a:solidFill>
                <a:latin typeface="Courier New" charset="0"/>
              </a:rPr>
              <a:t>[1] 6639</a:t>
            </a:r>
          </a:p>
          <a:p>
            <a:pPr eaLnBrk="1" hangingPunct="1">
              <a:buClrTx/>
              <a:buFontTx/>
              <a:buNone/>
              <a:defRPr/>
            </a:pPr>
            <a:r>
              <a:rPr lang="en-US" sz="1600" dirty="0">
                <a:solidFill>
                  <a:srgbClr val="000000"/>
                </a:solidFill>
                <a:latin typeface="Courier New" charset="0"/>
              </a:rPr>
              <a:t>Running Parent, PID = 6639</a:t>
            </a:r>
          </a:p>
          <a:p>
            <a:pPr eaLnBrk="1" hangingPunct="1">
              <a:buClrTx/>
              <a:buFontTx/>
              <a:buNone/>
              <a:defRPr/>
            </a:pPr>
            <a:r>
              <a:rPr lang="en-US" sz="1600" dirty="0">
                <a:solidFill>
                  <a:srgbClr val="000000"/>
                </a:solidFill>
                <a:latin typeface="Courier New" charset="0"/>
              </a:rPr>
              <a:t>Terminating Child, PID = 6640</a:t>
            </a:r>
          </a:p>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err="1">
                <a:solidFill>
                  <a:srgbClr val="000000"/>
                </a:solidFill>
                <a:latin typeface="Courier New" charset="0"/>
              </a:rPr>
              <a:t>ps</a:t>
            </a:r>
            <a:endParaRPr lang="en-US" sz="1600" i="1"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PID TTY          TIME CMD</a:t>
            </a:r>
          </a:p>
          <a:p>
            <a:pPr eaLnBrk="1" hangingPunct="1">
              <a:buClrTx/>
              <a:buFontTx/>
              <a:buNone/>
              <a:defRPr/>
            </a:pPr>
            <a:r>
              <a:rPr lang="en-US" sz="1600" dirty="0">
                <a:solidFill>
                  <a:srgbClr val="000000"/>
                </a:solidFill>
                <a:latin typeface="Courier New" charset="0"/>
              </a:rPr>
              <a:t> 6585 ttyp9    00:00:00 </a:t>
            </a:r>
            <a:r>
              <a:rPr lang="en-US" sz="1600" dirty="0" err="1">
                <a:solidFill>
                  <a:srgbClr val="000000"/>
                </a:solidFill>
                <a:latin typeface="Courier New" charset="0"/>
              </a:rPr>
              <a:t>tcsh</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6639 ttyp9    00:00:03 forks</a:t>
            </a:r>
          </a:p>
          <a:p>
            <a:pPr eaLnBrk="1" hangingPunct="1">
              <a:buClrTx/>
              <a:buFontTx/>
              <a:buNone/>
              <a:defRPr/>
            </a:pPr>
            <a:r>
              <a:rPr lang="en-US" sz="1600" dirty="0">
                <a:solidFill>
                  <a:srgbClr val="000000"/>
                </a:solidFill>
                <a:latin typeface="Courier New" charset="0"/>
              </a:rPr>
              <a:t> 6640 ttyp9    00:00:00 forks &lt;defunct&gt;</a:t>
            </a:r>
          </a:p>
          <a:p>
            <a:pPr eaLnBrk="1" hangingPunct="1">
              <a:buClrTx/>
              <a:buFontTx/>
              <a:buNone/>
              <a:defRPr/>
            </a:pPr>
            <a:r>
              <a:rPr lang="en-US" sz="1600" dirty="0">
                <a:solidFill>
                  <a:srgbClr val="000000"/>
                </a:solidFill>
                <a:latin typeface="Courier New" charset="0"/>
              </a:rPr>
              <a:t> 6641 ttyp9    00:00:00 </a:t>
            </a:r>
            <a:r>
              <a:rPr lang="en-US" sz="1600" dirty="0" err="1">
                <a:solidFill>
                  <a:srgbClr val="000000"/>
                </a:solidFill>
                <a:latin typeface="Courier New" charset="0"/>
              </a:rPr>
              <a:t>ps</a:t>
            </a:r>
            <a:endParaRPr lang="en-US" sz="1600" dirty="0">
              <a:solidFill>
                <a:srgbClr val="000000"/>
              </a:solidFill>
              <a:latin typeface="Courier New" charset="0"/>
            </a:endParaRPr>
          </a:p>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a:t>
            </a:r>
            <a:r>
              <a:rPr lang="en-US" sz="1600" i="1" dirty="0">
                <a:solidFill>
                  <a:srgbClr val="000000"/>
                </a:solidFill>
                <a:latin typeface="Courier New" charset="0"/>
              </a:rPr>
              <a:t> kill 6639</a:t>
            </a:r>
          </a:p>
          <a:p>
            <a:pPr eaLnBrk="1" hangingPunct="1">
              <a:buClrTx/>
              <a:buFontTx/>
              <a:buNone/>
              <a:defRPr/>
            </a:pPr>
            <a:r>
              <a:rPr lang="en-US" sz="1600" dirty="0">
                <a:solidFill>
                  <a:srgbClr val="000000"/>
                </a:solidFill>
                <a:latin typeface="Courier New" charset="0"/>
              </a:rPr>
              <a:t>[1]    Terminated</a:t>
            </a:r>
          </a:p>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err="1">
                <a:solidFill>
                  <a:srgbClr val="000000"/>
                </a:solidFill>
                <a:latin typeface="Courier New" charset="0"/>
              </a:rPr>
              <a:t>ps</a:t>
            </a:r>
            <a:endParaRPr lang="en-US" sz="1600" i="1"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PID TTY          TIME CMD</a:t>
            </a:r>
          </a:p>
          <a:p>
            <a:pPr eaLnBrk="1" hangingPunct="1">
              <a:buClrTx/>
              <a:buFontTx/>
              <a:buNone/>
              <a:defRPr/>
            </a:pPr>
            <a:r>
              <a:rPr lang="en-US" sz="1600" dirty="0">
                <a:solidFill>
                  <a:srgbClr val="000000"/>
                </a:solidFill>
                <a:latin typeface="Courier New" charset="0"/>
              </a:rPr>
              <a:t> 6585 ttyp9    00:00:00 </a:t>
            </a:r>
            <a:r>
              <a:rPr lang="en-US" sz="1600" dirty="0" err="1">
                <a:solidFill>
                  <a:srgbClr val="000000"/>
                </a:solidFill>
                <a:latin typeface="Courier New" charset="0"/>
              </a:rPr>
              <a:t>tcsh</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6642 ttyp9    00:00:00 </a:t>
            </a:r>
            <a:r>
              <a:rPr lang="en-US" sz="1600" dirty="0" err="1">
                <a:solidFill>
                  <a:srgbClr val="000000"/>
                </a:solidFill>
                <a:latin typeface="Courier New" charset="0"/>
              </a:rPr>
              <a:t>ps</a:t>
            </a:r>
            <a:endParaRPr lang="en-US" sz="1600" dirty="0">
              <a:solidFill>
                <a:srgbClr val="000000"/>
              </a:solidFill>
              <a:latin typeface="Courier New" charset="0"/>
            </a:endParaRPr>
          </a:p>
        </p:txBody>
      </p:sp>
      <p:sp>
        <p:nvSpPr>
          <p:cNvPr id="30723" name="Text Box 2"/>
          <p:cNvSpPr txBox="1">
            <a:spLocks noChangeArrowheads="1"/>
          </p:cNvSpPr>
          <p:nvPr/>
        </p:nvSpPr>
        <p:spPr bwMode="auto">
          <a:xfrm>
            <a:off x="1905001" y="457200"/>
            <a:ext cx="2454275" cy="1189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Zombie</a:t>
            </a:r>
            <a:br>
              <a:rPr lang="en-US" sz="3600">
                <a:solidFill>
                  <a:srgbClr val="000000"/>
                </a:solidFill>
                <a:latin typeface="Calibri" charset="0"/>
                <a:cs typeface="DejaVu Sans" charset="0"/>
              </a:rPr>
            </a:br>
            <a:r>
              <a:rPr lang="en-US" sz="3600">
                <a:solidFill>
                  <a:srgbClr val="000000"/>
                </a:solidFill>
                <a:latin typeface="Calibri" charset="0"/>
                <a:cs typeface="DejaVu Sans" charset="0"/>
              </a:rPr>
              <a:t>Example</a:t>
            </a:r>
          </a:p>
        </p:txBody>
      </p:sp>
      <p:sp>
        <p:nvSpPr>
          <p:cNvPr id="31747" name="Text Box 3"/>
          <p:cNvSpPr txBox="1">
            <a:spLocks noChangeArrowheads="1"/>
          </p:cNvSpPr>
          <p:nvPr/>
        </p:nvSpPr>
        <p:spPr bwMode="auto">
          <a:xfrm>
            <a:off x="6705600" y="3994150"/>
            <a:ext cx="3962400" cy="2635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500"/>
              </a:spcBef>
              <a:buFont typeface="Arial" panose="020B0604020202020204" pitchFamily="34" charset="0"/>
              <a:buChar char="•"/>
            </a:pPr>
            <a:r>
              <a:rPr lang="en-US" altLang="en-US" sz="2000">
                <a:solidFill>
                  <a:srgbClr val="000000"/>
                </a:solidFill>
                <a:latin typeface="Courier New" panose="02070309020205020404" pitchFamily="49" charset="0"/>
              </a:rPr>
              <a:t>ps</a:t>
            </a:r>
            <a:r>
              <a:rPr lang="en-US" altLang="en-US" sz="2000">
                <a:solidFill>
                  <a:srgbClr val="000000"/>
                </a:solidFill>
                <a:latin typeface="Calibri" panose="020F0502020204030204" pitchFamily="34" charset="0"/>
              </a:rPr>
              <a:t> shows child process as “defunct”</a:t>
            </a:r>
          </a:p>
          <a:p>
            <a:pPr eaLnBrk="1" hangingPunct="1">
              <a:spcBef>
                <a:spcPts val="500"/>
              </a:spcBef>
            </a:pPr>
            <a:endParaRPr lang="en-US" altLang="en-US" sz="2000">
              <a:solidFill>
                <a:srgbClr val="000000"/>
              </a:solidFill>
              <a:latin typeface="Calibri" panose="020F0502020204030204" pitchFamily="34" charset="0"/>
            </a:endParaRPr>
          </a:p>
          <a:p>
            <a:pPr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Killing parent allows child to be reaped by </a:t>
            </a:r>
            <a:r>
              <a:rPr lang="en-US" altLang="en-US" sz="2000">
                <a:solidFill>
                  <a:srgbClr val="000000"/>
                </a:solidFill>
                <a:latin typeface="Courier New" panose="02070309020205020404" pitchFamily="49" charset="0"/>
              </a:rPr>
              <a:t>init</a:t>
            </a:r>
          </a:p>
        </p:txBody>
      </p:sp>
      <p:sp>
        <p:nvSpPr>
          <p:cNvPr id="30725" name="Text Box 4"/>
          <p:cNvSpPr txBox="1">
            <a:spLocks noChangeArrowheads="1"/>
          </p:cNvSpPr>
          <p:nvPr/>
        </p:nvSpPr>
        <p:spPr bwMode="auto">
          <a:xfrm>
            <a:off x="5362576" y="549275"/>
            <a:ext cx="5293735" cy="3110724"/>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dirty="0">
                <a:solidFill>
                  <a:srgbClr val="000000"/>
                </a:solidFill>
                <a:latin typeface="Courier New" charset="0"/>
              </a:rPr>
              <a:t>void fork7()</a:t>
            </a:r>
          </a:p>
          <a:p>
            <a:pPr eaLnBrk="1" hangingPunct="1">
              <a:buClrTx/>
              <a:buFontTx/>
              <a:buNone/>
              <a:defRPr/>
            </a:pP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if (fork() == 0) {</a:t>
            </a:r>
          </a:p>
          <a:p>
            <a:pPr eaLnBrk="1" hangingPunct="1">
              <a:buClrTx/>
              <a:buFontTx/>
              <a:buNone/>
              <a:defRPr/>
            </a:pPr>
            <a:r>
              <a:rPr lang="en-US" sz="1400" dirty="0">
                <a:solidFill>
                  <a:srgbClr val="000000"/>
                </a:solidFill>
                <a:latin typeface="Courier New" charset="0"/>
              </a:rPr>
              <a:t>			</a:t>
            </a:r>
            <a:r>
              <a:rPr lang="en-US" sz="1400" dirty="0">
                <a:solidFill>
                  <a:srgbClr val="990000"/>
                </a:solidFill>
                <a:latin typeface="Courier New" charset="0"/>
              </a:rPr>
              <a:t>/* Child */</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printf</a:t>
            </a:r>
            <a:r>
              <a:rPr lang="en-US" sz="1400" dirty="0">
                <a:solidFill>
                  <a:srgbClr val="000000"/>
                </a:solidFill>
                <a:latin typeface="Courier New" charset="0"/>
              </a:rPr>
              <a:t>("Terminating Child, PID = %d\n",</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getpid</a:t>
            </a: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exit(0);</a:t>
            </a:r>
          </a:p>
          <a:p>
            <a:pPr eaLnBrk="1" hangingPunct="1">
              <a:buClrTx/>
              <a:buFontTx/>
              <a:buNone/>
              <a:defRPr/>
            </a:pPr>
            <a:r>
              <a:rPr lang="en-US" sz="1400" dirty="0">
                <a:solidFill>
                  <a:srgbClr val="000000"/>
                </a:solidFill>
                <a:latin typeface="Courier New" charset="0"/>
              </a:rPr>
              <a:t>    } else {</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printf</a:t>
            </a:r>
            <a:r>
              <a:rPr lang="en-US" sz="1400" dirty="0">
                <a:solidFill>
                  <a:srgbClr val="000000"/>
                </a:solidFill>
                <a:latin typeface="Courier New" charset="0"/>
              </a:rPr>
              <a:t>("Running Parent, PID = %d\n",</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getpid</a:t>
            </a: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while (1)</a:t>
            </a:r>
          </a:p>
          <a:p>
            <a:pPr eaLnBrk="1" hangingPunct="1">
              <a:buClrTx/>
              <a:buFontTx/>
              <a:buNone/>
              <a:defRPr/>
            </a:pPr>
            <a:r>
              <a:rPr lang="en-US" sz="1400" dirty="0">
                <a:solidFill>
                  <a:srgbClr val="000000"/>
                </a:solidFill>
                <a:latin typeface="Courier New" charset="0"/>
              </a:rPr>
              <a:t>	    		; </a:t>
            </a:r>
            <a:r>
              <a:rPr lang="en-US" sz="1400" dirty="0">
                <a:solidFill>
                  <a:srgbClr val="990000"/>
                </a:solidFill>
                <a:latin typeface="Courier New" charset="0"/>
              </a:rPr>
              <a:t>/* Infinite loop */</a:t>
            </a:r>
          </a:p>
          <a:p>
            <a:pPr eaLnBrk="1" hangingPunct="1">
              <a:buClrTx/>
              <a:buFontTx/>
              <a:buNone/>
              <a:defRPr/>
            </a:pPr>
            <a:r>
              <a:rPr lang="en-US" sz="1400" dirty="0">
                <a:solidFill>
                  <a:srgbClr val="000000"/>
                </a:solidFill>
                <a:latin typeface="Courier New" charset="0"/>
              </a:rPr>
              <a:t>    }</a:t>
            </a:r>
          </a:p>
          <a:p>
            <a:pPr eaLnBrk="1" hangingPunct="1">
              <a:buClrTx/>
              <a:buFontTx/>
              <a:buNone/>
              <a:defRPr/>
            </a:pPr>
            <a:r>
              <a:rPr lang="en-US" sz="1400" dirty="0">
                <a:solidFill>
                  <a:srgbClr val="000000"/>
                </a:solidFill>
                <a:latin typeface="Courier New" charset="0"/>
              </a:rPr>
              <a:t>}</a:t>
            </a:r>
          </a:p>
        </p:txBody>
      </p:sp>
    </p:spTree>
    <p:extLst>
      <p:ext uri="{BB962C8B-B14F-4D97-AF65-F5344CB8AC3E}">
        <p14:creationId xmlns:p14="http://schemas.microsoft.com/office/powerpoint/2010/main" val="42568189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525476" y="2438400"/>
            <a:ext cx="3884695" cy="3295390"/>
          </a:xfrm>
          <a:prstGeom prst="rect">
            <a:avLst/>
          </a:prstGeom>
          <a:solidFill>
            <a:srgbClr val="DDDDD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a:solidFill>
                  <a:srgbClr val="000000"/>
                </a:solidFill>
                <a:latin typeface="Courier New" charset="0"/>
              </a:rPr>
              <a:t>./forks 8</a:t>
            </a:r>
          </a:p>
          <a:p>
            <a:pPr eaLnBrk="1" hangingPunct="1">
              <a:buClrTx/>
              <a:buFontTx/>
              <a:buNone/>
              <a:defRPr/>
            </a:pPr>
            <a:r>
              <a:rPr lang="en-US" sz="1600" dirty="0">
                <a:solidFill>
                  <a:srgbClr val="000000"/>
                </a:solidFill>
                <a:latin typeface="Courier New" charset="0"/>
              </a:rPr>
              <a:t>Terminating Parent, PID = 6675</a:t>
            </a:r>
          </a:p>
          <a:p>
            <a:pPr eaLnBrk="1" hangingPunct="1">
              <a:buClrTx/>
              <a:buFontTx/>
              <a:buNone/>
              <a:defRPr/>
            </a:pPr>
            <a:r>
              <a:rPr lang="en-US" sz="1600" dirty="0">
                <a:solidFill>
                  <a:srgbClr val="000000"/>
                </a:solidFill>
                <a:latin typeface="Courier New" charset="0"/>
              </a:rPr>
              <a:t>Running Child, PID = 6676</a:t>
            </a:r>
          </a:p>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err="1">
                <a:solidFill>
                  <a:srgbClr val="000000"/>
                </a:solidFill>
                <a:latin typeface="Courier New" charset="0"/>
              </a:rPr>
              <a:t>ps</a:t>
            </a:r>
            <a:endParaRPr lang="en-US" sz="1600" i="1"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PID TTY          TIME CMD</a:t>
            </a:r>
          </a:p>
          <a:p>
            <a:pPr eaLnBrk="1" hangingPunct="1">
              <a:buClrTx/>
              <a:buFontTx/>
              <a:buNone/>
              <a:defRPr/>
            </a:pPr>
            <a:r>
              <a:rPr lang="en-US" sz="1600" dirty="0">
                <a:solidFill>
                  <a:srgbClr val="000000"/>
                </a:solidFill>
                <a:latin typeface="Courier New" charset="0"/>
              </a:rPr>
              <a:t> 6585 ttyp9    00:00:00 </a:t>
            </a:r>
            <a:r>
              <a:rPr lang="en-US" sz="1600" dirty="0" err="1">
                <a:solidFill>
                  <a:srgbClr val="000000"/>
                </a:solidFill>
                <a:latin typeface="Courier New" charset="0"/>
              </a:rPr>
              <a:t>tcsh</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6676 ttyp9    00:00:06 forks</a:t>
            </a:r>
          </a:p>
          <a:p>
            <a:pPr eaLnBrk="1" hangingPunct="1">
              <a:buClrTx/>
              <a:buFontTx/>
              <a:buNone/>
              <a:defRPr/>
            </a:pPr>
            <a:r>
              <a:rPr lang="en-US" sz="1600" dirty="0">
                <a:solidFill>
                  <a:srgbClr val="000000"/>
                </a:solidFill>
                <a:latin typeface="Courier New" charset="0"/>
              </a:rPr>
              <a:t> 6677 ttyp9    00:00:00 </a:t>
            </a:r>
            <a:r>
              <a:rPr lang="en-US" sz="1600" dirty="0" err="1">
                <a:solidFill>
                  <a:srgbClr val="000000"/>
                </a:solidFill>
                <a:latin typeface="Courier New" charset="0"/>
              </a:rPr>
              <a:t>ps</a:t>
            </a:r>
            <a:endParaRPr lang="en-US" sz="1600" dirty="0">
              <a:solidFill>
                <a:srgbClr val="000000"/>
              </a:solidFill>
              <a:latin typeface="Courier New" charset="0"/>
            </a:endParaRPr>
          </a:p>
          <a:p>
            <a:pPr eaLnBrk="1" hangingPunct="1">
              <a:buClrTx/>
              <a:buFontTx/>
              <a:buNone/>
              <a:defRPr/>
            </a:pPr>
            <a:r>
              <a:rPr lang="en-US" sz="1600" i="1" dirty="0" err="1">
                <a:solidFill>
                  <a:srgbClr val="000000"/>
                </a:solidFill>
                <a:latin typeface="Courier New" charset="0"/>
              </a:rPr>
              <a:t>linux</a:t>
            </a:r>
            <a:r>
              <a:rPr lang="en-US" sz="1600" i="1" dirty="0">
                <a:solidFill>
                  <a:srgbClr val="000000"/>
                </a:solidFill>
                <a:latin typeface="Courier New" charset="0"/>
              </a:rPr>
              <a:t>&gt;</a:t>
            </a:r>
            <a:r>
              <a:rPr lang="en-US" sz="1600" dirty="0">
                <a:solidFill>
                  <a:srgbClr val="000000"/>
                </a:solidFill>
                <a:latin typeface="Courier New" charset="0"/>
              </a:rPr>
              <a:t> kill 6676</a:t>
            </a:r>
          </a:p>
          <a:p>
            <a:pPr eaLnBrk="1" hangingPunct="1">
              <a:buClrTx/>
              <a:buFontTx/>
              <a:buNone/>
              <a:defRPr/>
            </a:pPr>
            <a:r>
              <a:rPr lang="en-US" sz="1600" i="1" dirty="0" err="1">
                <a:solidFill>
                  <a:srgbClr val="000000"/>
                </a:solidFill>
                <a:latin typeface="Courier New" charset="0"/>
              </a:rPr>
              <a:t>linux</a:t>
            </a:r>
            <a:r>
              <a:rPr lang="en-US" sz="1600" i="1" dirty="0">
                <a:solidFill>
                  <a:srgbClr val="000000"/>
                </a:solidFill>
                <a:latin typeface="Courier New" charset="0"/>
              </a:rPr>
              <a:t>&gt;</a:t>
            </a:r>
            <a:r>
              <a:rPr lang="en-US" sz="1600" dirty="0">
                <a:solidFill>
                  <a:srgbClr val="000000"/>
                </a:solidFill>
                <a:latin typeface="Courier New" charset="0"/>
              </a:rPr>
              <a:t> </a:t>
            </a:r>
            <a:r>
              <a:rPr lang="en-US" sz="1600" dirty="0" err="1">
                <a:solidFill>
                  <a:srgbClr val="000000"/>
                </a:solidFill>
                <a:latin typeface="Courier New" charset="0"/>
              </a:rPr>
              <a:t>ps</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PID TTY          TIME CMD</a:t>
            </a:r>
          </a:p>
          <a:p>
            <a:pPr eaLnBrk="1" hangingPunct="1">
              <a:buClrTx/>
              <a:buFontTx/>
              <a:buNone/>
              <a:defRPr/>
            </a:pPr>
            <a:r>
              <a:rPr lang="en-US" sz="1600" dirty="0">
                <a:solidFill>
                  <a:srgbClr val="000000"/>
                </a:solidFill>
                <a:latin typeface="Courier New" charset="0"/>
              </a:rPr>
              <a:t> 6585 ttyp9    00:00:00 </a:t>
            </a:r>
            <a:r>
              <a:rPr lang="en-US" sz="1600" dirty="0" err="1">
                <a:solidFill>
                  <a:srgbClr val="000000"/>
                </a:solidFill>
                <a:latin typeface="Courier New" charset="0"/>
              </a:rPr>
              <a:t>tcsh</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6678 ttyp9    00:00:00 </a:t>
            </a:r>
            <a:r>
              <a:rPr lang="en-US" sz="1600" dirty="0" err="1">
                <a:solidFill>
                  <a:srgbClr val="000000"/>
                </a:solidFill>
                <a:latin typeface="Courier New" charset="0"/>
              </a:rPr>
              <a:t>ps</a:t>
            </a:r>
            <a:endParaRPr lang="en-US" sz="1600" dirty="0">
              <a:solidFill>
                <a:srgbClr val="000000"/>
              </a:solidFill>
              <a:latin typeface="Courier New" charset="0"/>
            </a:endParaRPr>
          </a:p>
        </p:txBody>
      </p:sp>
      <p:sp>
        <p:nvSpPr>
          <p:cNvPr id="31747" name="Text Box 2"/>
          <p:cNvSpPr txBox="1">
            <a:spLocks noChangeArrowheads="1"/>
          </p:cNvSpPr>
          <p:nvPr/>
        </p:nvSpPr>
        <p:spPr bwMode="auto">
          <a:xfrm>
            <a:off x="1676400" y="304801"/>
            <a:ext cx="3657600" cy="1617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400">
                <a:solidFill>
                  <a:srgbClr val="000000"/>
                </a:solidFill>
                <a:latin typeface="Calibri" charset="0"/>
                <a:cs typeface="DejaVu Sans" charset="0"/>
              </a:rPr>
              <a:t>Nonterminating</a:t>
            </a:r>
            <a:br>
              <a:rPr lang="en-US" sz="4000">
                <a:solidFill>
                  <a:srgbClr val="000000"/>
                </a:solidFill>
                <a:latin typeface="Calibri" charset="0"/>
                <a:cs typeface="DejaVu Sans" charset="0"/>
              </a:rPr>
            </a:br>
            <a:r>
              <a:rPr lang="en-US" sz="3400">
                <a:solidFill>
                  <a:srgbClr val="000000"/>
                </a:solidFill>
                <a:latin typeface="Calibri" charset="0"/>
                <a:cs typeface="DejaVu Sans" charset="0"/>
              </a:rPr>
              <a:t>Child Example</a:t>
            </a:r>
          </a:p>
        </p:txBody>
      </p:sp>
      <p:sp>
        <p:nvSpPr>
          <p:cNvPr id="32771" name="Text Box 3"/>
          <p:cNvSpPr txBox="1">
            <a:spLocks noChangeArrowheads="1"/>
          </p:cNvSpPr>
          <p:nvPr/>
        </p:nvSpPr>
        <p:spPr bwMode="auto">
          <a:xfrm>
            <a:off x="5880100" y="3765550"/>
            <a:ext cx="4330700" cy="2711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500"/>
              </a:spcBef>
              <a:buFont typeface="Arial" charset="0"/>
              <a:buChar char="•"/>
              <a:defRPr/>
            </a:pPr>
            <a:r>
              <a:rPr lang="en-US" sz="2000">
                <a:solidFill>
                  <a:srgbClr val="000000"/>
                </a:solidFill>
                <a:latin typeface="Calibri" charset="0"/>
                <a:cs typeface="DejaVu Sans" charset="0"/>
              </a:rPr>
              <a:t>Child process still active even though parent has terminated</a:t>
            </a:r>
          </a:p>
          <a:p>
            <a:pPr eaLnBrk="1" hangingPunct="1">
              <a:spcBef>
                <a:spcPts val="500"/>
              </a:spcBef>
              <a:defRPr/>
            </a:pPr>
            <a:endParaRPr lang="en-US" sz="2000">
              <a:solidFill>
                <a:srgbClr val="000000"/>
              </a:solidFill>
              <a:latin typeface="Calibri" charset="0"/>
              <a:cs typeface="DejaVu Sans" charset="0"/>
            </a:endParaRPr>
          </a:p>
          <a:p>
            <a:pPr eaLnBrk="1" hangingPunct="1">
              <a:spcBef>
                <a:spcPts val="500"/>
              </a:spcBef>
              <a:buFont typeface="Arial" charset="0"/>
              <a:buChar char="•"/>
              <a:defRPr/>
            </a:pPr>
            <a:r>
              <a:rPr lang="en-US" sz="2000">
                <a:solidFill>
                  <a:srgbClr val="000000"/>
                </a:solidFill>
                <a:latin typeface="Calibri" charset="0"/>
                <a:cs typeface="DejaVu Sans" charset="0"/>
              </a:rPr>
              <a:t>Must kill explicitly, or else will keep running indefinitely</a:t>
            </a:r>
          </a:p>
        </p:txBody>
      </p:sp>
      <p:sp>
        <p:nvSpPr>
          <p:cNvPr id="31749" name="Text Box 4"/>
          <p:cNvSpPr txBox="1">
            <a:spLocks noChangeArrowheads="1"/>
          </p:cNvSpPr>
          <p:nvPr/>
        </p:nvSpPr>
        <p:spPr bwMode="auto">
          <a:xfrm>
            <a:off x="5278439" y="381000"/>
            <a:ext cx="5401135" cy="3110724"/>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dirty="0">
                <a:solidFill>
                  <a:srgbClr val="000000"/>
                </a:solidFill>
                <a:latin typeface="Courier New" charset="0"/>
              </a:rPr>
              <a:t>void fork8()</a:t>
            </a:r>
          </a:p>
          <a:p>
            <a:pPr eaLnBrk="1" hangingPunct="1">
              <a:buClrTx/>
              <a:buFontTx/>
              <a:buNone/>
              <a:defRPr/>
            </a:pP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if (fork() == 0) {</a:t>
            </a:r>
          </a:p>
          <a:p>
            <a:pPr eaLnBrk="1" hangingPunct="1">
              <a:buClrTx/>
              <a:buFontTx/>
              <a:buNone/>
              <a:defRPr/>
            </a:pPr>
            <a:r>
              <a:rPr lang="en-US" sz="1400" dirty="0">
                <a:solidFill>
                  <a:srgbClr val="000000"/>
                </a:solidFill>
                <a:latin typeface="Courier New" charset="0"/>
              </a:rPr>
              <a:t>			</a:t>
            </a:r>
            <a:r>
              <a:rPr lang="en-US" sz="1400" dirty="0">
                <a:solidFill>
                  <a:srgbClr val="990000"/>
                </a:solidFill>
                <a:latin typeface="Courier New" charset="0"/>
              </a:rPr>
              <a:t>/* Child */</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printf</a:t>
            </a:r>
            <a:r>
              <a:rPr lang="en-US" sz="1400" dirty="0">
                <a:solidFill>
                  <a:srgbClr val="000000"/>
                </a:solidFill>
                <a:latin typeface="Courier New" charset="0"/>
              </a:rPr>
              <a:t>("Running Child, PID = %d\n",</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getpid</a:t>
            </a: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while (1)</a:t>
            </a:r>
          </a:p>
          <a:p>
            <a:pPr eaLnBrk="1" hangingPunct="1">
              <a:buClrTx/>
              <a:buFontTx/>
              <a:buNone/>
              <a:defRPr/>
            </a:pPr>
            <a:r>
              <a:rPr lang="en-US" sz="1400" dirty="0">
                <a:solidFill>
                  <a:srgbClr val="000000"/>
                </a:solidFill>
                <a:latin typeface="Courier New" charset="0"/>
              </a:rPr>
              <a:t>	    		; </a:t>
            </a:r>
            <a:r>
              <a:rPr lang="en-US" sz="1400" dirty="0">
                <a:solidFill>
                  <a:srgbClr val="990000"/>
                </a:solidFill>
                <a:latin typeface="Courier New" charset="0"/>
              </a:rPr>
              <a:t>/* Infinite loop */</a:t>
            </a:r>
          </a:p>
          <a:p>
            <a:pPr eaLnBrk="1" hangingPunct="1">
              <a:buClrTx/>
              <a:buFontTx/>
              <a:buNone/>
              <a:defRPr/>
            </a:pPr>
            <a:r>
              <a:rPr lang="en-US" sz="1400" dirty="0">
                <a:solidFill>
                  <a:srgbClr val="000000"/>
                </a:solidFill>
                <a:latin typeface="Courier New" charset="0"/>
              </a:rPr>
              <a:t>    } else {</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printf</a:t>
            </a:r>
            <a:r>
              <a:rPr lang="en-US" sz="1400" dirty="0">
                <a:solidFill>
                  <a:srgbClr val="000000"/>
                </a:solidFill>
                <a:latin typeface="Courier New" charset="0"/>
              </a:rPr>
              <a:t>("Terminating Parent, PID = %d\n",</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getpid</a:t>
            </a: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exit(0);</a:t>
            </a:r>
          </a:p>
          <a:p>
            <a:pPr eaLnBrk="1" hangingPunct="1">
              <a:buClrTx/>
              <a:buFontTx/>
              <a:buNone/>
              <a:defRPr/>
            </a:pPr>
            <a:r>
              <a:rPr lang="en-US" sz="1400" dirty="0">
                <a:solidFill>
                  <a:srgbClr val="000000"/>
                </a:solidFill>
                <a:latin typeface="Courier New" charset="0"/>
              </a:rPr>
              <a:t>    }</a:t>
            </a:r>
          </a:p>
          <a:p>
            <a:pPr eaLnBrk="1" hangingPunct="1">
              <a:buClrTx/>
              <a:buFontTx/>
              <a:buNone/>
              <a:defRPr/>
            </a:pPr>
            <a:r>
              <a:rPr lang="en-US" sz="1400" dirty="0">
                <a:solidFill>
                  <a:srgbClr val="000000"/>
                </a:solidFill>
                <a:latin typeface="Courier New" charset="0"/>
              </a:rPr>
              <a:t>}</a:t>
            </a:r>
          </a:p>
        </p:txBody>
      </p:sp>
    </p:spTree>
    <p:extLst>
      <p:ext uri="{BB962C8B-B14F-4D97-AF65-F5344CB8AC3E}">
        <p14:creationId xmlns:p14="http://schemas.microsoft.com/office/powerpoint/2010/main" val="10666703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828800" y="460376"/>
            <a:ext cx="83058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ourier New" charset="0"/>
                <a:cs typeface="DejaVu Sans" charset="0"/>
              </a:rPr>
              <a:t>wait</a:t>
            </a:r>
            <a:r>
              <a:rPr lang="en-US" sz="3600">
                <a:solidFill>
                  <a:srgbClr val="000000"/>
                </a:solidFill>
                <a:latin typeface="Calibri" charset="0"/>
                <a:cs typeface="DejaVu Sans" charset="0"/>
              </a:rPr>
              <a:t>: Synchronizing with Children</a:t>
            </a:r>
          </a:p>
        </p:txBody>
      </p:sp>
      <p:sp>
        <p:nvSpPr>
          <p:cNvPr id="32771" name="Text Box 2"/>
          <p:cNvSpPr txBox="1">
            <a:spLocks noChangeArrowheads="1"/>
          </p:cNvSpPr>
          <p:nvPr/>
        </p:nvSpPr>
        <p:spPr bwMode="auto">
          <a:xfrm>
            <a:off x="1828800" y="1295401"/>
            <a:ext cx="8255000" cy="3306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ourier New" charset="0"/>
                <a:cs typeface="DejaVu Sans" charset="0"/>
              </a:rPr>
              <a:t>int wait(int *child_status)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suspends current process until one of its children terminates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return value is the </a:t>
            </a:r>
            <a:r>
              <a:rPr lang="en-US" sz="2400" b="1">
                <a:solidFill>
                  <a:srgbClr val="000000"/>
                </a:solidFill>
                <a:latin typeface="Courier New" charset="0"/>
                <a:ea typeface="ＭＳ Ｐゴシック" charset="0"/>
                <a:cs typeface="DejaVu Sans" charset="0"/>
              </a:rPr>
              <a:t>pid</a:t>
            </a:r>
            <a:r>
              <a:rPr lang="en-US" sz="2400">
                <a:solidFill>
                  <a:srgbClr val="000000"/>
                </a:solidFill>
                <a:latin typeface="Calibri" charset="0"/>
                <a:ea typeface="ＭＳ Ｐゴシック" charset="0"/>
                <a:cs typeface="DejaVu Sans" charset="0"/>
              </a:rPr>
              <a:t> of the child process that terminated</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if </a:t>
            </a:r>
            <a:r>
              <a:rPr lang="en-US" sz="2400" b="1">
                <a:solidFill>
                  <a:srgbClr val="000000"/>
                </a:solidFill>
                <a:latin typeface="Courier New" charset="0"/>
                <a:ea typeface="ＭＳ Ｐゴシック" charset="0"/>
                <a:cs typeface="DejaVu Sans" charset="0"/>
              </a:rPr>
              <a:t>child_status</a:t>
            </a:r>
            <a:r>
              <a:rPr lang="en-US" sz="2400" b="1">
                <a:solidFill>
                  <a:srgbClr val="000000"/>
                </a:solidFill>
                <a:latin typeface="Calibri" charset="0"/>
                <a:ea typeface="ＭＳ Ｐゴシック" charset="0"/>
                <a:cs typeface="DejaVu Sans" charset="0"/>
              </a:rPr>
              <a:t> </a:t>
            </a:r>
            <a:r>
              <a:rPr lang="en-US" sz="2400" b="1">
                <a:solidFill>
                  <a:srgbClr val="000000"/>
                </a:solidFill>
                <a:latin typeface="Courier New" charset="0"/>
                <a:ea typeface="ＭＳ Ｐゴシック" charset="0"/>
                <a:cs typeface="DejaVu Sans" charset="0"/>
              </a:rPr>
              <a:t>!= NULL</a:t>
            </a:r>
            <a:r>
              <a:rPr lang="en-US" sz="2400">
                <a:solidFill>
                  <a:srgbClr val="000000"/>
                </a:solidFill>
                <a:latin typeface="Calibri" charset="0"/>
                <a:ea typeface="ＭＳ Ｐゴシック" charset="0"/>
                <a:cs typeface="DejaVu Sans" charset="0"/>
              </a:rPr>
              <a:t>, then the object it points to will be set to  a status indicating why the child process terminated</a:t>
            </a:r>
          </a:p>
        </p:txBody>
      </p:sp>
    </p:spTree>
    <p:extLst>
      <p:ext uri="{BB962C8B-B14F-4D97-AF65-F5344CB8AC3E}">
        <p14:creationId xmlns:p14="http://schemas.microsoft.com/office/powerpoint/2010/main" val="11541746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1981200" y="130176"/>
            <a:ext cx="8229600" cy="1431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400">
                <a:solidFill>
                  <a:srgbClr val="000000"/>
                </a:solidFill>
                <a:latin typeface="Courier New" charset="0"/>
                <a:cs typeface="DejaVu Sans" charset="0"/>
              </a:rPr>
              <a:t>wait</a:t>
            </a:r>
            <a:r>
              <a:rPr lang="en-US" sz="4400">
                <a:solidFill>
                  <a:srgbClr val="000000"/>
                </a:solidFill>
                <a:latin typeface="Calibri" charset="0"/>
                <a:cs typeface="DejaVu Sans" charset="0"/>
              </a:rPr>
              <a:t>: Synchronizing with Children</a:t>
            </a:r>
          </a:p>
        </p:txBody>
      </p:sp>
      <p:sp>
        <p:nvSpPr>
          <p:cNvPr id="33795" name="Text Box 2"/>
          <p:cNvSpPr txBox="1">
            <a:spLocks noChangeArrowheads="1"/>
          </p:cNvSpPr>
          <p:nvPr/>
        </p:nvSpPr>
        <p:spPr bwMode="auto">
          <a:xfrm>
            <a:off x="1981201" y="1920875"/>
            <a:ext cx="5489301" cy="3541612"/>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void fork9() {</a:t>
            </a:r>
          </a:p>
          <a:p>
            <a:pPr eaLnBrk="1" hangingPunct="1">
              <a:buClrTx/>
              <a:buFontTx/>
              <a:buNone/>
              <a:defRPr/>
            </a:pPr>
            <a:r>
              <a:rPr lang="en-US" sz="1600">
                <a:solidFill>
                  <a:srgbClr val="000000"/>
                </a:solidFill>
                <a:latin typeface="Courier New" charset="0"/>
              </a:rPr>
              <a:t>   int child_status;  </a:t>
            </a:r>
          </a:p>
          <a:p>
            <a:pPr eaLnBrk="1" hangingPunct="1">
              <a:buClrTx/>
              <a:buFontTx/>
              <a:buNone/>
              <a:defRPr/>
            </a:pPr>
            <a:endParaRPr lang="en-US" sz="1600">
              <a:solidFill>
                <a:srgbClr val="000000"/>
              </a:solidFill>
              <a:latin typeface="Courier New" charset="0"/>
            </a:endParaRPr>
          </a:p>
          <a:p>
            <a:pPr eaLnBrk="1" hangingPunct="1">
              <a:buClrTx/>
              <a:buFontTx/>
              <a:buNone/>
              <a:defRPr/>
            </a:pPr>
            <a:r>
              <a:rPr lang="en-US" sz="1600">
                <a:solidFill>
                  <a:srgbClr val="000000"/>
                </a:solidFill>
                <a:latin typeface="Courier New" charset="0"/>
              </a:rPr>
              <a:t>   if (fork() == 0) {</a:t>
            </a:r>
          </a:p>
          <a:p>
            <a:pPr eaLnBrk="1" hangingPunct="1">
              <a:buClrTx/>
              <a:buFontTx/>
              <a:buNone/>
              <a:defRPr/>
            </a:pPr>
            <a:r>
              <a:rPr lang="en-US" sz="1600">
                <a:solidFill>
                  <a:srgbClr val="000000"/>
                </a:solidFill>
                <a:latin typeface="Courier New" charset="0"/>
              </a:rPr>
              <a:t>      printf("HC: hello from child\n");</a:t>
            </a:r>
          </a:p>
          <a:p>
            <a:pPr eaLnBrk="1" hangingPunct="1">
              <a:buClrTx/>
              <a:buFontTx/>
              <a:buNone/>
              <a:defRPr/>
            </a:pPr>
            <a:r>
              <a:rPr lang="en-US" sz="1600">
                <a:solidFill>
                  <a:srgbClr val="000000"/>
                </a:solidFill>
                <a:latin typeface="Courier New" charset="0"/>
              </a:rPr>
              <a:t>   }</a:t>
            </a:r>
          </a:p>
          <a:p>
            <a:pPr eaLnBrk="1" hangingPunct="1">
              <a:buClrTx/>
              <a:buFontTx/>
              <a:buNone/>
              <a:defRPr/>
            </a:pPr>
            <a:r>
              <a:rPr lang="en-US" sz="1600">
                <a:solidFill>
                  <a:srgbClr val="000000"/>
                </a:solidFill>
                <a:latin typeface="Courier New" charset="0"/>
              </a:rPr>
              <a:t>   else {</a:t>
            </a:r>
          </a:p>
          <a:p>
            <a:pPr eaLnBrk="1" hangingPunct="1">
              <a:buClrTx/>
              <a:buFontTx/>
              <a:buNone/>
              <a:defRPr/>
            </a:pPr>
            <a:r>
              <a:rPr lang="en-US" sz="1600">
                <a:solidFill>
                  <a:srgbClr val="000000"/>
                </a:solidFill>
                <a:latin typeface="Courier New" charset="0"/>
              </a:rPr>
              <a:t>      printf("HP: hello from parent\n");</a:t>
            </a:r>
          </a:p>
          <a:p>
            <a:pPr eaLnBrk="1" hangingPunct="1">
              <a:buClrTx/>
              <a:buFontTx/>
              <a:buNone/>
              <a:defRPr/>
            </a:pPr>
            <a:r>
              <a:rPr lang="en-US" sz="1600">
                <a:solidFill>
                  <a:srgbClr val="000000"/>
                </a:solidFill>
                <a:latin typeface="Courier New" charset="0"/>
              </a:rPr>
              <a:t>      wait(&amp;child_status);</a:t>
            </a:r>
          </a:p>
          <a:p>
            <a:pPr eaLnBrk="1" hangingPunct="1">
              <a:buClrTx/>
              <a:buFontTx/>
              <a:buNone/>
              <a:defRPr/>
            </a:pPr>
            <a:r>
              <a:rPr lang="en-US" sz="1600">
                <a:solidFill>
                  <a:srgbClr val="000000"/>
                </a:solidFill>
                <a:latin typeface="Courier New" charset="0"/>
              </a:rPr>
              <a:t>      printf("CT: child has terminated\n");</a:t>
            </a:r>
          </a:p>
          <a:p>
            <a:pPr eaLnBrk="1" hangingPunct="1">
              <a:buClrTx/>
              <a:buFontTx/>
              <a:buNone/>
              <a:defRPr/>
            </a:pPr>
            <a:r>
              <a:rPr lang="en-US" sz="1600">
                <a:solidFill>
                  <a:srgbClr val="000000"/>
                </a:solidFill>
                <a:latin typeface="Courier New" charset="0"/>
              </a:rPr>
              <a:t>   }</a:t>
            </a:r>
          </a:p>
          <a:p>
            <a:pPr eaLnBrk="1" hangingPunct="1">
              <a:buClrTx/>
              <a:buFontTx/>
              <a:buNone/>
              <a:defRPr/>
            </a:pPr>
            <a:r>
              <a:rPr lang="en-US" sz="1600">
                <a:solidFill>
                  <a:srgbClr val="000000"/>
                </a:solidFill>
                <a:latin typeface="Courier New" charset="0"/>
              </a:rPr>
              <a:t>   printf("Bye\n");</a:t>
            </a:r>
          </a:p>
          <a:p>
            <a:pPr eaLnBrk="1" hangingPunct="1">
              <a:buClrTx/>
              <a:buFontTx/>
              <a:buNone/>
              <a:defRPr/>
            </a:pPr>
            <a:r>
              <a:rPr lang="en-US" sz="1600">
                <a:solidFill>
                  <a:srgbClr val="000000"/>
                </a:solidFill>
                <a:latin typeface="Courier New" charset="0"/>
              </a:rPr>
              <a:t>   exit();</a:t>
            </a:r>
          </a:p>
          <a:p>
            <a:pPr eaLnBrk="1" hangingPunct="1">
              <a:buClrTx/>
              <a:buFontTx/>
              <a:buNone/>
              <a:defRPr/>
            </a:pPr>
            <a:r>
              <a:rPr lang="en-US" sz="1600">
                <a:solidFill>
                  <a:srgbClr val="000000"/>
                </a:solidFill>
                <a:latin typeface="Courier New" charset="0"/>
              </a:rPr>
              <a:t>}</a:t>
            </a:r>
          </a:p>
        </p:txBody>
      </p:sp>
      <p:sp>
        <p:nvSpPr>
          <p:cNvPr id="34819" name="Line 3"/>
          <p:cNvSpPr>
            <a:spLocks noChangeShapeType="1"/>
          </p:cNvSpPr>
          <p:nvPr/>
        </p:nvSpPr>
        <p:spPr bwMode="auto">
          <a:xfrm>
            <a:off x="7772400" y="3473450"/>
            <a:ext cx="381000" cy="1588"/>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nvGrpSpPr>
          <p:cNvPr id="34820" name="Group 4"/>
          <p:cNvGrpSpPr>
            <a:grpSpLocks/>
          </p:cNvGrpSpPr>
          <p:nvPr/>
        </p:nvGrpSpPr>
        <p:grpSpPr bwMode="auto">
          <a:xfrm>
            <a:off x="8153408" y="2482851"/>
            <a:ext cx="428626" cy="1027113"/>
            <a:chOff x="4176" y="1564"/>
            <a:chExt cx="270" cy="647"/>
          </a:xfrm>
        </p:grpSpPr>
        <p:sp>
          <p:nvSpPr>
            <p:cNvPr id="33812" name="Line 5"/>
            <p:cNvSpPr>
              <a:spLocks noChangeShapeType="1"/>
            </p:cNvSpPr>
            <p:nvPr/>
          </p:nvSpPr>
          <p:spPr bwMode="auto">
            <a:xfrm flipV="1">
              <a:off x="4176" y="1754"/>
              <a:ext cx="0" cy="434"/>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13" name="Line 6"/>
            <p:cNvSpPr>
              <a:spLocks noChangeShapeType="1"/>
            </p:cNvSpPr>
            <p:nvPr/>
          </p:nvSpPr>
          <p:spPr bwMode="auto">
            <a:xfrm>
              <a:off x="4176" y="1756"/>
              <a:ext cx="238"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14" name="Text Box 7"/>
            <p:cNvSpPr txBox="1">
              <a:spLocks noChangeArrowheads="1"/>
            </p:cNvSpPr>
            <p:nvPr/>
          </p:nvSpPr>
          <p:spPr bwMode="auto">
            <a:xfrm>
              <a:off x="4176" y="1996"/>
              <a:ext cx="270"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HP</a:t>
              </a:r>
            </a:p>
          </p:txBody>
        </p:sp>
        <p:sp>
          <p:nvSpPr>
            <p:cNvPr id="33815" name="Text Box 8"/>
            <p:cNvSpPr txBox="1">
              <a:spLocks noChangeArrowheads="1"/>
            </p:cNvSpPr>
            <p:nvPr/>
          </p:nvSpPr>
          <p:spPr bwMode="auto">
            <a:xfrm>
              <a:off x="4176" y="1564"/>
              <a:ext cx="270"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HC</a:t>
              </a:r>
            </a:p>
          </p:txBody>
        </p:sp>
        <p:sp>
          <p:nvSpPr>
            <p:cNvPr id="33816" name="Line 9"/>
            <p:cNvSpPr>
              <a:spLocks noChangeShapeType="1"/>
            </p:cNvSpPr>
            <p:nvPr/>
          </p:nvSpPr>
          <p:spPr bwMode="auto">
            <a:xfrm>
              <a:off x="4176" y="2188"/>
              <a:ext cx="238"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nvGrpSpPr>
          <p:cNvPr id="34826" name="Group 10"/>
          <p:cNvGrpSpPr>
            <a:grpSpLocks/>
          </p:cNvGrpSpPr>
          <p:nvPr/>
        </p:nvGrpSpPr>
        <p:grpSpPr bwMode="auto">
          <a:xfrm>
            <a:off x="8534406" y="2482852"/>
            <a:ext cx="554038" cy="989013"/>
            <a:chOff x="4416" y="1564"/>
            <a:chExt cx="349" cy="623"/>
          </a:xfrm>
        </p:grpSpPr>
        <p:sp>
          <p:nvSpPr>
            <p:cNvPr id="33809" name="Text Box 11"/>
            <p:cNvSpPr txBox="1">
              <a:spLocks noChangeArrowheads="1"/>
            </p:cNvSpPr>
            <p:nvPr/>
          </p:nvSpPr>
          <p:spPr bwMode="auto">
            <a:xfrm>
              <a:off x="4417" y="1564"/>
              <a:ext cx="348"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33810" name="Line 12"/>
            <p:cNvSpPr>
              <a:spLocks noChangeShapeType="1"/>
            </p:cNvSpPr>
            <p:nvPr/>
          </p:nvSpPr>
          <p:spPr bwMode="auto">
            <a:xfrm>
              <a:off x="4416" y="1755"/>
              <a:ext cx="335"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11" name="Line 13"/>
            <p:cNvSpPr>
              <a:spLocks noChangeShapeType="1"/>
            </p:cNvSpPr>
            <p:nvPr/>
          </p:nvSpPr>
          <p:spPr bwMode="auto">
            <a:xfrm>
              <a:off x="4416" y="2187"/>
              <a:ext cx="335"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nvGrpSpPr>
          <p:cNvPr id="34830" name="Group 14"/>
          <p:cNvGrpSpPr>
            <a:grpSpLocks/>
          </p:cNvGrpSpPr>
          <p:nvPr/>
        </p:nvGrpSpPr>
        <p:grpSpPr bwMode="auto">
          <a:xfrm>
            <a:off x="9067801" y="2787651"/>
            <a:ext cx="377825" cy="682625"/>
            <a:chOff x="4752" y="1756"/>
            <a:chExt cx="238" cy="430"/>
          </a:xfrm>
        </p:grpSpPr>
        <p:sp>
          <p:nvSpPr>
            <p:cNvPr id="33806" name="Line 15"/>
            <p:cNvSpPr>
              <a:spLocks noChangeShapeType="1"/>
            </p:cNvSpPr>
            <p:nvPr/>
          </p:nvSpPr>
          <p:spPr bwMode="auto">
            <a:xfrm>
              <a:off x="4752" y="1756"/>
              <a:ext cx="237" cy="0"/>
            </a:xfrm>
            <a:prstGeom prst="line">
              <a:avLst/>
            </a:prstGeom>
            <a:noFill/>
            <a:ln w="25560">
              <a:solidFill>
                <a:srgbClr val="000000"/>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07" name="Line 16"/>
            <p:cNvSpPr>
              <a:spLocks noChangeShapeType="1"/>
            </p:cNvSpPr>
            <p:nvPr/>
          </p:nvSpPr>
          <p:spPr bwMode="auto">
            <a:xfrm>
              <a:off x="4991" y="1756"/>
              <a:ext cx="0" cy="429"/>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08" name="Line 17"/>
            <p:cNvSpPr>
              <a:spLocks noChangeShapeType="1"/>
            </p:cNvSpPr>
            <p:nvPr/>
          </p:nvSpPr>
          <p:spPr bwMode="auto">
            <a:xfrm>
              <a:off x="4752" y="2187"/>
              <a:ext cx="237"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nvGrpSpPr>
          <p:cNvPr id="34834" name="Group 18"/>
          <p:cNvGrpSpPr>
            <a:grpSpLocks/>
          </p:cNvGrpSpPr>
          <p:nvPr/>
        </p:nvGrpSpPr>
        <p:grpSpPr bwMode="auto">
          <a:xfrm>
            <a:off x="9448801" y="3168651"/>
            <a:ext cx="430213" cy="341313"/>
            <a:chOff x="4992" y="1996"/>
            <a:chExt cx="271" cy="215"/>
          </a:xfrm>
        </p:grpSpPr>
        <p:sp>
          <p:nvSpPr>
            <p:cNvPr id="33804" name="Text Box 19"/>
            <p:cNvSpPr txBox="1">
              <a:spLocks noChangeArrowheads="1"/>
            </p:cNvSpPr>
            <p:nvPr/>
          </p:nvSpPr>
          <p:spPr bwMode="auto">
            <a:xfrm>
              <a:off x="4993" y="1996"/>
              <a:ext cx="270"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CT</a:t>
              </a:r>
            </a:p>
          </p:txBody>
        </p:sp>
        <p:sp>
          <p:nvSpPr>
            <p:cNvPr id="33805" name="Line 20"/>
            <p:cNvSpPr>
              <a:spLocks noChangeShapeType="1"/>
            </p:cNvSpPr>
            <p:nvPr/>
          </p:nvSpPr>
          <p:spPr bwMode="auto">
            <a:xfrm>
              <a:off x="4992" y="2188"/>
              <a:ext cx="239"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nvGrpSpPr>
          <p:cNvPr id="34837" name="Group 21"/>
          <p:cNvGrpSpPr>
            <a:grpSpLocks/>
          </p:cNvGrpSpPr>
          <p:nvPr/>
        </p:nvGrpSpPr>
        <p:grpSpPr bwMode="auto">
          <a:xfrm>
            <a:off x="9829807" y="3168651"/>
            <a:ext cx="554038" cy="341313"/>
            <a:chOff x="5232" y="1996"/>
            <a:chExt cx="349" cy="215"/>
          </a:xfrm>
        </p:grpSpPr>
        <p:sp>
          <p:nvSpPr>
            <p:cNvPr id="33802" name="Text Box 22"/>
            <p:cNvSpPr txBox="1">
              <a:spLocks noChangeArrowheads="1"/>
            </p:cNvSpPr>
            <p:nvPr/>
          </p:nvSpPr>
          <p:spPr bwMode="auto">
            <a:xfrm>
              <a:off x="5233" y="1996"/>
              <a:ext cx="348" cy="2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33803" name="Line 23"/>
            <p:cNvSpPr>
              <a:spLocks noChangeShapeType="1"/>
            </p:cNvSpPr>
            <p:nvPr/>
          </p:nvSpPr>
          <p:spPr bwMode="auto">
            <a:xfrm>
              <a:off x="5232" y="2188"/>
              <a:ext cx="287" cy="0"/>
            </a:xfrm>
            <a:prstGeom prst="line">
              <a:avLst/>
            </a:prstGeom>
            <a:noFill/>
            <a:ln w="2556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spTree>
    <p:extLst>
      <p:ext uri="{BB962C8B-B14F-4D97-AF65-F5344CB8AC3E}">
        <p14:creationId xmlns:p14="http://schemas.microsoft.com/office/powerpoint/2010/main" val="33220727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3481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499"/>
                                          </p:stCondLst>
                                        </p:cTn>
                                        <p:tgtEl>
                                          <p:spTgt spid="34820"/>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499"/>
                                          </p:stCondLst>
                                        </p:cTn>
                                        <p:tgtEl>
                                          <p:spTgt spid="34826"/>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499"/>
                                          </p:stCondLst>
                                        </p:cTn>
                                        <p:tgtEl>
                                          <p:spTgt spid="34830"/>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499"/>
                                          </p:stCondLst>
                                        </p:cTn>
                                        <p:tgtEl>
                                          <p:spTgt spid="34834"/>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499"/>
                                          </p:stCondLst>
                                        </p:cTn>
                                        <p:tgtEl>
                                          <p:spTgt spid="3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05000" y="0"/>
            <a:ext cx="4978400" cy="6397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ourier New" charset="0"/>
                <a:cs typeface="DejaVu Sans" charset="0"/>
              </a:rPr>
              <a:t>wait()</a:t>
            </a:r>
            <a:r>
              <a:rPr lang="en-US" sz="3600">
                <a:solidFill>
                  <a:srgbClr val="000000"/>
                </a:solidFill>
                <a:latin typeface="Calibri" charset="0"/>
                <a:cs typeface="DejaVu Sans" charset="0"/>
              </a:rPr>
              <a:t> Example</a:t>
            </a:r>
          </a:p>
        </p:txBody>
      </p:sp>
      <p:sp>
        <p:nvSpPr>
          <p:cNvPr id="35842" name="Text Box 2"/>
          <p:cNvSpPr txBox="1">
            <a:spLocks noChangeArrowheads="1"/>
          </p:cNvSpPr>
          <p:nvPr/>
        </p:nvSpPr>
        <p:spPr bwMode="auto">
          <a:xfrm>
            <a:off x="1911350" y="533401"/>
            <a:ext cx="8307388" cy="1233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500"/>
              </a:spcBef>
              <a:buFont typeface="Arial" charset="0"/>
              <a:buChar char="•"/>
              <a:defRPr/>
            </a:pPr>
            <a:r>
              <a:rPr lang="en-US" sz="2000" dirty="0">
                <a:solidFill>
                  <a:srgbClr val="000000"/>
                </a:solidFill>
                <a:latin typeface="Calibri" charset="0"/>
                <a:cs typeface="DejaVu Sans" charset="0"/>
              </a:rPr>
              <a:t>If multiple children completed, will take in arbitrary order</a:t>
            </a:r>
          </a:p>
          <a:p>
            <a:pPr eaLnBrk="1" hangingPunct="1">
              <a:spcBef>
                <a:spcPts val="500"/>
              </a:spcBef>
              <a:buFont typeface="Arial" charset="0"/>
              <a:buChar char="•"/>
              <a:defRPr/>
            </a:pPr>
            <a:r>
              <a:rPr lang="en-US" sz="2000" dirty="0">
                <a:solidFill>
                  <a:srgbClr val="000000"/>
                </a:solidFill>
                <a:latin typeface="Calibri" charset="0"/>
                <a:cs typeface="DejaVu Sans" charset="0"/>
              </a:rPr>
              <a:t>Can use macros WIFEXITED and WEXITSTATUS to get information about exit status</a:t>
            </a:r>
          </a:p>
        </p:txBody>
      </p:sp>
      <p:sp>
        <p:nvSpPr>
          <p:cNvPr id="34820" name="Text Box 3"/>
          <p:cNvSpPr txBox="1">
            <a:spLocks noChangeArrowheads="1"/>
          </p:cNvSpPr>
          <p:nvPr/>
        </p:nvSpPr>
        <p:spPr bwMode="auto">
          <a:xfrm>
            <a:off x="2068514" y="1600201"/>
            <a:ext cx="7861745" cy="4280275"/>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a:solidFill>
                  <a:srgbClr val="000000"/>
                </a:solidFill>
                <a:latin typeface="Courier New" charset="0"/>
              </a:rPr>
              <a:t>void fork10()</a:t>
            </a:r>
          </a:p>
          <a:p>
            <a:pPr eaLnBrk="1" hangingPunct="1">
              <a:buClrTx/>
              <a:buFontTx/>
              <a:buNone/>
              <a:defRPr/>
            </a:pP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pid</a:t>
            </a:r>
            <a:r>
              <a:rPr lang="en-US" sz="1600" dirty="0">
                <a:solidFill>
                  <a:srgbClr val="000000"/>
                </a:solidFill>
                <a:latin typeface="Courier New" charset="0"/>
              </a:rPr>
              <a:t>[N];</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i;</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for (i = 0; i &lt; N; i++)</a:t>
            </a:r>
          </a:p>
          <a:p>
            <a:pPr eaLnBrk="1" hangingPunct="1">
              <a:buClrTx/>
              <a:buFontTx/>
              <a:buNone/>
              <a:defRPr/>
            </a:pPr>
            <a:r>
              <a:rPr lang="en-US" sz="1600" dirty="0">
                <a:solidFill>
                  <a:srgbClr val="000000"/>
                </a:solidFill>
                <a:latin typeface="Courier New" charset="0"/>
              </a:rPr>
              <a:t>			if ((</a:t>
            </a:r>
            <a:r>
              <a:rPr lang="en-US" sz="1600" dirty="0" err="1">
                <a:solidFill>
                  <a:srgbClr val="000000"/>
                </a:solidFill>
                <a:latin typeface="Courier New" charset="0"/>
              </a:rPr>
              <a:t>pid</a:t>
            </a:r>
            <a:r>
              <a:rPr lang="en-US" sz="1600" dirty="0">
                <a:solidFill>
                  <a:srgbClr val="000000"/>
                </a:solidFill>
                <a:latin typeface="Courier New" charset="0"/>
              </a:rPr>
              <a:t>[i] = fork()) == 0)</a:t>
            </a:r>
          </a:p>
          <a:p>
            <a:pPr eaLnBrk="1" hangingPunct="1">
              <a:buClrTx/>
              <a:buFontTx/>
              <a:buNone/>
              <a:defRPr/>
            </a:pPr>
            <a:r>
              <a:rPr lang="en-US" sz="1600" dirty="0">
                <a:solidFill>
                  <a:srgbClr val="000000"/>
                </a:solidFill>
                <a:latin typeface="Courier New" charset="0"/>
              </a:rPr>
              <a:t>	    		exit(100+i); </a:t>
            </a:r>
            <a:r>
              <a:rPr lang="en-US" sz="1600" dirty="0">
                <a:solidFill>
                  <a:srgbClr val="990000"/>
                </a:solidFill>
                <a:latin typeface="Courier New" charset="0"/>
              </a:rPr>
              <a:t>/* Child */</a:t>
            </a:r>
          </a:p>
          <a:p>
            <a:pPr eaLnBrk="1" hangingPunct="1">
              <a:buClrTx/>
              <a:buFontTx/>
              <a:buNone/>
              <a:defRPr/>
            </a:pPr>
            <a:r>
              <a:rPr lang="en-US" sz="1600" dirty="0">
                <a:solidFill>
                  <a:srgbClr val="000000"/>
                </a:solidFill>
                <a:latin typeface="Courier New" charset="0"/>
              </a:rPr>
              <a:t>    for (i = 0; i &lt; N; i++)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wpid</a:t>
            </a:r>
            <a:r>
              <a:rPr lang="en-US" sz="1600" dirty="0">
                <a:solidFill>
                  <a:srgbClr val="000000"/>
                </a:solidFill>
                <a:latin typeface="Courier New" charset="0"/>
              </a:rPr>
              <a:t> = wait(&amp;</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if (WIFEXITED(</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%d terminated with exit status %d\n",</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wpid</a:t>
            </a:r>
            <a:r>
              <a:rPr lang="en-US" sz="1600" dirty="0">
                <a:solidFill>
                  <a:srgbClr val="000000"/>
                </a:solidFill>
                <a:latin typeface="Courier New" charset="0"/>
              </a:rPr>
              <a:t>, WEXITSTATUS(</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else</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%d terminate abnormally\n", </a:t>
            </a:r>
            <a:r>
              <a:rPr lang="en-US" sz="1600" dirty="0" err="1">
                <a:solidFill>
                  <a:srgbClr val="000000"/>
                </a:solidFill>
                <a:latin typeface="Courier New" charset="0"/>
              </a:rPr>
              <a:t>wpid</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p>
          <a:p>
            <a:pPr eaLnBrk="1" hangingPunct="1">
              <a:buClrTx/>
              <a:buFontTx/>
              <a:buNone/>
              <a:defRPr/>
            </a:pPr>
            <a:r>
              <a:rPr lang="en-US" sz="1600" dirty="0">
                <a:solidFill>
                  <a:srgbClr val="000000"/>
                </a:solidFill>
                <a:latin typeface="Courier New" charset="0"/>
              </a:rPr>
              <a:t>}</a:t>
            </a:r>
          </a:p>
        </p:txBody>
      </p:sp>
    </p:spTree>
    <p:extLst>
      <p:ext uri="{BB962C8B-B14F-4D97-AF65-F5344CB8AC3E}">
        <p14:creationId xmlns:p14="http://schemas.microsoft.com/office/powerpoint/2010/main" val="25270283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5842">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1905000" y="-76200"/>
            <a:ext cx="62992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dirty="0">
                <a:solidFill>
                  <a:srgbClr val="000000"/>
                </a:solidFill>
                <a:latin typeface="Calibri" charset="0"/>
                <a:cs typeface="DejaVu Sans" charset="0"/>
              </a:rPr>
              <a:t>Altering the Control Flow</a:t>
            </a:r>
          </a:p>
        </p:txBody>
      </p:sp>
      <p:sp>
        <p:nvSpPr>
          <p:cNvPr id="6146" name="Text Box 2"/>
          <p:cNvSpPr txBox="1">
            <a:spLocks noChangeArrowheads="1"/>
          </p:cNvSpPr>
          <p:nvPr/>
        </p:nvSpPr>
        <p:spPr bwMode="auto">
          <a:xfrm>
            <a:off x="1905000" y="609601"/>
            <a:ext cx="8624888" cy="5707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Up to now: two mechanisms for changing control flow:</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Jumps and branches</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Call and return</a:t>
            </a:r>
          </a:p>
          <a:p>
            <a:pPr lvl="1" eaLnBrk="1" hangingPunct="1">
              <a:spcBef>
                <a:spcPts val="600"/>
              </a:spcBef>
            </a:pPr>
            <a:r>
              <a:rPr lang="en-US" altLang="en-US" sz="2200" dirty="0">
                <a:solidFill>
                  <a:srgbClr val="000000"/>
                </a:solidFill>
                <a:latin typeface="Calibri" panose="020F0502020204030204" pitchFamily="34" charset="0"/>
              </a:rPr>
              <a:t>Both react to changes in </a:t>
            </a:r>
            <a:r>
              <a:rPr lang="en-US" altLang="en-US" sz="2200" b="1" i="1" dirty="0">
                <a:solidFill>
                  <a:srgbClr val="C00000"/>
                </a:solidFill>
                <a:latin typeface="Calibri" panose="020F0502020204030204" pitchFamily="34" charset="0"/>
              </a:rPr>
              <a:t>program state</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Insufficient  for a useful system: </a:t>
            </a:r>
            <a:br>
              <a:rPr lang="en-US" altLang="en-US" sz="2800" dirty="0">
                <a:solidFill>
                  <a:srgbClr val="000000"/>
                </a:solidFill>
                <a:latin typeface="Calibri" panose="020F0502020204030204" pitchFamily="34" charset="0"/>
              </a:rPr>
            </a:br>
            <a:r>
              <a:rPr lang="en-US" altLang="en-US" sz="2800" dirty="0">
                <a:solidFill>
                  <a:srgbClr val="000000"/>
                </a:solidFill>
                <a:latin typeface="Calibri" panose="020F0502020204030204" pitchFamily="34" charset="0"/>
              </a:rPr>
              <a:t>Difficult to react to changes in </a:t>
            </a:r>
            <a:r>
              <a:rPr lang="en-US" altLang="en-US" sz="2800" i="1" dirty="0">
                <a:solidFill>
                  <a:srgbClr val="C00000"/>
                </a:solidFill>
                <a:latin typeface="Calibri" panose="020F0502020204030204" pitchFamily="34" charset="0"/>
              </a:rPr>
              <a:t>system state </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data arrives from a disk or a network adapter</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instruction divides by zero</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user hits Ctrl-C at the keyboard</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System timer expires</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System needs mechanisms for “exceptional control flow” (ECF)</a:t>
            </a:r>
          </a:p>
        </p:txBody>
      </p:sp>
    </p:spTree>
    <p:extLst>
      <p:ext uri="{BB962C8B-B14F-4D97-AF65-F5344CB8AC3E}">
        <p14:creationId xmlns:p14="http://schemas.microsoft.com/office/powerpoint/2010/main" val="30483555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6">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146">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46">
                                            <p:txEl>
                                              <p:pRg st="4" end="4"/>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6146">
                                            <p:txEl>
                                              <p:pRg st="5" end="5"/>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6146">
                                            <p:txEl>
                                              <p:pRg st="6" end="6"/>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6146">
                                            <p:txEl>
                                              <p:pRg st="7" end="7"/>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892300" y="348006"/>
            <a:ext cx="8839200" cy="5730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100" dirty="0" err="1">
                <a:solidFill>
                  <a:srgbClr val="000000"/>
                </a:solidFill>
                <a:latin typeface="Courier New" charset="0"/>
                <a:cs typeface="DejaVu Sans" charset="0"/>
              </a:rPr>
              <a:t>waitpid</a:t>
            </a:r>
            <a:r>
              <a:rPr lang="en-US" sz="3100" dirty="0">
                <a:solidFill>
                  <a:srgbClr val="000000"/>
                </a:solidFill>
                <a:latin typeface="Courier New" charset="0"/>
                <a:cs typeface="DejaVu Sans" charset="0"/>
              </a:rPr>
              <a:t>()</a:t>
            </a:r>
            <a:r>
              <a:rPr lang="en-US" sz="3100" dirty="0">
                <a:solidFill>
                  <a:srgbClr val="000000"/>
                </a:solidFill>
                <a:latin typeface="Calibri" charset="0"/>
                <a:cs typeface="DejaVu Sans" charset="0"/>
              </a:rPr>
              <a:t>: Waiting for a Specific Process</a:t>
            </a:r>
          </a:p>
        </p:txBody>
      </p:sp>
      <p:sp>
        <p:nvSpPr>
          <p:cNvPr id="36866" name="Text Box 2"/>
          <p:cNvSpPr txBox="1">
            <a:spLocks noChangeArrowheads="1"/>
          </p:cNvSpPr>
          <p:nvPr/>
        </p:nvSpPr>
        <p:spPr bwMode="auto">
          <a:xfrm>
            <a:off x="1905000" y="881407"/>
            <a:ext cx="8307388" cy="1766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err="1">
                <a:solidFill>
                  <a:srgbClr val="000000"/>
                </a:solidFill>
                <a:latin typeface="Courier New" panose="02070309020205020404" pitchFamily="49" charset="0"/>
              </a:rPr>
              <a:t>waitpid</a:t>
            </a:r>
            <a:r>
              <a:rPr lang="en-US" altLang="en-US" sz="2800" dirty="0">
                <a:solidFill>
                  <a:srgbClr val="000000"/>
                </a:solidFill>
                <a:latin typeface="Courier New" panose="02070309020205020404" pitchFamily="49" charset="0"/>
              </a:rPr>
              <a:t>(</a:t>
            </a:r>
            <a:r>
              <a:rPr lang="en-US" altLang="en-US" sz="2800" dirty="0" err="1">
                <a:solidFill>
                  <a:srgbClr val="000000"/>
                </a:solidFill>
                <a:latin typeface="Courier New" panose="02070309020205020404" pitchFamily="49" charset="0"/>
              </a:rPr>
              <a:t>pid</a:t>
            </a:r>
            <a:r>
              <a:rPr lang="en-US" altLang="en-US" sz="2800" dirty="0">
                <a:solidFill>
                  <a:srgbClr val="000000"/>
                </a:solidFill>
                <a:latin typeface="Courier New" panose="02070309020205020404" pitchFamily="49" charset="0"/>
              </a:rPr>
              <a:t>, &amp;status, options)</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suspends current process until specific process terminates</a:t>
            </a:r>
          </a:p>
        </p:txBody>
      </p:sp>
      <p:sp>
        <p:nvSpPr>
          <p:cNvPr id="35844" name="Text Box 3"/>
          <p:cNvSpPr txBox="1">
            <a:spLocks noChangeArrowheads="1"/>
          </p:cNvSpPr>
          <p:nvPr/>
        </p:nvSpPr>
        <p:spPr bwMode="auto">
          <a:xfrm>
            <a:off x="2073276" y="2253006"/>
            <a:ext cx="7861745" cy="4034054"/>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a:solidFill>
                  <a:srgbClr val="000000"/>
                </a:solidFill>
                <a:latin typeface="Courier New" charset="0"/>
              </a:rPr>
              <a:t>void fork11()</a:t>
            </a:r>
          </a:p>
          <a:p>
            <a:pPr eaLnBrk="1" hangingPunct="1">
              <a:buClrTx/>
              <a:buFontTx/>
              <a:buNone/>
              <a:defRPr/>
            </a:pP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pid</a:t>
            </a:r>
            <a:r>
              <a:rPr lang="en-US" sz="1600" dirty="0">
                <a:solidFill>
                  <a:srgbClr val="000000"/>
                </a:solidFill>
                <a:latin typeface="Courier New" charset="0"/>
              </a:rPr>
              <a:t>[N];</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i;</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for (i = 0; i &lt; N; i++)</a:t>
            </a:r>
          </a:p>
          <a:p>
            <a:pPr eaLnBrk="1" hangingPunct="1">
              <a:buClrTx/>
              <a:buFontTx/>
              <a:buNone/>
              <a:defRPr/>
            </a:pPr>
            <a:r>
              <a:rPr lang="en-US" sz="1600" dirty="0">
                <a:solidFill>
                  <a:srgbClr val="000000"/>
                </a:solidFill>
                <a:latin typeface="Courier New" charset="0"/>
              </a:rPr>
              <a:t>			if ((</a:t>
            </a:r>
            <a:r>
              <a:rPr lang="en-US" sz="1600" dirty="0" err="1">
                <a:solidFill>
                  <a:srgbClr val="000000"/>
                </a:solidFill>
                <a:latin typeface="Courier New" charset="0"/>
              </a:rPr>
              <a:t>pid</a:t>
            </a:r>
            <a:r>
              <a:rPr lang="en-US" sz="1600" dirty="0">
                <a:solidFill>
                  <a:srgbClr val="000000"/>
                </a:solidFill>
                <a:latin typeface="Courier New" charset="0"/>
              </a:rPr>
              <a:t>[i] = fork()) == 0)</a:t>
            </a:r>
          </a:p>
          <a:p>
            <a:pPr eaLnBrk="1" hangingPunct="1">
              <a:buClrTx/>
              <a:buFontTx/>
              <a:buNone/>
              <a:defRPr/>
            </a:pPr>
            <a:r>
              <a:rPr lang="en-US" sz="1600" dirty="0">
                <a:solidFill>
                  <a:srgbClr val="000000"/>
                </a:solidFill>
                <a:latin typeface="Courier New" charset="0"/>
              </a:rPr>
              <a:t>	    		exit(100+i); </a:t>
            </a:r>
            <a:r>
              <a:rPr lang="en-US" sz="1600" dirty="0">
                <a:solidFill>
                  <a:srgbClr val="990000"/>
                </a:solidFill>
                <a:latin typeface="Courier New" charset="0"/>
              </a:rPr>
              <a:t>/* Child */</a:t>
            </a:r>
          </a:p>
          <a:p>
            <a:pPr eaLnBrk="1" hangingPunct="1">
              <a:buClrTx/>
              <a:buFontTx/>
              <a:buNone/>
              <a:defRPr/>
            </a:pPr>
            <a:r>
              <a:rPr lang="en-US" sz="1600" dirty="0">
                <a:solidFill>
                  <a:srgbClr val="000000"/>
                </a:solidFill>
                <a:latin typeface="Courier New" charset="0"/>
              </a:rPr>
              <a:t>    for (i = 0; i &lt; N; i++)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wpid</a:t>
            </a:r>
            <a:r>
              <a:rPr lang="en-US" sz="1600" dirty="0">
                <a:solidFill>
                  <a:srgbClr val="000000"/>
                </a:solidFill>
                <a:latin typeface="Courier New" charset="0"/>
              </a:rPr>
              <a:t> = </a:t>
            </a:r>
            <a:r>
              <a:rPr lang="en-US" sz="1600" dirty="0" err="1">
                <a:solidFill>
                  <a:srgbClr val="000000"/>
                </a:solidFill>
                <a:latin typeface="Courier New" charset="0"/>
              </a:rPr>
              <a:t>waitpid</a:t>
            </a:r>
            <a:r>
              <a:rPr lang="en-US" sz="1600" dirty="0">
                <a:solidFill>
                  <a:srgbClr val="000000"/>
                </a:solidFill>
                <a:latin typeface="Courier New" charset="0"/>
              </a:rPr>
              <a:t>(</a:t>
            </a:r>
            <a:r>
              <a:rPr lang="en-US" sz="1600" dirty="0" err="1">
                <a:solidFill>
                  <a:srgbClr val="000000"/>
                </a:solidFill>
                <a:latin typeface="Courier New" charset="0"/>
              </a:rPr>
              <a:t>pid</a:t>
            </a:r>
            <a:r>
              <a:rPr lang="en-US" sz="1600" dirty="0">
                <a:solidFill>
                  <a:srgbClr val="000000"/>
                </a:solidFill>
                <a:latin typeface="Courier New" charset="0"/>
              </a:rPr>
              <a:t>[i], &amp;</a:t>
            </a:r>
            <a:r>
              <a:rPr lang="en-US" sz="1600" dirty="0" err="1">
                <a:solidFill>
                  <a:srgbClr val="000000"/>
                </a:solidFill>
                <a:latin typeface="Courier New" charset="0"/>
              </a:rPr>
              <a:t>child_status</a:t>
            </a:r>
            <a:r>
              <a:rPr lang="en-US" sz="1600" dirty="0">
                <a:solidFill>
                  <a:srgbClr val="000000"/>
                </a:solidFill>
                <a:latin typeface="Courier New" charset="0"/>
              </a:rPr>
              <a:t>, 0);</a:t>
            </a:r>
          </a:p>
          <a:p>
            <a:pPr eaLnBrk="1" hangingPunct="1">
              <a:buClrTx/>
              <a:buFontTx/>
              <a:buNone/>
              <a:defRPr/>
            </a:pPr>
            <a:r>
              <a:rPr lang="en-US" sz="1600" dirty="0">
                <a:solidFill>
                  <a:srgbClr val="000000"/>
                </a:solidFill>
                <a:latin typeface="Courier New" charset="0"/>
              </a:rPr>
              <a:t>			if (WIFEXITED(</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%d terminated with exit status %d\n",</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wpid</a:t>
            </a:r>
            <a:r>
              <a:rPr lang="en-US" sz="1600" dirty="0">
                <a:solidFill>
                  <a:srgbClr val="000000"/>
                </a:solidFill>
                <a:latin typeface="Courier New" charset="0"/>
              </a:rPr>
              <a:t>, WEXITSTATUS(</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else</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%d terminated abnormally\n", </a:t>
            </a:r>
            <a:r>
              <a:rPr lang="en-US" sz="1600" dirty="0" err="1">
                <a:solidFill>
                  <a:srgbClr val="000000"/>
                </a:solidFill>
                <a:latin typeface="Courier New" charset="0"/>
              </a:rPr>
              <a:t>wpid</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p>
        </p:txBody>
      </p:sp>
    </p:spTree>
    <p:extLst>
      <p:ext uri="{BB962C8B-B14F-4D97-AF65-F5344CB8AC3E}">
        <p14:creationId xmlns:p14="http://schemas.microsoft.com/office/powerpoint/2010/main" val="41767685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6866">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1752600" y="381000"/>
            <a:ext cx="8610600" cy="5730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100">
                <a:solidFill>
                  <a:srgbClr val="000000"/>
                </a:solidFill>
                <a:latin typeface="Courier New" charset="0"/>
                <a:cs typeface="DejaVu Sans" charset="0"/>
              </a:rPr>
              <a:t>execve:</a:t>
            </a:r>
            <a:r>
              <a:rPr lang="en-US" sz="3100">
                <a:solidFill>
                  <a:srgbClr val="000000"/>
                </a:solidFill>
                <a:latin typeface="Calibri" charset="0"/>
                <a:cs typeface="DejaVu Sans" charset="0"/>
              </a:rPr>
              <a:t> Loading and Running Programs</a:t>
            </a:r>
          </a:p>
        </p:txBody>
      </p:sp>
      <p:sp>
        <p:nvSpPr>
          <p:cNvPr id="37890" name="Text Box 2"/>
          <p:cNvSpPr txBox="1">
            <a:spLocks noChangeArrowheads="1"/>
          </p:cNvSpPr>
          <p:nvPr/>
        </p:nvSpPr>
        <p:spPr bwMode="auto">
          <a:xfrm>
            <a:off x="1752600" y="1143001"/>
            <a:ext cx="5334000" cy="5565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500"/>
              </a:spcBef>
              <a:buFont typeface="Arial" panose="020B0604020202020204" pitchFamily="34" charset="0"/>
              <a:buChar char="•"/>
            </a:pPr>
            <a:r>
              <a:rPr lang="en-US" altLang="en-US" sz="2000" dirty="0" err="1">
                <a:solidFill>
                  <a:srgbClr val="000000"/>
                </a:solidFill>
                <a:latin typeface="Courier New" panose="02070309020205020404" pitchFamily="49" charset="0"/>
              </a:rPr>
              <a:t>int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execve</a:t>
            </a:r>
            <a:r>
              <a:rPr lang="en-US" altLang="en-US" sz="2000" dirty="0">
                <a:solidFill>
                  <a:srgbClr val="000000"/>
                </a:solidFill>
                <a:latin typeface="Courier New" panose="02070309020205020404" pitchFamily="49" charset="0"/>
              </a:rPr>
              <a:t>(</a:t>
            </a:r>
            <a:br>
              <a:rPr lang="en-US" altLang="en-US" sz="2000" dirty="0">
                <a:solidFill>
                  <a:srgbClr val="000000"/>
                </a:solidFill>
                <a:latin typeface="Courier New" panose="02070309020205020404" pitchFamily="49" charset="0"/>
              </a:rPr>
            </a:br>
            <a:r>
              <a:rPr lang="en-US" altLang="en-US" sz="2000" dirty="0">
                <a:solidFill>
                  <a:srgbClr val="000000"/>
                </a:solidFill>
                <a:latin typeface="Courier New" panose="02070309020205020404" pitchFamily="49" charset="0"/>
              </a:rPr>
              <a:t>  char *filename, </a:t>
            </a:r>
            <a:br>
              <a:rPr lang="en-US" altLang="en-US" sz="2000" dirty="0">
                <a:solidFill>
                  <a:srgbClr val="000000"/>
                </a:solidFill>
                <a:latin typeface="Courier New" panose="02070309020205020404" pitchFamily="49" charset="0"/>
              </a:rPr>
            </a:br>
            <a:r>
              <a:rPr lang="en-US" altLang="en-US" sz="2000" dirty="0">
                <a:solidFill>
                  <a:srgbClr val="000000"/>
                </a:solidFill>
                <a:latin typeface="Courier New" panose="02070309020205020404" pitchFamily="49" charset="0"/>
              </a:rPr>
              <a:t>  char *</a:t>
            </a:r>
            <a:r>
              <a:rPr lang="en-US" altLang="en-US" sz="2000" dirty="0" err="1">
                <a:solidFill>
                  <a:srgbClr val="000000"/>
                </a:solidFill>
                <a:latin typeface="Courier New" panose="02070309020205020404" pitchFamily="49" charset="0"/>
              </a:rPr>
              <a:t>argv</a:t>
            </a:r>
            <a:r>
              <a:rPr lang="en-US" altLang="en-US" sz="2000" dirty="0">
                <a:solidFill>
                  <a:srgbClr val="000000"/>
                </a:solidFill>
                <a:latin typeface="Courier New" panose="02070309020205020404" pitchFamily="49" charset="0"/>
              </a:rPr>
              <a:t>[], </a:t>
            </a:r>
            <a:br>
              <a:rPr lang="en-US" altLang="en-US" sz="2000" dirty="0">
                <a:solidFill>
                  <a:srgbClr val="000000"/>
                </a:solidFill>
                <a:latin typeface="Courier New" panose="02070309020205020404" pitchFamily="49" charset="0"/>
              </a:rPr>
            </a:br>
            <a:r>
              <a:rPr lang="en-US" altLang="en-US" sz="2000" dirty="0">
                <a:solidFill>
                  <a:srgbClr val="000000"/>
                </a:solidFill>
                <a:latin typeface="Courier New" panose="02070309020205020404" pitchFamily="49" charset="0"/>
              </a:rPr>
              <a:t>  char *</a:t>
            </a:r>
            <a:r>
              <a:rPr lang="en-US" altLang="en-US" sz="2000" dirty="0" err="1">
                <a:solidFill>
                  <a:srgbClr val="000000"/>
                </a:solidFill>
                <a:latin typeface="Courier New" panose="02070309020205020404" pitchFamily="49" charset="0"/>
              </a:rPr>
              <a:t>envp</a:t>
            </a:r>
            <a:r>
              <a:rPr lang="en-US" altLang="en-US" sz="2000" dirty="0">
                <a:solidFill>
                  <a:srgbClr val="000000"/>
                </a:solidFill>
                <a:latin typeface="Courier New" panose="02070309020205020404" pitchFamily="49" charset="0"/>
              </a:rPr>
              <a:t>[]</a:t>
            </a:r>
            <a:br>
              <a:rPr lang="en-US" altLang="en-US" sz="2000" dirty="0">
                <a:solidFill>
                  <a:srgbClr val="000000"/>
                </a:solidFill>
                <a:latin typeface="Courier New" panose="02070309020205020404" pitchFamily="49" charset="0"/>
              </a:rPr>
            </a:br>
            <a:r>
              <a:rPr lang="en-US" altLang="en-US" sz="2000" dirty="0">
                <a:solidFill>
                  <a:srgbClr val="000000"/>
                </a:solidFill>
                <a:latin typeface="Courier New" panose="02070309020205020404" pitchFamily="49" charset="0"/>
              </a:rPr>
              <a:t>)</a:t>
            </a:r>
          </a:p>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Loads and runs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Executable </a:t>
            </a:r>
            <a:r>
              <a:rPr lang="en-US" altLang="en-US" sz="1800" b="1" dirty="0">
                <a:solidFill>
                  <a:srgbClr val="000000"/>
                </a:solidFill>
                <a:latin typeface="Courier New" panose="02070309020205020404" pitchFamily="49" charset="0"/>
              </a:rPr>
              <a:t>filename</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With argument list </a:t>
            </a:r>
            <a:r>
              <a:rPr lang="en-US" altLang="en-US" sz="1800" b="1" dirty="0" err="1">
                <a:solidFill>
                  <a:srgbClr val="000000"/>
                </a:solidFill>
                <a:latin typeface="Courier New" panose="02070309020205020404" pitchFamily="49" charset="0"/>
              </a:rPr>
              <a:t>argv</a:t>
            </a:r>
            <a:endParaRPr lang="en-US" altLang="en-US" sz="1800" b="1" dirty="0">
              <a:solidFill>
                <a:srgbClr val="000000"/>
              </a:solidFill>
              <a:latin typeface="Courier New" panose="02070309020205020404" pitchFamily="49" charset="0"/>
            </a:endParaRP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And environment variable </a:t>
            </a:r>
            <a:r>
              <a:rPr lang="en-US" altLang="en-US" sz="1800" b="1" dirty="0">
                <a:solidFill>
                  <a:srgbClr val="000000"/>
                </a:solidFill>
                <a:latin typeface="Courier New" panose="02070309020205020404" pitchFamily="49" charset="0"/>
              </a:rPr>
              <a:t>list </a:t>
            </a:r>
            <a:r>
              <a:rPr lang="en-US" altLang="en-US" sz="1800" b="1" dirty="0" err="1">
                <a:solidFill>
                  <a:srgbClr val="000000"/>
                </a:solidFill>
                <a:latin typeface="Courier New" panose="02070309020205020404" pitchFamily="49" charset="0"/>
              </a:rPr>
              <a:t>envp</a:t>
            </a:r>
            <a:endParaRPr lang="en-US" altLang="en-US" sz="1800" b="1" dirty="0">
              <a:solidFill>
                <a:srgbClr val="000000"/>
              </a:solidFill>
              <a:latin typeface="Courier New" panose="02070309020205020404" pitchFamily="49" charset="0"/>
            </a:endParaRPr>
          </a:p>
          <a:p>
            <a:pPr eaLnBrk="1" hangingPunct="1">
              <a:spcBef>
                <a:spcPts val="700"/>
              </a:spcBef>
              <a:buFont typeface="Arial" panose="020B0604020202020204" pitchFamily="34" charset="0"/>
              <a:buChar char="•"/>
            </a:pPr>
            <a:r>
              <a:rPr lang="en-US" altLang="en-US" sz="1800" b="1" dirty="0">
                <a:solidFill>
                  <a:srgbClr val="000000"/>
                </a:solidFill>
                <a:latin typeface="Calibri" panose="020F0502020204030204" pitchFamily="34" charset="0"/>
              </a:rPr>
              <a:t>Does not return (unless error)</a:t>
            </a:r>
          </a:p>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Overwrites process, keeps </a:t>
            </a:r>
            <a:r>
              <a:rPr lang="en-US" altLang="en-US" sz="1800" dirty="0" err="1">
                <a:solidFill>
                  <a:srgbClr val="000000"/>
                </a:solidFill>
                <a:latin typeface="Calibri" panose="020F0502020204030204" pitchFamily="34" charset="0"/>
              </a:rPr>
              <a:t>pid</a:t>
            </a:r>
            <a:endParaRPr lang="en-US" altLang="en-US" sz="1800" dirty="0">
              <a:solidFill>
                <a:srgbClr val="000000"/>
              </a:solidFill>
              <a:latin typeface="Calibri" panose="020F0502020204030204" pitchFamily="34" charset="0"/>
            </a:endParaRPr>
          </a:p>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Environment variables: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“name=value” strings</a:t>
            </a:r>
          </a:p>
        </p:txBody>
      </p:sp>
      <p:sp>
        <p:nvSpPr>
          <p:cNvPr id="37891" name="Rectangle 3"/>
          <p:cNvSpPr>
            <a:spLocks noChangeArrowheads="1"/>
          </p:cNvSpPr>
          <p:nvPr/>
        </p:nvSpPr>
        <p:spPr bwMode="auto">
          <a:xfrm>
            <a:off x="7848600" y="1066800"/>
            <a:ext cx="1797050" cy="838200"/>
          </a:xfrm>
          <a:prstGeom prst="rect">
            <a:avLst/>
          </a:prstGeom>
          <a:solidFill>
            <a:srgbClr val="D5F1CF"/>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Null-terminated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environment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variable strings</a:t>
            </a:r>
          </a:p>
        </p:txBody>
      </p:sp>
      <p:sp>
        <p:nvSpPr>
          <p:cNvPr id="37892" name="Rectangle 4"/>
          <p:cNvSpPr>
            <a:spLocks noChangeArrowheads="1"/>
          </p:cNvSpPr>
          <p:nvPr/>
        </p:nvSpPr>
        <p:spPr bwMode="auto">
          <a:xfrm>
            <a:off x="7848600" y="2743200"/>
            <a:ext cx="1797050" cy="304800"/>
          </a:xfrm>
          <a:prstGeom prst="rect">
            <a:avLst/>
          </a:prstGeom>
          <a:solidFill>
            <a:srgbClr val="F2F2F2"/>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unused</a:t>
            </a:r>
          </a:p>
        </p:txBody>
      </p:sp>
      <p:sp>
        <p:nvSpPr>
          <p:cNvPr id="37893" name="Rectangle 5"/>
          <p:cNvSpPr>
            <a:spLocks noChangeArrowheads="1"/>
          </p:cNvSpPr>
          <p:nvPr/>
        </p:nvSpPr>
        <p:spPr bwMode="auto">
          <a:xfrm>
            <a:off x="7848600" y="1905000"/>
            <a:ext cx="1797050" cy="838200"/>
          </a:xfrm>
          <a:prstGeom prst="rect">
            <a:avLst/>
          </a:prstGeom>
          <a:solidFill>
            <a:srgbClr val="F2DCDB"/>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Null-terminated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commandline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arg strings</a:t>
            </a:r>
          </a:p>
        </p:txBody>
      </p:sp>
      <p:sp>
        <p:nvSpPr>
          <p:cNvPr id="37894" name="Rectangle 6"/>
          <p:cNvSpPr>
            <a:spLocks noChangeArrowheads="1"/>
          </p:cNvSpPr>
          <p:nvPr/>
        </p:nvSpPr>
        <p:spPr bwMode="auto">
          <a:xfrm>
            <a:off x="7848600" y="3048000"/>
            <a:ext cx="1797050" cy="304800"/>
          </a:xfrm>
          <a:prstGeom prst="rect">
            <a:avLst/>
          </a:prstGeom>
          <a:solidFill>
            <a:srgbClr val="D5F1CF"/>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envp[n] = NULL</a:t>
            </a:r>
          </a:p>
        </p:txBody>
      </p:sp>
      <p:sp>
        <p:nvSpPr>
          <p:cNvPr id="37895" name="Rectangle 7"/>
          <p:cNvSpPr>
            <a:spLocks noChangeArrowheads="1"/>
          </p:cNvSpPr>
          <p:nvPr/>
        </p:nvSpPr>
        <p:spPr bwMode="auto">
          <a:xfrm>
            <a:off x="7848600" y="3352800"/>
            <a:ext cx="1797050" cy="304800"/>
          </a:xfrm>
          <a:prstGeom prst="rect">
            <a:avLst/>
          </a:prstGeom>
          <a:solidFill>
            <a:srgbClr val="D5F1CF"/>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envp[n-1]</a:t>
            </a:r>
          </a:p>
        </p:txBody>
      </p:sp>
      <p:sp>
        <p:nvSpPr>
          <p:cNvPr id="37896" name="Rectangle 8"/>
          <p:cNvSpPr>
            <a:spLocks noChangeArrowheads="1"/>
          </p:cNvSpPr>
          <p:nvPr/>
        </p:nvSpPr>
        <p:spPr bwMode="auto">
          <a:xfrm>
            <a:off x="7848600" y="3962400"/>
            <a:ext cx="1797050" cy="304800"/>
          </a:xfrm>
          <a:prstGeom prst="rect">
            <a:avLst/>
          </a:prstGeom>
          <a:solidFill>
            <a:srgbClr val="D5F1CF"/>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envp[0]</a:t>
            </a:r>
          </a:p>
        </p:txBody>
      </p:sp>
      <p:sp>
        <p:nvSpPr>
          <p:cNvPr id="37897" name="Rectangle 9"/>
          <p:cNvSpPr>
            <a:spLocks noChangeArrowheads="1"/>
          </p:cNvSpPr>
          <p:nvPr/>
        </p:nvSpPr>
        <p:spPr bwMode="auto">
          <a:xfrm>
            <a:off x="7848600" y="3657600"/>
            <a:ext cx="1797050" cy="304800"/>
          </a:xfrm>
          <a:prstGeom prst="rect">
            <a:avLst/>
          </a:prstGeom>
          <a:solidFill>
            <a:srgbClr val="D5F1CF"/>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800">
                <a:solidFill>
                  <a:srgbClr val="000000"/>
                </a:solidFill>
                <a:latin typeface="Calibri" panose="020F0502020204030204" pitchFamily="34" charset="0"/>
              </a:rPr>
              <a:t>…</a:t>
            </a:r>
          </a:p>
        </p:txBody>
      </p:sp>
      <p:sp>
        <p:nvSpPr>
          <p:cNvPr id="37898" name="Rectangle 10"/>
          <p:cNvSpPr>
            <a:spLocks noChangeArrowheads="1"/>
          </p:cNvSpPr>
          <p:nvPr/>
        </p:nvSpPr>
        <p:spPr bwMode="auto">
          <a:xfrm>
            <a:off x="7848600" y="5486400"/>
            <a:ext cx="1797050" cy="304800"/>
          </a:xfrm>
          <a:prstGeom prst="rect">
            <a:avLst/>
          </a:prstGeom>
          <a:solidFill>
            <a:srgbClr val="F2F2F2"/>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Linker vars</a:t>
            </a:r>
          </a:p>
        </p:txBody>
      </p:sp>
      <p:sp>
        <p:nvSpPr>
          <p:cNvPr id="37899" name="Rectangle 11"/>
          <p:cNvSpPr>
            <a:spLocks noChangeArrowheads="1"/>
          </p:cNvSpPr>
          <p:nvPr/>
        </p:nvSpPr>
        <p:spPr bwMode="auto">
          <a:xfrm>
            <a:off x="7848600" y="4267200"/>
            <a:ext cx="1797050" cy="304800"/>
          </a:xfrm>
          <a:prstGeom prst="rect">
            <a:avLst/>
          </a:prstGeom>
          <a:solidFill>
            <a:srgbClr val="F2DCDB"/>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argv[argc] = NULL</a:t>
            </a:r>
          </a:p>
        </p:txBody>
      </p:sp>
      <p:sp>
        <p:nvSpPr>
          <p:cNvPr id="37900" name="Rectangle 12"/>
          <p:cNvSpPr>
            <a:spLocks noChangeArrowheads="1"/>
          </p:cNvSpPr>
          <p:nvPr/>
        </p:nvSpPr>
        <p:spPr bwMode="auto">
          <a:xfrm>
            <a:off x="7848600" y="4572000"/>
            <a:ext cx="1797050" cy="304800"/>
          </a:xfrm>
          <a:prstGeom prst="rect">
            <a:avLst/>
          </a:prstGeom>
          <a:solidFill>
            <a:srgbClr val="F2DCDB"/>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argv[argc-1]</a:t>
            </a:r>
          </a:p>
        </p:txBody>
      </p:sp>
      <p:sp>
        <p:nvSpPr>
          <p:cNvPr id="37901" name="Rectangle 13"/>
          <p:cNvSpPr>
            <a:spLocks noChangeArrowheads="1"/>
          </p:cNvSpPr>
          <p:nvPr/>
        </p:nvSpPr>
        <p:spPr bwMode="auto">
          <a:xfrm>
            <a:off x="7848600" y="5181600"/>
            <a:ext cx="1797050" cy="304800"/>
          </a:xfrm>
          <a:prstGeom prst="rect">
            <a:avLst/>
          </a:prstGeom>
          <a:solidFill>
            <a:srgbClr val="F2DCDB"/>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argv[0]</a:t>
            </a:r>
          </a:p>
        </p:txBody>
      </p:sp>
      <p:sp>
        <p:nvSpPr>
          <p:cNvPr id="37902" name="Rectangle 14"/>
          <p:cNvSpPr>
            <a:spLocks noChangeArrowheads="1"/>
          </p:cNvSpPr>
          <p:nvPr/>
        </p:nvSpPr>
        <p:spPr bwMode="auto">
          <a:xfrm>
            <a:off x="7848600" y="4876800"/>
            <a:ext cx="1797050" cy="304800"/>
          </a:xfrm>
          <a:prstGeom prst="rect">
            <a:avLst/>
          </a:prstGeom>
          <a:solidFill>
            <a:srgbClr val="F2DCDB"/>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800">
                <a:solidFill>
                  <a:srgbClr val="000000"/>
                </a:solidFill>
                <a:latin typeface="Calibri" panose="020F0502020204030204" pitchFamily="34" charset="0"/>
              </a:rPr>
              <a:t>…</a:t>
            </a:r>
          </a:p>
        </p:txBody>
      </p:sp>
      <p:sp>
        <p:nvSpPr>
          <p:cNvPr id="37903" name="Rectangle 15"/>
          <p:cNvSpPr>
            <a:spLocks noChangeArrowheads="1"/>
          </p:cNvSpPr>
          <p:nvPr/>
        </p:nvSpPr>
        <p:spPr bwMode="auto">
          <a:xfrm>
            <a:off x="7848600" y="5791200"/>
            <a:ext cx="1797050" cy="304800"/>
          </a:xfrm>
          <a:prstGeom prst="rect">
            <a:avLst/>
          </a:prstGeom>
          <a:solidFill>
            <a:srgbClr val="F1C7C7"/>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envp</a:t>
            </a:r>
          </a:p>
        </p:txBody>
      </p:sp>
      <p:sp>
        <p:nvSpPr>
          <p:cNvPr id="37904" name="Rectangle 16"/>
          <p:cNvSpPr>
            <a:spLocks noChangeArrowheads="1"/>
          </p:cNvSpPr>
          <p:nvPr/>
        </p:nvSpPr>
        <p:spPr bwMode="auto">
          <a:xfrm>
            <a:off x="7848600" y="6400800"/>
            <a:ext cx="1797050" cy="304800"/>
          </a:xfrm>
          <a:prstGeom prst="rect">
            <a:avLst/>
          </a:prstGeom>
          <a:solidFill>
            <a:srgbClr val="F1C7C7"/>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argc</a:t>
            </a:r>
          </a:p>
        </p:txBody>
      </p:sp>
      <p:sp>
        <p:nvSpPr>
          <p:cNvPr id="37905" name="Rectangle 17"/>
          <p:cNvSpPr>
            <a:spLocks noChangeArrowheads="1"/>
          </p:cNvSpPr>
          <p:nvPr/>
        </p:nvSpPr>
        <p:spPr bwMode="auto">
          <a:xfrm>
            <a:off x="7848600" y="6096000"/>
            <a:ext cx="1797050" cy="304800"/>
          </a:xfrm>
          <a:prstGeom prst="rect">
            <a:avLst/>
          </a:prstGeom>
          <a:solidFill>
            <a:srgbClr val="F1C7C7"/>
          </a:solidFill>
          <a:ln w="284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argv</a:t>
            </a:r>
          </a:p>
        </p:txBody>
      </p:sp>
      <p:sp>
        <p:nvSpPr>
          <p:cNvPr id="37906" name="Text Box 18"/>
          <p:cNvSpPr txBox="1">
            <a:spLocks noChangeArrowheads="1"/>
          </p:cNvSpPr>
          <p:nvPr/>
        </p:nvSpPr>
        <p:spPr bwMode="auto">
          <a:xfrm>
            <a:off x="9001126" y="738189"/>
            <a:ext cx="678753"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7F7F7F"/>
                </a:solidFill>
                <a:latin typeface="Calibri" charset="0"/>
              </a:rPr>
              <a:t>Stack</a:t>
            </a:r>
          </a:p>
        </p:txBody>
      </p:sp>
      <p:sp>
        <p:nvSpPr>
          <p:cNvPr id="37907" name="Text Box 19"/>
          <p:cNvSpPr txBox="1">
            <a:spLocks noChangeArrowheads="1"/>
          </p:cNvSpPr>
          <p:nvPr/>
        </p:nvSpPr>
        <p:spPr bwMode="auto">
          <a:xfrm>
            <a:off x="6289676" y="889000"/>
            <a:ext cx="1552575"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ourier New" charset="0"/>
                <a:cs typeface="Courier New" charset="0"/>
              </a:rPr>
              <a:t>0xbfffffff</a:t>
            </a:r>
          </a:p>
        </p:txBody>
      </p:sp>
      <p:sp>
        <p:nvSpPr>
          <p:cNvPr id="37908" name="Freeform 20"/>
          <p:cNvSpPr>
            <a:spLocks/>
          </p:cNvSpPr>
          <p:nvPr/>
        </p:nvSpPr>
        <p:spPr bwMode="auto">
          <a:xfrm>
            <a:off x="7521575" y="5408613"/>
            <a:ext cx="325438" cy="836612"/>
          </a:xfrm>
          <a:custGeom>
            <a:avLst/>
            <a:gdLst>
              <a:gd name="T0" fmla="*/ 330582 w 324928"/>
              <a:gd name="T1" fmla="*/ 835102 h 836763"/>
              <a:gd name="T2" fmla="*/ 5850 w 324928"/>
              <a:gd name="T3" fmla="*/ 352979 h 836763"/>
              <a:gd name="T4" fmla="*/ 295477 w 324928"/>
              <a:gd name="T5" fmla="*/ 0 h 836763"/>
              <a:gd name="T6" fmla="*/ 0 60000 65536"/>
              <a:gd name="T7" fmla="*/ 0 60000 65536"/>
              <a:gd name="T8" fmla="*/ 0 60000 65536"/>
              <a:gd name="T9" fmla="*/ 0 w 324928"/>
              <a:gd name="T10" fmla="*/ 0 h 836763"/>
              <a:gd name="T11" fmla="*/ 324928 w 324928"/>
              <a:gd name="T12" fmla="*/ 836763 h 836763"/>
            </a:gdLst>
            <a:ahLst/>
            <a:cxnLst>
              <a:cxn ang="T6">
                <a:pos x="T0" y="T1"/>
              </a:cxn>
              <a:cxn ang="T7">
                <a:pos x="T2" y="T3"/>
              </a:cxn>
              <a:cxn ang="T8">
                <a:pos x="T4" y="T5"/>
              </a:cxn>
            </a:cxnLst>
            <a:rect l="T9" t="T10" r="T11" b="T12"/>
            <a:pathLst>
              <a:path w="324928" h="836763">
                <a:moveTo>
                  <a:pt x="324928" y="836763"/>
                </a:moveTo>
                <a:cubicBezTo>
                  <a:pt x="168215" y="664953"/>
                  <a:pt x="11502" y="493144"/>
                  <a:pt x="5751" y="353683"/>
                </a:cubicBezTo>
                <a:cubicBezTo>
                  <a:pt x="0" y="214222"/>
                  <a:pt x="145211" y="107111"/>
                  <a:pt x="290423" y="0"/>
                </a:cubicBezTo>
              </a:path>
            </a:pathLst>
          </a:custGeom>
          <a:noFill/>
          <a:ln w="255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09" name="Freeform 21"/>
          <p:cNvSpPr>
            <a:spLocks/>
          </p:cNvSpPr>
          <p:nvPr/>
        </p:nvSpPr>
        <p:spPr bwMode="auto">
          <a:xfrm>
            <a:off x="7059614" y="2674939"/>
            <a:ext cx="769937" cy="2630487"/>
          </a:xfrm>
          <a:custGeom>
            <a:avLst/>
            <a:gdLst>
              <a:gd name="T0" fmla="*/ 763081 w 770626"/>
              <a:gd name="T1" fmla="*/ 2624803 h 2631056"/>
              <a:gd name="T2" fmla="*/ 2842 w 770626"/>
              <a:gd name="T3" fmla="*/ 989682 h 2631056"/>
              <a:gd name="T4" fmla="*/ 745997 w 770626"/>
              <a:gd name="T5" fmla="*/ 0 h 2631056"/>
              <a:gd name="T6" fmla="*/ 0 60000 65536"/>
              <a:gd name="T7" fmla="*/ 0 60000 65536"/>
              <a:gd name="T8" fmla="*/ 0 60000 65536"/>
              <a:gd name="T9" fmla="*/ 0 w 770626"/>
              <a:gd name="T10" fmla="*/ 0 h 2631056"/>
              <a:gd name="T11" fmla="*/ 770626 w 770626"/>
              <a:gd name="T12" fmla="*/ 2631056 h 2631056"/>
            </a:gdLst>
            <a:ahLst/>
            <a:cxnLst>
              <a:cxn ang="T6">
                <a:pos x="T0" y="T1"/>
              </a:cxn>
              <a:cxn ang="T7">
                <a:pos x="T2" y="T3"/>
              </a:cxn>
              <a:cxn ang="T8">
                <a:pos x="T4" y="T5"/>
              </a:cxn>
            </a:cxnLst>
            <a:rect l="T9" t="T10" r="T11" b="T12"/>
            <a:pathLst>
              <a:path w="770626" h="2631056">
                <a:moveTo>
                  <a:pt x="770626" y="2631056"/>
                </a:moveTo>
                <a:cubicBezTo>
                  <a:pt x="388188" y="2030801"/>
                  <a:pt x="5750" y="1430546"/>
                  <a:pt x="2875" y="992037"/>
                </a:cubicBezTo>
                <a:cubicBezTo>
                  <a:pt x="0" y="553528"/>
                  <a:pt x="376687" y="276764"/>
                  <a:pt x="753374" y="0"/>
                </a:cubicBezTo>
              </a:path>
            </a:pathLst>
          </a:custGeom>
          <a:noFill/>
          <a:ln w="255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10" name="Freeform 22"/>
          <p:cNvSpPr>
            <a:spLocks/>
          </p:cNvSpPr>
          <p:nvPr/>
        </p:nvSpPr>
        <p:spPr bwMode="auto">
          <a:xfrm>
            <a:off x="9640889" y="4175126"/>
            <a:ext cx="503237" cy="1776413"/>
          </a:xfrm>
          <a:custGeom>
            <a:avLst/>
            <a:gdLst>
              <a:gd name="T0" fmla="*/ 0 w 503207"/>
              <a:gd name="T1" fmla="*/ 1770145 h 1777041"/>
              <a:gd name="T2" fmla="*/ 500662 w 503207"/>
              <a:gd name="T3" fmla="*/ 850701 h 1777041"/>
              <a:gd name="T4" fmla="*/ 17263 w 503207"/>
              <a:gd name="T5" fmla="*/ 0 h 1777041"/>
              <a:gd name="T6" fmla="*/ 0 60000 65536"/>
              <a:gd name="T7" fmla="*/ 0 60000 65536"/>
              <a:gd name="T8" fmla="*/ 0 60000 65536"/>
              <a:gd name="T9" fmla="*/ 0 w 503207"/>
              <a:gd name="T10" fmla="*/ 0 h 1777041"/>
              <a:gd name="T11" fmla="*/ 503207 w 503207"/>
              <a:gd name="T12" fmla="*/ 1777041 h 1777041"/>
            </a:gdLst>
            <a:ahLst/>
            <a:cxnLst>
              <a:cxn ang="T6">
                <a:pos x="T0" y="T1"/>
              </a:cxn>
              <a:cxn ang="T7">
                <a:pos x="T2" y="T3"/>
              </a:cxn>
              <a:cxn ang="T8">
                <a:pos x="T4" y="T5"/>
              </a:cxn>
            </a:cxnLst>
            <a:rect l="T9" t="T10" r="T11" b="T12"/>
            <a:pathLst>
              <a:path w="503207" h="1777041">
                <a:moveTo>
                  <a:pt x="0" y="1777041"/>
                </a:moveTo>
                <a:cubicBezTo>
                  <a:pt x="248728" y="1463614"/>
                  <a:pt x="497457" y="1150188"/>
                  <a:pt x="500332" y="854015"/>
                </a:cubicBezTo>
                <a:cubicBezTo>
                  <a:pt x="503207" y="557842"/>
                  <a:pt x="260229" y="278921"/>
                  <a:pt x="17252" y="0"/>
                </a:cubicBezTo>
              </a:path>
            </a:pathLst>
          </a:custGeom>
          <a:noFill/>
          <a:ln w="255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11" name="Freeform 23"/>
          <p:cNvSpPr>
            <a:spLocks/>
          </p:cNvSpPr>
          <p:nvPr/>
        </p:nvSpPr>
        <p:spPr bwMode="auto">
          <a:xfrm>
            <a:off x="9667875" y="1846264"/>
            <a:ext cx="630238" cy="2243137"/>
          </a:xfrm>
          <a:custGeom>
            <a:avLst/>
            <a:gdLst>
              <a:gd name="T0" fmla="*/ 0 w 631166"/>
              <a:gd name="T1" fmla="*/ 2245827 h 2242868"/>
              <a:gd name="T2" fmla="*/ 619618 w 631166"/>
              <a:gd name="T3" fmla="*/ 855142 h 2242868"/>
              <a:gd name="T4" fmla="*/ 8484 w 631166"/>
              <a:gd name="T5" fmla="*/ 0 h 2242868"/>
              <a:gd name="T6" fmla="*/ 0 60000 65536"/>
              <a:gd name="T7" fmla="*/ 0 60000 65536"/>
              <a:gd name="T8" fmla="*/ 0 60000 65536"/>
              <a:gd name="T9" fmla="*/ 0 w 631166"/>
              <a:gd name="T10" fmla="*/ 0 h 2242868"/>
              <a:gd name="T11" fmla="*/ 631166 w 631166"/>
              <a:gd name="T12" fmla="*/ 2242868 h 2242868"/>
            </a:gdLst>
            <a:ahLst/>
            <a:cxnLst>
              <a:cxn ang="T6">
                <a:pos x="T0" y="T1"/>
              </a:cxn>
              <a:cxn ang="T7">
                <a:pos x="T2" y="T3"/>
              </a:cxn>
              <a:cxn ang="T8">
                <a:pos x="T4" y="T5"/>
              </a:cxn>
            </a:cxnLst>
            <a:rect l="T9" t="T10" r="T11" b="T12"/>
            <a:pathLst>
              <a:path w="631166" h="2242868">
                <a:moveTo>
                  <a:pt x="0" y="2242868"/>
                </a:moveTo>
                <a:cubicBezTo>
                  <a:pt x="314145" y="1735347"/>
                  <a:pt x="628290" y="1227826"/>
                  <a:pt x="629728" y="854015"/>
                </a:cubicBezTo>
                <a:cubicBezTo>
                  <a:pt x="631166" y="480204"/>
                  <a:pt x="319896" y="240102"/>
                  <a:pt x="8626" y="0"/>
                </a:cubicBezTo>
              </a:path>
            </a:pathLst>
          </a:custGeom>
          <a:noFill/>
          <a:ln w="255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74830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7891"/>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7892"/>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37893"/>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37894"/>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37895"/>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37896"/>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37897"/>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37898"/>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37899"/>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37900"/>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37901"/>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37902"/>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37903"/>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37904"/>
                                        </p:tgtEl>
                                        <p:attrNameLst>
                                          <p:attrName>style.visibility</p:attrName>
                                        </p:attrNameLst>
                                      </p:cBhvr>
                                      <p:to>
                                        <p:strVal val="visible"/>
                                      </p:to>
                                    </p:set>
                                  </p:childTnLst>
                                </p:cTn>
                              </p:par>
                              <p:par>
                                <p:cTn id="33" presetID="1" presetClass="entr" fill="hold" nodeType="withEffect">
                                  <p:stCondLst>
                                    <p:cond delay="0"/>
                                  </p:stCondLst>
                                  <p:childTnLst>
                                    <p:set>
                                      <p:cBhvr additive="repl">
                                        <p:cTn id="34" dur="1" fill="hold">
                                          <p:stCondLst>
                                            <p:cond delay="0"/>
                                          </p:stCondLst>
                                        </p:cTn>
                                        <p:tgtEl>
                                          <p:spTgt spid="37905"/>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37906"/>
                                        </p:tgtEl>
                                        <p:attrNameLst>
                                          <p:attrName>style.visibility</p:attrName>
                                        </p:attrNameLst>
                                      </p:cBhvr>
                                      <p:to>
                                        <p:strVal val="visible"/>
                                      </p:to>
                                    </p:set>
                                  </p:childTnLst>
                                </p:cTn>
                              </p:par>
                              <p:par>
                                <p:cTn id="37" presetID="1" presetClass="entr" fill="hold" nodeType="withEffect">
                                  <p:stCondLst>
                                    <p:cond delay="0"/>
                                  </p:stCondLst>
                                  <p:childTnLst>
                                    <p:set>
                                      <p:cBhvr additive="repl">
                                        <p:cTn id="38" dur="1" fill="hold">
                                          <p:stCondLst>
                                            <p:cond delay="0"/>
                                          </p:stCondLst>
                                        </p:cTn>
                                        <p:tgtEl>
                                          <p:spTgt spid="37907"/>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37908"/>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37909"/>
                                        </p:tgtEl>
                                        <p:attrNameLst>
                                          <p:attrName>style.visibility</p:attrName>
                                        </p:attrNameLst>
                                      </p:cBhvr>
                                      <p:to>
                                        <p:strVal val="visible"/>
                                      </p:to>
                                    </p:set>
                                  </p:childTnLst>
                                </p:cTn>
                              </p:par>
                              <p:par>
                                <p:cTn id="43" presetID="1" presetClass="entr" fill="hold" nodeType="withEffect">
                                  <p:stCondLst>
                                    <p:cond delay="0"/>
                                  </p:stCondLst>
                                  <p:childTnLst>
                                    <p:set>
                                      <p:cBhvr additive="repl">
                                        <p:cTn id="44" dur="1" fill="hold">
                                          <p:stCondLst>
                                            <p:cond delay="0"/>
                                          </p:stCondLst>
                                        </p:cTn>
                                        <p:tgtEl>
                                          <p:spTgt spid="37910"/>
                                        </p:tgtEl>
                                        <p:attrNameLst>
                                          <p:attrName>style.visibility</p:attrName>
                                        </p:attrNameLst>
                                      </p:cBhvr>
                                      <p:to>
                                        <p:strVal val="visible"/>
                                      </p:to>
                                    </p:set>
                                  </p:childTnLst>
                                </p:cTn>
                              </p:par>
                              <p:par>
                                <p:cTn id="45" presetID="1" presetClass="entr" fill="hold" nodeType="withEffect">
                                  <p:stCondLst>
                                    <p:cond delay="0"/>
                                  </p:stCondLst>
                                  <p:childTnLst>
                                    <p:set>
                                      <p:cBhvr additive="repl">
                                        <p:cTn id="46" dur="1" fill="hold">
                                          <p:stCondLst>
                                            <p:cond delay="0"/>
                                          </p:stCondLst>
                                        </p:cTn>
                                        <p:tgtEl>
                                          <p:spTgt spid="3791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fill="hold" nodeType="clickEffect">
                                  <p:stCondLst>
                                    <p:cond delay="0"/>
                                  </p:stCondLst>
                                  <p:childTnLst>
                                    <p:set>
                                      <p:cBhvr additive="repl">
                                        <p:cTn id="50" dur="1" fill="hold">
                                          <p:stCondLst>
                                            <p:cond delay="0"/>
                                          </p:stCondLst>
                                        </p:cTn>
                                        <p:tgtEl>
                                          <p:spTgt spid="37890">
                                            <p:txEl>
                                              <p:pRg st="5" end="5"/>
                                            </p:txEl>
                                          </p:spTgt>
                                        </p:tgtEl>
                                        <p:attrNameLst>
                                          <p:attrName>style.visibility</p:attrName>
                                        </p:attrNameLst>
                                      </p:cBhvr>
                                      <p:to>
                                        <p:strVal val="visible"/>
                                      </p:to>
                                    </p:set>
                                  </p:childTnLst>
                                </p:cTn>
                              </p:par>
                              <p:par>
                                <p:cTn id="51" presetID="1" presetClass="entr" fill="hold" nodeType="withEffect">
                                  <p:stCondLst>
                                    <p:cond delay="0"/>
                                  </p:stCondLst>
                                  <p:childTnLst>
                                    <p:set>
                                      <p:cBhvr additive="repl">
                                        <p:cTn id="52" dur="1" fill="hold">
                                          <p:stCondLst>
                                            <p:cond delay="0"/>
                                          </p:stCondLst>
                                        </p:cTn>
                                        <p:tgtEl>
                                          <p:spTgt spid="37890">
                                            <p:txEl>
                                              <p:pRg st="6" end="6"/>
                                            </p:txEl>
                                          </p:spTgt>
                                        </p:tgtEl>
                                        <p:attrNameLst>
                                          <p:attrName>style.visibility</p:attrName>
                                        </p:attrNameLst>
                                      </p:cBhvr>
                                      <p:to>
                                        <p:strVal val="visible"/>
                                      </p:to>
                                    </p:set>
                                  </p:childTnLst>
                                </p:cTn>
                              </p:par>
                              <p:par>
                                <p:cTn id="53" presetID="1" presetClass="entr" fill="hold" nodeType="withEffect">
                                  <p:stCondLst>
                                    <p:cond delay="0"/>
                                  </p:stCondLst>
                                  <p:childTnLst>
                                    <p:set>
                                      <p:cBhvr additive="repl">
                                        <p:cTn id="54" dur="1" fill="hold">
                                          <p:stCondLst>
                                            <p:cond delay="0"/>
                                          </p:stCondLst>
                                        </p:cTn>
                                        <p:tgtEl>
                                          <p:spTgt spid="37890">
                                            <p:txEl>
                                              <p:pRg st="7" end="7"/>
                                            </p:txEl>
                                          </p:spTgt>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378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905000" y="457200"/>
            <a:ext cx="8610600" cy="5730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100">
                <a:solidFill>
                  <a:srgbClr val="000000"/>
                </a:solidFill>
                <a:latin typeface="Courier New" charset="0"/>
                <a:cs typeface="DejaVu Sans" charset="0"/>
              </a:rPr>
              <a:t>exec:</a:t>
            </a:r>
            <a:r>
              <a:rPr lang="en-US" sz="3100">
                <a:solidFill>
                  <a:srgbClr val="000000"/>
                </a:solidFill>
                <a:latin typeface="Calibri" charset="0"/>
                <a:cs typeface="DejaVu Sans" charset="0"/>
              </a:rPr>
              <a:t> Loading and Running Programs</a:t>
            </a:r>
          </a:p>
        </p:txBody>
      </p:sp>
      <p:sp>
        <p:nvSpPr>
          <p:cNvPr id="40963" name="Text Box 2"/>
          <p:cNvSpPr txBox="1">
            <a:spLocks noChangeArrowheads="1"/>
          </p:cNvSpPr>
          <p:nvPr/>
        </p:nvSpPr>
        <p:spPr bwMode="auto">
          <a:xfrm>
            <a:off x="2020889" y="1182336"/>
            <a:ext cx="8698513" cy="5511382"/>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a:solidFill>
                  <a:srgbClr val="000000"/>
                </a:solidFill>
                <a:latin typeface="Courier New" charset="0"/>
              </a:rPr>
              <a:t>#include &lt;</a:t>
            </a:r>
            <a:r>
              <a:rPr lang="en-US" sz="1600" dirty="0" err="1">
                <a:solidFill>
                  <a:srgbClr val="000000"/>
                </a:solidFill>
                <a:latin typeface="Courier New" charset="0"/>
              </a:rPr>
              <a:t>stdio.h</a:t>
            </a:r>
            <a:r>
              <a:rPr lang="en-US" sz="1600" dirty="0">
                <a:solidFill>
                  <a:srgbClr val="000000"/>
                </a:solidFill>
                <a:latin typeface="Courier New" charset="0"/>
              </a:rPr>
              <a:t>&gt;</a:t>
            </a:r>
          </a:p>
          <a:p>
            <a:pPr eaLnBrk="1" hangingPunct="1">
              <a:buClrTx/>
              <a:buFontTx/>
              <a:buNone/>
              <a:defRPr/>
            </a:pPr>
            <a:r>
              <a:rPr lang="en-US" sz="1600" dirty="0">
                <a:solidFill>
                  <a:srgbClr val="000000"/>
                </a:solidFill>
                <a:latin typeface="Courier New" charset="0"/>
              </a:rPr>
              <a:t>#include &lt;</a:t>
            </a:r>
            <a:r>
              <a:rPr lang="en-US" sz="1600" dirty="0" err="1">
                <a:solidFill>
                  <a:srgbClr val="000000"/>
                </a:solidFill>
                <a:latin typeface="Courier New" charset="0"/>
              </a:rPr>
              <a:t>stdlib.h</a:t>
            </a:r>
            <a:r>
              <a:rPr lang="en-US" sz="1600" dirty="0">
                <a:solidFill>
                  <a:srgbClr val="000000"/>
                </a:solidFill>
                <a:latin typeface="Courier New" charset="0"/>
              </a:rPr>
              <a:t>&gt;</a:t>
            </a:r>
          </a:p>
          <a:p>
            <a:pPr eaLnBrk="1" hangingPunct="1">
              <a:buClrTx/>
              <a:buFontTx/>
              <a:buNone/>
              <a:defRPr/>
            </a:pPr>
            <a:r>
              <a:rPr lang="en-US" sz="1600" dirty="0">
                <a:solidFill>
                  <a:srgbClr val="000000"/>
                </a:solidFill>
                <a:latin typeface="Courier New" charset="0"/>
              </a:rPr>
              <a:t>#include &lt;</a:t>
            </a:r>
            <a:r>
              <a:rPr lang="en-US" sz="1600" dirty="0" err="1">
                <a:solidFill>
                  <a:srgbClr val="000000"/>
                </a:solidFill>
                <a:latin typeface="Courier New" charset="0"/>
              </a:rPr>
              <a:t>unistd.h</a:t>
            </a:r>
            <a:r>
              <a:rPr lang="en-US" sz="1600" dirty="0">
                <a:solidFill>
                  <a:srgbClr val="000000"/>
                </a:solidFill>
                <a:latin typeface="Courier New" charset="0"/>
              </a:rPr>
              <a:t>&gt;</a:t>
            </a:r>
          </a:p>
          <a:p>
            <a:pPr eaLnBrk="1" hangingPunct="1">
              <a:buClrTx/>
              <a:buFontTx/>
              <a:buNone/>
              <a:defRPr/>
            </a:pP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int main() {</a:t>
            </a:r>
          </a:p>
          <a:p>
            <a:pPr eaLnBrk="1" hangingPunct="1">
              <a:buClrTx/>
              <a:buFontTx/>
              <a:buNone/>
              <a:defRPr/>
            </a:pPr>
            <a:r>
              <a:rPr lang="en-US" sz="1600" dirty="0">
                <a:solidFill>
                  <a:srgbClr val="000000"/>
                </a:solidFill>
                <a:latin typeface="Courier New" charset="0"/>
              </a:rPr>
              <a:t>    // Arguments to pass to the program. The first argument should be</a:t>
            </a:r>
          </a:p>
          <a:p>
            <a:pPr eaLnBrk="1" hangingPunct="1">
              <a:buClrTx/>
              <a:buFontTx/>
              <a:buNone/>
              <a:defRPr/>
            </a:pPr>
            <a:r>
              <a:rPr lang="en-US" sz="1600" dirty="0">
                <a:solidFill>
                  <a:srgbClr val="000000"/>
                </a:solidFill>
                <a:latin typeface="Courier New" charset="0"/>
              </a:rPr>
              <a:t>    // the name of the program for convention.</a:t>
            </a:r>
          </a:p>
          <a:p>
            <a:pPr eaLnBrk="1" hangingPunct="1">
              <a:buClrTx/>
              <a:buFontTx/>
              <a:buNone/>
              <a:defRPr/>
            </a:pPr>
            <a:r>
              <a:rPr lang="en-US" sz="1600" dirty="0">
                <a:solidFill>
                  <a:srgbClr val="000000"/>
                </a:solidFill>
                <a:latin typeface="Courier New" charset="0"/>
              </a:rPr>
              <a:t>    char *</a:t>
            </a:r>
            <a:r>
              <a:rPr lang="en-US" sz="1600" dirty="0" err="1">
                <a:solidFill>
                  <a:srgbClr val="000000"/>
                </a:solidFill>
                <a:latin typeface="Courier New" charset="0"/>
              </a:rPr>
              <a:t>args</a:t>
            </a:r>
            <a:r>
              <a:rPr lang="en-US" sz="1600" dirty="0">
                <a:solidFill>
                  <a:srgbClr val="000000"/>
                </a:solidFill>
                <a:latin typeface="Courier New" charset="0"/>
              </a:rPr>
              <a:t>[] = {"/bin/ls", "-l", NULL};</a:t>
            </a:r>
          </a:p>
          <a:p>
            <a:pPr eaLnBrk="1" hangingPunct="1">
              <a:buClrTx/>
              <a:buFontTx/>
              <a:buNone/>
              <a:defRPr/>
            </a:pP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 Environment variables to pass to the new program. This example</a:t>
            </a:r>
          </a:p>
          <a:p>
            <a:pPr eaLnBrk="1" hangingPunct="1">
              <a:buClrTx/>
              <a:buFontTx/>
              <a:buNone/>
              <a:defRPr/>
            </a:pPr>
            <a:r>
              <a:rPr lang="en-US" sz="1600" dirty="0">
                <a:solidFill>
                  <a:srgbClr val="000000"/>
                </a:solidFill>
                <a:latin typeface="Courier New" charset="0"/>
              </a:rPr>
              <a:t>    // passes the current environment variables.</a:t>
            </a:r>
          </a:p>
          <a:p>
            <a:pPr eaLnBrk="1" hangingPunct="1">
              <a:buClrTx/>
              <a:buFontTx/>
              <a:buNone/>
              <a:defRPr/>
            </a:pPr>
            <a:r>
              <a:rPr lang="en-US" sz="1600" dirty="0">
                <a:solidFill>
                  <a:srgbClr val="000000"/>
                </a:solidFill>
                <a:latin typeface="Courier New" charset="0"/>
              </a:rPr>
              <a:t>    extern char **environ;</a:t>
            </a:r>
          </a:p>
          <a:p>
            <a:pPr eaLnBrk="1" hangingPunct="1">
              <a:buClrTx/>
              <a:buFontTx/>
              <a:buNone/>
              <a:defRPr/>
            </a:pP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 Replace the current process with /bin/ls</a:t>
            </a:r>
          </a:p>
          <a:p>
            <a:pPr eaLnBrk="1" hangingPunct="1">
              <a:buClrTx/>
              <a:buFontTx/>
              <a:buNone/>
              <a:defRPr/>
            </a:pPr>
            <a:r>
              <a:rPr lang="en-US" sz="1600" dirty="0">
                <a:solidFill>
                  <a:srgbClr val="000000"/>
                </a:solidFill>
                <a:latin typeface="Courier New" charset="0"/>
              </a:rPr>
              <a:t>    if (</a:t>
            </a:r>
            <a:r>
              <a:rPr lang="en-US" sz="1600" dirty="0" err="1">
                <a:solidFill>
                  <a:srgbClr val="000000"/>
                </a:solidFill>
                <a:latin typeface="Courier New" charset="0"/>
              </a:rPr>
              <a:t>execve</a:t>
            </a:r>
            <a:r>
              <a:rPr lang="en-US" sz="1600" dirty="0">
                <a:solidFill>
                  <a:srgbClr val="000000"/>
                </a:solidFill>
                <a:latin typeface="Courier New" charset="0"/>
              </a:rPr>
              <a:t>("/bin/ls", </a:t>
            </a:r>
            <a:r>
              <a:rPr lang="en-US" sz="1600" dirty="0" err="1">
                <a:solidFill>
                  <a:srgbClr val="000000"/>
                </a:solidFill>
                <a:latin typeface="Courier New" charset="0"/>
              </a:rPr>
              <a:t>args</a:t>
            </a:r>
            <a:r>
              <a:rPr lang="en-US" sz="1600" dirty="0">
                <a:solidFill>
                  <a:srgbClr val="000000"/>
                </a:solidFill>
                <a:latin typeface="Courier New" charset="0"/>
              </a:rPr>
              <a:t>, environ) == -1)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perror</a:t>
            </a:r>
            <a:r>
              <a:rPr lang="en-US" sz="1600" dirty="0">
                <a:solidFill>
                  <a:srgbClr val="000000"/>
                </a:solidFill>
                <a:latin typeface="Courier New" charset="0"/>
              </a:rPr>
              <a:t>("Could not </a:t>
            </a:r>
            <a:r>
              <a:rPr lang="en-US" sz="1600" dirty="0" err="1">
                <a:solidFill>
                  <a:srgbClr val="000000"/>
                </a:solidFill>
                <a:latin typeface="Courier New" charset="0"/>
              </a:rPr>
              <a:t>execve</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exit(EXIT_FAILURE);</a:t>
            </a:r>
          </a:p>
          <a:p>
            <a:pPr eaLnBrk="1" hangingPunct="1">
              <a:buClrTx/>
              <a:buFontTx/>
              <a:buNone/>
              <a:defRPr/>
            </a:pPr>
            <a:r>
              <a:rPr lang="en-US" sz="1600" dirty="0">
                <a:solidFill>
                  <a:srgbClr val="000000"/>
                </a:solidFill>
                <a:latin typeface="Courier New" charset="0"/>
              </a:rPr>
              <a:t>    }</a:t>
            </a:r>
          </a:p>
          <a:p>
            <a:pPr eaLnBrk="1" hangingPunct="1">
              <a:buClrTx/>
              <a:buFontTx/>
              <a:buNone/>
              <a:defRPr/>
            </a:pP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 This code is not reached unless </a:t>
            </a:r>
            <a:r>
              <a:rPr lang="en-US" sz="1600" dirty="0" err="1">
                <a:solidFill>
                  <a:srgbClr val="000000"/>
                </a:solidFill>
                <a:latin typeface="Courier New" charset="0"/>
              </a:rPr>
              <a:t>execve</a:t>
            </a:r>
            <a:r>
              <a:rPr lang="en-US" sz="1600" dirty="0">
                <a:solidFill>
                  <a:srgbClr val="000000"/>
                </a:solidFill>
                <a:latin typeface="Courier New" charset="0"/>
              </a:rPr>
              <a:t> fails</a:t>
            </a:r>
          </a:p>
          <a:p>
            <a:pPr eaLnBrk="1" hangingPunct="1">
              <a:buClrTx/>
              <a:buFontTx/>
              <a:buNone/>
              <a:defRPr/>
            </a:pPr>
            <a:r>
              <a:rPr lang="en-US" sz="1600" dirty="0">
                <a:solidFill>
                  <a:srgbClr val="000000"/>
                </a:solidFill>
                <a:latin typeface="Courier New" charset="0"/>
              </a:rPr>
              <a:t>    return EXIT_SUCCESS;  // this line is never executed</a:t>
            </a:r>
          </a:p>
          <a:p>
            <a:pPr eaLnBrk="1" hangingPunct="1">
              <a:buClrTx/>
              <a:buFontTx/>
              <a:buNone/>
              <a:defRPr/>
            </a:pPr>
            <a:r>
              <a:rPr lang="en-US" sz="1600" dirty="0">
                <a:solidFill>
                  <a:srgbClr val="000000"/>
                </a:solidFill>
                <a:latin typeface="Courier New" charset="0"/>
              </a:rPr>
              <a:t>}</a:t>
            </a:r>
          </a:p>
        </p:txBody>
      </p:sp>
    </p:spTree>
    <p:extLst>
      <p:ext uri="{BB962C8B-B14F-4D97-AF65-F5344CB8AC3E}">
        <p14:creationId xmlns:p14="http://schemas.microsoft.com/office/powerpoint/2010/main" val="30094000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905000" y="460376"/>
            <a:ext cx="53848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Summary</a:t>
            </a:r>
          </a:p>
        </p:txBody>
      </p:sp>
      <p:sp>
        <p:nvSpPr>
          <p:cNvPr id="41987" name="Text Box 2"/>
          <p:cNvSpPr txBox="1">
            <a:spLocks noChangeArrowheads="1"/>
          </p:cNvSpPr>
          <p:nvPr/>
        </p:nvSpPr>
        <p:spPr bwMode="auto">
          <a:xfrm>
            <a:off x="1905000" y="1250950"/>
            <a:ext cx="8077200" cy="5454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Exceptions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Events that require nonstandard control flow</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Generated externally (interrupts) or internally (traps and faults)</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buFont typeface="Arial" charset="0"/>
              <a:buChar char="•"/>
              <a:defRPr/>
            </a:pPr>
            <a:r>
              <a:rPr lang="en-US" sz="2800">
                <a:solidFill>
                  <a:srgbClr val="000000"/>
                </a:solidFill>
                <a:latin typeface="Calibri" charset="0"/>
                <a:cs typeface="DejaVu Sans" charset="0"/>
              </a:rPr>
              <a:t>Processes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At any given time, system has multiple active processes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Only one can execute at a time, though</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Each process appears to have total control of </a:t>
            </a:r>
            <a:br>
              <a:rPr lang="en-US" sz="2400">
                <a:solidFill>
                  <a:srgbClr val="000000"/>
                </a:solidFill>
                <a:latin typeface="Calibri" charset="0"/>
                <a:ea typeface="ＭＳ Ｐゴシック" charset="0"/>
                <a:cs typeface="DejaVu Sans" charset="0"/>
              </a:rPr>
            </a:br>
            <a:r>
              <a:rPr lang="en-US" sz="2400">
                <a:solidFill>
                  <a:srgbClr val="000000"/>
                </a:solidFill>
                <a:latin typeface="Calibri" charset="0"/>
                <a:ea typeface="ＭＳ Ｐゴシック" charset="0"/>
                <a:cs typeface="DejaVu Sans" charset="0"/>
              </a:rPr>
              <a:t>processor + private memory space</a:t>
            </a:r>
          </a:p>
        </p:txBody>
      </p:sp>
    </p:spTree>
    <p:extLst>
      <p:ext uri="{BB962C8B-B14F-4D97-AF65-F5344CB8AC3E}">
        <p14:creationId xmlns:p14="http://schemas.microsoft.com/office/powerpoint/2010/main" val="38814239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87550" y="1"/>
            <a:ext cx="53848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Summary (cont.)</a:t>
            </a:r>
          </a:p>
        </p:txBody>
      </p:sp>
      <p:sp>
        <p:nvSpPr>
          <p:cNvPr id="43011" name="Text Box 2"/>
          <p:cNvSpPr txBox="1">
            <a:spLocks noChangeArrowheads="1"/>
          </p:cNvSpPr>
          <p:nvPr/>
        </p:nvSpPr>
        <p:spPr bwMode="auto">
          <a:xfrm>
            <a:off x="1981200" y="790575"/>
            <a:ext cx="7620000" cy="5454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Spawning processes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Call to </a:t>
            </a:r>
            <a:r>
              <a:rPr lang="en-US" sz="2400" b="1">
                <a:solidFill>
                  <a:srgbClr val="000000"/>
                </a:solidFill>
                <a:latin typeface="Courier New" charset="0"/>
                <a:ea typeface="ＭＳ Ｐゴシック" charset="0"/>
                <a:cs typeface="DejaVu Sans" charset="0"/>
              </a:rPr>
              <a:t>fork</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One call, two returns</a:t>
            </a:r>
          </a:p>
          <a:p>
            <a:pPr eaLnBrk="1" hangingPunct="1">
              <a:spcBef>
                <a:spcPts val="700"/>
              </a:spcBef>
              <a:buFont typeface="Arial" charset="0"/>
              <a:buChar char="•"/>
              <a:defRPr/>
            </a:pPr>
            <a:r>
              <a:rPr lang="en-US" sz="2800">
                <a:solidFill>
                  <a:srgbClr val="000000"/>
                </a:solidFill>
                <a:latin typeface="Calibri" charset="0"/>
                <a:cs typeface="DejaVu Sans" charset="0"/>
              </a:rPr>
              <a:t>Process completion</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Call </a:t>
            </a:r>
            <a:r>
              <a:rPr lang="en-US" sz="2400" b="1">
                <a:solidFill>
                  <a:srgbClr val="000000"/>
                </a:solidFill>
                <a:latin typeface="Courier New" charset="0"/>
                <a:ea typeface="ＭＳ Ｐゴシック" charset="0"/>
                <a:cs typeface="DejaVu Sans" charset="0"/>
              </a:rPr>
              <a:t>exit</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One call, no return</a:t>
            </a:r>
          </a:p>
          <a:p>
            <a:pPr eaLnBrk="1" hangingPunct="1">
              <a:spcBef>
                <a:spcPts val="700"/>
              </a:spcBef>
              <a:buFont typeface="Arial" charset="0"/>
              <a:buChar char="•"/>
              <a:defRPr/>
            </a:pPr>
            <a:r>
              <a:rPr lang="en-US" sz="2800">
                <a:solidFill>
                  <a:srgbClr val="000000"/>
                </a:solidFill>
                <a:latin typeface="Calibri" charset="0"/>
                <a:cs typeface="DejaVu Sans" charset="0"/>
              </a:rPr>
              <a:t>Reaping and waiting for Processes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Call </a:t>
            </a:r>
            <a:r>
              <a:rPr lang="en-US" sz="2400" b="1">
                <a:solidFill>
                  <a:srgbClr val="000000"/>
                </a:solidFill>
                <a:latin typeface="Courier New" charset="0"/>
                <a:ea typeface="ＭＳ Ｐゴシック" charset="0"/>
                <a:cs typeface="DejaVu Sans" charset="0"/>
              </a:rPr>
              <a:t>wait</a:t>
            </a:r>
            <a:r>
              <a:rPr lang="en-US" sz="2400">
                <a:solidFill>
                  <a:srgbClr val="000000"/>
                </a:solidFill>
                <a:latin typeface="Calibri" charset="0"/>
                <a:ea typeface="ＭＳ Ｐゴシック" charset="0"/>
                <a:cs typeface="DejaVu Sans" charset="0"/>
              </a:rPr>
              <a:t> or </a:t>
            </a:r>
            <a:r>
              <a:rPr lang="en-US" sz="2400" b="1">
                <a:solidFill>
                  <a:srgbClr val="000000"/>
                </a:solidFill>
                <a:latin typeface="Courier New" charset="0"/>
                <a:ea typeface="ＭＳ Ｐゴシック" charset="0"/>
                <a:cs typeface="DejaVu Sans" charset="0"/>
              </a:rPr>
              <a:t>waitpid</a:t>
            </a:r>
          </a:p>
          <a:p>
            <a:pPr eaLnBrk="1" hangingPunct="1">
              <a:spcBef>
                <a:spcPts val="700"/>
              </a:spcBef>
              <a:buFont typeface="Arial" charset="0"/>
              <a:buChar char="•"/>
              <a:defRPr/>
            </a:pPr>
            <a:r>
              <a:rPr lang="en-US" sz="2800">
                <a:solidFill>
                  <a:srgbClr val="000000"/>
                </a:solidFill>
                <a:latin typeface="Calibri" charset="0"/>
                <a:cs typeface="DejaVu Sans" charset="0"/>
              </a:rPr>
              <a:t>Loading and running Programs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Call </a:t>
            </a:r>
            <a:r>
              <a:rPr lang="en-US" sz="2400" b="1">
                <a:solidFill>
                  <a:srgbClr val="000000"/>
                </a:solidFill>
                <a:latin typeface="Courier New" charset="0"/>
                <a:ea typeface="ＭＳ Ｐゴシック" charset="0"/>
                <a:cs typeface="DejaVu Sans" charset="0"/>
              </a:rPr>
              <a:t>execl</a:t>
            </a:r>
            <a:r>
              <a:rPr lang="en-US" sz="2400">
                <a:solidFill>
                  <a:srgbClr val="000000"/>
                </a:solidFill>
                <a:latin typeface="Courier New" charset="0"/>
                <a:ea typeface="ＭＳ Ｐゴシック" charset="0"/>
                <a:cs typeface="DejaVu Sans" charset="0"/>
              </a:rPr>
              <a:t> </a:t>
            </a:r>
            <a:r>
              <a:rPr lang="en-US" sz="2400">
                <a:solidFill>
                  <a:srgbClr val="000000"/>
                </a:solidFill>
                <a:latin typeface="Calibri" charset="0"/>
                <a:ea typeface="ＭＳ Ｐゴシック" charset="0"/>
                <a:cs typeface="DejaVu Sans" charset="0"/>
              </a:rPr>
              <a:t>(or variant)</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One call, (normally) no return</a:t>
            </a:r>
          </a:p>
        </p:txBody>
      </p:sp>
    </p:spTree>
    <p:extLst>
      <p:ext uri="{BB962C8B-B14F-4D97-AF65-F5344CB8AC3E}">
        <p14:creationId xmlns:p14="http://schemas.microsoft.com/office/powerpoint/2010/main" val="21693432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981200" y="-228600"/>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The World of Multi</a:t>
            </a:r>
            <a:r>
              <a:rPr lang="en-US" sz="4000" u="sng">
                <a:solidFill>
                  <a:srgbClr val="000000"/>
                </a:solidFill>
                <a:latin typeface="Calibri" charset="0"/>
                <a:cs typeface="DejaVu Sans" charset="0"/>
              </a:rPr>
              <a:t>task</a:t>
            </a:r>
            <a:r>
              <a:rPr lang="en-US" sz="4000">
                <a:solidFill>
                  <a:srgbClr val="000000"/>
                </a:solidFill>
                <a:latin typeface="Calibri" charset="0"/>
                <a:cs typeface="DejaVu Sans" charset="0"/>
              </a:rPr>
              <a:t>ing</a:t>
            </a:r>
          </a:p>
        </p:txBody>
      </p:sp>
      <p:sp>
        <p:nvSpPr>
          <p:cNvPr id="44035" name="Text Box 2"/>
          <p:cNvSpPr txBox="1">
            <a:spLocks noChangeArrowheads="1"/>
          </p:cNvSpPr>
          <p:nvPr/>
        </p:nvSpPr>
        <p:spPr bwMode="auto">
          <a:xfrm>
            <a:off x="1862138" y="585789"/>
            <a:ext cx="8610600" cy="6346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System runs many processes concurrently</a:t>
            </a:r>
          </a:p>
          <a:p>
            <a:pPr eaLnBrk="1" hangingPunct="1">
              <a:spcBef>
                <a:spcPts val="700"/>
              </a:spcBef>
              <a:buFont typeface="Arial" charset="0"/>
              <a:buChar char="•"/>
              <a:defRPr/>
            </a:pPr>
            <a:r>
              <a:rPr lang="en-US" sz="2800">
                <a:solidFill>
                  <a:srgbClr val="000000"/>
                </a:solidFill>
                <a:latin typeface="Calibri" charset="0"/>
                <a:cs typeface="DejaVu Sans" charset="0"/>
              </a:rPr>
              <a:t>Process: executing program</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State includes memory image + register values + program counter</a:t>
            </a:r>
          </a:p>
          <a:p>
            <a:pPr eaLnBrk="1" hangingPunct="1">
              <a:spcBef>
                <a:spcPts val="700"/>
              </a:spcBef>
              <a:buFont typeface="Arial" charset="0"/>
              <a:buChar char="•"/>
              <a:defRPr/>
            </a:pPr>
            <a:r>
              <a:rPr lang="en-US" sz="2800">
                <a:solidFill>
                  <a:srgbClr val="000000"/>
                </a:solidFill>
                <a:latin typeface="Calibri" charset="0"/>
                <a:cs typeface="DejaVu Sans" charset="0"/>
              </a:rPr>
              <a:t>Regularly switches from one process to another</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Suspend process when it needs I/O resource or timer event occurs</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Resume process when I/O available or given scheduling priority</a:t>
            </a:r>
          </a:p>
          <a:p>
            <a:pPr eaLnBrk="1" hangingPunct="1">
              <a:spcBef>
                <a:spcPts val="700"/>
              </a:spcBef>
              <a:buFont typeface="Arial" charset="0"/>
              <a:buChar char="•"/>
              <a:defRPr/>
            </a:pPr>
            <a:r>
              <a:rPr lang="en-US" sz="2800">
                <a:solidFill>
                  <a:srgbClr val="000000"/>
                </a:solidFill>
                <a:latin typeface="Calibri" charset="0"/>
                <a:cs typeface="DejaVu Sans" charset="0"/>
              </a:rPr>
              <a:t>Appears to user(s) as if all processes executing simultaneously</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Even though most systems can only execute one process at a time</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Except possibly with lower performance than if running alone</a:t>
            </a:r>
          </a:p>
        </p:txBody>
      </p:sp>
    </p:spTree>
    <p:extLst>
      <p:ext uri="{BB962C8B-B14F-4D97-AF65-F5344CB8AC3E}">
        <p14:creationId xmlns:p14="http://schemas.microsoft.com/office/powerpoint/2010/main" val="13480038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905000" y="190500"/>
            <a:ext cx="87122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ctr" eaLnBrk="1" hangingPunct="1">
              <a:buClrTx/>
              <a:buFontTx/>
              <a:buNone/>
            </a:pPr>
            <a:r>
              <a:rPr lang="en-US" altLang="en-US" sz="3600">
                <a:solidFill>
                  <a:srgbClr val="000000"/>
                </a:solidFill>
                <a:latin typeface="Calibri" panose="020F0502020204030204" pitchFamily="34" charset="0"/>
              </a:rPr>
              <a:t>Programmer’s Model of Multitasking</a:t>
            </a:r>
          </a:p>
        </p:txBody>
      </p:sp>
      <p:sp>
        <p:nvSpPr>
          <p:cNvPr id="45059" name="Text Box 2"/>
          <p:cNvSpPr txBox="1">
            <a:spLocks noChangeArrowheads="1"/>
          </p:cNvSpPr>
          <p:nvPr/>
        </p:nvSpPr>
        <p:spPr bwMode="auto">
          <a:xfrm>
            <a:off x="1905000" y="950912"/>
            <a:ext cx="8624888" cy="6135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Basic functions</a:t>
            </a:r>
          </a:p>
          <a:p>
            <a:pPr lvl="1" eaLnBrk="1" hangingPunct="1">
              <a:spcBef>
                <a:spcPts val="600"/>
              </a:spcBef>
              <a:buFont typeface="Arial" panose="020B0604020202020204" pitchFamily="34" charset="0"/>
              <a:buChar char="–"/>
            </a:pPr>
            <a:r>
              <a:rPr lang="en-US" altLang="en-US" sz="1800" b="1" dirty="0">
                <a:solidFill>
                  <a:srgbClr val="000000"/>
                </a:solidFill>
                <a:latin typeface="Courier New" panose="02070309020205020404" pitchFamily="49" charset="0"/>
              </a:rPr>
              <a:t>fork()</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spawns new process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Called once, returns twice</a:t>
            </a:r>
          </a:p>
          <a:p>
            <a:pPr lvl="1" eaLnBrk="1" hangingPunct="1">
              <a:spcBef>
                <a:spcPts val="600"/>
              </a:spcBef>
              <a:buFont typeface="Arial" panose="020B0604020202020204" pitchFamily="34" charset="0"/>
              <a:buChar char="–"/>
            </a:pPr>
            <a:r>
              <a:rPr lang="en-US" altLang="en-US" sz="1800" b="1" dirty="0">
                <a:solidFill>
                  <a:srgbClr val="000000"/>
                </a:solidFill>
                <a:latin typeface="Courier New" panose="02070309020205020404" pitchFamily="49" charset="0"/>
              </a:rPr>
              <a:t>exit()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terminates own process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Called once, never returns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Puts it into “zombie” status</a:t>
            </a:r>
          </a:p>
          <a:p>
            <a:pPr lvl="1" eaLnBrk="1" hangingPunct="1">
              <a:spcBef>
                <a:spcPts val="600"/>
              </a:spcBef>
              <a:buFont typeface="Arial" panose="020B0604020202020204" pitchFamily="34" charset="0"/>
              <a:buChar char="–"/>
            </a:pPr>
            <a:r>
              <a:rPr lang="en-US" altLang="en-US" sz="1800" b="1" dirty="0">
                <a:solidFill>
                  <a:srgbClr val="000000"/>
                </a:solidFill>
                <a:latin typeface="Courier New" panose="02070309020205020404" pitchFamily="49" charset="0"/>
              </a:rPr>
              <a:t>wait()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and </a:t>
            </a:r>
            <a:r>
              <a:rPr lang="en-US" altLang="en-US" sz="1800" b="1" dirty="0" err="1">
                <a:solidFill>
                  <a:srgbClr val="000000"/>
                </a:solidFill>
                <a:latin typeface="Courier New" panose="02070309020205020404" pitchFamily="49" charset="0"/>
              </a:rPr>
              <a:t>waitpid</a:t>
            </a:r>
            <a:r>
              <a:rPr lang="en-US" altLang="en-US" sz="1800" b="1" dirty="0">
                <a:solidFill>
                  <a:srgbClr val="000000"/>
                </a:solidFill>
                <a:latin typeface="Courier New" panose="02070309020205020404" pitchFamily="49" charset="0"/>
              </a:rPr>
              <a: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wait for and reap terminated children</a:t>
            </a:r>
          </a:p>
          <a:p>
            <a:pPr lvl="1" eaLnBrk="1" hangingPunct="1">
              <a:spcBef>
                <a:spcPts val="600"/>
              </a:spcBef>
              <a:buFont typeface="Arial" panose="020B0604020202020204" pitchFamily="34" charset="0"/>
              <a:buChar char="–"/>
            </a:pPr>
            <a:r>
              <a:rPr lang="en-US" altLang="en-US" sz="1800" b="1" dirty="0" err="1">
                <a:solidFill>
                  <a:srgbClr val="000000"/>
                </a:solidFill>
                <a:latin typeface="Courier New" panose="02070309020205020404" pitchFamily="49" charset="0"/>
              </a:rPr>
              <a:t>execl</a:t>
            </a:r>
            <a:r>
              <a:rPr lang="en-US" altLang="en-US" sz="1800" b="1" dirty="0">
                <a:solidFill>
                  <a:srgbClr val="000000"/>
                </a:solidFill>
                <a:latin typeface="Courier New" panose="02070309020205020404" pitchFamily="49" charset="0"/>
              </a:rPr>
              <a: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and </a:t>
            </a:r>
            <a:r>
              <a:rPr lang="en-US" altLang="en-US" sz="1800" b="1" dirty="0" err="1">
                <a:solidFill>
                  <a:srgbClr val="000000"/>
                </a:solidFill>
                <a:latin typeface="Courier New" panose="02070309020205020404" pitchFamily="49" charset="0"/>
              </a:rPr>
              <a:t>execve</a:t>
            </a:r>
            <a:r>
              <a:rPr lang="en-US" altLang="en-US" sz="1800" b="1" dirty="0">
                <a:solidFill>
                  <a:srgbClr val="000000"/>
                </a:solidFill>
                <a:latin typeface="Courier New" panose="02070309020205020404" pitchFamily="49" charset="0"/>
              </a:rPr>
              <a: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run new program in existing process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Called once, (normally) never returns</a:t>
            </a:r>
          </a:p>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Programming challenge</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Understanding the nonstandard semantics of the functions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Avoiding improper use of system resources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E.g. “Fork bombs” can disable a system</a:t>
            </a:r>
          </a:p>
        </p:txBody>
      </p:sp>
    </p:spTree>
    <p:extLst>
      <p:ext uri="{BB962C8B-B14F-4D97-AF65-F5344CB8AC3E}">
        <p14:creationId xmlns:p14="http://schemas.microsoft.com/office/powerpoint/2010/main" val="4522621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981200" y="-304800"/>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Shell Programs</a:t>
            </a:r>
          </a:p>
        </p:txBody>
      </p:sp>
      <p:sp>
        <p:nvSpPr>
          <p:cNvPr id="46083" name="Text Box 2"/>
          <p:cNvSpPr txBox="1">
            <a:spLocks noChangeArrowheads="1"/>
          </p:cNvSpPr>
          <p:nvPr/>
        </p:nvSpPr>
        <p:spPr bwMode="auto">
          <a:xfrm>
            <a:off x="1887538" y="563562"/>
            <a:ext cx="8229600" cy="19383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A </a:t>
            </a:r>
            <a:r>
              <a:rPr lang="en-US" altLang="en-US" sz="2800" i="1" dirty="0">
                <a:solidFill>
                  <a:srgbClr val="C00000"/>
                </a:solidFill>
                <a:latin typeface="Calibri" panose="020F0502020204030204" pitchFamily="34" charset="0"/>
              </a:rPr>
              <a:t>shell</a:t>
            </a:r>
            <a:r>
              <a:rPr lang="en-US" altLang="en-US" sz="2800" dirty="0">
                <a:solidFill>
                  <a:srgbClr val="000000"/>
                </a:solidFill>
                <a:latin typeface="Calibri" panose="020F0502020204030204" pitchFamily="34" charset="0"/>
              </a:rPr>
              <a:t> is an application program that runs programs on behalf of the user.</a:t>
            </a:r>
          </a:p>
          <a:p>
            <a:pPr lvl="1" eaLnBrk="1" hangingPunct="1">
              <a:spcBef>
                <a:spcPts val="450"/>
              </a:spcBef>
              <a:buFont typeface="Arial" panose="020B0604020202020204" pitchFamily="34" charset="0"/>
              <a:buChar char="–"/>
            </a:pPr>
            <a:r>
              <a:rPr lang="en-US" altLang="en-US" sz="1800" b="1" dirty="0" err="1">
                <a:solidFill>
                  <a:srgbClr val="000000"/>
                </a:solidFill>
                <a:latin typeface="Courier New" panose="02070309020205020404" pitchFamily="49" charset="0"/>
              </a:rPr>
              <a:t>sh</a:t>
            </a:r>
            <a:r>
              <a:rPr lang="en-US" altLang="en-US" sz="1800" dirty="0">
                <a:solidFill>
                  <a:srgbClr val="000000"/>
                </a:solidFill>
                <a:latin typeface="Calibri" panose="020F0502020204030204" pitchFamily="34" charset="0"/>
              </a:rPr>
              <a:t> 	Original Unix shell </a:t>
            </a:r>
            <a:r>
              <a:rPr lang="en-US" altLang="en-US" sz="1400" dirty="0">
                <a:solidFill>
                  <a:srgbClr val="000000"/>
                </a:solidFill>
                <a:latin typeface="Calibri" panose="020F0502020204030204" pitchFamily="34" charset="0"/>
              </a:rPr>
              <a:t>(Stephen Bourne, AT&amp;T Bell Labs, 1977)</a:t>
            </a:r>
          </a:p>
          <a:p>
            <a:pPr lvl="1" eaLnBrk="1" hangingPunct="1">
              <a:spcBef>
                <a:spcPts val="450"/>
              </a:spcBef>
              <a:buFont typeface="Arial" panose="020B0604020202020204" pitchFamily="34" charset="0"/>
              <a:buChar char="–"/>
            </a:pPr>
            <a:r>
              <a:rPr lang="en-US" altLang="en-US" sz="1800" b="1" dirty="0" err="1">
                <a:solidFill>
                  <a:srgbClr val="000000"/>
                </a:solidFill>
                <a:latin typeface="Courier New" panose="02070309020205020404" pitchFamily="49" charset="0"/>
              </a:rPr>
              <a:t>csh</a:t>
            </a:r>
            <a:r>
              <a:rPr lang="en-US" altLang="en-US" sz="1800" dirty="0">
                <a:solidFill>
                  <a:srgbClr val="000000"/>
                </a:solidFill>
                <a:latin typeface="Courier New" panose="02070309020205020404" pitchFamily="49" charset="0"/>
              </a:rPr>
              <a:t> 	</a:t>
            </a:r>
            <a:r>
              <a:rPr lang="en-US" altLang="en-US" sz="1800" dirty="0">
                <a:solidFill>
                  <a:srgbClr val="000000"/>
                </a:solidFill>
                <a:latin typeface="Calibri" panose="020F0502020204030204" pitchFamily="34" charset="0"/>
              </a:rPr>
              <a:t>BSD Unix C shell </a:t>
            </a:r>
            <a:r>
              <a:rPr lang="en-US" altLang="en-US" sz="1400" dirty="0">
                <a:solidFill>
                  <a:srgbClr val="000000"/>
                </a:solidFill>
                <a:latin typeface="Calibri" panose="020F0502020204030204" pitchFamily="34" charset="0"/>
              </a:rPr>
              <a:t>(</a:t>
            </a:r>
            <a:r>
              <a:rPr lang="en-US" altLang="en-US" sz="1400" b="1" dirty="0" err="1">
                <a:solidFill>
                  <a:srgbClr val="000000"/>
                </a:solidFill>
                <a:latin typeface="Courier New" panose="02070309020205020404" pitchFamily="49" charset="0"/>
              </a:rPr>
              <a:t>tcsh</a:t>
            </a:r>
            <a:r>
              <a:rPr lang="en-US" altLang="en-US" sz="1400" dirty="0">
                <a:solidFill>
                  <a:srgbClr val="000000"/>
                </a:solidFill>
                <a:latin typeface="Courier New" panose="02070309020205020404" pitchFamily="49" charset="0"/>
              </a:rPr>
              <a:t>: </a:t>
            </a:r>
            <a:r>
              <a:rPr lang="en-US" altLang="en-US" sz="1400" b="1" dirty="0" err="1">
                <a:solidFill>
                  <a:srgbClr val="000000"/>
                </a:solidFill>
                <a:latin typeface="Courier New" panose="02070309020205020404" pitchFamily="49" charset="0"/>
              </a:rPr>
              <a:t>csh</a:t>
            </a:r>
            <a:r>
              <a:rPr lang="en-US" altLang="en-US" sz="1400" dirty="0">
                <a:solidFill>
                  <a:srgbClr val="000000"/>
                </a:solidFill>
                <a:latin typeface="Calibri" panose="020F0502020204030204" pitchFamily="34" charset="0"/>
              </a:rPr>
              <a:t> enhanced at CMU and elsewhere</a:t>
            </a:r>
            <a:r>
              <a:rPr lang="en-US" altLang="en-US" sz="1400" dirty="0">
                <a:solidFill>
                  <a:srgbClr val="000000"/>
                </a:solidFill>
                <a:latin typeface="Courier New" panose="02070309020205020404" pitchFamily="49" charset="0"/>
              </a:rPr>
              <a:t>)</a:t>
            </a:r>
            <a:r>
              <a:rPr lang="en-US" altLang="en-US" sz="1400" dirty="0">
                <a:solidFill>
                  <a:srgbClr val="000000"/>
                </a:solidFill>
                <a:latin typeface="Calibri" panose="020F0502020204030204" pitchFamily="34" charset="0"/>
              </a:rPr>
              <a:t> </a:t>
            </a:r>
          </a:p>
          <a:p>
            <a:pPr lvl="1" eaLnBrk="1" hangingPunct="1">
              <a:spcBef>
                <a:spcPts val="450"/>
              </a:spcBef>
              <a:buFont typeface="Arial" panose="020B0604020202020204" pitchFamily="34" charset="0"/>
              <a:buChar char="–"/>
            </a:pPr>
            <a:r>
              <a:rPr lang="en-US" altLang="en-US" sz="1800" b="1" dirty="0">
                <a:solidFill>
                  <a:srgbClr val="000000"/>
                </a:solidFill>
                <a:latin typeface="Courier New" panose="02070309020205020404" pitchFamily="49" charset="0"/>
              </a:rPr>
              <a:t>bash</a:t>
            </a:r>
            <a:r>
              <a:rPr lang="en-US" altLang="en-US" sz="1800" dirty="0">
                <a:solidFill>
                  <a:srgbClr val="000000"/>
                </a:solidFill>
                <a:latin typeface="Courier New" panose="02070309020205020404" pitchFamily="49" charset="0"/>
              </a:rPr>
              <a:t> 	“</a:t>
            </a:r>
            <a:r>
              <a:rPr lang="en-US" altLang="ja-JP" sz="1800" dirty="0">
                <a:solidFill>
                  <a:srgbClr val="000000"/>
                </a:solidFill>
                <a:latin typeface="Calibri" panose="020F0502020204030204" pitchFamily="34" charset="0"/>
              </a:rPr>
              <a:t>Bourne-Again</a:t>
            </a:r>
            <a:r>
              <a:rPr lang="en-US" altLang="en-US" sz="1800" dirty="0">
                <a:solidFill>
                  <a:srgbClr val="000000"/>
                </a:solidFill>
                <a:latin typeface="Calibri" panose="020F0502020204030204" pitchFamily="34" charset="0"/>
              </a:rPr>
              <a:t>”</a:t>
            </a:r>
            <a:r>
              <a:rPr lang="en-US" altLang="ja-JP" sz="1800" dirty="0">
                <a:solidFill>
                  <a:srgbClr val="000000"/>
                </a:solidFill>
                <a:latin typeface="Calibri" panose="020F0502020204030204" pitchFamily="34" charset="0"/>
              </a:rPr>
              <a:t> Shell</a:t>
            </a:r>
            <a:r>
              <a:rPr lang="en-US" altLang="ja-JP" sz="1800" dirty="0">
                <a:solidFill>
                  <a:srgbClr val="000000"/>
                </a:solidFill>
                <a:latin typeface="Courier New" panose="02070309020205020404" pitchFamily="49" charset="0"/>
              </a:rPr>
              <a:t> </a:t>
            </a:r>
            <a:endParaRPr lang="en-US" altLang="en-US" sz="1800" dirty="0">
              <a:solidFill>
                <a:srgbClr val="000000"/>
              </a:solidFill>
              <a:latin typeface="Courier New" panose="02070309020205020404" pitchFamily="49" charset="0"/>
            </a:endParaRPr>
          </a:p>
        </p:txBody>
      </p:sp>
      <p:sp>
        <p:nvSpPr>
          <p:cNvPr id="46084" name="Text Box 3"/>
          <p:cNvSpPr txBox="1">
            <a:spLocks noChangeArrowheads="1"/>
          </p:cNvSpPr>
          <p:nvPr/>
        </p:nvSpPr>
        <p:spPr bwMode="auto">
          <a:xfrm>
            <a:off x="4382634" y="2590801"/>
            <a:ext cx="6209167" cy="3787833"/>
          </a:xfrm>
          <a:prstGeom prst="rect">
            <a:avLst/>
          </a:prstGeom>
          <a:solidFill>
            <a:srgbClr val="F6F5BD"/>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lIns="45720" tIns="46800" rIns="4572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b="1" dirty="0" err="1">
                <a:solidFill>
                  <a:srgbClr val="000000"/>
                </a:solidFill>
                <a:latin typeface="Courier New" charset="0"/>
              </a:rPr>
              <a:t>int</a:t>
            </a:r>
            <a:r>
              <a:rPr lang="en-US" sz="1600" b="1" dirty="0">
                <a:solidFill>
                  <a:srgbClr val="000000"/>
                </a:solidFill>
                <a:latin typeface="Courier New" charset="0"/>
              </a:rPr>
              <a:t> main() </a:t>
            </a:r>
          </a:p>
          <a:p>
            <a:pPr eaLnBrk="1" hangingPunct="1">
              <a:buClrTx/>
              <a:buFontTx/>
              <a:buNone/>
              <a:defRPr/>
            </a:pP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char </a:t>
            </a:r>
            <a:r>
              <a:rPr lang="en-US" sz="1600" b="1" dirty="0" err="1">
                <a:solidFill>
                  <a:srgbClr val="000000"/>
                </a:solidFill>
                <a:latin typeface="Courier New" charset="0"/>
              </a:rPr>
              <a:t>cmdline</a:t>
            </a:r>
            <a:r>
              <a:rPr lang="en-US" sz="1600" b="1" dirty="0">
                <a:solidFill>
                  <a:srgbClr val="000000"/>
                </a:solidFill>
                <a:latin typeface="Courier New" charset="0"/>
              </a:rPr>
              <a:t>[MAXLINE]; </a:t>
            </a:r>
          </a:p>
          <a:p>
            <a:pPr eaLnBrk="1" hangingPunct="1">
              <a:buClrTx/>
              <a:buFontTx/>
              <a:buNone/>
              <a:defRPr/>
            </a:pPr>
            <a:endParaRPr lang="en-US" sz="1600" b="1" dirty="0">
              <a:solidFill>
                <a:srgbClr val="000000"/>
              </a:solidFill>
              <a:latin typeface="Courier New" charset="0"/>
            </a:endParaRPr>
          </a:p>
          <a:p>
            <a:pPr eaLnBrk="1" hangingPunct="1">
              <a:buClrTx/>
              <a:buFontTx/>
              <a:buNone/>
              <a:defRPr/>
            </a:pPr>
            <a:r>
              <a:rPr lang="en-US" sz="1600" b="1" dirty="0">
                <a:solidFill>
                  <a:srgbClr val="000000"/>
                </a:solidFill>
                <a:latin typeface="Courier New" charset="0"/>
              </a:rPr>
              <a:t>    while (1) {</a:t>
            </a:r>
          </a:p>
          <a:p>
            <a:pPr eaLnBrk="1" hangingPunct="1">
              <a:buClrTx/>
              <a:buFontTx/>
              <a:buNone/>
              <a:defRPr/>
            </a:pPr>
            <a:r>
              <a:rPr lang="en-US" sz="1600" b="1" dirty="0">
                <a:solidFill>
                  <a:srgbClr val="000000"/>
                </a:solidFill>
                <a:latin typeface="Courier New" charset="0"/>
              </a:rPr>
              <a:t>	        </a:t>
            </a:r>
            <a:r>
              <a:rPr lang="en-US" sz="1600" b="1" dirty="0">
                <a:solidFill>
                  <a:srgbClr val="990000"/>
                </a:solidFill>
                <a:latin typeface="Courier New" charset="0"/>
              </a:rPr>
              <a:t>/* read */</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printf</a:t>
            </a:r>
            <a:r>
              <a:rPr lang="en-US" sz="1600" b="1" dirty="0">
                <a:solidFill>
                  <a:srgbClr val="000000"/>
                </a:solidFill>
                <a:latin typeface="Courier New" charset="0"/>
              </a:rPr>
              <a:t>("&gt; ");                   </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Fgets</a:t>
            </a:r>
            <a:r>
              <a:rPr lang="en-US" sz="1600" b="1" dirty="0">
                <a:solidFill>
                  <a:srgbClr val="000000"/>
                </a:solidFill>
                <a:latin typeface="Courier New" charset="0"/>
              </a:rPr>
              <a:t>(</a:t>
            </a:r>
            <a:r>
              <a:rPr lang="en-US" sz="1600" b="1" dirty="0" err="1">
                <a:solidFill>
                  <a:srgbClr val="000000"/>
                </a:solidFill>
                <a:latin typeface="Courier New" charset="0"/>
              </a:rPr>
              <a:t>cmdline</a:t>
            </a:r>
            <a:r>
              <a:rPr lang="en-US" sz="1600" b="1" dirty="0">
                <a:solidFill>
                  <a:srgbClr val="000000"/>
                </a:solidFill>
                <a:latin typeface="Courier New" charset="0"/>
              </a:rPr>
              <a:t>, MAXLINE, </a:t>
            </a:r>
            <a:r>
              <a:rPr lang="en-US" sz="1600" b="1" dirty="0" err="1">
                <a:solidFill>
                  <a:srgbClr val="000000"/>
                </a:solidFill>
                <a:latin typeface="Courier New" charset="0"/>
              </a:rPr>
              <a:t>stdin</a:t>
            </a:r>
            <a:r>
              <a:rPr lang="en-US" sz="1600" b="1" dirty="0">
                <a:solidFill>
                  <a:srgbClr val="000000"/>
                </a:solidFill>
                <a:latin typeface="Courier New" charset="0"/>
              </a:rPr>
              <a:t>); </a:t>
            </a:r>
          </a:p>
          <a:p>
            <a:pPr eaLnBrk="1" hangingPunct="1">
              <a:buClrTx/>
              <a:buFontTx/>
              <a:buNone/>
              <a:defRPr/>
            </a:pPr>
            <a:r>
              <a:rPr lang="en-US" sz="1600" b="1" dirty="0">
                <a:solidFill>
                  <a:srgbClr val="000000"/>
                </a:solidFill>
                <a:latin typeface="Courier New" charset="0"/>
              </a:rPr>
              <a:t>    	if (</a:t>
            </a:r>
            <a:r>
              <a:rPr lang="en-US" sz="1600" b="1" dirty="0" err="1">
                <a:solidFill>
                  <a:srgbClr val="000000"/>
                </a:solidFill>
                <a:latin typeface="Courier New" charset="0"/>
              </a:rPr>
              <a:t>feof</a:t>
            </a:r>
            <a:r>
              <a:rPr lang="en-US" sz="1600" b="1" dirty="0">
                <a:solidFill>
                  <a:srgbClr val="000000"/>
                </a:solidFill>
                <a:latin typeface="Courier New" charset="0"/>
              </a:rPr>
              <a:t>(</a:t>
            </a:r>
            <a:r>
              <a:rPr lang="en-US" sz="1600" b="1" dirty="0" err="1">
                <a:solidFill>
                  <a:srgbClr val="000000"/>
                </a:solidFill>
                <a:latin typeface="Courier New" charset="0"/>
              </a:rPr>
              <a:t>stdin</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exit(0);</a:t>
            </a:r>
          </a:p>
          <a:p>
            <a:pPr eaLnBrk="1" hangingPunct="1">
              <a:buClrTx/>
              <a:buFontTx/>
              <a:buNone/>
              <a:defRPr/>
            </a:pPr>
            <a:endParaRPr lang="en-US" sz="1600" b="1" dirty="0">
              <a:solidFill>
                <a:srgbClr val="000000"/>
              </a:solidFill>
              <a:latin typeface="Courier New" charset="0"/>
            </a:endParaRPr>
          </a:p>
          <a:p>
            <a:pPr eaLnBrk="1" hangingPunct="1">
              <a:buClrTx/>
              <a:buFontTx/>
              <a:buNone/>
              <a:defRPr/>
            </a:pPr>
            <a:r>
              <a:rPr lang="en-US" sz="1600" b="1" dirty="0">
                <a:solidFill>
                  <a:srgbClr val="000000"/>
                </a:solidFill>
                <a:latin typeface="Courier New" charset="0"/>
              </a:rPr>
              <a:t>    	</a:t>
            </a:r>
            <a:r>
              <a:rPr lang="en-US" sz="1600" b="1" dirty="0">
                <a:solidFill>
                  <a:srgbClr val="990000"/>
                </a:solidFill>
                <a:latin typeface="Courier New" charset="0"/>
              </a:rPr>
              <a:t>/* evaluate */</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eval</a:t>
            </a:r>
            <a:r>
              <a:rPr lang="en-US" sz="1600" b="1" dirty="0">
                <a:solidFill>
                  <a:srgbClr val="000000"/>
                </a:solidFill>
                <a:latin typeface="Courier New" charset="0"/>
              </a:rPr>
              <a:t>(</a:t>
            </a:r>
            <a:r>
              <a:rPr lang="en-US" sz="1600" b="1" dirty="0" err="1">
                <a:solidFill>
                  <a:srgbClr val="000000"/>
                </a:solidFill>
                <a:latin typeface="Courier New" charset="0"/>
              </a:rPr>
              <a:t>cmdline</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 </a:t>
            </a:r>
          </a:p>
          <a:p>
            <a:pPr eaLnBrk="1" hangingPunct="1">
              <a:buClrTx/>
              <a:buFontTx/>
              <a:buNone/>
              <a:defRPr/>
            </a:pPr>
            <a:r>
              <a:rPr lang="en-US" sz="1600" b="1" dirty="0">
                <a:solidFill>
                  <a:srgbClr val="000000"/>
                </a:solidFill>
                <a:latin typeface="Courier New" charset="0"/>
              </a:rPr>
              <a:t>}</a:t>
            </a:r>
          </a:p>
        </p:txBody>
      </p:sp>
      <p:sp>
        <p:nvSpPr>
          <p:cNvPr id="46085" name="Rectangle 4"/>
          <p:cNvSpPr>
            <a:spLocks noChangeArrowheads="1"/>
          </p:cNvSpPr>
          <p:nvPr/>
        </p:nvSpPr>
        <p:spPr bwMode="auto">
          <a:xfrm>
            <a:off x="7620000" y="5616633"/>
            <a:ext cx="2971800"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lstStyle/>
          <a:p>
            <a:pPr>
              <a:lnSpc>
                <a:spcPct val="95000"/>
              </a:lnSpc>
              <a:spcBef>
                <a:spcPts val="1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1" i="1" dirty="0">
                <a:solidFill>
                  <a:srgbClr val="7F7F7F"/>
                </a:solidFill>
                <a:latin typeface="Calibri" charset="0"/>
                <a:ea typeface="ＭＳ Ｐゴシック" charset="0"/>
                <a:cs typeface="Arial" charset="0"/>
              </a:rPr>
              <a:t>Execution is a sequence of read/evaluate steps</a:t>
            </a:r>
          </a:p>
        </p:txBody>
      </p:sp>
    </p:spTree>
    <p:extLst>
      <p:ext uri="{BB962C8B-B14F-4D97-AF65-F5344CB8AC3E}">
        <p14:creationId xmlns:p14="http://schemas.microsoft.com/office/powerpoint/2010/main" val="131976886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828800" y="158750"/>
            <a:ext cx="6757988" cy="781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Simple Shell </a:t>
            </a:r>
            <a:r>
              <a:rPr lang="en-US" sz="4000">
                <a:solidFill>
                  <a:srgbClr val="000000"/>
                </a:solidFill>
                <a:latin typeface="Courier New" charset="0"/>
                <a:cs typeface="DejaVu Sans" charset="0"/>
              </a:rPr>
              <a:t>eval</a:t>
            </a:r>
          </a:p>
        </p:txBody>
      </p:sp>
      <p:sp>
        <p:nvSpPr>
          <p:cNvPr id="47107" name="Text Box 2"/>
          <p:cNvSpPr txBox="1">
            <a:spLocks noChangeArrowheads="1"/>
          </p:cNvSpPr>
          <p:nvPr/>
        </p:nvSpPr>
        <p:spPr bwMode="auto">
          <a:xfrm>
            <a:off x="1676401" y="855663"/>
            <a:ext cx="8340725" cy="6003824"/>
          </a:xfrm>
          <a:prstGeom prst="rect">
            <a:avLst/>
          </a:prstGeom>
          <a:solidFill>
            <a:srgbClr val="F6F5BD"/>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45720" tIns="46800" rIns="4572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600" dirty="0">
                <a:solidFill>
                  <a:srgbClr val="000000"/>
                </a:solidFill>
                <a:latin typeface="Courier New" panose="02070309020205020404" pitchFamily="49" charset="0"/>
              </a:rPr>
              <a:t>void </a:t>
            </a:r>
            <a:r>
              <a:rPr lang="en-US" altLang="en-US" sz="1600" dirty="0" err="1">
                <a:solidFill>
                  <a:srgbClr val="000000"/>
                </a:solidFill>
                <a:latin typeface="Courier New" panose="02070309020205020404" pitchFamily="49" charset="0"/>
              </a:rPr>
              <a:t>eval</a:t>
            </a:r>
            <a:r>
              <a:rPr lang="en-US" altLang="en-US" sz="1600" dirty="0">
                <a:solidFill>
                  <a:srgbClr val="000000"/>
                </a:solidFill>
                <a:latin typeface="Courier New" panose="02070309020205020404" pitchFamily="49" charset="0"/>
              </a:rPr>
              <a:t>(char *</a:t>
            </a:r>
            <a:r>
              <a:rPr lang="en-US" altLang="en-US" sz="1600" dirty="0" err="1">
                <a:solidFill>
                  <a:srgbClr val="000000"/>
                </a:solidFill>
                <a:latin typeface="Courier New" panose="02070309020205020404" pitchFamily="49" charset="0"/>
              </a:rPr>
              <a:t>cmdline</a:t>
            </a: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a:t>
            </a:r>
          </a:p>
          <a:p>
            <a:pPr eaLnBrk="1" hangingPunct="1">
              <a:buClrTx/>
              <a:buFontTx/>
              <a:buNone/>
            </a:pPr>
            <a:r>
              <a:rPr lang="en-US" altLang="en-US" sz="1600" dirty="0">
                <a:solidFill>
                  <a:srgbClr val="000000"/>
                </a:solidFill>
                <a:latin typeface="Courier New" panose="02070309020205020404" pitchFamily="49" charset="0"/>
              </a:rPr>
              <a:t>    char *</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[MAXARGS]; </a:t>
            </a:r>
            <a:r>
              <a:rPr lang="en-US" altLang="en-US" sz="1600" dirty="0">
                <a:solidFill>
                  <a:srgbClr val="990000"/>
                </a:solidFill>
                <a:latin typeface="Courier New" panose="02070309020205020404" pitchFamily="49" charset="0"/>
              </a:rPr>
              <a:t>/* </a:t>
            </a:r>
            <a:r>
              <a:rPr lang="en-US" altLang="en-US" sz="1600" dirty="0" err="1">
                <a:solidFill>
                  <a:srgbClr val="990000"/>
                </a:solidFill>
                <a:latin typeface="Courier New" panose="02070309020205020404" pitchFamily="49" charset="0"/>
              </a:rPr>
              <a:t>argv</a:t>
            </a:r>
            <a:r>
              <a:rPr lang="en-US" altLang="en-US" sz="1600" dirty="0">
                <a:solidFill>
                  <a:srgbClr val="990000"/>
                </a:solidFill>
                <a:latin typeface="Courier New" panose="02070309020205020404" pitchFamily="49" charset="0"/>
              </a:rPr>
              <a:t> for </a:t>
            </a:r>
            <a:r>
              <a:rPr lang="en-US" altLang="en-US" sz="1600" dirty="0" err="1">
                <a:solidFill>
                  <a:srgbClr val="990000"/>
                </a:solidFill>
                <a:latin typeface="Courier New" panose="02070309020205020404" pitchFamily="49" charset="0"/>
              </a:rPr>
              <a:t>execve</a:t>
            </a:r>
            <a:r>
              <a:rPr lang="en-US" altLang="en-US" sz="1600" dirty="0">
                <a:solidFill>
                  <a:srgbClr val="99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bg</a:t>
            </a:r>
            <a:r>
              <a:rPr lang="en-US" altLang="en-US" sz="1600" dirty="0">
                <a:solidFill>
                  <a:srgbClr val="000000"/>
                </a:solidFill>
                <a:latin typeface="Courier New" panose="02070309020205020404" pitchFamily="49" charset="0"/>
              </a:rPr>
              <a:t>;              </a:t>
            </a:r>
            <a:r>
              <a:rPr lang="en-US" altLang="en-US" sz="1600" dirty="0">
                <a:solidFill>
                  <a:srgbClr val="990000"/>
                </a:solidFill>
                <a:latin typeface="Courier New" panose="02070309020205020404" pitchFamily="49" charset="0"/>
              </a:rPr>
              <a:t>/* should the job run in </a:t>
            </a:r>
            <a:r>
              <a:rPr lang="en-US" altLang="en-US" sz="1600" dirty="0" err="1">
                <a:solidFill>
                  <a:srgbClr val="990000"/>
                </a:solidFill>
                <a:latin typeface="Courier New" panose="02070309020205020404" pitchFamily="49" charset="0"/>
              </a:rPr>
              <a:t>bg</a:t>
            </a:r>
            <a:r>
              <a:rPr lang="en-US" altLang="en-US" sz="1600" dirty="0">
                <a:solidFill>
                  <a:srgbClr val="990000"/>
                </a:solidFill>
                <a:latin typeface="Courier New" panose="02070309020205020404" pitchFamily="49" charset="0"/>
              </a:rPr>
              <a:t> or </a:t>
            </a:r>
            <a:r>
              <a:rPr lang="en-US" altLang="en-US" sz="1600" dirty="0" err="1">
                <a:solidFill>
                  <a:srgbClr val="990000"/>
                </a:solidFill>
                <a:latin typeface="Courier New" panose="02070309020205020404" pitchFamily="49" charset="0"/>
              </a:rPr>
              <a:t>fg</a:t>
            </a:r>
            <a:r>
              <a:rPr lang="en-US" altLang="en-US" sz="1600" dirty="0">
                <a:solidFill>
                  <a:srgbClr val="99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pid_t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a:t>
            </a:r>
            <a:r>
              <a:rPr lang="en-US" altLang="en-US" sz="1600" dirty="0">
                <a:solidFill>
                  <a:srgbClr val="990000"/>
                </a:solidFill>
                <a:latin typeface="Courier New" panose="02070309020205020404" pitchFamily="49" charset="0"/>
              </a:rPr>
              <a:t>/* process id */</a:t>
            </a:r>
          </a:p>
          <a:p>
            <a:pPr eaLnBrk="1" hangingPunct="1">
              <a:buClrTx/>
              <a:buFontTx/>
              <a:buNone/>
            </a:pPr>
            <a:endParaRPr lang="en-US" altLang="en-US" sz="1600" dirty="0">
              <a:solidFill>
                <a:srgbClr val="000000"/>
              </a:solidFill>
              <a:latin typeface="Courier New" panose="02070309020205020404" pitchFamily="49" charset="0"/>
            </a:endParaRP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bg</a:t>
            </a:r>
            <a:r>
              <a:rPr lang="en-US" altLang="en-US" sz="1600" dirty="0">
                <a:solidFill>
                  <a:srgbClr val="000000"/>
                </a:solidFill>
                <a:latin typeface="Courier New" panose="02070309020205020404" pitchFamily="49" charset="0"/>
              </a:rPr>
              <a:t> = </a:t>
            </a:r>
            <a:r>
              <a:rPr lang="en-US" altLang="en-US" sz="1600" dirty="0" err="1">
                <a:solidFill>
                  <a:srgbClr val="000000"/>
                </a:solidFill>
                <a:latin typeface="Courier New" panose="02070309020205020404" pitchFamily="49" charset="0"/>
              </a:rPr>
              <a:t>parseline</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cmdline</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builtin_command</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 { </a:t>
            </a: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 Fork()) == 0) {   </a:t>
            </a:r>
            <a:r>
              <a:rPr lang="en-US" altLang="en-US" sz="1600" dirty="0">
                <a:solidFill>
                  <a:srgbClr val="990000"/>
                </a:solidFill>
                <a:latin typeface="Courier New" panose="02070309020205020404" pitchFamily="49" charset="0"/>
              </a:rPr>
              <a:t>/* child runs user job */</a:t>
            </a: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execve</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[0], </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 environ) &lt; 0)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("%s: Command not found.\n", </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[0]);</a:t>
            </a:r>
          </a:p>
          <a:p>
            <a:pPr eaLnBrk="1" hangingPunct="1">
              <a:buClrTx/>
              <a:buFontTx/>
              <a:buNone/>
            </a:pPr>
            <a:r>
              <a:rPr lang="en-US" altLang="en-US" sz="1600" dirty="0">
                <a:solidFill>
                  <a:srgbClr val="000000"/>
                </a:solidFill>
                <a:latin typeface="Courier New" panose="02070309020205020404" pitchFamily="49" charset="0"/>
              </a:rPr>
              <a:t>		            exit(0);</a:t>
            </a:r>
          </a:p>
          <a:p>
            <a:pPr eaLnBrk="1" hangingPunct="1">
              <a:buClrTx/>
              <a:buFontTx/>
              <a:buNone/>
            </a:pP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a:t>
            </a:r>
          </a:p>
          <a:p>
            <a:pPr eaLnBrk="1" hangingPunct="1">
              <a:buClrTx/>
              <a:buFontTx/>
              <a:buNone/>
            </a:pPr>
            <a:endParaRPr lang="en-US" altLang="en-US" sz="1600" dirty="0">
              <a:solidFill>
                <a:srgbClr val="000000"/>
              </a:solidFill>
              <a:latin typeface="Courier New" panose="02070309020205020404" pitchFamily="49" charset="0"/>
            </a:endParaRP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bg</a:t>
            </a:r>
            <a:r>
              <a:rPr lang="en-US" altLang="en-US" sz="1600" dirty="0">
                <a:solidFill>
                  <a:srgbClr val="000000"/>
                </a:solidFill>
                <a:latin typeface="Courier New" panose="02070309020205020404" pitchFamily="49" charset="0"/>
              </a:rPr>
              <a:t>) {   </a:t>
            </a:r>
            <a:r>
              <a:rPr lang="en-US" altLang="en-US" sz="1600" dirty="0">
                <a:solidFill>
                  <a:srgbClr val="990000"/>
                </a:solidFill>
                <a:latin typeface="Courier New" panose="02070309020205020404" pitchFamily="49" charset="0"/>
              </a:rPr>
              <a:t>/* parent waits for </a:t>
            </a:r>
            <a:r>
              <a:rPr lang="en-US" altLang="en-US" sz="1600" dirty="0" err="1">
                <a:solidFill>
                  <a:srgbClr val="990000"/>
                </a:solidFill>
                <a:latin typeface="Courier New" panose="02070309020205020404" pitchFamily="49" charset="0"/>
              </a:rPr>
              <a:t>fg</a:t>
            </a:r>
            <a:r>
              <a:rPr lang="en-US" altLang="en-US" sz="1600" dirty="0">
                <a:solidFill>
                  <a:srgbClr val="990000"/>
                </a:solidFill>
                <a:latin typeface="Courier New" panose="02070309020205020404" pitchFamily="49" charset="0"/>
              </a:rPr>
              <a:t> job to terminate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status;</a:t>
            </a: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waitpid</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&amp;status, 0) &lt; 0)</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unix_error</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waitfg</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waitpid</a:t>
            </a:r>
            <a:r>
              <a:rPr lang="en-US" altLang="en-US" sz="1600" dirty="0">
                <a:solidFill>
                  <a:srgbClr val="000000"/>
                </a:solidFill>
                <a:latin typeface="Courier New" panose="02070309020205020404" pitchFamily="49" charset="0"/>
              </a:rPr>
              <a:t> error");</a:t>
            </a:r>
          </a:p>
          <a:p>
            <a:pPr eaLnBrk="1" hangingPunct="1">
              <a:buClrTx/>
              <a:buFontTx/>
              <a:buNone/>
            </a:pPr>
            <a:r>
              <a:rPr lang="en-US" altLang="en-US" sz="1600" dirty="0">
                <a:solidFill>
                  <a:srgbClr val="000000"/>
                </a:solidFill>
                <a:latin typeface="Courier New" panose="02070309020205020404" pitchFamily="49" charset="0"/>
              </a:rPr>
              <a:t>        } else {       </a:t>
            </a:r>
            <a:r>
              <a:rPr lang="en-US" altLang="en-US" sz="1600" dirty="0">
                <a:solidFill>
                  <a:srgbClr val="990000"/>
                </a:solidFill>
                <a:latin typeface="Courier New" panose="02070309020205020404" pitchFamily="49" charset="0"/>
              </a:rPr>
              <a:t>/* otherwise, don’t wait for </a:t>
            </a:r>
            <a:r>
              <a:rPr lang="en-US" altLang="en-US" sz="1600" dirty="0" err="1">
                <a:solidFill>
                  <a:srgbClr val="990000"/>
                </a:solidFill>
                <a:latin typeface="Courier New" panose="02070309020205020404" pitchFamily="49" charset="0"/>
              </a:rPr>
              <a:t>bg</a:t>
            </a:r>
            <a:r>
              <a:rPr lang="en-US" altLang="en-US" sz="1600" dirty="0">
                <a:solidFill>
                  <a:srgbClr val="990000"/>
                </a:solidFill>
                <a:latin typeface="Courier New" panose="02070309020205020404" pitchFamily="49" charset="0"/>
              </a:rPr>
              <a:t> job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("%d %s",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cmdline</a:t>
            </a:r>
            <a:r>
              <a:rPr lang="en-US" altLang="en-US" sz="1600" dirty="0">
                <a:solidFill>
                  <a:srgbClr val="000000"/>
                </a:solidFill>
                <a:latin typeface="Courier New" panose="02070309020205020404" pitchFamily="49" charset="0"/>
              </a:rPr>
              <a:t>);</a:t>
            </a:r>
          </a:p>
          <a:p>
            <a:pPr eaLnBrk="1" hangingPunct="1">
              <a:buClrTx/>
              <a:buFontTx/>
              <a:buNone/>
            </a:pP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90452909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912938" y="304800"/>
            <a:ext cx="8716962" cy="782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ctr" eaLnBrk="1" hangingPunct="1">
              <a:buClrTx/>
              <a:buFontTx/>
              <a:buNone/>
            </a:pPr>
            <a:r>
              <a:rPr lang="en-GB" altLang="en-US" sz="4000">
                <a:solidFill>
                  <a:srgbClr val="000000"/>
                </a:solidFill>
                <a:latin typeface="Calibri" panose="020F0502020204030204" pitchFamily="34" charset="0"/>
              </a:rPr>
              <a:t>What Is a </a:t>
            </a:r>
            <a:r>
              <a:rPr lang="ja-JP" altLang="en-GB" sz="4000">
                <a:solidFill>
                  <a:srgbClr val="000000"/>
                </a:solidFill>
                <a:latin typeface="Calibri" panose="020F0502020204030204" pitchFamily="34" charset="0"/>
              </a:rPr>
              <a:t>“</a:t>
            </a:r>
            <a:r>
              <a:rPr lang="en-GB" altLang="ja-JP" sz="4000">
                <a:solidFill>
                  <a:srgbClr val="000000"/>
                </a:solidFill>
                <a:latin typeface="Calibri" panose="020F0502020204030204" pitchFamily="34" charset="0"/>
              </a:rPr>
              <a:t>Background Job</a:t>
            </a:r>
            <a:r>
              <a:rPr lang="ja-JP" altLang="en-GB" sz="4000">
                <a:solidFill>
                  <a:srgbClr val="000000"/>
                </a:solidFill>
                <a:latin typeface="Calibri" panose="020F0502020204030204" pitchFamily="34" charset="0"/>
              </a:rPr>
              <a:t>”</a:t>
            </a:r>
            <a:r>
              <a:rPr lang="en-GB" altLang="ja-JP" sz="4000">
                <a:solidFill>
                  <a:srgbClr val="000000"/>
                </a:solidFill>
                <a:latin typeface="Calibri" panose="020F0502020204030204" pitchFamily="34" charset="0"/>
              </a:rPr>
              <a:t>?</a:t>
            </a:r>
            <a:endParaRPr lang="en-GB" altLang="en-US" sz="4000">
              <a:solidFill>
                <a:srgbClr val="000000"/>
              </a:solidFill>
              <a:latin typeface="Calibri" panose="020F0502020204030204" pitchFamily="34" charset="0"/>
            </a:endParaRPr>
          </a:p>
        </p:txBody>
      </p:sp>
      <p:sp>
        <p:nvSpPr>
          <p:cNvPr id="48131" name="Text Box 2"/>
          <p:cNvSpPr txBox="1">
            <a:spLocks noChangeArrowheads="1"/>
          </p:cNvSpPr>
          <p:nvPr/>
        </p:nvSpPr>
        <p:spPr bwMode="auto">
          <a:xfrm>
            <a:off x="1901826" y="1220788"/>
            <a:ext cx="8308975" cy="5226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lstStyle>
            <a:lvl1pPr marL="314325" indent="-314325"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1pPr>
            <a:lvl2pPr marL="568325"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3pPr>
            <a:lvl4pPr marL="593725" indent="-13335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4pPr>
            <a:lvl5pPr marL="1050925" indent="-13335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5pPr>
            <a:lvl6pPr marL="1508125" indent="-13335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6pPr>
            <a:lvl7pPr marL="1965325" indent="-13335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7pPr>
            <a:lvl8pPr marL="2422525" indent="-13335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8pPr>
            <a:lvl9pPr marL="2879725" indent="-13335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GB" altLang="en-US" sz="2800">
                <a:solidFill>
                  <a:srgbClr val="000000"/>
                </a:solidFill>
                <a:latin typeface="Calibri" panose="020F0502020204030204" pitchFamily="34" charset="0"/>
              </a:rPr>
              <a:t>Users generally run one command at a time</a:t>
            </a:r>
          </a:p>
          <a:p>
            <a:pPr lvl="1" eaLnBrk="1" hangingPunct="1">
              <a:spcBef>
                <a:spcPts val="600"/>
              </a:spcBef>
              <a:buFont typeface="Arial" panose="020B0604020202020204" pitchFamily="34" charset="0"/>
              <a:buChar char="–"/>
            </a:pPr>
            <a:r>
              <a:rPr lang="en-GB" altLang="en-US">
                <a:solidFill>
                  <a:srgbClr val="000000"/>
                </a:solidFill>
                <a:latin typeface="Calibri" panose="020F0502020204030204" pitchFamily="34" charset="0"/>
              </a:rPr>
              <a:t>Type command, read output, type another command</a:t>
            </a:r>
          </a:p>
          <a:p>
            <a:pPr eaLnBrk="1" hangingPunct="1">
              <a:spcBef>
                <a:spcPts val="700"/>
              </a:spcBef>
              <a:buFont typeface="Arial" panose="020B0604020202020204" pitchFamily="34" charset="0"/>
              <a:buChar char="•"/>
            </a:pPr>
            <a:r>
              <a:rPr lang="en-GB" altLang="en-US" sz="2800">
                <a:solidFill>
                  <a:srgbClr val="000000"/>
                </a:solidFill>
                <a:latin typeface="Calibri" panose="020F0502020204030204" pitchFamily="34" charset="0"/>
              </a:rPr>
              <a:t>Some programs run </a:t>
            </a:r>
            <a:r>
              <a:rPr lang="ja-JP" altLang="en-GB" sz="2800">
                <a:solidFill>
                  <a:srgbClr val="000000"/>
                </a:solidFill>
                <a:latin typeface="Calibri" panose="020F0502020204030204" pitchFamily="34" charset="0"/>
              </a:rPr>
              <a:t>“</a:t>
            </a:r>
            <a:r>
              <a:rPr lang="en-GB" altLang="ja-JP" sz="2800">
                <a:solidFill>
                  <a:srgbClr val="000000"/>
                </a:solidFill>
                <a:latin typeface="Calibri" panose="020F0502020204030204" pitchFamily="34" charset="0"/>
              </a:rPr>
              <a:t>for a long time</a:t>
            </a:r>
            <a:r>
              <a:rPr lang="ja-JP" altLang="en-GB" sz="2800">
                <a:solidFill>
                  <a:srgbClr val="000000"/>
                </a:solidFill>
                <a:latin typeface="Calibri" panose="020F0502020204030204" pitchFamily="34" charset="0"/>
              </a:rPr>
              <a:t>”</a:t>
            </a:r>
            <a:endParaRPr lang="en-GB" altLang="ja-JP" sz="2800">
              <a:solidFill>
                <a:srgbClr val="000000"/>
              </a:solidFill>
              <a:latin typeface="Calibri" panose="020F0502020204030204" pitchFamily="34" charset="0"/>
            </a:endParaRPr>
          </a:p>
          <a:p>
            <a:pPr lvl="1" eaLnBrk="1" hangingPunct="1">
              <a:spcBef>
                <a:spcPts val="600"/>
              </a:spcBef>
              <a:buFont typeface="Arial" panose="020B0604020202020204" pitchFamily="34" charset="0"/>
              <a:buChar char="–"/>
            </a:pPr>
            <a:r>
              <a:rPr lang="en-GB" altLang="en-US">
                <a:solidFill>
                  <a:srgbClr val="000000"/>
                </a:solidFill>
                <a:latin typeface="Calibri" panose="020F0502020204030204" pitchFamily="34" charset="0"/>
              </a:rPr>
              <a:t>Example: </a:t>
            </a:r>
            <a:r>
              <a:rPr lang="ja-JP" altLang="en-GB">
                <a:solidFill>
                  <a:srgbClr val="000000"/>
                </a:solidFill>
                <a:latin typeface="Calibri" panose="020F0502020204030204" pitchFamily="34" charset="0"/>
              </a:rPr>
              <a:t>“</a:t>
            </a:r>
            <a:r>
              <a:rPr lang="en-GB" altLang="ja-JP">
                <a:solidFill>
                  <a:srgbClr val="000000"/>
                </a:solidFill>
                <a:latin typeface="Calibri" panose="020F0502020204030204" pitchFamily="34" charset="0"/>
              </a:rPr>
              <a:t>delete this file in two hours</a:t>
            </a:r>
            <a:r>
              <a:rPr lang="ja-JP" altLang="en-GB">
                <a:solidFill>
                  <a:srgbClr val="000000"/>
                </a:solidFill>
                <a:latin typeface="Calibri" panose="020F0502020204030204" pitchFamily="34" charset="0"/>
              </a:rPr>
              <a:t>”</a:t>
            </a:r>
            <a:endParaRPr lang="en-GB" altLang="ja-JP">
              <a:solidFill>
                <a:srgbClr val="000000"/>
              </a:solidFill>
              <a:latin typeface="Calibri" panose="020F0502020204030204" pitchFamily="34" charset="0"/>
            </a:endParaRPr>
          </a:p>
          <a:p>
            <a:pPr lvl="3" eaLnBrk="1" hangingPunct="1">
              <a:lnSpc>
                <a:spcPct val="94000"/>
              </a:lnSpc>
              <a:spcBef>
                <a:spcPts val="450"/>
              </a:spcBef>
            </a:pPr>
            <a:r>
              <a:rPr lang="en-GB" altLang="en-US" sz="1800" b="1">
                <a:solidFill>
                  <a:srgbClr val="000000"/>
                </a:solidFill>
                <a:latin typeface="Courier New" panose="02070309020205020404" pitchFamily="49" charset="0"/>
              </a:rPr>
              <a:t>% sleep 7200; rm /tmp/junk  # shell stuck for 2 hours</a:t>
            </a:r>
          </a:p>
          <a:p>
            <a:pPr eaLnBrk="1" hangingPunct="1">
              <a:spcBef>
                <a:spcPts val="700"/>
              </a:spcBef>
              <a:buFont typeface="Arial" panose="020B0604020202020204" pitchFamily="34" charset="0"/>
              <a:buChar char="•"/>
            </a:pPr>
            <a:r>
              <a:rPr lang="en-GB" altLang="en-US" sz="2800">
                <a:solidFill>
                  <a:srgbClr val="000000"/>
                </a:solidFill>
                <a:latin typeface="Calibri" panose="020F0502020204030204" pitchFamily="34" charset="0"/>
              </a:rPr>
              <a:t>A </a:t>
            </a:r>
            <a:r>
              <a:rPr lang="ja-JP" altLang="en-GB" sz="2800">
                <a:solidFill>
                  <a:srgbClr val="000000"/>
                </a:solidFill>
                <a:latin typeface="Calibri" panose="020F0502020204030204" pitchFamily="34" charset="0"/>
              </a:rPr>
              <a:t>“</a:t>
            </a:r>
            <a:r>
              <a:rPr lang="en-GB" altLang="ja-JP" sz="2800">
                <a:solidFill>
                  <a:srgbClr val="000000"/>
                </a:solidFill>
                <a:latin typeface="Calibri" panose="020F0502020204030204" pitchFamily="34" charset="0"/>
              </a:rPr>
              <a:t>background</a:t>
            </a:r>
            <a:r>
              <a:rPr lang="ja-JP" altLang="en-GB" sz="2800">
                <a:solidFill>
                  <a:srgbClr val="000000"/>
                </a:solidFill>
                <a:latin typeface="Calibri" panose="020F0502020204030204" pitchFamily="34" charset="0"/>
              </a:rPr>
              <a:t>”</a:t>
            </a:r>
            <a:r>
              <a:rPr lang="en-GB" altLang="ja-JP" sz="2800">
                <a:solidFill>
                  <a:srgbClr val="000000"/>
                </a:solidFill>
                <a:latin typeface="Calibri" panose="020F0502020204030204" pitchFamily="34" charset="0"/>
              </a:rPr>
              <a:t> job is a process we don't want to wait for</a:t>
            </a:r>
          </a:p>
          <a:p>
            <a:pPr lvl="3" eaLnBrk="1" hangingPunct="1">
              <a:lnSpc>
                <a:spcPct val="94000"/>
              </a:lnSpc>
              <a:spcBef>
                <a:spcPts val="450"/>
              </a:spcBef>
            </a:pPr>
            <a:r>
              <a:rPr lang="en-GB" altLang="en-US" sz="1800" b="1">
                <a:solidFill>
                  <a:srgbClr val="000000"/>
                </a:solidFill>
                <a:latin typeface="Courier New" panose="02070309020205020404" pitchFamily="49" charset="0"/>
              </a:rPr>
              <a:t>% (sleep 7200 ; rm /tmp/junk) &amp;</a:t>
            </a:r>
          </a:p>
          <a:p>
            <a:pPr lvl="3" eaLnBrk="1" hangingPunct="1">
              <a:lnSpc>
                <a:spcPct val="94000"/>
              </a:lnSpc>
              <a:spcBef>
                <a:spcPts val="450"/>
              </a:spcBef>
            </a:pPr>
            <a:r>
              <a:rPr lang="en-GB" altLang="en-US" sz="1800" b="1">
                <a:solidFill>
                  <a:srgbClr val="000000"/>
                </a:solidFill>
                <a:latin typeface="Courier New" panose="02070309020205020404" pitchFamily="49" charset="0"/>
              </a:rPr>
              <a:t>[1] 907</a:t>
            </a:r>
          </a:p>
          <a:p>
            <a:pPr lvl="3" eaLnBrk="1" hangingPunct="1">
              <a:lnSpc>
                <a:spcPct val="94000"/>
              </a:lnSpc>
              <a:spcBef>
                <a:spcPts val="450"/>
              </a:spcBef>
            </a:pPr>
            <a:r>
              <a:rPr lang="en-GB" altLang="en-US" sz="1800" b="1">
                <a:solidFill>
                  <a:srgbClr val="000000"/>
                </a:solidFill>
                <a:latin typeface="Courier New" panose="02070309020205020404" pitchFamily="49" charset="0"/>
              </a:rPr>
              <a:t>% # ready for next command</a:t>
            </a:r>
          </a:p>
          <a:p>
            <a:pPr lvl="4" eaLnBrk="1" hangingPunct="1">
              <a:lnSpc>
                <a:spcPct val="94000"/>
              </a:lnSpc>
              <a:spcBef>
                <a:spcPts val="450"/>
              </a:spcBef>
            </a:pPr>
            <a:endParaRPr lang="en-GB" altLang="en-US" sz="1800" b="1">
              <a:solidFill>
                <a:srgbClr val="000000"/>
              </a:solidFill>
              <a:latin typeface="Courier New" panose="02070309020205020404" pitchFamily="49" charset="0"/>
            </a:endParaRPr>
          </a:p>
        </p:txBody>
      </p:sp>
    </p:spTree>
    <p:extLst>
      <p:ext uri="{BB962C8B-B14F-4D97-AF65-F5344CB8AC3E}">
        <p14:creationId xmlns:p14="http://schemas.microsoft.com/office/powerpoint/2010/main" val="8464516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1827214" y="152400"/>
            <a:ext cx="8281987" cy="5608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dirty="0">
                <a:solidFill>
                  <a:srgbClr val="000000"/>
                </a:solidFill>
                <a:latin typeface="Calibri" charset="0"/>
                <a:cs typeface="DejaVu Sans" charset="0"/>
              </a:rPr>
              <a:t>ECF exists at all levels of a computer system</a:t>
            </a:r>
          </a:p>
          <a:p>
            <a:pPr eaLnBrk="1" hangingPunct="1">
              <a:spcBef>
                <a:spcPts val="700"/>
              </a:spcBef>
              <a:buFont typeface="Arial" charset="0"/>
              <a:buChar char="•"/>
              <a:defRPr/>
            </a:pPr>
            <a:r>
              <a:rPr lang="en-US" sz="2800" dirty="0">
                <a:solidFill>
                  <a:srgbClr val="000000"/>
                </a:solidFill>
                <a:latin typeface="Calibri" charset="0"/>
                <a:cs typeface="DejaVu Sans" charset="0"/>
              </a:rPr>
              <a:t>Low level mechanisms</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Exceptions </a:t>
            </a:r>
          </a:p>
          <a:p>
            <a:pPr lvl="2" eaLnBrk="1" hangingPunct="1">
              <a:spcBef>
                <a:spcPts val="500"/>
              </a:spcBef>
              <a:buFont typeface="Arial" charset="0"/>
              <a:buChar char="•"/>
              <a:defRPr/>
            </a:pPr>
            <a:r>
              <a:rPr lang="en-US" sz="2000" dirty="0">
                <a:solidFill>
                  <a:srgbClr val="000000"/>
                </a:solidFill>
                <a:latin typeface="Calibri" charset="0"/>
                <a:ea typeface="ＭＳ Ｐゴシック" charset="0"/>
                <a:cs typeface="DejaVu Sans" charset="0"/>
              </a:rPr>
              <a:t>change in control flow in response to a system event </a:t>
            </a:r>
            <a:br>
              <a:rPr lang="en-US" sz="2000" dirty="0">
                <a:solidFill>
                  <a:srgbClr val="000000"/>
                </a:solidFill>
                <a:latin typeface="Calibri" charset="0"/>
                <a:ea typeface="ＭＳ Ｐゴシック" charset="0"/>
                <a:cs typeface="DejaVu Sans" charset="0"/>
              </a:rPr>
            </a:br>
            <a:r>
              <a:rPr lang="en-US" sz="2000" dirty="0">
                <a:solidFill>
                  <a:srgbClr val="000000"/>
                </a:solidFill>
                <a:latin typeface="Calibri" charset="0"/>
                <a:ea typeface="ＭＳ Ｐゴシック" charset="0"/>
                <a:cs typeface="DejaVu Sans" charset="0"/>
              </a:rPr>
              <a:t>(i.e.,  change in system state)</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Combination of hardware and OS software	</a:t>
            </a:r>
          </a:p>
          <a:p>
            <a:pPr eaLnBrk="1" hangingPunct="1">
              <a:spcBef>
                <a:spcPts val="700"/>
              </a:spcBef>
              <a:buFont typeface="Arial" charset="0"/>
              <a:buChar char="•"/>
              <a:defRPr/>
            </a:pPr>
            <a:r>
              <a:rPr lang="en-US" sz="2800" dirty="0">
                <a:solidFill>
                  <a:srgbClr val="000000"/>
                </a:solidFill>
                <a:latin typeface="Calibri" charset="0"/>
                <a:cs typeface="DejaVu Sans" charset="0"/>
              </a:rPr>
              <a:t>Higher level mechanisms</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Process context switch</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Signals</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Nonlocal jumps: </a:t>
            </a:r>
            <a:r>
              <a:rPr lang="en-US" sz="2400" dirty="0" err="1">
                <a:solidFill>
                  <a:srgbClr val="000000"/>
                </a:solidFill>
                <a:latin typeface="Calibri" charset="0"/>
                <a:ea typeface="ＭＳ Ｐゴシック" charset="0"/>
                <a:cs typeface="DejaVu Sans" charset="0"/>
              </a:rPr>
              <a:t>setjmp</a:t>
            </a:r>
            <a:r>
              <a:rPr lang="en-US" sz="2400" dirty="0">
                <a:solidFill>
                  <a:srgbClr val="000000"/>
                </a:solidFill>
                <a:latin typeface="Calibri" charset="0"/>
                <a:ea typeface="ＭＳ Ｐゴシック" charset="0"/>
                <a:cs typeface="DejaVu Sans" charset="0"/>
              </a:rPr>
              <a:t>()/</a:t>
            </a:r>
            <a:r>
              <a:rPr lang="en-US" sz="2400" dirty="0" err="1">
                <a:solidFill>
                  <a:srgbClr val="000000"/>
                </a:solidFill>
                <a:latin typeface="Calibri" charset="0"/>
                <a:ea typeface="ＭＳ Ｐゴシック" charset="0"/>
                <a:cs typeface="DejaVu Sans" charset="0"/>
              </a:rPr>
              <a:t>longjmp</a:t>
            </a:r>
            <a:r>
              <a:rPr lang="en-US" sz="2400" dirty="0">
                <a:solidFill>
                  <a:srgbClr val="000000"/>
                </a:solidFill>
                <a:latin typeface="Calibri" charset="0"/>
                <a:ea typeface="ＭＳ Ｐゴシック" charset="0"/>
                <a:cs typeface="DejaVu Sans" charset="0"/>
              </a:rPr>
              <a:t>()</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Implemented by either:</a:t>
            </a:r>
          </a:p>
          <a:p>
            <a:pPr lvl="2" eaLnBrk="1" hangingPunct="1">
              <a:spcBef>
                <a:spcPts val="500"/>
              </a:spcBef>
              <a:buFont typeface="Arial" charset="0"/>
              <a:buChar char="•"/>
              <a:defRPr/>
            </a:pPr>
            <a:r>
              <a:rPr lang="en-US" sz="2000" dirty="0">
                <a:solidFill>
                  <a:srgbClr val="000000"/>
                </a:solidFill>
                <a:latin typeface="Calibri" charset="0"/>
                <a:ea typeface="ＭＳ Ｐゴシック" charset="0"/>
                <a:cs typeface="DejaVu Sans" charset="0"/>
              </a:rPr>
              <a:t>OS software (context switch and signals)</a:t>
            </a:r>
          </a:p>
          <a:p>
            <a:pPr lvl="2" eaLnBrk="1" hangingPunct="1">
              <a:spcBef>
                <a:spcPts val="500"/>
              </a:spcBef>
              <a:buFont typeface="Arial" charset="0"/>
              <a:buChar char="•"/>
              <a:defRPr/>
            </a:pPr>
            <a:r>
              <a:rPr lang="en-US" sz="2000" dirty="0">
                <a:solidFill>
                  <a:srgbClr val="000000"/>
                </a:solidFill>
                <a:latin typeface="Calibri" charset="0"/>
                <a:ea typeface="ＭＳ Ｐゴシック" charset="0"/>
                <a:cs typeface="DejaVu Sans" charset="0"/>
              </a:rPr>
              <a:t>C language runtime library (nonlocal jumps)</a:t>
            </a:r>
          </a:p>
        </p:txBody>
      </p:sp>
    </p:spTree>
    <p:extLst>
      <p:ext uri="{BB962C8B-B14F-4D97-AF65-F5344CB8AC3E}">
        <p14:creationId xmlns:p14="http://schemas.microsoft.com/office/powerpoint/2010/main" val="31297530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949450" y="96839"/>
            <a:ext cx="8718550" cy="1311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GB" sz="4000">
                <a:solidFill>
                  <a:srgbClr val="000000"/>
                </a:solidFill>
                <a:latin typeface="Calibri" charset="0"/>
                <a:cs typeface="DejaVu Sans" charset="0"/>
              </a:rPr>
              <a:t>Problem with Simple Shell Example</a:t>
            </a:r>
          </a:p>
        </p:txBody>
      </p:sp>
      <p:sp>
        <p:nvSpPr>
          <p:cNvPr id="49155" name="Text Box 2"/>
          <p:cNvSpPr txBox="1">
            <a:spLocks noChangeArrowheads="1"/>
          </p:cNvSpPr>
          <p:nvPr/>
        </p:nvSpPr>
        <p:spPr bwMode="auto">
          <a:xfrm>
            <a:off x="1949450" y="1220788"/>
            <a:ext cx="8548688" cy="5226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lstStyle>
            <a:lvl1pPr marL="314325" indent="-314325"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ＭＳ Ｐゴシック" charset="0"/>
                <a:cs typeface="Arial" charset="0"/>
              </a:defRPr>
            </a:lvl1pPr>
            <a:lvl2pPr marL="628650" indent="-2667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2pPr>
            <a:lvl3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3pPr>
            <a:lvl4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4pPr>
            <a:lvl5pPr marL="1050925" indent="-13335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5pPr>
            <a:lvl6pPr marL="1508125" indent="-133350" eaLnBrk="0" fontAlgn="base" hangingPunct="0">
              <a:spcBef>
                <a:spcPct val="0"/>
              </a:spcBef>
              <a:spcAft>
                <a:spcPct val="0"/>
              </a:spcAft>
              <a:buClr>
                <a:srgbClr val="000000"/>
              </a:buClr>
              <a:buSzPct val="100000"/>
              <a:buFont typeface="Times New Roman"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6pPr>
            <a:lvl7pPr marL="1965325" indent="-133350" eaLnBrk="0" fontAlgn="base" hangingPunct="0">
              <a:spcBef>
                <a:spcPct val="0"/>
              </a:spcBef>
              <a:spcAft>
                <a:spcPct val="0"/>
              </a:spcAft>
              <a:buClr>
                <a:srgbClr val="000000"/>
              </a:buClr>
              <a:buSzPct val="100000"/>
              <a:buFont typeface="Times New Roman"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7pPr>
            <a:lvl8pPr marL="2422525" indent="-133350" eaLnBrk="0" fontAlgn="base" hangingPunct="0">
              <a:spcBef>
                <a:spcPct val="0"/>
              </a:spcBef>
              <a:spcAft>
                <a:spcPct val="0"/>
              </a:spcAft>
              <a:buClr>
                <a:srgbClr val="000000"/>
              </a:buClr>
              <a:buSzPct val="100000"/>
              <a:buFont typeface="Times New Roman"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8pPr>
            <a:lvl9pPr marL="2879725" indent="-133350" eaLnBrk="0" fontAlgn="base" hangingPunct="0">
              <a:spcBef>
                <a:spcPct val="0"/>
              </a:spcBef>
              <a:spcAft>
                <a:spcPct val="0"/>
              </a:spcAft>
              <a:buClr>
                <a:srgbClr val="000000"/>
              </a:buClr>
              <a:buSzPct val="100000"/>
              <a:buFont typeface="Times New Roman"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GB" sz="2800">
                <a:solidFill>
                  <a:srgbClr val="000000"/>
                </a:solidFill>
                <a:latin typeface="Calibri" charset="0"/>
                <a:cs typeface="DejaVu Sans" charset="0"/>
              </a:rPr>
              <a:t>Shell correctly waits for and reaps foreground jobs</a:t>
            </a:r>
          </a:p>
          <a:p>
            <a:pPr eaLnBrk="1" hangingPunct="1">
              <a:spcBef>
                <a:spcPts val="700"/>
              </a:spcBef>
              <a:buFont typeface="Arial" charset="0"/>
              <a:buChar char="•"/>
              <a:defRPr/>
            </a:pPr>
            <a:r>
              <a:rPr lang="en-GB" sz="2800">
                <a:solidFill>
                  <a:srgbClr val="000000"/>
                </a:solidFill>
                <a:latin typeface="Calibri" charset="0"/>
                <a:cs typeface="DejaVu Sans" charset="0"/>
              </a:rPr>
              <a:t>But what about background jobs?</a:t>
            </a:r>
          </a:p>
          <a:p>
            <a:pPr lvl="1" eaLnBrk="1" hangingPunct="1">
              <a:spcBef>
                <a:spcPts val="600"/>
              </a:spcBef>
              <a:buFont typeface="Arial" charset="0"/>
              <a:buChar char="–"/>
              <a:defRPr/>
            </a:pPr>
            <a:r>
              <a:rPr lang="en-GB" sz="2000">
                <a:solidFill>
                  <a:srgbClr val="000000"/>
                </a:solidFill>
                <a:latin typeface="Calibri" charset="0"/>
                <a:ea typeface="ＭＳ Ｐゴシック" charset="0"/>
                <a:cs typeface="DejaVu Sans" charset="0"/>
              </a:rPr>
              <a:t>Will become zombies when they terminate</a:t>
            </a:r>
          </a:p>
          <a:p>
            <a:pPr lvl="1" eaLnBrk="1" hangingPunct="1">
              <a:spcBef>
                <a:spcPts val="600"/>
              </a:spcBef>
              <a:buFont typeface="Arial" charset="0"/>
              <a:buChar char="–"/>
              <a:defRPr/>
            </a:pPr>
            <a:r>
              <a:rPr lang="en-GB" sz="2000">
                <a:solidFill>
                  <a:srgbClr val="000000"/>
                </a:solidFill>
                <a:latin typeface="Calibri" charset="0"/>
                <a:ea typeface="ＭＳ Ｐゴシック" charset="0"/>
                <a:cs typeface="DejaVu Sans" charset="0"/>
              </a:rPr>
              <a:t>Will never be reaped because shell (typically) will not terminate</a:t>
            </a:r>
          </a:p>
          <a:p>
            <a:pPr lvl="1" eaLnBrk="1" hangingPunct="1">
              <a:spcBef>
                <a:spcPts val="600"/>
              </a:spcBef>
              <a:buFont typeface="Arial" charset="0"/>
              <a:buChar char="–"/>
              <a:defRPr/>
            </a:pPr>
            <a:r>
              <a:rPr lang="en-GB" sz="2000">
                <a:solidFill>
                  <a:srgbClr val="000000"/>
                </a:solidFill>
                <a:latin typeface="Calibri" charset="0"/>
                <a:ea typeface="ＭＳ Ｐゴシック" charset="0"/>
                <a:cs typeface="DejaVu Sans" charset="0"/>
              </a:rPr>
              <a:t>Will create a memory leak that could theoretically run the kernel out of memory</a:t>
            </a:r>
          </a:p>
          <a:p>
            <a:pPr lvl="1" eaLnBrk="1" hangingPunct="1">
              <a:spcBef>
                <a:spcPts val="600"/>
              </a:spcBef>
              <a:buFont typeface="Arial" charset="0"/>
              <a:buChar char="–"/>
              <a:defRPr/>
            </a:pPr>
            <a:r>
              <a:rPr lang="en-GB" sz="2000">
                <a:solidFill>
                  <a:srgbClr val="000000"/>
                </a:solidFill>
                <a:latin typeface="Calibri" charset="0"/>
                <a:ea typeface="ＭＳ Ｐゴシック" charset="0"/>
                <a:cs typeface="DejaVu Sans" charset="0"/>
              </a:rPr>
              <a:t>Modern Unix: once you exceed your process quota, your shell can't run any new commands for you: fork() returns -1</a:t>
            </a:r>
          </a:p>
          <a:p>
            <a:pPr lvl="4" eaLnBrk="1" hangingPunct="1">
              <a:lnSpc>
                <a:spcPct val="94000"/>
              </a:lnSpc>
              <a:spcBef>
                <a:spcPts val="450"/>
              </a:spcBef>
              <a:defRPr/>
            </a:pPr>
            <a:r>
              <a:rPr lang="en-GB" b="1">
                <a:solidFill>
                  <a:srgbClr val="000000"/>
                </a:solidFill>
                <a:latin typeface="Courier New" charset="0"/>
                <a:ea typeface="ＭＳ Ｐゴシック" charset="0"/>
                <a:cs typeface="DejaVu Sans" charset="0"/>
              </a:rPr>
              <a:t>% limit maxproc       # csh syntax</a:t>
            </a:r>
          </a:p>
          <a:p>
            <a:pPr lvl="4" eaLnBrk="1" hangingPunct="1">
              <a:lnSpc>
                <a:spcPct val="94000"/>
              </a:lnSpc>
              <a:spcBef>
                <a:spcPts val="450"/>
              </a:spcBef>
              <a:defRPr/>
            </a:pPr>
            <a:r>
              <a:rPr lang="en-GB" b="1">
                <a:solidFill>
                  <a:srgbClr val="000000"/>
                </a:solidFill>
                <a:latin typeface="Courier New" charset="0"/>
                <a:ea typeface="ＭＳ Ｐゴシック" charset="0"/>
                <a:cs typeface="DejaVu Sans" charset="0"/>
              </a:rPr>
              <a:t>maxproc      3574</a:t>
            </a:r>
            <a:r>
              <a:rPr lang="en-GB">
                <a:solidFill>
                  <a:srgbClr val="000000"/>
                </a:solidFill>
                <a:latin typeface="Calibri" charset="0"/>
                <a:ea typeface="ＭＳ Ｐゴシック" charset="0"/>
                <a:cs typeface="DejaVu Sans" charset="0"/>
              </a:rPr>
              <a:t> </a:t>
            </a:r>
          </a:p>
          <a:p>
            <a:pPr lvl="4" eaLnBrk="1" hangingPunct="1">
              <a:lnSpc>
                <a:spcPct val="94000"/>
              </a:lnSpc>
              <a:spcBef>
                <a:spcPts val="450"/>
              </a:spcBef>
              <a:defRPr/>
            </a:pPr>
            <a:r>
              <a:rPr lang="en-GB" b="1">
                <a:solidFill>
                  <a:srgbClr val="000000"/>
                </a:solidFill>
                <a:latin typeface="Courier New" charset="0"/>
                <a:ea typeface="ＭＳ Ｐゴシック" charset="0"/>
                <a:cs typeface="DejaVu Sans" charset="0"/>
              </a:rPr>
              <a:t>$ ulimit -u           # bash syntax</a:t>
            </a:r>
          </a:p>
          <a:p>
            <a:pPr lvl="4" eaLnBrk="1" hangingPunct="1">
              <a:lnSpc>
                <a:spcPct val="94000"/>
              </a:lnSpc>
              <a:spcBef>
                <a:spcPts val="450"/>
              </a:spcBef>
              <a:defRPr/>
            </a:pPr>
            <a:r>
              <a:rPr lang="en-GB" b="1">
                <a:solidFill>
                  <a:srgbClr val="000000"/>
                </a:solidFill>
                <a:latin typeface="Courier New" charset="0"/>
                <a:ea typeface="ＭＳ Ｐゴシック" charset="0"/>
                <a:cs typeface="DejaVu Sans" charset="0"/>
              </a:rPr>
              <a:t>3574</a:t>
            </a:r>
          </a:p>
        </p:txBody>
      </p:sp>
    </p:spTree>
    <p:extLst>
      <p:ext uri="{BB962C8B-B14F-4D97-AF65-F5344CB8AC3E}">
        <p14:creationId xmlns:p14="http://schemas.microsoft.com/office/powerpoint/2010/main" val="393930090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874838" y="-73025"/>
            <a:ext cx="8716962" cy="7826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GB" sz="4000">
                <a:solidFill>
                  <a:srgbClr val="000000"/>
                </a:solidFill>
                <a:latin typeface="Calibri" charset="0"/>
                <a:cs typeface="DejaVu Sans" charset="0"/>
              </a:rPr>
              <a:t>ECF to the Rescue!</a:t>
            </a:r>
          </a:p>
        </p:txBody>
      </p:sp>
      <p:sp>
        <p:nvSpPr>
          <p:cNvPr id="50179" name="Text Box 2"/>
          <p:cNvSpPr txBox="1">
            <a:spLocks noChangeArrowheads="1"/>
          </p:cNvSpPr>
          <p:nvPr/>
        </p:nvSpPr>
        <p:spPr bwMode="auto">
          <a:xfrm>
            <a:off x="1892300" y="817562"/>
            <a:ext cx="8470900" cy="565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lstStyle>
            <a:lvl1pPr marL="314325" indent="-314325"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1pPr>
            <a:lvl2pPr marL="628650" indent="-2667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GB" altLang="en-US" sz="2800" dirty="0">
                <a:solidFill>
                  <a:srgbClr val="000000"/>
                </a:solidFill>
                <a:latin typeface="Calibri" panose="020F0502020204030204" pitchFamily="34" charset="0"/>
              </a:rPr>
              <a:t>Problem</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The shell doesn't know when a background job will finish</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By nature, it could happen at any time</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The shell's regular control flow can't reap exited background processes in a timely fashion</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Regular control flow is </a:t>
            </a:r>
            <a:r>
              <a:rPr lang="ja-JP" altLang="en-GB" dirty="0">
                <a:solidFill>
                  <a:srgbClr val="000000"/>
                </a:solidFill>
                <a:latin typeface="Calibri" panose="020F0502020204030204" pitchFamily="34" charset="0"/>
              </a:rPr>
              <a:t>“</a:t>
            </a:r>
            <a:r>
              <a:rPr lang="en-GB" altLang="ja-JP" dirty="0">
                <a:solidFill>
                  <a:srgbClr val="000000"/>
                </a:solidFill>
                <a:latin typeface="Calibri" panose="020F0502020204030204" pitchFamily="34" charset="0"/>
              </a:rPr>
              <a:t>wait until running job completes, then reap it</a:t>
            </a:r>
            <a:r>
              <a:rPr lang="ja-JP" altLang="en-GB" dirty="0">
                <a:solidFill>
                  <a:srgbClr val="000000"/>
                </a:solidFill>
                <a:latin typeface="Calibri" panose="020F0502020204030204" pitchFamily="34" charset="0"/>
              </a:rPr>
              <a:t>”</a:t>
            </a:r>
            <a:endParaRPr lang="en-GB" altLang="en-US" sz="2800" dirty="0">
              <a:solidFill>
                <a:srgbClr val="000000"/>
              </a:solidFill>
              <a:latin typeface="Calibri" panose="020F0502020204030204" pitchFamily="34" charset="0"/>
            </a:endParaRPr>
          </a:p>
          <a:p>
            <a:pPr eaLnBrk="1" hangingPunct="1">
              <a:spcBef>
                <a:spcPts val="700"/>
              </a:spcBef>
              <a:buFont typeface="Arial" panose="020B0604020202020204" pitchFamily="34" charset="0"/>
              <a:buChar char="•"/>
            </a:pPr>
            <a:r>
              <a:rPr lang="en-GB" altLang="en-US" sz="2800" dirty="0">
                <a:solidFill>
                  <a:srgbClr val="000000"/>
                </a:solidFill>
                <a:latin typeface="Calibri" panose="020F0502020204030204" pitchFamily="34" charset="0"/>
              </a:rPr>
              <a:t>Solution: Exceptional control flow</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The kernel will interrupt regular processing to alert us when a background process completes</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In Unix, the alert mechanism is called a </a:t>
            </a:r>
            <a:r>
              <a:rPr lang="en-GB" altLang="en-US" b="1" i="1" dirty="0">
                <a:solidFill>
                  <a:srgbClr val="C00000"/>
                </a:solidFill>
                <a:latin typeface="Calibri" panose="020F0502020204030204" pitchFamily="34" charset="0"/>
              </a:rPr>
              <a:t>signal</a:t>
            </a:r>
          </a:p>
        </p:txBody>
      </p:sp>
    </p:spTree>
    <p:extLst>
      <p:ext uri="{BB962C8B-B14F-4D97-AF65-F5344CB8AC3E}">
        <p14:creationId xmlns:p14="http://schemas.microsoft.com/office/powerpoint/2010/main" val="269460653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1981200" y="-304800"/>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Signals</a:t>
            </a:r>
          </a:p>
        </p:txBody>
      </p:sp>
      <p:sp>
        <p:nvSpPr>
          <p:cNvPr id="51203" name="Text Box 2"/>
          <p:cNvSpPr txBox="1">
            <a:spLocks noChangeArrowheads="1"/>
          </p:cNvSpPr>
          <p:nvPr/>
        </p:nvSpPr>
        <p:spPr bwMode="auto">
          <a:xfrm>
            <a:off x="1890714" y="641350"/>
            <a:ext cx="8396287" cy="30464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A </a:t>
            </a:r>
            <a:r>
              <a:rPr lang="en-US" altLang="en-US" sz="2800" i="1" dirty="0">
                <a:solidFill>
                  <a:srgbClr val="C00000"/>
                </a:solidFill>
                <a:latin typeface="Calibri" panose="020F0502020204030204" pitchFamily="34" charset="0"/>
              </a:rPr>
              <a:t>signal</a:t>
            </a:r>
            <a:r>
              <a:rPr lang="en-US" altLang="en-US" sz="2800" dirty="0">
                <a:solidFill>
                  <a:srgbClr val="000000"/>
                </a:solidFill>
                <a:latin typeface="Calibri" panose="020F0502020204030204" pitchFamily="34" charset="0"/>
              </a:rPr>
              <a:t> is a small message that notifies a process that an event of some type has occurred in the system</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akin to exceptions and interrupts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sent from the kernel (sometimes at the request of another process) to a process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signal type is identified by small integer ID’s (1-30)</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only information in a signal is its ID and the fact that it arrived</a:t>
            </a:r>
          </a:p>
        </p:txBody>
      </p:sp>
      <p:graphicFrame>
        <p:nvGraphicFramePr>
          <p:cNvPr id="52227" name="Group 3"/>
          <p:cNvGraphicFramePr>
            <a:graphicFrameLocks noGrp="1"/>
          </p:cNvGraphicFramePr>
          <p:nvPr/>
        </p:nvGraphicFramePr>
        <p:xfrm>
          <a:off x="2057400" y="2971800"/>
          <a:ext cx="8002588" cy="2840038"/>
        </p:xfrm>
        <a:graphic>
          <a:graphicData uri="http://schemas.openxmlformats.org/drawingml/2006/table">
            <a:tbl>
              <a:tblPr/>
              <a:tblGrid>
                <a:gridCol w="679450">
                  <a:extLst>
                    <a:ext uri="{9D8B030D-6E8A-4147-A177-3AD203B41FA5}">
                      <a16:colId xmlns:a16="http://schemas.microsoft.com/office/drawing/2014/main" val="20000"/>
                    </a:ext>
                  </a:extLst>
                </a:gridCol>
                <a:gridCol w="1149350">
                  <a:extLst>
                    <a:ext uri="{9D8B030D-6E8A-4147-A177-3AD203B41FA5}">
                      <a16:colId xmlns:a16="http://schemas.microsoft.com/office/drawing/2014/main" val="20001"/>
                    </a:ext>
                  </a:extLst>
                </a:gridCol>
                <a:gridCol w="2382838">
                  <a:extLst>
                    <a:ext uri="{9D8B030D-6E8A-4147-A177-3AD203B41FA5}">
                      <a16:colId xmlns:a16="http://schemas.microsoft.com/office/drawing/2014/main" val="20002"/>
                    </a:ext>
                  </a:extLst>
                </a:gridCol>
                <a:gridCol w="3790950">
                  <a:extLst>
                    <a:ext uri="{9D8B030D-6E8A-4147-A177-3AD203B41FA5}">
                      <a16:colId xmlns:a16="http://schemas.microsoft.com/office/drawing/2014/main" val="20003"/>
                    </a:ext>
                  </a:extLst>
                </a:gridCol>
              </a:tblGrid>
              <a:tr h="381067">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990000"/>
                          </a:solidFill>
                          <a:effectLst/>
                          <a:latin typeface="Calibri" pitchFamily="32" charset="0"/>
                          <a:cs typeface="Arial" charset="0"/>
                        </a:rPr>
                        <a:t>ID</a:t>
                      </a:r>
                    </a:p>
                  </a:txBody>
                  <a:tcPr marL="90000" marR="90000" marT="81986" marB="45728" horzOverflow="overflow">
                    <a:lnL>
                      <a:noFill/>
                    </a:lnL>
                    <a:lnR>
                      <a:noFill/>
                    </a:lnR>
                    <a:lnT w="1440" cap="flat" cmpd="sng" algn="ctr">
                      <a:solidFill>
                        <a:srgbClr val="000000"/>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dirty="0">
                          <a:ln>
                            <a:noFill/>
                          </a:ln>
                          <a:solidFill>
                            <a:srgbClr val="990000"/>
                          </a:solidFill>
                          <a:effectLst/>
                          <a:latin typeface="Calibri" pitchFamily="32" charset="0"/>
                          <a:cs typeface="Arial" charset="0"/>
                        </a:rPr>
                        <a:t>Name</a:t>
                      </a:r>
                    </a:p>
                  </a:txBody>
                  <a:tcPr marL="90000" marR="90000" marT="81986" marB="45728" horzOverflow="overflow">
                    <a:lnL>
                      <a:noFill/>
                    </a:lnL>
                    <a:lnR>
                      <a:noFill/>
                    </a:lnR>
                    <a:lnT w="1440" cap="flat" cmpd="sng" algn="ctr">
                      <a:solidFill>
                        <a:srgbClr val="000000"/>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990000"/>
                          </a:solidFill>
                          <a:effectLst/>
                          <a:latin typeface="Calibri" pitchFamily="32" charset="0"/>
                          <a:cs typeface="Arial" charset="0"/>
                        </a:rPr>
                        <a:t>Default Action</a:t>
                      </a:r>
                    </a:p>
                  </a:txBody>
                  <a:tcPr marL="90000" marR="90000" marT="81986" marB="45728" horzOverflow="overflow">
                    <a:lnL>
                      <a:noFill/>
                    </a:lnL>
                    <a:lnR>
                      <a:noFill/>
                    </a:lnR>
                    <a:lnT w="1440" cap="flat" cmpd="sng" algn="ctr">
                      <a:solidFill>
                        <a:srgbClr val="000000"/>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990000"/>
                          </a:solidFill>
                          <a:effectLst/>
                          <a:latin typeface="Calibri" pitchFamily="32" charset="0"/>
                          <a:cs typeface="Arial" charset="0"/>
                        </a:rPr>
                        <a:t>Corresponding Event</a:t>
                      </a:r>
                    </a:p>
                  </a:txBody>
                  <a:tcPr marL="90000" marR="90000" marT="81986" marB="45728" horzOverflow="overflow">
                    <a:lnL>
                      <a:noFill/>
                    </a:lnL>
                    <a:lnR>
                      <a:noFill/>
                    </a:lnR>
                    <a:lnT w="1440" cap="flat" cmpd="sng" algn="ctr">
                      <a:solidFill>
                        <a:srgbClr val="000000"/>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0"/>
                  </a:ext>
                </a:extLst>
              </a:tr>
              <a:tr h="650990">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2</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SIGINT</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dirty="0">
                          <a:ln>
                            <a:noFill/>
                          </a:ln>
                          <a:solidFill>
                            <a:srgbClr val="000000"/>
                          </a:solidFill>
                          <a:effectLst/>
                          <a:latin typeface="Calibri" pitchFamily="32" charset="0"/>
                          <a:cs typeface="Arial" charset="0"/>
                        </a:rPr>
                        <a:t>Terminate</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Interrupt (e.g., ctl-c from keyboard)</a:t>
                      </a:r>
                    </a:p>
                  </a:txBody>
                  <a:tcPr marL="90000" marR="90000" marT="81986" marB="45728"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650990">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9</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SIGKILL</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Terminate</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Kill program (cannot override or ignore)</a:t>
                      </a:r>
                    </a:p>
                  </a:txBody>
                  <a:tcPr marL="90000" marR="90000" marT="81986" marB="45728"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377892">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11</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600" b="0" i="0" u="none" strike="noStrike" cap="none" normalizeH="0" baseline="0">
                          <a:ln>
                            <a:noFill/>
                          </a:ln>
                          <a:solidFill>
                            <a:srgbClr val="000000"/>
                          </a:solidFill>
                          <a:effectLst/>
                          <a:latin typeface="Calibri" pitchFamily="32" charset="0"/>
                          <a:cs typeface="Arial" charset="0"/>
                        </a:rPr>
                        <a:t>SIGSEGV</a:t>
                      </a:r>
                    </a:p>
                  </a:txBody>
                  <a:tcPr marL="90000" marR="90000" marT="77918"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Terminate &amp; Dump</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Segmentation violation</a:t>
                      </a:r>
                    </a:p>
                  </a:txBody>
                  <a:tcPr marL="90000" marR="90000" marT="81986" marB="45728"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377390">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14</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600" b="0" i="0" u="none" strike="noStrike" cap="none" normalizeH="0" baseline="0">
                          <a:ln>
                            <a:noFill/>
                          </a:ln>
                          <a:solidFill>
                            <a:srgbClr val="000000"/>
                          </a:solidFill>
                          <a:effectLst/>
                          <a:latin typeface="Calibri" pitchFamily="32" charset="0"/>
                          <a:cs typeface="Arial" charset="0"/>
                        </a:rPr>
                        <a:t>SIGALRM</a:t>
                      </a:r>
                    </a:p>
                  </a:txBody>
                  <a:tcPr marL="90000" marR="90000" marT="77918"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Terminate</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Timer signal</a:t>
                      </a:r>
                    </a:p>
                  </a:txBody>
                  <a:tcPr marL="90000" marR="90000" marT="81986" marB="45728"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4"/>
                  </a:ext>
                </a:extLst>
              </a:tr>
              <a:tr h="401709">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17</a:t>
                      </a:r>
                    </a:p>
                  </a:txBody>
                  <a:tcPr marL="90000" marR="90000" marT="81986" marB="45728" horzOverflow="overflow">
                    <a:lnL>
                      <a:noFill/>
                    </a:lnL>
                    <a:lnR>
                      <a:noFill/>
                    </a:lnR>
                    <a:lnT>
                      <a:noFill/>
                    </a:lnT>
                    <a:lnB w="144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600" b="0" i="0" u="none" strike="noStrike" cap="none" normalizeH="0" baseline="0">
                          <a:ln>
                            <a:noFill/>
                          </a:ln>
                          <a:solidFill>
                            <a:srgbClr val="000000"/>
                          </a:solidFill>
                          <a:effectLst/>
                          <a:latin typeface="Calibri" pitchFamily="32" charset="0"/>
                          <a:cs typeface="Arial" charset="0"/>
                        </a:rPr>
                        <a:t>SIGCHLD</a:t>
                      </a:r>
                    </a:p>
                  </a:txBody>
                  <a:tcPr marL="90000" marR="90000" marT="77918" marB="45728" horzOverflow="overflow">
                    <a:lnL>
                      <a:noFill/>
                    </a:lnL>
                    <a:lnR>
                      <a:noFill/>
                    </a:lnR>
                    <a:lnT>
                      <a:noFill/>
                    </a:lnT>
                    <a:lnB w="144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Ignore</a:t>
                      </a:r>
                    </a:p>
                  </a:txBody>
                  <a:tcPr marL="90000" marR="90000" marT="81986" marB="45728" horzOverflow="overflow">
                    <a:lnL>
                      <a:noFill/>
                    </a:lnL>
                    <a:lnR>
                      <a:noFill/>
                    </a:lnR>
                    <a:lnT>
                      <a:noFill/>
                    </a:lnT>
                    <a:lnB w="144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dirty="0">
                          <a:ln>
                            <a:noFill/>
                          </a:ln>
                          <a:solidFill>
                            <a:srgbClr val="000000"/>
                          </a:solidFill>
                          <a:effectLst/>
                          <a:latin typeface="Calibri" pitchFamily="32" charset="0"/>
                          <a:cs typeface="Arial" charset="0"/>
                        </a:rPr>
                        <a:t>Child stopped or terminated</a:t>
                      </a:r>
                    </a:p>
                  </a:txBody>
                  <a:tcPr marL="90000" marR="90000" marT="81986" marB="45728" horzOverflow="overflow">
                    <a:lnL>
                      <a:noFill/>
                    </a:lnL>
                    <a:lnR>
                      <a:noFill/>
                    </a:lnR>
                    <a:lnT>
                      <a:noFill/>
                    </a:lnT>
                    <a:lnB w="144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923220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2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Sending a Signal</a:t>
            </a:r>
          </a:p>
        </p:txBody>
      </p:sp>
      <p:sp>
        <p:nvSpPr>
          <p:cNvPr id="52227" name="Text Box 2"/>
          <p:cNvSpPr txBox="1">
            <a:spLocks noChangeArrowheads="1"/>
          </p:cNvSpPr>
          <p:nvPr/>
        </p:nvSpPr>
        <p:spPr bwMode="auto">
          <a:xfrm>
            <a:off x="1890714" y="1328739"/>
            <a:ext cx="8548687" cy="5616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indent="-227013"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Kernel </a:t>
            </a:r>
            <a:r>
              <a:rPr lang="en-US" sz="2800" i="1">
                <a:solidFill>
                  <a:srgbClr val="C00000"/>
                </a:solidFill>
                <a:latin typeface="Calibri" charset="0"/>
                <a:cs typeface="DejaVu Sans" charset="0"/>
              </a:rPr>
              <a:t>sends</a:t>
            </a:r>
            <a:r>
              <a:rPr lang="en-US" sz="2800">
                <a:solidFill>
                  <a:srgbClr val="000000"/>
                </a:solidFill>
                <a:latin typeface="Calibri" charset="0"/>
                <a:cs typeface="DejaVu Sans" charset="0"/>
              </a:rPr>
              <a:t> (delivers) a signal to a </a:t>
            </a:r>
            <a:r>
              <a:rPr lang="en-US" sz="2800" i="1">
                <a:solidFill>
                  <a:srgbClr val="C00000"/>
                </a:solidFill>
                <a:latin typeface="Calibri" charset="0"/>
                <a:cs typeface="DejaVu Sans" charset="0"/>
              </a:rPr>
              <a:t>destination process</a:t>
            </a:r>
            <a:r>
              <a:rPr lang="en-US" sz="2800">
                <a:solidFill>
                  <a:srgbClr val="C00000"/>
                </a:solidFill>
                <a:latin typeface="Calibri" charset="0"/>
                <a:cs typeface="DejaVu Sans" charset="0"/>
              </a:rPr>
              <a:t> </a:t>
            </a:r>
            <a:r>
              <a:rPr lang="en-US" sz="2800">
                <a:solidFill>
                  <a:srgbClr val="000000"/>
                </a:solidFill>
                <a:latin typeface="Calibri" charset="0"/>
                <a:cs typeface="DejaVu Sans" charset="0"/>
              </a:rPr>
              <a:t>by updating some state in the context of the destination process</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buFont typeface="Arial" charset="0"/>
              <a:buChar char="•"/>
              <a:defRPr/>
            </a:pPr>
            <a:r>
              <a:rPr lang="en-US" sz="2800">
                <a:solidFill>
                  <a:srgbClr val="000000"/>
                </a:solidFill>
                <a:latin typeface="Calibri" charset="0"/>
                <a:cs typeface="DejaVu Sans" charset="0"/>
              </a:rPr>
              <a:t>Kernel sends a signal for one of the following reasons: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Kernel has detected a system event such as divide-by-zero (SIGFPE) or the termination of a child process (SIGCHLD)</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Another process has invoked the </a:t>
            </a:r>
            <a:r>
              <a:rPr lang="en-US" sz="2400" b="1">
                <a:solidFill>
                  <a:srgbClr val="000000"/>
                </a:solidFill>
                <a:latin typeface="Courier New" charset="0"/>
                <a:ea typeface="ＭＳ Ｐゴシック" charset="0"/>
                <a:cs typeface="DejaVu Sans" charset="0"/>
              </a:rPr>
              <a:t>kill</a:t>
            </a:r>
            <a:r>
              <a:rPr lang="en-US" sz="2400">
                <a:solidFill>
                  <a:srgbClr val="000000"/>
                </a:solidFill>
                <a:latin typeface="Calibri" charset="0"/>
                <a:ea typeface="ＭＳ Ｐゴシック" charset="0"/>
                <a:cs typeface="DejaVu Sans" charset="0"/>
              </a:rPr>
              <a:t> system call to explicitly request the kernel to send a signal to the destination process</a:t>
            </a:r>
          </a:p>
          <a:p>
            <a:pPr lvl="3" eaLnBrk="1" hangingPunct="1">
              <a:spcBef>
                <a:spcPts val="600"/>
              </a:spcBef>
              <a:defRPr/>
            </a:pPr>
            <a:endParaRPr lang="en-US" sz="2400">
              <a:solidFill>
                <a:srgbClr val="000000"/>
              </a:solidFill>
              <a:latin typeface="Calibri" charset="0"/>
              <a:ea typeface="ＭＳ Ｐゴシック" charset="0"/>
              <a:cs typeface="DejaVu Sans" charset="0"/>
            </a:endParaRPr>
          </a:p>
        </p:txBody>
      </p:sp>
    </p:spTree>
    <p:extLst>
      <p:ext uri="{BB962C8B-B14F-4D97-AF65-F5344CB8AC3E}">
        <p14:creationId xmlns:p14="http://schemas.microsoft.com/office/powerpoint/2010/main" val="6209607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Receiving a Signal</a:t>
            </a:r>
          </a:p>
        </p:txBody>
      </p:sp>
      <p:sp>
        <p:nvSpPr>
          <p:cNvPr id="53251" name="Text Box 2"/>
          <p:cNvSpPr txBox="1">
            <a:spLocks noChangeArrowheads="1"/>
          </p:cNvSpPr>
          <p:nvPr/>
        </p:nvSpPr>
        <p:spPr bwMode="auto">
          <a:xfrm>
            <a:off x="1920876" y="1362075"/>
            <a:ext cx="8366125" cy="5132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dirty="0">
                <a:solidFill>
                  <a:srgbClr val="000000"/>
                </a:solidFill>
                <a:latin typeface="Calibri" charset="0"/>
                <a:cs typeface="DejaVu Sans" charset="0"/>
              </a:rPr>
              <a:t>A destination process </a:t>
            </a:r>
            <a:r>
              <a:rPr lang="en-US" sz="2800" i="1" dirty="0">
                <a:solidFill>
                  <a:srgbClr val="C00000"/>
                </a:solidFill>
                <a:latin typeface="Calibri" charset="0"/>
                <a:cs typeface="DejaVu Sans" charset="0"/>
              </a:rPr>
              <a:t>receives</a:t>
            </a:r>
            <a:r>
              <a:rPr lang="en-US" sz="2800" dirty="0">
                <a:solidFill>
                  <a:srgbClr val="000000"/>
                </a:solidFill>
                <a:latin typeface="Calibri" charset="0"/>
                <a:cs typeface="DejaVu Sans" charset="0"/>
              </a:rPr>
              <a:t> a signal when it is forced by the kernel to react in some way to the delivery of the signal</a:t>
            </a:r>
          </a:p>
          <a:p>
            <a:pPr eaLnBrk="1" hangingPunct="1">
              <a:spcBef>
                <a:spcPts val="700"/>
              </a:spcBef>
              <a:buFont typeface="Arial" charset="0"/>
              <a:buChar char="•"/>
              <a:defRPr/>
            </a:pPr>
            <a:r>
              <a:rPr lang="en-US" sz="2800" dirty="0">
                <a:solidFill>
                  <a:srgbClr val="000000"/>
                </a:solidFill>
                <a:latin typeface="Calibri" charset="0"/>
                <a:cs typeface="DejaVu Sans" charset="0"/>
              </a:rPr>
              <a:t>Three possible ways to react:</a:t>
            </a:r>
          </a:p>
          <a:p>
            <a:pPr lvl="1" eaLnBrk="1" hangingPunct="1">
              <a:spcBef>
                <a:spcPts val="600"/>
              </a:spcBef>
              <a:buClr>
                <a:srgbClr val="C00000"/>
              </a:buClr>
              <a:buFont typeface="Arial" charset="0"/>
              <a:buChar char="–"/>
              <a:defRPr/>
            </a:pPr>
            <a:r>
              <a:rPr lang="en-US" sz="2400" b="1" i="1" dirty="0">
                <a:solidFill>
                  <a:srgbClr val="C00000"/>
                </a:solidFill>
                <a:latin typeface="Calibri" charset="0"/>
                <a:ea typeface="ＭＳ Ｐゴシック" charset="0"/>
                <a:cs typeface="DejaVu Sans" charset="0"/>
              </a:rPr>
              <a:t>Ignore</a:t>
            </a:r>
            <a:r>
              <a:rPr lang="en-US" sz="2400" dirty="0">
                <a:solidFill>
                  <a:srgbClr val="000000"/>
                </a:solidFill>
                <a:latin typeface="Calibri" charset="0"/>
                <a:ea typeface="ＭＳ Ｐゴシック" charset="0"/>
                <a:cs typeface="DejaVu Sans" charset="0"/>
              </a:rPr>
              <a:t> the signal (do nothing)</a:t>
            </a:r>
          </a:p>
          <a:p>
            <a:pPr lvl="1" eaLnBrk="1" hangingPunct="1">
              <a:spcBef>
                <a:spcPts val="600"/>
              </a:spcBef>
              <a:buClr>
                <a:srgbClr val="C00000"/>
              </a:buClr>
              <a:buFont typeface="Arial" charset="0"/>
              <a:buChar char="–"/>
              <a:defRPr/>
            </a:pPr>
            <a:r>
              <a:rPr lang="en-US" sz="2400" b="1" i="1" dirty="0">
                <a:solidFill>
                  <a:srgbClr val="C00000"/>
                </a:solidFill>
                <a:latin typeface="Calibri" charset="0"/>
                <a:ea typeface="ＭＳ Ｐゴシック" charset="0"/>
                <a:cs typeface="DejaVu Sans" charset="0"/>
              </a:rPr>
              <a:t>Terminate</a:t>
            </a:r>
            <a:r>
              <a:rPr lang="en-US" sz="2400" dirty="0">
                <a:solidFill>
                  <a:srgbClr val="000000"/>
                </a:solidFill>
                <a:latin typeface="Calibri" charset="0"/>
                <a:ea typeface="ＭＳ Ｐゴシック" charset="0"/>
                <a:cs typeface="DejaVu Sans" charset="0"/>
              </a:rPr>
              <a:t> the process (with optional core dump)</a:t>
            </a:r>
          </a:p>
          <a:p>
            <a:pPr lvl="1" eaLnBrk="1" hangingPunct="1">
              <a:spcBef>
                <a:spcPts val="600"/>
              </a:spcBef>
              <a:buClr>
                <a:srgbClr val="C00000"/>
              </a:buClr>
              <a:buFont typeface="Arial" charset="0"/>
              <a:buChar char="–"/>
              <a:defRPr/>
            </a:pPr>
            <a:r>
              <a:rPr lang="en-US" sz="2400" b="1" i="1" dirty="0">
                <a:solidFill>
                  <a:srgbClr val="C00000"/>
                </a:solidFill>
                <a:latin typeface="Calibri" charset="0"/>
                <a:ea typeface="ＭＳ Ｐゴシック" charset="0"/>
                <a:cs typeface="DejaVu Sans" charset="0"/>
              </a:rPr>
              <a:t>Catch</a:t>
            </a:r>
            <a:r>
              <a:rPr lang="en-US" sz="2400" i="1" dirty="0">
                <a:solidFill>
                  <a:srgbClr val="FF3300"/>
                </a:solidFill>
                <a:latin typeface="Calibri" charset="0"/>
                <a:ea typeface="ＭＳ Ｐゴシック" charset="0"/>
                <a:cs typeface="DejaVu Sans" charset="0"/>
              </a:rPr>
              <a:t> </a:t>
            </a:r>
            <a:r>
              <a:rPr lang="en-US" sz="2400" dirty="0">
                <a:solidFill>
                  <a:srgbClr val="000000"/>
                </a:solidFill>
                <a:latin typeface="Calibri" charset="0"/>
                <a:ea typeface="ＭＳ Ｐゴシック" charset="0"/>
                <a:cs typeface="DejaVu Sans" charset="0"/>
              </a:rPr>
              <a:t>the signal by executing a user-level function called </a:t>
            </a:r>
            <a:r>
              <a:rPr lang="en-US" sz="2400" b="1" i="1" dirty="0">
                <a:solidFill>
                  <a:srgbClr val="C00000"/>
                </a:solidFill>
                <a:latin typeface="Calibri" charset="0"/>
                <a:ea typeface="ＭＳ Ｐゴシック" charset="0"/>
                <a:cs typeface="DejaVu Sans" charset="0"/>
              </a:rPr>
              <a:t>signal handler</a:t>
            </a:r>
          </a:p>
          <a:p>
            <a:pPr lvl="2" eaLnBrk="1" hangingPunct="1">
              <a:spcBef>
                <a:spcPts val="500"/>
              </a:spcBef>
              <a:buFont typeface="Arial" charset="0"/>
              <a:buChar char="•"/>
              <a:defRPr/>
            </a:pPr>
            <a:r>
              <a:rPr lang="en-US" sz="2000" dirty="0">
                <a:solidFill>
                  <a:srgbClr val="000000"/>
                </a:solidFill>
                <a:latin typeface="Calibri" charset="0"/>
                <a:ea typeface="ＭＳ Ｐゴシック" charset="0"/>
                <a:cs typeface="DejaVu Sans" charset="0"/>
              </a:rPr>
              <a:t>Akin to a hardware exception handler being called in response to an asynchronous interrupt</a:t>
            </a:r>
          </a:p>
        </p:txBody>
      </p:sp>
    </p:spTree>
    <p:extLst>
      <p:ext uri="{BB962C8B-B14F-4D97-AF65-F5344CB8AC3E}">
        <p14:creationId xmlns:p14="http://schemas.microsoft.com/office/powerpoint/2010/main" val="3304486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Signal Concepts (continued)</a:t>
            </a:r>
          </a:p>
        </p:txBody>
      </p:sp>
      <p:sp>
        <p:nvSpPr>
          <p:cNvPr id="54275" name="Text Box 2"/>
          <p:cNvSpPr txBox="1">
            <a:spLocks noChangeArrowheads="1"/>
          </p:cNvSpPr>
          <p:nvPr/>
        </p:nvSpPr>
        <p:spPr bwMode="auto">
          <a:xfrm>
            <a:off x="1814514" y="1220789"/>
            <a:ext cx="8548687" cy="59515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A signal is </a:t>
            </a:r>
            <a:r>
              <a:rPr lang="en-US" sz="2800" i="1">
                <a:solidFill>
                  <a:srgbClr val="C00000"/>
                </a:solidFill>
                <a:latin typeface="Calibri" charset="0"/>
                <a:cs typeface="DejaVu Sans" charset="0"/>
              </a:rPr>
              <a:t>pending</a:t>
            </a:r>
            <a:r>
              <a:rPr lang="en-US" sz="2800">
                <a:solidFill>
                  <a:srgbClr val="000000"/>
                </a:solidFill>
                <a:latin typeface="Calibri" charset="0"/>
                <a:cs typeface="DejaVu Sans" charset="0"/>
              </a:rPr>
              <a:t> if sent but not yet received</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There can be at most one pending signal of any particular type</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Important: Signals are not queued</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If a process has a pending signal of type k, then subsequent signals of type k that are sent to that process are discarded</a:t>
            </a:r>
          </a:p>
          <a:p>
            <a:pPr eaLnBrk="1" hangingPunct="1">
              <a:spcBef>
                <a:spcPts val="700"/>
              </a:spcBef>
              <a:buFont typeface="Arial" charset="0"/>
              <a:buChar char="•"/>
              <a:defRPr/>
            </a:pPr>
            <a:r>
              <a:rPr lang="en-US" sz="2800">
                <a:solidFill>
                  <a:srgbClr val="000000"/>
                </a:solidFill>
                <a:latin typeface="Calibri" charset="0"/>
                <a:cs typeface="DejaVu Sans" charset="0"/>
              </a:rPr>
              <a:t>A process can </a:t>
            </a:r>
            <a:r>
              <a:rPr lang="en-US" sz="2800" i="1">
                <a:solidFill>
                  <a:srgbClr val="C00000"/>
                </a:solidFill>
                <a:latin typeface="Calibri" charset="0"/>
                <a:cs typeface="DejaVu Sans" charset="0"/>
              </a:rPr>
              <a:t>block</a:t>
            </a:r>
            <a:r>
              <a:rPr lang="en-US" sz="2800">
                <a:solidFill>
                  <a:srgbClr val="000000"/>
                </a:solidFill>
                <a:latin typeface="Calibri" charset="0"/>
                <a:cs typeface="DejaVu Sans" charset="0"/>
              </a:rPr>
              <a:t> the receipt of certain signals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Blocked signals can be delivered, but will not be received until the signal is unblocked</a:t>
            </a:r>
          </a:p>
          <a:p>
            <a:pPr eaLnBrk="1" hangingPunct="1">
              <a:spcBef>
                <a:spcPts val="700"/>
              </a:spcBef>
              <a:buFont typeface="Arial" charset="0"/>
              <a:buChar char="•"/>
              <a:defRPr/>
            </a:pPr>
            <a:r>
              <a:rPr lang="en-US" sz="2800">
                <a:solidFill>
                  <a:srgbClr val="000000"/>
                </a:solidFill>
                <a:latin typeface="Calibri" charset="0"/>
                <a:cs typeface="DejaVu Sans" charset="0"/>
              </a:rPr>
              <a:t>A pending signal is received at most once</a:t>
            </a:r>
          </a:p>
          <a:p>
            <a:pPr eaLnBrk="1" hangingPunct="1">
              <a:spcBef>
                <a:spcPts val="700"/>
              </a:spcBef>
              <a:defRPr/>
            </a:pPr>
            <a:endParaRPr lang="en-US" sz="2800">
              <a:solidFill>
                <a:srgbClr val="000000"/>
              </a:solidFill>
              <a:latin typeface="Calibri" charset="0"/>
              <a:cs typeface="DejaVu Sans" charset="0"/>
            </a:endParaRPr>
          </a:p>
        </p:txBody>
      </p:sp>
    </p:spTree>
    <p:extLst>
      <p:ext uri="{BB962C8B-B14F-4D97-AF65-F5344CB8AC3E}">
        <p14:creationId xmlns:p14="http://schemas.microsoft.com/office/powerpoint/2010/main" val="384876371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Signal Concepts	</a:t>
            </a:r>
          </a:p>
        </p:txBody>
      </p:sp>
      <p:sp>
        <p:nvSpPr>
          <p:cNvPr id="55299" name="Text Box 2"/>
          <p:cNvSpPr txBox="1">
            <a:spLocks noChangeArrowheads="1"/>
          </p:cNvSpPr>
          <p:nvPr/>
        </p:nvSpPr>
        <p:spPr bwMode="auto">
          <a:xfrm>
            <a:off x="1866900" y="1252538"/>
            <a:ext cx="8420100" cy="52244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Kernel maintains </a:t>
            </a:r>
            <a:r>
              <a:rPr lang="en-US" sz="2800">
                <a:solidFill>
                  <a:srgbClr val="000000"/>
                </a:solidFill>
                <a:latin typeface="Courier New" charset="0"/>
                <a:cs typeface="DejaVu Sans" charset="0"/>
              </a:rPr>
              <a:t>pending</a:t>
            </a:r>
            <a:r>
              <a:rPr lang="en-US" sz="2800">
                <a:solidFill>
                  <a:srgbClr val="000000"/>
                </a:solidFill>
                <a:latin typeface="Calibri" charset="0"/>
                <a:cs typeface="DejaVu Sans" charset="0"/>
              </a:rPr>
              <a:t> and </a:t>
            </a:r>
            <a:r>
              <a:rPr lang="en-US" sz="2800">
                <a:solidFill>
                  <a:srgbClr val="000000"/>
                </a:solidFill>
                <a:latin typeface="Courier New" charset="0"/>
                <a:cs typeface="DejaVu Sans" charset="0"/>
              </a:rPr>
              <a:t>blocked</a:t>
            </a:r>
            <a:r>
              <a:rPr lang="en-US" sz="2800">
                <a:solidFill>
                  <a:srgbClr val="000000"/>
                </a:solidFill>
                <a:latin typeface="Calibri" charset="0"/>
                <a:cs typeface="DejaVu Sans" charset="0"/>
              </a:rPr>
              <a:t> bit vectors in the context of each process</a:t>
            </a:r>
          </a:p>
          <a:p>
            <a:pPr lvl="1" eaLnBrk="1" hangingPunct="1">
              <a:spcBef>
                <a:spcPts val="600"/>
              </a:spcBef>
              <a:buFont typeface="Arial" charset="0"/>
              <a:buChar char="–"/>
              <a:defRPr/>
            </a:pPr>
            <a:r>
              <a:rPr lang="en-US" sz="2400" b="1">
                <a:solidFill>
                  <a:srgbClr val="000000"/>
                </a:solidFill>
                <a:latin typeface="Courier New" charset="0"/>
                <a:ea typeface="ＭＳ Ｐゴシック" charset="0"/>
                <a:cs typeface="DejaVu Sans" charset="0"/>
              </a:rPr>
              <a:t>pending</a:t>
            </a:r>
            <a:r>
              <a:rPr lang="en-US" sz="2400">
                <a:solidFill>
                  <a:srgbClr val="000000"/>
                </a:solidFill>
                <a:latin typeface="Calibri" charset="0"/>
                <a:ea typeface="ＭＳ Ｐゴシック" charset="0"/>
                <a:cs typeface="DejaVu Sans" charset="0"/>
              </a:rPr>
              <a:t>: represents the set of pending signals</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Kernel sets bit k in </a:t>
            </a:r>
            <a:r>
              <a:rPr lang="en-US" sz="2000" b="1">
                <a:solidFill>
                  <a:srgbClr val="000000"/>
                </a:solidFill>
                <a:latin typeface="Courier New" charset="0"/>
                <a:ea typeface="ＭＳ Ｐゴシック" charset="0"/>
                <a:cs typeface="DejaVu Sans" charset="0"/>
              </a:rPr>
              <a:t>pending</a:t>
            </a:r>
            <a:r>
              <a:rPr lang="en-US" sz="2000">
                <a:solidFill>
                  <a:srgbClr val="000000"/>
                </a:solidFill>
                <a:latin typeface="Calibri" charset="0"/>
                <a:ea typeface="ＭＳ Ｐゴシック" charset="0"/>
                <a:cs typeface="DejaVu Sans" charset="0"/>
              </a:rPr>
              <a:t> when a signal of type k is delivered</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Kernel clears bit k in </a:t>
            </a:r>
            <a:r>
              <a:rPr lang="en-US" sz="2000" b="1">
                <a:solidFill>
                  <a:srgbClr val="000000"/>
                </a:solidFill>
                <a:latin typeface="Courier New" charset="0"/>
                <a:ea typeface="ＭＳ Ｐゴシック" charset="0"/>
                <a:cs typeface="DejaVu Sans" charset="0"/>
              </a:rPr>
              <a:t>pending</a:t>
            </a:r>
            <a:r>
              <a:rPr lang="en-US" sz="2000">
                <a:solidFill>
                  <a:srgbClr val="000000"/>
                </a:solidFill>
                <a:latin typeface="Calibri" charset="0"/>
                <a:ea typeface="ＭＳ Ｐゴシック" charset="0"/>
                <a:cs typeface="DejaVu Sans" charset="0"/>
              </a:rPr>
              <a:t> when a signal of type k is received </a:t>
            </a:r>
          </a:p>
          <a:p>
            <a:pPr lvl="1" eaLnBrk="1" hangingPunct="1">
              <a:spcBef>
                <a:spcPts val="600"/>
              </a:spcBef>
              <a:defRPr/>
            </a:pPr>
            <a:endParaRPr lang="en-US" sz="2400" b="1">
              <a:solidFill>
                <a:srgbClr val="000000"/>
              </a:solidFill>
              <a:latin typeface="Courier New" charset="0"/>
              <a:ea typeface="ＭＳ Ｐゴシック" charset="0"/>
              <a:cs typeface="DejaVu Sans" charset="0"/>
            </a:endParaRPr>
          </a:p>
          <a:p>
            <a:pPr lvl="1" eaLnBrk="1" hangingPunct="1">
              <a:spcBef>
                <a:spcPts val="600"/>
              </a:spcBef>
              <a:buFont typeface="Arial" charset="0"/>
              <a:buChar char="–"/>
              <a:defRPr/>
            </a:pPr>
            <a:r>
              <a:rPr lang="en-US" sz="2400" b="1">
                <a:solidFill>
                  <a:srgbClr val="000000"/>
                </a:solidFill>
                <a:latin typeface="Courier New" charset="0"/>
                <a:ea typeface="ＭＳ Ｐゴシック" charset="0"/>
                <a:cs typeface="DejaVu Sans" charset="0"/>
              </a:rPr>
              <a:t>blocked</a:t>
            </a:r>
            <a:r>
              <a:rPr lang="en-US" sz="2400">
                <a:solidFill>
                  <a:srgbClr val="000000"/>
                </a:solidFill>
                <a:latin typeface="Calibri" charset="0"/>
                <a:ea typeface="ＭＳ Ｐゴシック" charset="0"/>
                <a:cs typeface="DejaVu Sans" charset="0"/>
              </a:rPr>
              <a:t>: represents the set of blocked signals</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Can be set and cleared by using the </a:t>
            </a:r>
            <a:r>
              <a:rPr lang="en-US" sz="2000" b="1">
                <a:solidFill>
                  <a:srgbClr val="000000"/>
                </a:solidFill>
                <a:latin typeface="Courier New" charset="0"/>
                <a:ea typeface="ＭＳ Ｐゴシック" charset="0"/>
                <a:cs typeface="DejaVu Sans" charset="0"/>
              </a:rPr>
              <a:t>sigprocmask</a:t>
            </a:r>
            <a:r>
              <a:rPr lang="en-US" sz="2000">
                <a:solidFill>
                  <a:srgbClr val="000000"/>
                </a:solidFill>
                <a:latin typeface="Calibri" charset="0"/>
                <a:ea typeface="ＭＳ Ｐゴシック" charset="0"/>
                <a:cs typeface="DejaVu Sans" charset="0"/>
              </a:rPr>
              <a:t> function</a:t>
            </a:r>
          </a:p>
        </p:txBody>
      </p:sp>
    </p:spTree>
    <p:extLst>
      <p:ext uri="{BB962C8B-B14F-4D97-AF65-F5344CB8AC3E}">
        <p14:creationId xmlns:p14="http://schemas.microsoft.com/office/powerpoint/2010/main" val="50638034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981200" y="1"/>
            <a:ext cx="8229600" cy="1311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Sending Signals with </a:t>
            </a:r>
            <a:r>
              <a:rPr lang="en-US" sz="4000">
                <a:solidFill>
                  <a:srgbClr val="000000"/>
                </a:solidFill>
                <a:latin typeface="Courier New" charset="0"/>
                <a:cs typeface="DejaVu Sans" charset="0"/>
              </a:rPr>
              <a:t>kill</a:t>
            </a:r>
            <a:r>
              <a:rPr lang="en-US" sz="4000">
                <a:solidFill>
                  <a:srgbClr val="000000"/>
                </a:solidFill>
                <a:latin typeface="Calibri" charset="0"/>
                <a:cs typeface="DejaVu Sans" charset="0"/>
              </a:rPr>
              <a:t> Program</a:t>
            </a:r>
          </a:p>
        </p:txBody>
      </p:sp>
      <p:sp>
        <p:nvSpPr>
          <p:cNvPr id="58370" name="Text Box 2"/>
          <p:cNvSpPr txBox="1">
            <a:spLocks noChangeArrowheads="1"/>
          </p:cNvSpPr>
          <p:nvPr/>
        </p:nvSpPr>
        <p:spPr bwMode="auto">
          <a:xfrm>
            <a:off x="1814514" y="1030289"/>
            <a:ext cx="3900487" cy="5413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279400" indent="-279400"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1pPr>
            <a:lvl2pPr marL="280988" indent="-279400"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ourier New" panose="02070309020205020404" pitchFamily="49" charset="0"/>
              </a:rPr>
              <a:t>kill </a:t>
            </a:r>
            <a:r>
              <a:rPr lang="en-US" altLang="en-US" sz="2800">
                <a:solidFill>
                  <a:srgbClr val="000000"/>
                </a:solidFill>
                <a:latin typeface="Calibri" panose="020F0502020204030204" pitchFamily="34" charset="0"/>
              </a:rPr>
              <a:t>program sends arbitrary signal to a process or process group</a:t>
            </a:r>
          </a:p>
          <a:p>
            <a:pPr lvl="1" eaLnBrk="1" hangingPunct="1">
              <a:spcBef>
                <a:spcPts val="600"/>
              </a:spcBef>
            </a:pPr>
            <a:endParaRPr lang="en-US" altLang="en-US">
              <a:solidFill>
                <a:srgbClr val="000000"/>
              </a:solidFill>
              <a:latin typeface="Courier New" panose="02070309020205020404" pitchFamily="49" charset="0"/>
            </a:endParaRP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Examples</a:t>
            </a:r>
          </a:p>
          <a:p>
            <a:pPr lvl="1" eaLnBrk="1" hangingPunct="1">
              <a:spcBef>
                <a:spcPts val="450"/>
              </a:spcBef>
              <a:buFont typeface="Arial" panose="020B0604020202020204" pitchFamily="34" charset="0"/>
              <a:buChar char="–"/>
            </a:pPr>
            <a:r>
              <a:rPr lang="en-US" altLang="en-US" b="1">
                <a:solidFill>
                  <a:srgbClr val="000000"/>
                </a:solidFill>
                <a:latin typeface="Courier New" panose="02070309020205020404" pitchFamily="49" charset="0"/>
              </a:rPr>
              <a:t>kill –9 24818</a:t>
            </a:r>
            <a:br>
              <a:rPr lang="en-US" altLang="en-US" b="1">
                <a:solidFill>
                  <a:srgbClr val="000000"/>
                </a:solidFill>
                <a:latin typeface="Courier New" panose="02070309020205020404" pitchFamily="49" charset="0"/>
              </a:rPr>
            </a:br>
            <a:r>
              <a:rPr lang="en-US" altLang="en-US" sz="1800">
                <a:solidFill>
                  <a:srgbClr val="000000"/>
                </a:solidFill>
                <a:latin typeface="Calibri" panose="020F0502020204030204" pitchFamily="34" charset="0"/>
              </a:rPr>
              <a:t>Send SIGKILL to process 24818</a:t>
            </a:r>
          </a:p>
          <a:p>
            <a:pPr lvl="1" eaLnBrk="1" hangingPunct="1">
              <a:spcBef>
                <a:spcPts val="600"/>
              </a:spcBef>
            </a:pPr>
            <a:endParaRPr lang="en-US" altLang="en-US" b="1">
              <a:solidFill>
                <a:srgbClr val="000000"/>
              </a:solidFill>
              <a:latin typeface="Courier New" panose="02070309020205020404" pitchFamily="49" charset="0"/>
            </a:endParaRPr>
          </a:p>
          <a:p>
            <a:pPr lvl="1" eaLnBrk="1" hangingPunct="1">
              <a:spcBef>
                <a:spcPts val="450"/>
              </a:spcBef>
              <a:buFont typeface="Arial" panose="020B0604020202020204" pitchFamily="34" charset="0"/>
              <a:buChar char="–"/>
            </a:pPr>
            <a:r>
              <a:rPr lang="en-US" altLang="en-US" b="1">
                <a:solidFill>
                  <a:srgbClr val="000000"/>
                </a:solidFill>
                <a:latin typeface="Courier New" panose="02070309020205020404" pitchFamily="49" charset="0"/>
              </a:rPr>
              <a:t>kill –9 –24817</a:t>
            </a:r>
            <a:br>
              <a:rPr lang="en-US" altLang="en-US" b="1">
                <a:solidFill>
                  <a:srgbClr val="000000"/>
                </a:solidFill>
                <a:latin typeface="Courier New" panose="02070309020205020404" pitchFamily="49" charset="0"/>
              </a:rPr>
            </a:br>
            <a:r>
              <a:rPr lang="en-US" altLang="en-US" sz="1800">
                <a:solidFill>
                  <a:srgbClr val="000000"/>
                </a:solidFill>
                <a:latin typeface="Calibri" panose="020F0502020204030204" pitchFamily="34" charset="0"/>
              </a:rPr>
              <a:t>Send SIGKILL to every process in process group 24817</a:t>
            </a:r>
          </a:p>
        </p:txBody>
      </p:sp>
      <p:sp>
        <p:nvSpPr>
          <p:cNvPr id="57348" name="Text Box 3"/>
          <p:cNvSpPr txBox="1">
            <a:spLocks noChangeArrowheads="1"/>
          </p:cNvSpPr>
          <p:nvPr/>
        </p:nvSpPr>
        <p:spPr bwMode="auto">
          <a:xfrm>
            <a:off x="5722938" y="1492250"/>
            <a:ext cx="4625282" cy="4034054"/>
          </a:xfrm>
          <a:prstGeom prst="rect">
            <a:avLst/>
          </a:prstGeom>
          <a:solidFill>
            <a:srgbClr val="D9D9D9"/>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b="1">
                <a:solidFill>
                  <a:srgbClr val="000000"/>
                </a:solidFill>
                <a:latin typeface="Courier New" charset="0"/>
              </a:rPr>
              <a:t>linux&gt; ./forks 16 </a:t>
            </a:r>
          </a:p>
          <a:p>
            <a:pPr eaLnBrk="1" hangingPunct="1">
              <a:buClrTx/>
              <a:buFontTx/>
              <a:buNone/>
              <a:defRPr/>
            </a:pPr>
            <a:r>
              <a:rPr lang="en-US" sz="1600" b="1">
                <a:solidFill>
                  <a:srgbClr val="000000"/>
                </a:solidFill>
                <a:latin typeface="Courier New" charset="0"/>
              </a:rPr>
              <a:t>linux&gt; Child1: pid=24818 pgrp=24817 </a:t>
            </a:r>
          </a:p>
          <a:p>
            <a:pPr eaLnBrk="1" hangingPunct="1">
              <a:buClrTx/>
              <a:buFontTx/>
              <a:buNone/>
              <a:defRPr/>
            </a:pPr>
            <a:r>
              <a:rPr lang="en-US" sz="1600" b="1">
                <a:solidFill>
                  <a:srgbClr val="000000"/>
                </a:solidFill>
                <a:latin typeface="Courier New" charset="0"/>
              </a:rPr>
              <a:t>Child2: pid=24819 pgrp=24817 </a:t>
            </a:r>
          </a:p>
          <a:p>
            <a:pPr eaLnBrk="1" hangingPunct="1">
              <a:buClrTx/>
              <a:buFontTx/>
              <a:buNone/>
              <a:defRPr/>
            </a:pPr>
            <a:r>
              <a:rPr lang="en-US" sz="1600" b="1">
                <a:solidFill>
                  <a:srgbClr val="000000"/>
                </a:solidFill>
                <a:latin typeface="Courier New" charset="0"/>
              </a:rPr>
              <a:t> </a:t>
            </a:r>
          </a:p>
          <a:p>
            <a:pPr eaLnBrk="1" hangingPunct="1">
              <a:buClrTx/>
              <a:buFontTx/>
              <a:buNone/>
              <a:defRPr/>
            </a:pPr>
            <a:r>
              <a:rPr lang="en-US" sz="1600" b="1">
                <a:solidFill>
                  <a:srgbClr val="000000"/>
                </a:solidFill>
                <a:latin typeface="Courier New" charset="0"/>
              </a:rPr>
              <a:t>linux&gt; ps </a:t>
            </a:r>
          </a:p>
          <a:p>
            <a:pPr eaLnBrk="1" hangingPunct="1">
              <a:buClrTx/>
              <a:buFontTx/>
              <a:buNone/>
              <a:defRPr/>
            </a:pPr>
            <a:r>
              <a:rPr lang="en-US" sz="1600" b="1">
                <a:solidFill>
                  <a:srgbClr val="000000"/>
                </a:solidFill>
                <a:latin typeface="Courier New" charset="0"/>
              </a:rPr>
              <a:t>  PID TTY          TIME CMD </a:t>
            </a:r>
          </a:p>
          <a:p>
            <a:pPr eaLnBrk="1" hangingPunct="1">
              <a:buClrTx/>
              <a:buFontTx/>
              <a:buNone/>
              <a:defRPr/>
            </a:pPr>
            <a:r>
              <a:rPr lang="en-US" sz="1600" b="1">
                <a:solidFill>
                  <a:srgbClr val="000000"/>
                </a:solidFill>
                <a:latin typeface="Courier New" charset="0"/>
              </a:rPr>
              <a:t>24788 pts/2    00:00:00 tcsh </a:t>
            </a:r>
          </a:p>
          <a:p>
            <a:pPr eaLnBrk="1" hangingPunct="1">
              <a:buClrTx/>
              <a:buFontTx/>
              <a:buNone/>
              <a:defRPr/>
            </a:pPr>
            <a:r>
              <a:rPr lang="en-US" sz="1600" b="1">
                <a:solidFill>
                  <a:srgbClr val="000000"/>
                </a:solidFill>
                <a:latin typeface="Courier New" charset="0"/>
              </a:rPr>
              <a:t>24818 pts/2    00:00:02 forks </a:t>
            </a:r>
          </a:p>
          <a:p>
            <a:pPr eaLnBrk="1" hangingPunct="1">
              <a:buClrTx/>
              <a:buFontTx/>
              <a:buNone/>
              <a:defRPr/>
            </a:pPr>
            <a:r>
              <a:rPr lang="en-US" sz="1600" b="1">
                <a:solidFill>
                  <a:srgbClr val="000000"/>
                </a:solidFill>
                <a:latin typeface="Courier New" charset="0"/>
              </a:rPr>
              <a:t>24819 pts/2    00:00:02 forks </a:t>
            </a:r>
          </a:p>
          <a:p>
            <a:pPr eaLnBrk="1" hangingPunct="1">
              <a:buClrTx/>
              <a:buFontTx/>
              <a:buNone/>
              <a:defRPr/>
            </a:pPr>
            <a:r>
              <a:rPr lang="en-US" sz="1600" b="1">
                <a:solidFill>
                  <a:srgbClr val="000000"/>
                </a:solidFill>
                <a:latin typeface="Courier New" charset="0"/>
              </a:rPr>
              <a:t>24820 pts/2    00:00:00 ps </a:t>
            </a:r>
          </a:p>
          <a:p>
            <a:pPr eaLnBrk="1" hangingPunct="1">
              <a:buClrTx/>
              <a:buFontTx/>
              <a:buNone/>
              <a:defRPr/>
            </a:pPr>
            <a:r>
              <a:rPr lang="en-US" sz="1600" b="1">
                <a:solidFill>
                  <a:srgbClr val="000000"/>
                </a:solidFill>
                <a:latin typeface="Courier New" charset="0"/>
              </a:rPr>
              <a:t>linux&gt; kill -9 -24817 </a:t>
            </a:r>
          </a:p>
          <a:p>
            <a:pPr eaLnBrk="1" hangingPunct="1">
              <a:buClrTx/>
              <a:buFontTx/>
              <a:buNone/>
              <a:defRPr/>
            </a:pPr>
            <a:r>
              <a:rPr lang="en-US" sz="1600" b="1">
                <a:solidFill>
                  <a:srgbClr val="000000"/>
                </a:solidFill>
                <a:latin typeface="Courier New" charset="0"/>
              </a:rPr>
              <a:t>linux&gt; ps  </a:t>
            </a:r>
          </a:p>
          <a:p>
            <a:pPr eaLnBrk="1" hangingPunct="1">
              <a:buClrTx/>
              <a:buFontTx/>
              <a:buNone/>
              <a:defRPr/>
            </a:pPr>
            <a:r>
              <a:rPr lang="en-US" sz="1600" b="1">
                <a:solidFill>
                  <a:srgbClr val="000000"/>
                </a:solidFill>
                <a:latin typeface="Courier New" charset="0"/>
              </a:rPr>
              <a:t>  PID TTY          TIME CMD </a:t>
            </a:r>
          </a:p>
          <a:p>
            <a:pPr eaLnBrk="1" hangingPunct="1">
              <a:buClrTx/>
              <a:buFontTx/>
              <a:buNone/>
              <a:defRPr/>
            </a:pPr>
            <a:r>
              <a:rPr lang="en-US" sz="1600" b="1">
                <a:solidFill>
                  <a:srgbClr val="000000"/>
                </a:solidFill>
                <a:latin typeface="Courier New" charset="0"/>
              </a:rPr>
              <a:t>24788 pts/2    00:00:00 tcsh </a:t>
            </a:r>
          </a:p>
          <a:p>
            <a:pPr eaLnBrk="1" hangingPunct="1">
              <a:buClrTx/>
              <a:buFontTx/>
              <a:buNone/>
              <a:defRPr/>
            </a:pPr>
            <a:r>
              <a:rPr lang="en-US" sz="1600" b="1">
                <a:solidFill>
                  <a:srgbClr val="000000"/>
                </a:solidFill>
                <a:latin typeface="Courier New" charset="0"/>
              </a:rPr>
              <a:t>24823 pts/2    00:00:00 ps </a:t>
            </a:r>
          </a:p>
          <a:p>
            <a:pPr eaLnBrk="1" hangingPunct="1">
              <a:buClrTx/>
              <a:buFontTx/>
              <a:buNone/>
              <a:defRPr/>
            </a:pPr>
            <a:r>
              <a:rPr lang="en-US" sz="1600" b="1">
                <a:solidFill>
                  <a:srgbClr val="000000"/>
                </a:solidFill>
                <a:latin typeface="Courier New" charset="0"/>
              </a:rPr>
              <a:t>linux&gt; </a:t>
            </a:r>
          </a:p>
        </p:txBody>
      </p:sp>
      <p:sp>
        <p:nvSpPr>
          <p:cNvPr id="58372" name="Rectangle 4"/>
          <p:cNvSpPr>
            <a:spLocks noChangeArrowheads="1"/>
          </p:cNvSpPr>
          <p:nvPr/>
        </p:nvSpPr>
        <p:spPr bwMode="auto">
          <a:xfrm>
            <a:off x="5715000" y="3238500"/>
            <a:ext cx="3733800" cy="266700"/>
          </a:xfrm>
          <a:prstGeom prst="rect">
            <a:avLst/>
          </a:prstGeom>
          <a:noFill/>
          <a:ln w="2844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58373" name="Rectangle 5"/>
          <p:cNvSpPr>
            <a:spLocks noChangeArrowheads="1"/>
          </p:cNvSpPr>
          <p:nvPr/>
        </p:nvSpPr>
        <p:spPr bwMode="auto">
          <a:xfrm>
            <a:off x="5715000" y="3238501"/>
            <a:ext cx="3733800" cy="504825"/>
          </a:xfrm>
          <a:prstGeom prst="rect">
            <a:avLst/>
          </a:prstGeom>
          <a:noFill/>
          <a:ln w="2844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2105107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58372"/>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grpId="0" nodeType="clickEffect">
                                  <p:stCondLst>
                                    <p:cond delay="0"/>
                                  </p:stCondLst>
                                  <p:childTnLst>
                                    <p:set>
                                      <p:cBhvr additive="repl">
                                        <p:cTn id="12" dur="1" fill="hold">
                                          <p:stCondLst>
                                            <p:cond delay="0"/>
                                          </p:stCondLst>
                                        </p:cTn>
                                        <p:tgtEl>
                                          <p:spTgt spid="58373"/>
                                        </p:tgtEl>
                                        <p:attrNameLst>
                                          <p:attrName>style.visibility</p:attrName>
                                        </p:attrNameLst>
                                      </p:cBhvr>
                                      <p:to>
                                        <p:strVal val="visible"/>
                                      </p:to>
                                    </p:set>
                                  </p:childTnLst>
                                </p:cTn>
                              </p:par>
                              <p:par>
                                <p:cTn id="13" presetID="1" presetClass="exit" fill="hold" grpId="1" nodeType="withEffect">
                                  <p:stCondLst>
                                    <p:cond delay="0"/>
                                  </p:stCondLst>
                                  <p:childTnLst>
                                    <p:set>
                                      <p:cBhvr additive="repl">
                                        <p:cTn id="14" dur="1" fill="hold">
                                          <p:stCondLst>
                                            <p:cond delay="0"/>
                                          </p:stCondLst>
                                        </p:cTn>
                                        <p:tgtEl>
                                          <p:spTgt spid="58372"/>
                                        </p:tgtEl>
                                        <p:attrNameLst>
                                          <p:attrName>style.visibility</p:attrName>
                                        </p:attrNameLst>
                                      </p:cBhvr>
                                      <p:to>
                                        <p:strVal val="hidden"/>
                                      </p:to>
                                    </p:set>
                                  </p:childTnLst>
                                </p:cTn>
                              </p:par>
                              <p:par>
                                <p:cTn id="15" presetID="1" presetClass="entr" fill="hold" nodeType="withEffect">
                                  <p:stCondLst>
                                    <p:cond delay="0"/>
                                  </p:stCondLst>
                                  <p:childTnLst>
                                    <p:set>
                                      <p:cBhvr additive="repl">
                                        <p:cTn id="16"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2" grpId="1" animBg="1"/>
      <p:bldP spid="5837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981200" y="-381000"/>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Sending Signals with </a:t>
            </a:r>
            <a:r>
              <a:rPr lang="en-US" sz="4000">
                <a:solidFill>
                  <a:srgbClr val="000000"/>
                </a:solidFill>
                <a:latin typeface="Courier New" charset="0"/>
                <a:cs typeface="DejaVu Sans" charset="0"/>
              </a:rPr>
              <a:t>kill</a:t>
            </a:r>
            <a:r>
              <a:rPr lang="en-US" sz="4000">
                <a:solidFill>
                  <a:srgbClr val="000000"/>
                </a:solidFill>
                <a:latin typeface="Calibri" charset="0"/>
                <a:cs typeface="DejaVu Sans" charset="0"/>
              </a:rPr>
              <a:t> </a:t>
            </a:r>
          </a:p>
        </p:txBody>
      </p:sp>
      <p:sp>
        <p:nvSpPr>
          <p:cNvPr id="58371" name="Text Box 2"/>
          <p:cNvSpPr txBox="1">
            <a:spLocks noChangeArrowheads="1"/>
          </p:cNvSpPr>
          <p:nvPr/>
        </p:nvSpPr>
        <p:spPr bwMode="auto">
          <a:xfrm>
            <a:off x="1981200" y="563562"/>
            <a:ext cx="7696200" cy="5265160"/>
          </a:xfrm>
          <a:prstGeom prst="rect">
            <a:avLst/>
          </a:prstGeom>
          <a:solidFill>
            <a:srgbClr val="F6F5BD"/>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b="1" dirty="0">
                <a:solidFill>
                  <a:srgbClr val="000000"/>
                </a:solidFill>
                <a:latin typeface="Courier New" charset="0"/>
              </a:rPr>
              <a:t>void fork12()</a:t>
            </a:r>
          </a:p>
          <a:p>
            <a:pPr eaLnBrk="1" hangingPunct="1">
              <a:buClrTx/>
              <a:buFontTx/>
              <a:buNone/>
              <a:defRPr/>
            </a:pP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pid_t</a:t>
            </a:r>
            <a:r>
              <a:rPr lang="en-US" sz="1400" b="1" dirty="0">
                <a:solidFill>
                  <a:srgbClr val="000000"/>
                </a:solidFill>
                <a:latin typeface="Courier New" charset="0"/>
              </a:rPr>
              <a:t> </a:t>
            </a:r>
            <a:r>
              <a:rPr lang="en-US" sz="1400" b="1" dirty="0" err="1">
                <a:solidFill>
                  <a:srgbClr val="000000"/>
                </a:solidFill>
                <a:latin typeface="Courier New" charset="0"/>
              </a:rPr>
              <a:t>pid</a:t>
            </a:r>
            <a:r>
              <a:rPr lang="en-US" sz="1400" b="1" dirty="0">
                <a:solidFill>
                  <a:srgbClr val="000000"/>
                </a:solidFill>
                <a:latin typeface="Courier New" charset="0"/>
              </a:rPr>
              <a:t>[N];</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int</a:t>
            </a:r>
            <a:r>
              <a:rPr lang="en-US" sz="1400" b="1" dirty="0">
                <a:solidFill>
                  <a:srgbClr val="000000"/>
                </a:solidFill>
                <a:latin typeface="Courier New" charset="0"/>
              </a:rPr>
              <a:t> i, </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for (i = 0; i &lt; N; i++)</a:t>
            </a:r>
          </a:p>
          <a:p>
            <a:pPr eaLnBrk="1" hangingPunct="1">
              <a:buClrTx/>
              <a:buFontTx/>
              <a:buNone/>
              <a:defRPr/>
            </a:pPr>
            <a:r>
              <a:rPr lang="en-US" sz="1400" b="1" dirty="0">
                <a:solidFill>
                  <a:srgbClr val="000000"/>
                </a:solidFill>
                <a:latin typeface="Courier New" charset="0"/>
              </a:rPr>
              <a:t>	        if ((</a:t>
            </a:r>
            <a:r>
              <a:rPr lang="en-US" sz="1400" b="1" dirty="0" err="1">
                <a:solidFill>
                  <a:srgbClr val="000000"/>
                </a:solidFill>
                <a:latin typeface="Courier New" charset="0"/>
              </a:rPr>
              <a:t>pid</a:t>
            </a:r>
            <a:r>
              <a:rPr lang="en-US" sz="1400" b="1" dirty="0">
                <a:solidFill>
                  <a:srgbClr val="000000"/>
                </a:solidFill>
                <a:latin typeface="Courier New" charset="0"/>
              </a:rPr>
              <a:t>[i] = fork()) == 0)</a:t>
            </a:r>
          </a:p>
          <a:p>
            <a:pPr eaLnBrk="1" hangingPunct="1">
              <a:buClrTx/>
              <a:buFontTx/>
              <a:buNone/>
              <a:defRPr/>
            </a:pPr>
            <a:r>
              <a:rPr lang="en-US" sz="1400" b="1" dirty="0">
                <a:solidFill>
                  <a:srgbClr val="000000"/>
                </a:solidFill>
                <a:latin typeface="Courier New" charset="0"/>
              </a:rPr>
              <a:t>	            while(1); /* Child infinite loop */</a:t>
            </a:r>
          </a:p>
          <a:p>
            <a:pPr eaLnBrk="1" hangingPunct="1">
              <a:buClrTx/>
              <a:buFontTx/>
              <a:buNone/>
              <a:defRPr/>
            </a:pPr>
            <a:endParaRPr lang="en-US" sz="1400" b="1" dirty="0">
              <a:solidFill>
                <a:srgbClr val="000000"/>
              </a:solidFill>
              <a:latin typeface="Courier New" charset="0"/>
            </a:endParaRPr>
          </a:p>
          <a:p>
            <a:pPr eaLnBrk="1" hangingPunct="1">
              <a:buClrTx/>
              <a:buFontTx/>
              <a:buNone/>
              <a:defRPr/>
            </a:pPr>
            <a:r>
              <a:rPr lang="en-US" sz="1400" b="1" dirty="0">
                <a:solidFill>
                  <a:srgbClr val="000000"/>
                </a:solidFill>
                <a:latin typeface="Courier New" charset="0"/>
              </a:rPr>
              <a:t>    </a:t>
            </a:r>
            <a:r>
              <a:rPr lang="en-US" sz="1400" b="1" dirty="0">
                <a:solidFill>
                  <a:srgbClr val="990000"/>
                </a:solidFill>
                <a:latin typeface="Courier New" charset="0"/>
              </a:rPr>
              <a:t>/* Parent terminates the child processes */</a:t>
            </a:r>
          </a:p>
          <a:p>
            <a:pPr eaLnBrk="1" hangingPunct="1">
              <a:buClrTx/>
              <a:buFontTx/>
              <a:buNone/>
              <a:defRPr/>
            </a:pPr>
            <a:r>
              <a:rPr lang="en-US" sz="1400" b="1" dirty="0">
                <a:solidFill>
                  <a:srgbClr val="000000"/>
                </a:solidFill>
                <a:latin typeface="Courier New" charset="0"/>
              </a:rPr>
              <a:t>    for (i = 0; i &lt; N; i++) {</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printf</a:t>
            </a:r>
            <a:r>
              <a:rPr lang="en-US" sz="1400" b="1" dirty="0">
                <a:solidFill>
                  <a:srgbClr val="000000"/>
                </a:solidFill>
                <a:latin typeface="Courier New" charset="0"/>
              </a:rPr>
              <a:t>("Killing process %d\n", </a:t>
            </a:r>
            <a:r>
              <a:rPr lang="en-US" sz="1400" b="1" dirty="0" err="1">
                <a:solidFill>
                  <a:srgbClr val="000000"/>
                </a:solidFill>
                <a:latin typeface="Courier New" charset="0"/>
              </a:rPr>
              <a:t>pid</a:t>
            </a:r>
            <a:r>
              <a:rPr lang="en-US" sz="1400" b="1" dirty="0">
                <a:solidFill>
                  <a:srgbClr val="000000"/>
                </a:solidFill>
                <a:latin typeface="Courier New" charset="0"/>
              </a:rPr>
              <a:t>[i]);</a:t>
            </a:r>
          </a:p>
          <a:p>
            <a:pPr eaLnBrk="1" hangingPunct="1">
              <a:buClrTx/>
              <a:buFontTx/>
              <a:buNone/>
              <a:defRPr/>
            </a:pPr>
            <a:r>
              <a:rPr lang="en-US" sz="1400" b="1" dirty="0">
                <a:solidFill>
                  <a:srgbClr val="000000"/>
                </a:solidFill>
                <a:latin typeface="Courier New" charset="0"/>
              </a:rPr>
              <a:t>	        kill(</a:t>
            </a:r>
            <a:r>
              <a:rPr lang="en-US" sz="1400" b="1" dirty="0" err="1">
                <a:solidFill>
                  <a:srgbClr val="000000"/>
                </a:solidFill>
                <a:latin typeface="Courier New" charset="0"/>
              </a:rPr>
              <a:t>pid</a:t>
            </a:r>
            <a:r>
              <a:rPr lang="en-US" sz="1400" b="1" dirty="0">
                <a:solidFill>
                  <a:srgbClr val="000000"/>
                </a:solidFill>
                <a:latin typeface="Courier New" charset="0"/>
              </a:rPr>
              <a:t>[i], SIGINT);</a:t>
            </a:r>
          </a:p>
          <a:p>
            <a:pPr eaLnBrk="1" hangingPunct="1">
              <a:buClrTx/>
              <a:buFontTx/>
              <a:buNone/>
              <a:defRPr/>
            </a:pPr>
            <a:r>
              <a:rPr lang="en-US" sz="1400" b="1" dirty="0">
                <a:solidFill>
                  <a:srgbClr val="000000"/>
                </a:solidFill>
                <a:latin typeface="Courier New" charset="0"/>
              </a:rPr>
              <a:t>    }</a:t>
            </a:r>
          </a:p>
          <a:p>
            <a:pPr eaLnBrk="1" hangingPunct="1">
              <a:buClrTx/>
              <a:buFontTx/>
              <a:buNone/>
              <a:defRPr/>
            </a:pPr>
            <a:endParaRPr lang="en-US" sz="1400" b="1" dirty="0">
              <a:solidFill>
                <a:srgbClr val="000000"/>
              </a:solidFill>
              <a:latin typeface="Courier New" charset="0"/>
            </a:endParaRPr>
          </a:p>
          <a:p>
            <a:pPr eaLnBrk="1" hangingPunct="1">
              <a:buClrTx/>
              <a:buFontTx/>
              <a:buNone/>
              <a:defRPr/>
            </a:pPr>
            <a:r>
              <a:rPr lang="en-US" sz="1400" b="1" dirty="0">
                <a:solidFill>
                  <a:srgbClr val="000000"/>
                </a:solidFill>
                <a:latin typeface="Courier New" charset="0"/>
              </a:rPr>
              <a:t>    </a:t>
            </a:r>
            <a:r>
              <a:rPr lang="en-US" sz="1400" b="1" dirty="0">
                <a:solidFill>
                  <a:srgbClr val="990000"/>
                </a:solidFill>
                <a:latin typeface="Courier New" charset="0"/>
              </a:rPr>
              <a:t>/* Parent reaps terminated children */</a:t>
            </a:r>
          </a:p>
          <a:p>
            <a:pPr eaLnBrk="1" hangingPunct="1">
              <a:buClrTx/>
              <a:buFontTx/>
              <a:buNone/>
              <a:defRPr/>
            </a:pPr>
            <a:r>
              <a:rPr lang="en-US" sz="1400" b="1" dirty="0">
                <a:solidFill>
                  <a:srgbClr val="000000"/>
                </a:solidFill>
                <a:latin typeface="Courier New" charset="0"/>
              </a:rPr>
              <a:t>    for (i = 0; i &lt; N; i++) {</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pid_t</a:t>
            </a:r>
            <a:r>
              <a:rPr lang="en-US" sz="1400" b="1" dirty="0">
                <a:solidFill>
                  <a:srgbClr val="000000"/>
                </a:solidFill>
                <a:latin typeface="Courier New" charset="0"/>
              </a:rPr>
              <a:t> </a:t>
            </a:r>
            <a:r>
              <a:rPr lang="en-US" sz="1400" b="1" dirty="0" err="1">
                <a:solidFill>
                  <a:srgbClr val="000000"/>
                </a:solidFill>
                <a:latin typeface="Courier New" charset="0"/>
              </a:rPr>
              <a:t>wpid</a:t>
            </a:r>
            <a:r>
              <a:rPr lang="en-US" sz="1400" b="1" dirty="0">
                <a:solidFill>
                  <a:srgbClr val="000000"/>
                </a:solidFill>
                <a:latin typeface="Courier New" charset="0"/>
              </a:rPr>
              <a:t> = wait(&amp;</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if (WIFEXITED(</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printf</a:t>
            </a:r>
            <a:r>
              <a:rPr lang="en-US" sz="1400" b="1" dirty="0">
                <a:solidFill>
                  <a:srgbClr val="000000"/>
                </a:solidFill>
                <a:latin typeface="Courier New" charset="0"/>
              </a:rPr>
              <a:t>("Child %d terminated with exit status %d\n",</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wpid</a:t>
            </a:r>
            <a:r>
              <a:rPr lang="en-US" sz="1400" b="1" dirty="0">
                <a:solidFill>
                  <a:srgbClr val="000000"/>
                </a:solidFill>
                <a:latin typeface="Courier New" charset="0"/>
              </a:rPr>
              <a:t>, WEXITSTATUS(</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else</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printf</a:t>
            </a:r>
            <a:r>
              <a:rPr lang="en-US" sz="1400" b="1" dirty="0">
                <a:solidFill>
                  <a:srgbClr val="000000"/>
                </a:solidFill>
                <a:latin typeface="Courier New" charset="0"/>
              </a:rPr>
              <a:t>("Child %d terminated abnormally\n", </a:t>
            </a:r>
            <a:r>
              <a:rPr lang="en-US" sz="1400" b="1" dirty="0" err="1">
                <a:solidFill>
                  <a:srgbClr val="000000"/>
                </a:solidFill>
                <a:latin typeface="Courier New" charset="0"/>
              </a:rPr>
              <a:t>wpid</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p>
          <a:p>
            <a:pPr eaLnBrk="1" hangingPunct="1">
              <a:buClrTx/>
              <a:buFontTx/>
              <a:buNone/>
              <a:defRPr/>
            </a:pPr>
            <a:r>
              <a:rPr lang="en-US" sz="1400" b="1" dirty="0">
                <a:solidFill>
                  <a:srgbClr val="000000"/>
                </a:solidFill>
                <a:latin typeface="Courier New" charset="0"/>
              </a:rPr>
              <a:t>}</a:t>
            </a:r>
          </a:p>
        </p:txBody>
      </p:sp>
    </p:spTree>
    <p:extLst>
      <p:ext uri="{BB962C8B-B14F-4D97-AF65-F5344CB8AC3E}">
        <p14:creationId xmlns:p14="http://schemas.microsoft.com/office/powerpoint/2010/main" val="175607989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981200" y="-30163"/>
            <a:ext cx="8229600" cy="11430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Receiving Signals</a:t>
            </a:r>
          </a:p>
        </p:txBody>
      </p:sp>
      <p:sp>
        <p:nvSpPr>
          <p:cNvPr id="60418" name="Text Box 2"/>
          <p:cNvSpPr txBox="1">
            <a:spLocks noChangeArrowheads="1"/>
          </p:cNvSpPr>
          <p:nvPr/>
        </p:nvSpPr>
        <p:spPr bwMode="auto">
          <a:xfrm>
            <a:off x="1920876" y="895350"/>
            <a:ext cx="7896225" cy="4972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a:solidFill>
                  <a:srgbClr val="000000"/>
                </a:solidFill>
                <a:latin typeface="Calibri" charset="0"/>
                <a:cs typeface="DejaVu Sans" charset="0"/>
              </a:rPr>
              <a:t>Suppose  kernel is returning from an exception handler and is ready to pass control to process </a:t>
            </a:r>
            <a:r>
              <a:rPr lang="en-US" i="1">
                <a:solidFill>
                  <a:srgbClr val="000000"/>
                </a:solidFill>
                <a:latin typeface="Calibri" charset="0"/>
                <a:cs typeface="DejaVu Sans" charset="0"/>
              </a:rPr>
              <a:t>p</a:t>
            </a:r>
          </a:p>
          <a:p>
            <a:pPr eaLnBrk="1" hangingPunct="1">
              <a:spcBef>
                <a:spcPts val="700"/>
              </a:spcBef>
              <a:buFont typeface="Arial" charset="0"/>
              <a:buChar char="•"/>
              <a:defRPr/>
            </a:pPr>
            <a:r>
              <a:rPr lang="en-US">
                <a:solidFill>
                  <a:srgbClr val="000000"/>
                </a:solidFill>
                <a:latin typeface="Calibri" charset="0"/>
                <a:cs typeface="DejaVu Sans" charset="0"/>
              </a:rPr>
              <a:t>Kernel computes</a:t>
            </a:r>
            <a:r>
              <a:rPr lang="en-US">
                <a:solidFill>
                  <a:srgbClr val="000000"/>
                </a:solidFill>
                <a:latin typeface="Courier New" charset="0"/>
                <a:cs typeface="DejaVu Sans" charset="0"/>
              </a:rPr>
              <a:t> pnb = pending &amp; ~blocked</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The set of pending nonblocked signals for process </a:t>
            </a:r>
            <a:r>
              <a:rPr lang="en-US" i="1">
                <a:solidFill>
                  <a:srgbClr val="000000"/>
                </a:solidFill>
                <a:latin typeface="Calibri" charset="0"/>
                <a:ea typeface="ＭＳ Ｐゴシック" charset="0"/>
                <a:cs typeface="DejaVu Sans" charset="0"/>
              </a:rPr>
              <a:t>p</a:t>
            </a:r>
            <a:r>
              <a:rPr lang="en-US">
                <a:solidFill>
                  <a:srgbClr val="000000"/>
                </a:solidFill>
                <a:latin typeface="Courier New" charset="0"/>
                <a:ea typeface="ＭＳ Ｐゴシック" charset="0"/>
                <a:cs typeface="DejaVu Sans" charset="0"/>
              </a:rPr>
              <a:t> </a:t>
            </a:r>
          </a:p>
          <a:p>
            <a:pPr eaLnBrk="1" hangingPunct="1">
              <a:spcBef>
                <a:spcPts val="700"/>
              </a:spcBef>
              <a:buFont typeface="Arial" charset="0"/>
              <a:buChar char="•"/>
              <a:defRPr/>
            </a:pPr>
            <a:r>
              <a:rPr lang="en-US">
                <a:solidFill>
                  <a:srgbClr val="000000"/>
                </a:solidFill>
                <a:latin typeface="Calibri" charset="0"/>
                <a:cs typeface="DejaVu Sans" charset="0"/>
              </a:rPr>
              <a:t>If  (</a:t>
            </a:r>
            <a:r>
              <a:rPr lang="en-US">
                <a:solidFill>
                  <a:srgbClr val="000000"/>
                </a:solidFill>
                <a:latin typeface="Courier New" charset="0"/>
                <a:cs typeface="DejaVu Sans" charset="0"/>
              </a:rPr>
              <a:t>pnb == 0</a:t>
            </a:r>
            <a:r>
              <a:rPr lang="en-US">
                <a:solidFill>
                  <a:srgbClr val="000000"/>
                </a:solidFill>
                <a:latin typeface="Calibri" charset="0"/>
                <a:cs typeface="DejaVu Sans" charset="0"/>
              </a:rPr>
              <a:t>) </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Pass control to next instruction in the logical flow for </a:t>
            </a:r>
            <a:r>
              <a:rPr lang="en-US" i="1">
                <a:solidFill>
                  <a:srgbClr val="000000"/>
                </a:solidFill>
                <a:latin typeface="Calibri" charset="0"/>
                <a:ea typeface="ＭＳ Ｐゴシック" charset="0"/>
                <a:cs typeface="DejaVu Sans" charset="0"/>
              </a:rPr>
              <a:t>p</a:t>
            </a:r>
          </a:p>
          <a:p>
            <a:pPr eaLnBrk="1" hangingPunct="1">
              <a:spcBef>
                <a:spcPts val="700"/>
              </a:spcBef>
              <a:buFont typeface="Arial" charset="0"/>
              <a:buChar char="•"/>
              <a:defRPr/>
            </a:pPr>
            <a:r>
              <a:rPr lang="en-US">
                <a:solidFill>
                  <a:srgbClr val="000000"/>
                </a:solidFill>
                <a:latin typeface="Calibri" charset="0"/>
                <a:cs typeface="DejaVu Sans" charset="0"/>
              </a:rPr>
              <a:t>Else</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Choose least nonzero bit </a:t>
            </a:r>
            <a:r>
              <a:rPr lang="en-US" i="1">
                <a:solidFill>
                  <a:srgbClr val="000000"/>
                </a:solidFill>
                <a:latin typeface="Calibri" charset="0"/>
                <a:ea typeface="ＭＳ Ｐゴシック" charset="0"/>
                <a:cs typeface="DejaVu Sans" charset="0"/>
              </a:rPr>
              <a:t>k</a:t>
            </a:r>
            <a:r>
              <a:rPr lang="en-US">
                <a:solidFill>
                  <a:srgbClr val="000000"/>
                </a:solidFill>
                <a:latin typeface="Calibri" charset="0"/>
                <a:ea typeface="ＭＳ Ｐゴシック" charset="0"/>
                <a:cs typeface="DejaVu Sans" charset="0"/>
              </a:rPr>
              <a:t> in </a:t>
            </a:r>
            <a:r>
              <a:rPr lang="en-US" b="1">
                <a:solidFill>
                  <a:srgbClr val="000000"/>
                </a:solidFill>
                <a:latin typeface="Courier New" charset="0"/>
                <a:ea typeface="ＭＳ Ｐゴシック" charset="0"/>
                <a:cs typeface="DejaVu Sans" charset="0"/>
              </a:rPr>
              <a:t>pnb</a:t>
            </a:r>
            <a:r>
              <a:rPr lang="en-US">
                <a:solidFill>
                  <a:srgbClr val="000000"/>
                </a:solidFill>
                <a:latin typeface="Courier New" charset="0"/>
                <a:ea typeface="ＭＳ Ｐゴシック" charset="0"/>
                <a:cs typeface="DejaVu Sans" charset="0"/>
              </a:rPr>
              <a:t> </a:t>
            </a:r>
            <a:r>
              <a:rPr lang="en-US">
                <a:solidFill>
                  <a:srgbClr val="000000"/>
                </a:solidFill>
                <a:latin typeface="Calibri" charset="0"/>
                <a:ea typeface="ＭＳ Ｐゴシック" charset="0"/>
                <a:cs typeface="DejaVu Sans" charset="0"/>
              </a:rPr>
              <a:t>and force process </a:t>
            </a:r>
            <a:r>
              <a:rPr lang="en-US" i="1">
                <a:solidFill>
                  <a:srgbClr val="000000"/>
                </a:solidFill>
                <a:latin typeface="Calibri" charset="0"/>
                <a:ea typeface="ＭＳ Ｐゴシック" charset="0"/>
                <a:cs typeface="DejaVu Sans" charset="0"/>
              </a:rPr>
              <a:t>p</a:t>
            </a:r>
            <a:r>
              <a:rPr lang="en-US">
                <a:solidFill>
                  <a:srgbClr val="000000"/>
                </a:solidFill>
                <a:latin typeface="Calibri" charset="0"/>
                <a:ea typeface="ＭＳ Ｐゴシック" charset="0"/>
                <a:cs typeface="DejaVu Sans" charset="0"/>
              </a:rPr>
              <a:t> to </a:t>
            </a:r>
            <a:r>
              <a:rPr lang="en-US" b="1" i="1">
                <a:solidFill>
                  <a:srgbClr val="C00000"/>
                </a:solidFill>
                <a:latin typeface="Calibri" charset="0"/>
                <a:ea typeface="ＭＳ Ｐゴシック" charset="0"/>
                <a:cs typeface="DejaVu Sans" charset="0"/>
              </a:rPr>
              <a:t>receive</a:t>
            </a:r>
            <a:r>
              <a:rPr lang="en-US">
                <a:solidFill>
                  <a:srgbClr val="000000"/>
                </a:solidFill>
                <a:latin typeface="Calibri" charset="0"/>
                <a:ea typeface="ＭＳ Ｐゴシック" charset="0"/>
                <a:cs typeface="DejaVu Sans" charset="0"/>
              </a:rPr>
              <a:t> signal </a:t>
            </a:r>
            <a:r>
              <a:rPr lang="en-US" i="1">
                <a:solidFill>
                  <a:srgbClr val="000000"/>
                </a:solidFill>
                <a:latin typeface="Calibri" charset="0"/>
                <a:ea typeface="ＭＳ Ｐゴシック" charset="0"/>
                <a:cs typeface="DejaVu Sans" charset="0"/>
              </a:rPr>
              <a:t>k</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The receipt of the signal triggers some </a:t>
            </a:r>
            <a:r>
              <a:rPr lang="en-US" b="1" i="1">
                <a:solidFill>
                  <a:srgbClr val="C00000"/>
                </a:solidFill>
                <a:latin typeface="Calibri" charset="0"/>
                <a:ea typeface="ＭＳ Ｐゴシック" charset="0"/>
                <a:cs typeface="DejaVu Sans" charset="0"/>
              </a:rPr>
              <a:t>action</a:t>
            </a:r>
            <a:r>
              <a:rPr lang="en-US">
                <a:solidFill>
                  <a:srgbClr val="000000"/>
                </a:solidFill>
                <a:latin typeface="Calibri" charset="0"/>
                <a:ea typeface="ＭＳ Ｐゴシック" charset="0"/>
                <a:cs typeface="DejaVu Sans" charset="0"/>
              </a:rPr>
              <a:t> by </a:t>
            </a:r>
            <a:r>
              <a:rPr lang="en-US" i="1">
                <a:solidFill>
                  <a:srgbClr val="000000"/>
                </a:solidFill>
                <a:latin typeface="Calibri" charset="0"/>
                <a:ea typeface="ＭＳ Ｐゴシック" charset="0"/>
                <a:cs typeface="DejaVu Sans" charset="0"/>
              </a:rPr>
              <a:t>p</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Repeat for all nonzero </a:t>
            </a:r>
            <a:r>
              <a:rPr lang="en-US" i="1">
                <a:solidFill>
                  <a:srgbClr val="000000"/>
                </a:solidFill>
                <a:latin typeface="Calibri" charset="0"/>
                <a:ea typeface="ＭＳ Ｐゴシック" charset="0"/>
                <a:cs typeface="DejaVu Sans" charset="0"/>
              </a:rPr>
              <a:t>k</a:t>
            </a:r>
            <a:r>
              <a:rPr lang="en-US">
                <a:solidFill>
                  <a:srgbClr val="000000"/>
                </a:solidFill>
                <a:latin typeface="Calibri" charset="0"/>
                <a:ea typeface="ＭＳ Ｐゴシック" charset="0"/>
                <a:cs typeface="DejaVu Sans" charset="0"/>
              </a:rPr>
              <a:t> in </a:t>
            </a:r>
            <a:r>
              <a:rPr lang="en-US" b="1">
                <a:solidFill>
                  <a:srgbClr val="000000"/>
                </a:solidFill>
                <a:latin typeface="Courier New" charset="0"/>
                <a:ea typeface="ＭＳ Ｐゴシック" charset="0"/>
                <a:cs typeface="DejaVu Sans" charset="0"/>
              </a:rPr>
              <a:t>pnb</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Pass control to next instruction in logical flow for </a:t>
            </a:r>
            <a:r>
              <a:rPr lang="en-US" i="1">
                <a:solidFill>
                  <a:srgbClr val="000000"/>
                </a:solidFill>
                <a:latin typeface="Calibri" charset="0"/>
                <a:ea typeface="ＭＳ Ｐゴシック" charset="0"/>
                <a:cs typeface="DejaVu Sans" charset="0"/>
              </a:rPr>
              <a:t>p</a:t>
            </a:r>
          </a:p>
        </p:txBody>
      </p:sp>
    </p:spTree>
    <p:extLst>
      <p:ext uri="{BB962C8B-B14F-4D97-AF65-F5344CB8AC3E}">
        <p14:creationId xmlns:p14="http://schemas.microsoft.com/office/powerpoint/2010/main" val="29664361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0418">
                                            <p:txEl>
                                              <p:pRg st="3" end="3"/>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0418">
                                            <p:txEl>
                                              <p:pRg st="4" end="4"/>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0418">
                                            <p:txEl>
                                              <p:pRg st="5" end="5"/>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0418">
                                            <p:txEl>
                                              <p:pRg st="6" end="6"/>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60418">
                                            <p:txEl>
                                              <p:pRg st="7" end="7"/>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60418">
                                            <p:txEl>
                                              <p:pRg st="8" end="8"/>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349500" y="2133600"/>
            <a:ext cx="7570788" cy="2971800"/>
          </a:xfrm>
          <a:prstGeom prst="rect">
            <a:avLst/>
          </a:prstGeom>
          <a:solidFill>
            <a:srgbClr val="E9E1C9"/>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7171" name="Text Box 2"/>
          <p:cNvSpPr txBox="1">
            <a:spLocks noChangeArrowheads="1"/>
          </p:cNvSpPr>
          <p:nvPr/>
        </p:nvSpPr>
        <p:spPr bwMode="auto">
          <a:xfrm>
            <a:off x="1905000" y="304801"/>
            <a:ext cx="33528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Exceptions</a:t>
            </a:r>
          </a:p>
        </p:txBody>
      </p:sp>
      <p:sp>
        <p:nvSpPr>
          <p:cNvPr id="8195" name="Text Box 3"/>
          <p:cNvSpPr txBox="1">
            <a:spLocks noChangeArrowheads="1"/>
          </p:cNvSpPr>
          <p:nvPr/>
        </p:nvSpPr>
        <p:spPr bwMode="auto">
          <a:xfrm>
            <a:off x="1905000" y="1143001"/>
            <a:ext cx="8686800" cy="5440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An </a:t>
            </a:r>
            <a:r>
              <a:rPr lang="en-US" sz="2800" i="1">
                <a:solidFill>
                  <a:srgbClr val="C00000"/>
                </a:solidFill>
                <a:latin typeface="Calibri" charset="0"/>
                <a:cs typeface="DejaVu Sans" charset="0"/>
              </a:rPr>
              <a:t>exception</a:t>
            </a:r>
            <a:r>
              <a:rPr lang="en-US" sz="2800">
                <a:solidFill>
                  <a:srgbClr val="000000"/>
                </a:solidFill>
                <a:latin typeface="Calibri" charset="0"/>
                <a:cs typeface="DejaVu Sans" charset="0"/>
              </a:rPr>
              <a:t> is a transfer of control to the OS in response to some </a:t>
            </a:r>
            <a:r>
              <a:rPr lang="en-US" sz="2800" i="1">
                <a:solidFill>
                  <a:srgbClr val="000000"/>
                </a:solidFill>
                <a:latin typeface="Calibri" charset="0"/>
                <a:cs typeface="DejaVu Sans" charset="0"/>
              </a:rPr>
              <a:t>event</a:t>
            </a:r>
            <a:r>
              <a:rPr lang="en-US" sz="2800">
                <a:solidFill>
                  <a:srgbClr val="000000"/>
                </a:solidFill>
                <a:latin typeface="Calibri" charset="0"/>
                <a:cs typeface="DejaVu Sans" charset="0"/>
              </a:rPr>
              <a:t>  (i.e., change in processor state)</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500"/>
              </a:spcBef>
              <a:buFont typeface="Arial" charset="0"/>
              <a:buChar char="•"/>
              <a:defRPr/>
            </a:pPr>
            <a:r>
              <a:rPr lang="en-US" sz="2000">
                <a:solidFill>
                  <a:srgbClr val="000000"/>
                </a:solidFill>
                <a:latin typeface="Calibri" charset="0"/>
                <a:cs typeface="DejaVu Sans" charset="0"/>
              </a:rPr>
              <a:t>Examples: </a:t>
            </a:r>
            <a:br>
              <a:rPr lang="en-US" sz="2000">
                <a:solidFill>
                  <a:srgbClr val="000000"/>
                </a:solidFill>
                <a:latin typeface="Calibri" charset="0"/>
                <a:cs typeface="DejaVu Sans" charset="0"/>
              </a:rPr>
            </a:br>
            <a:r>
              <a:rPr lang="en-US" sz="2000">
                <a:solidFill>
                  <a:srgbClr val="000000"/>
                </a:solidFill>
                <a:latin typeface="Calibri" charset="0"/>
                <a:cs typeface="DejaVu Sans" charset="0"/>
              </a:rPr>
              <a:t>div by 0, arithmetic overflow, page fault, I/O request completes, Ctrl-C</a:t>
            </a:r>
          </a:p>
        </p:txBody>
      </p:sp>
      <p:sp>
        <p:nvSpPr>
          <p:cNvPr id="7173" name="Rectangle 4"/>
          <p:cNvSpPr>
            <a:spLocks noChangeArrowheads="1"/>
          </p:cNvSpPr>
          <p:nvPr/>
        </p:nvSpPr>
        <p:spPr bwMode="auto">
          <a:xfrm>
            <a:off x="4019551" y="2203450"/>
            <a:ext cx="1362423"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User Process</a:t>
            </a:r>
          </a:p>
        </p:txBody>
      </p:sp>
      <p:sp>
        <p:nvSpPr>
          <p:cNvPr id="7174" name="Rectangle 5"/>
          <p:cNvSpPr>
            <a:spLocks noChangeArrowheads="1"/>
          </p:cNvSpPr>
          <p:nvPr/>
        </p:nvSpPr>
        <p:spPr bwMode="auto">
          <a:xfrm>
            <a:off x="7262814" y="2203450"/>
            <a:ext cx="437363"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OS</a:t>
            </a:r>
          </a:p>
        </p:txBody>
      </p:sp>
      <p:sp>
        <p:nvSpPr>
          <p:cNvPr id="7175" name="Line 6"/>
          <p:cNvSpPr>
            <a:spLocks noChangeShapeType="1"/>
          </p:cNvSpPr>
          <p:nvPr/>
        </p:nvSpPr>
        <p:spPr bwMode="auto">
          <a:xfrm>
            <a:off x="4757739" y="2725739"/>
            <a:ext cx="1587" cy="598487"/>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199" name="Line 7"/>
          <p:cNvSpPr>
            <a:spLocks noChangeShapeType="1"/>
          </p:cNvSpPr>
          <p:nvPr/>
        </p:nvSpPr>
        <p:spPr bwMode="auto">
          <a:xfrm>
            <a:off x="4764088" y="3330575"/>
            <a:ext cx="2806700" cy="1588"/>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00" name="Line 8"/>
          <p:cNvSpPr>
            <a:spLocks noChangeShapeType="1"/>
          </p:cNvSpPr>
          <p:nvPr/>
        </p:nvSpPr>
        <p:spPr bwMode="auto">
          <a:xfrm>
            <a:off x="7577139" y="3338513"/>
            <a:ext cx="1587" cy="596900"/>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01" name="Line 9"/>
          <p:cNvSpPr>
            <a:spLocks noChangeShapeType="1"/>
          </p:cNvSpPr>
          <p:nvPr/>
        </p:nvSpPr>
        <p:spPr bwMode="auto">
          <a:xfrm flipH="1" flipV="1">
            <a:off x="4748213" y="3397250"/>
            <a:ext cx="2838450" cy="552450"/>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02" name="Line 10"/>
          <p:cNvSpPr>
            <a:spLocks noChangeShapeType="1"/>
          </p:cNvSpPr>
          <p:nvPr/>
        </p:nvSpPr>
        <p:spPr bwMode="auto">
          <a:xfrm>
            <a:off x="4757739" y="3427414"/>
            <a:ext cx="1587" cy="1512887"/>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03" name="Rectangle 11"/>
          <p:cNvSpPr>
            <a:spLocks noChangeArrowheads="1"/>
          </p:cNvSpPr>
          <p:nvPr/>
        </p:nvSpPr>
        <p:spPr bwMode="auto">
          <a:xfrm>
            <a:off x="5510213" y="3005138"/>
            <a:ext cx="1072408"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a:t>
            </a:r>
          </a:p>
        </p:txBody>
      </p:sp>
      <p:sp>
        <p:nvSpPr>
          <p:cNvPr id="8204" name="Rectangle 12"/>
          <p:cNvSpPr>
            <a:spLocks noChangeArrowheads="1"/>
          </p:cNvSpPr>
          <p:nvPr/>
        </p:nvSpPr>
        <p:spPr bwMode="auto">
          <a:xfrm>
            <a:off x="7607300" y="3276600"/>
            <a:ext cx="2146300" cy="9204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 processing</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by </a:t>
            </a:r>
            <a:r>
              <a:rPr lang="en-US" i="1">
                <a:solidFill>
                  <a:srgbClr val="000000"/>
                </a:solidFill>
                <a:latin typeface="Calibri" charset="0"/>
                <a:ea typeface="ＭＳ Ｐゴシック" charset="0"/>
                <a:cs typeface="Arial" charset="0"/>
              </a:rPr>
              <a:t>exception handler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i="1">
              <a:solidFill>
                <a:srgbClr val="000000"/>
              </a:solidFill>
              <a:latin typeface="Calibri" charset="0"/>
              <a:ea typeface="ＭＳ Ｐゴシック" charset="0"/>
              <a:cs typeface="Arial" charset="0"/>
            </a:endParaRPr>
          </a:p>
        </p:txBody>
      </p:sp>
      <p:sp>
        <p:nvSpPr>
          <p:cNvPr id="8205" name="Rectangle 13"/>
          <p:cNvSpPr>
            <a:spLocks noChangeArrowheads="1"/>
          </p:cNvSpPr>
          <p:nvPr/>
        </p:nvSpPr>
        <p:spPr bwMode="auto">
          <a:xfrm>
            <a:off x="5062538" y="3843338"/>
            <a:ext cx="2043700" cy="9204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 return to I_current</a:t>
            </a:r>
          </a:p>
          <a:p>
            <a:pP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return to I_next</a:t>
            </a:r>
          </a:p>
          <a:p>
            <a:pP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abort</a:t>
            </a:r>
          </a:p>
        </p:txBody>
      </p:sp>
      <p:sp>
        <p:nvSpPr>
          <p:cNvPr id="8206" name="Rectangle 14"/>
          <p:cNvSpPr>
            <a:spLocks noChangeArrowheads="1"/>
          </p:cNvSpPr>
          <p:nvPr/>
        </p:nvSpPr>
        <p:spPr bwMode="auto">
          <a:xfrm>
            <a:off x="2563813" y="3063875"/>
            <a:ext cx="804862"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C00000"/>
                </a:solidFill>
                <a:latin typeface="Calibri" charset="0"/>
                <a:ea typeface="ＭＳ Ｐゴシック" charset="0"/>
                <a:cs typeface="Arial" charset="0"/>
              </a:rPr>
              <a:t>event </a:t>
            </a:r>
          </a:p>
        </p:txBody>
      </p:sp>
      <p:sp>
        <p:nvSpPr>
          <p:cNvPr id="7184" name="Text Box 15"/>
          <p:cNvSpPr txBox="1">
            <a:spLocks noChangeArrowheads="1"/>
          </p:cNvSpPr>
          <p:nvPr/>
        </p:nvSpPr>
        <p:spPr bwMode="auto">
          <a:xfrm>
            <a:off x="3868738" y="3098800"/>
            <a:ext cx="852582"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I_current</a:t>
            </a:r>
          </a:p>
        </p:txBody>
      </p:sp>
      <p:sp>
        <p:nvSpPr>
          <p:cNvPr id="8208" name="Text Box 16"/>
          <p:cNvSpPr txBox="1">
            <a:spLocks noChangeArrowheads="1"/>
          </p:cNvSpPr>
          <p:nvPr/>
        </p:nvSpPr>
        <p:spPr bwMode="auto">
          <a:xfrm>
            <a:off x="4102101" y="3303588"/>
            <a:ext cx="638037"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I_next</a:t>
            </a:r>
          </a:p>
        </p:txBody>
      </p:sp>
      <p:sp>
        <p:nvSpPr>
          <p:cNvPr id="8209" name="Line 17"/>
          <p:cNvSpPr>
            <a:spLocks noChangeShapeType="1"/>
          </p:cNvSpPr>
          <p:nvPr/>
        </p:nvSpPr>
        <p:spPr bwMode="auto">
          <a:xfrm>
            <a:off x="3240088" y="3249614"/>
            <a:ext cx="685800" cy="1587"/>
          </a:xfrm>
          <a:prstGeom prst="line">
            <a:avLst/>
          </a:prstGeom>
          <a:noFill/>
          <a:ln w="25560">
            <a:solidFill>
              <a:srgbClr val="C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31165526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20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82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8203"/>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81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8200"/>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820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nodeType="clickEffect">
                                  <p:stCondLst>
                                    <p:cond delay="0"/>
                                  </p:stCondLst>
                                  <p:childTnLst>
                                    <p:set>
                                      <p:cBhvr additive="repl">
                                        <p:cTn id="24" dur="1" fill="hold">
                                          <p:stCondLst>
                                            <p:cond delay="0"/>
                                          </p:stCondLst>
                                        </p:cTn>
                                        <p:tgtEl>
                                          <p:spTgt spid="8205"/>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82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8208"/>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820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fill="hold" nodeType="clickEffect">
                                  <p:stCondLst>
                                    <p:cond delay="0"/>
                                  </p:stCondLst>
                                  <p:childTnLst>
                                    <p:set>
                                      <p:cBhvr additive="repl">
                                        <p:cTn id="36"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905001" y="434975"/>
            <a:ext cx="7591425"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Default Actions</a:t>
            </a:r>
          </a:p>
        </p:txBody>
      </p:sp>
      <p:sp>
        <p:nvSpPr>
          <p:cNvPr id="60419"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Each signal type has a predefined </a:t>
            </a:r>
            <a:r>
              <a:rPr lang="en-US" sz="2800" i="1">
                <a:solidFill>
                  <a:srgbClr val="C00000"/>
                </a:solidFill>
                <a:latin typeface="Calibri" charset="0"/>
                <a:cs typeface="DejaVu Sans" charset="0"/>
              </a:rPr>
              <a:t>default action</a:t>
            </a:r>
            <a:r>
              <a:rPr lang="en-US" sz="2800">
                <a:solidFill>
                  <a:srgbClr val="000000"/>
                </a:solidFill>
                <a:latin typeface="Calibri" charset="0"/>
                <a:cs typeface="DejaVu Sans" charset="0"/>
              </a:rPr>
              <a:t>, which is one of:</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 process terminates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 process terminates and dumps core</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 process stops until restarted by a SIGCONT signal</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 process ignores the signal</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p:txBody>
      </p:sp>
    </p:spTree>
    <p:extLst>
      <p:ext uri="{BB962C8B-B14F-4D97-AF65-F5344CB8AC3E}">
        <p14:creationId xmlns:p14="http://schemas.microsoft.com/office/powerpoint/2010/main" val="177530153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1803401" y="9525"/>
            <a:ext cx="7591425"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Installing Signal Handlers</a:t>
            </a:r>
          </a:p>
        </p:txBody>
      </p:sp>
      <p:sp>
        <p:nvSpPr>
          <p:cNvPr id="62466" name="Text Box 2"/>
          <p:cNvSpPr txBox="1">
            <a:spLocks noChangeArrowheads="1"/>
          </p:cNvSpPr>
          <p:nvPr/>
        </p:nvSpPr>
        <p:spPr bwMode="auto">
          <a:xfrm>
            <a:off x="1814514" y="685800"/>
            <a:ext cx="8701087" cy="58594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200" dirty="0">
                <a:solidFill>
                  <a:srgbClr val="000000"/>
                </a:solidFill>
                <a:latin typeface="Calibri" panose="020F0502020204030204" pitchFamily="34" charset="0"/>
              </a:rPr>
              <a:t>The </a:t>
            </a:r>
            <a:r>
              <a:rPr lang="en-US" altLang="en-US" sz="2200" dirty="0">
                <a:solidFill>
                  <a:srgbClr val="000000"/>
                </a:solidFill>
                <a:latin typeface="Courier New" panose="02070309020205020404" pitchFamily="49" charset="0"/>
              </a:rPr>
              <a:t>signal</a:t>
            </a:r>
            <a:r>
              <a:rPr lang="en-US" altLang="en-US" sz="2200" dirty="0">
                <a:solidFill>
                  <a:srgbClr val="000000"/>
                </a:solidFill>
                <a:latin typeface="Calibri" panose="020F0502020204030204" pitchFamily="34" charset="0"/>
              </a:rPr>
              <a:t> function modifies the default action associated with the receipt of signal </a:t>
            </a:r>
            <a:r>
              <a:rPr lang="en-US" altLang="en-US" sz="2200" dirty="0" err="1">
                <a:solidFill>
                  <a:srgbClr val="000000"/>
                </a:solidFill>
                <a:latin typeface="Courier New" panose="02070309020205020404" pitchFamily="49" charset="0"/>
              </a:rPr>
              <a:t>signum</a:t>
            </a:r>
            <a:r>
              <a:rPr lang="en-US" altLang="en-US" sz="2200" dirty="0">
                <a:solidFill>
                  <a:srgbClr val="000000"/>
                </a:solidFill>
                <a:latin typeface="Calibri" panose="020F0502020204030204" pitchFamily="34" charset="0"/>
              </a:rPr>
              <a:t>:</a:t>
            </a:r>
          </a:p>
          <a:p>
            <a:pPr lvl="1" eaLnBrk="1" hangingPunct="1">
              <a:spcBef>
                <a:spcPts val="600"/>
              </a:spcBef>
              <a:buFont typeface="Arial" panose="020B0604020202020204" pitchFamily="34" charset="0"/>
              <a:buChar char="–"/>
            </a:pPr>
            <a:r>
              <a:rPr lang="en-US" altLang="en-US" sz="2200" b="1" dirty="0" err="1">
                <a:solidFill>
                  <a:srgbClr val="000000"/>
                </a:solidFill>
                <a:latin typeface="Courier New" panose="02070309020205020404" pitchFamily="49" charset="0"/>
              </a:rPr>
              <a:t>handler_t</a:t>
            </a:r>
            <a:r>
              <a:rPr lang="en-US" altLang="en-US" sz="2200" b="1" dirty="0">
                <a:solidFill>
                  <a:srgbClr val="000000"/>
                </a:solidFill>
                <a:latin typeface="Courier New" panose="02070309020205020404" pitchFamily="49" charset="0"/>
              </a:rPr>
              <a:t> *signal(</a:t>
            </a:r>
            <a:r>
              <a:rPr lang="en-US" altLang="en-US" sz="2200" b="1" dirty="0" err="1">
                <a:solidFill>
                  <a:srgbClr val="000000"/>
                </a:solidFill>
                <a:latin typeface="Courier New" panose="02070309020205020404" pitchFamily="49" charset="0"/>
              </a:rPr>
              <a:t>int</a:t>
            </a:r>
            <a:r>
              <a:rPr lang="en-US" altLang="en-US" sz="2200" b="1" dirty="0">
                <a:solidFill>
                  <a:srgbClr val="000000"/>
                </a:solidFill>
                <a:latin typeface="Courier New" panose="02070309020205020404" pitchFamily="49" charset="0"/>
              </a:rPr>
              <a:t> </a:t>
            </a:r>
            <a:r>
              <a:rPr lang="en-US" altLang="en-US" sz="2200" b="1" dirty="0" err="1">
                <a:solidFill>
                  <a:srgbClr val="000000"/>
                </a:solidFill>
                <a:latin typeface="Courier New" panose="02070309020205020404" pitchFamily="49" charset="0"/>
              </a:rPr>
              <a:t>signum</a:t>
            </a:r>
            <a:r>
              <a:rPr lang="en-US" altLang="en-US" sz="2200" b="1" dirty="0">
                <a:solidFill>
                  <a:srgbClr val="000000"/>
                </a:solidFill>
                <a:latin typeface="Courier New" panose="02070309020205020404" pitchFamily="49" charset="0"/>
              </a:rPr>
              <a:t>, </a:t>
            </a:r>
            <a:r>
              <a:rPr lang="en-US" altLang="en-US" sz="2200" b="1" dirty="0" err="1">
                <a:solidFill>
                  <a:srgbClr val="000000"/>
                </a:solidFill>
                <a:latin typeface="Courier New" panose="02070309020205020404" pitchFamily="49" charset="0"/>
              </a:rPr>
              <a:t>handler_t</a:t>
            </a:r>
            <a:r>
              <a:rPr lang="en-US" altLang="en-US" sz="2200" b="1" dirty="0">
                <a:solidFill>
                  <a:srgbClr val="000000"/>
                </a:solidFill>
                <a:latin typeface="Courier New" panose="02070309020205020404" pitchFamily="49" charset="0"/>
              </a:rPr>
              <a:t> *handler)</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Different values for </a:t>
            </a:r>
            <a:r>
              <a:rPr lang="en-US" altLang="en-US" sz="2800" dirty="0">
                <a:solidFill>
                  <a:srgbClr val="000000"/>
                </a:solidFill>
                <a:latin typeface="Courier New" panose="02070309020205020404" pitchFamily="49" charset="0"/>
              </a:rPr>
              <a:t>handler</a:t>
            </a:r>
            <a:r>
              <a:rPr lang="en-US" altLang="en-US" sz="2800" dirty="0">
                <a:solidFill>
                  <a:srgbClr val="000000"/>
                </a:solidFill>
                <a:latin typeface="Calibri" panose="020F0502020204030204" pitchFamily="34" charset="0"/>
              </a:rPr>
              <a:t>:</a:t>
            </a: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SIG_IGN: ignore signals of type </a:t>
            </a:r>
            <a:r>
              <a:rPr lang="en-US" altLang="en-US" sz="2000" b="1" dirty="0" err="1">
                <a:solidFill>
                  <a:srgbClr val="000000"/>
                </a:solidFill>
                <a:latin typeface="Courier New" panose="02070309020205020404" pitchFamily="49" charset="0"/>
              </a:rPr>
              <a:t>signum</a:t>
            </a:r>
            <a:endParaRPr lang="en-US" altLang="en-US" sz="2000" b="1" dirty="0">
              <a:solidFill>
                <a:srgbClr val="000000"/>
              </a:solidFill>
              <a:latin typeface="Courier New" panose="02070309020205020404" pitchFamily="49" charset="0"/>
            </a:endParaRP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SIG_DFL: revert to the default action on receipt of signals of type </a:t>
            </a:r>
            <a:r>
              <a:rPr lang="en-US" altLang="en-US" sz="2000" b="1" dirty="0" err="1">
                <a:solidFill>
                  <a:srgbClr val="000000"/>
                </a:solidFill>
                <a:latin typeface="Courier New" panose="02070309020205020404" pitchFamily="49" charset="0"/>
              </a:rPr>
              <a:t>signum</a:t>
            </a:r>
            <a:endParaRPr lang="en-US" altLang="en-US" sz="2000" b="1" dirty="0">
              <a:solidFill>
                <a:srgbClr val="000000"/>
              </a:solidFill>
              <a:latin typeface="Courier New" panose="02070309020205020404" pitchFamily="49" charset="0"/>
            </a:endParaRP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Otherwise, </a:t>
            </a:r>
            <a:r>
              <a:rPr lang="en-US" altLang="en-US" sz="2000" b="1" dirty="0">
                <a:solidFill>
                  <a:srgbClr val="000000"/>
                </a:solidFill>
                <a:latin typeface="Courier New" panose="02070309020205020404" pitchFamily="49" charset="0"/>
              </a:rPr>
              <a:t>handler</a:t>
            </a:r>
            <a:r>
              <a:rPr lang="en-US" altLang="en-US" sz="2000" dirty="0">
                <a:solidFill>
                  <a:srgbClr val="000000"/>
                </a:solidFill>
                <a:latin typeface="Calibri" panose="020F0502020204030204" pitchFamily="34" charset="0"/>
              </a:rPr>
              <a:t> is the address of a </a:t>
            </a:r>
            <a:r>
              <a:rPr lang="en-US" altLang="en-US" sz="2000" b="1" i="1" dirty="0">
                <a:solidFill>
                  <a:srgbClr val="C00000"/>
                </a:solidFill>
                <a:latin typeface="Calibri" panose="020F0502020204030204" pitchFamily="34" charset="0"/>
              </a:rPr>
              <a:t>signal handler</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Called when process receives signal of type </a:t>
            </a:r>
            <a:r>
              <a:rPr lang="en-US" altLang="en-US" sz="2000" b="1" dirty="0" err="1">
                <a:solidFill>
                  <a:srgbClr val="000000"/>
                </a:solidFill>
                <a:latin typeface="Courier New" panose="02070309020205020404" pitchFamily="49" charset="0"/>
              </a:rPr>
              <a:t>signum</a:t>
            </a:r>
            <a:endParaRPr lang="en-US" altLang="en-US" sz="2000" b="1" dirty="0">
              <a:solidFill>
                <a:srgbClr val="000000"/>
              </a:solidFill>
              <a:latin typeface="Courier New" panose="02070309020205020404" pitchFamily="49" charset="0"/>
            </a:endParaRP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Referred to as </a:t>
            </a:r>
            <a:r>
              <a:rPr lang="en-US" altLang="en-US" sz="2000" b="1" i="1" dirty="0">
                <a:solidFill>
                  <a:srgbClr val="C00000"/>
                </a:solidFill>
                <a:latin typeface="Calibri" panose="020F0502020204030204" pitchFamily="34" charset="0"/>
              </a:rPr>
              <a:t>“installing” </a:t>
            </a:r>
            <a:r>
              <a:rPr lang="en-US" altLang="en-US" sz="2000" dirty="0">
                <a:solidFill>
                  <a:srgbClr val="000000"/>
                </a:solidFill>
                <a:latin typeface="Calibri" panose="020F0502020204030204" pitchFamily="34" charset="0"/>
              </a:rPr>
              <a:t>the handler</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Executing handler is called </a:t>
            </a:r>
            <a:r>
              <a:rPr lang="en-US" altLang="en-US" sz="2000" b="1" i="1" dirty="0">
                <a:solidFill>
                  <a:srgbClr val="C00000"/>
                </a:solidFill>
                <a:latin typeface="Calibri" panose="020F0502020204030204" pitchFamily="34" charset="0"/>
              </a:rPr>
              <a:t>“catching” </a:t>
            </a:r>
            <a:r>
              <a:rPr lang="en-US" altLang="en-US" sz="2000" dirty="0">
                <a:solidFill>
                  <a:srgbClr val="000000"/>
                </a:solidFill>
                <a:latin typeface="Calibri" panose="020F0502020204030204" pitchFamily="34" charset="0"/>
              </a:rPr>
              <a:t>or </a:t>
            </a:r>
            <a:r>
              <a:rPr lang="en-US" altLang="en-US" sz="2000" b="1" i="1" dirty="0">
                <a:solidFill>
                  <a:srgbClr val="C00000"/>
                </a:solidFill>
                <a:latin typeface="Calibri" panose="020F0502020204030204" pitchFamily="34" charset="0"/>
              </a:rPr>
              <a:t>“handling” </a:t>
            </a:r>
            <a:r>
              <a:rPr lang="en-US" altLang="en-US" sz="2000" dirty="0">
                <a:solidFill>
                  <a:srgbClr val="000000"/>
                </a:solidFill>
                <a:latin typeface="Calibri" panose="020F0502020204030204" pitchFamily="34" charset="0"/>
              </a:rPr>
              <a:t>the signal</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When the handler executes its return statement, control passes back to instruction in the control flow of the process that was interrupted by receipt of the signal</a:t>
            </a:r>
          </a:p>
        </p:txBody>
      </p:sp>
    </p:spTree>
    <p:extLst>
      <p:ext uri="{BB962C8B-B14F-4D97-AF65-F5344CB8AC3E}">
        <p14:creationId xmlns:p14="http://schemas.microsoft.com/office/powerpoint/2010/main" val="37122809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2466">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2466">
                                            <p:txEl>
                                              <p:pRg st="3" end="3"/>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2466">
                                            <p:txEl>
                                              <p:pRg st="4" end="4"/>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2466">
                                            <p:txEl>
                                              <p:pRg st="5" end="5"/>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62466">
                                            <p:txEl>
                                              <p:pRg st="6" end="6"/>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62466">
                                            <p:txEl>
                                              <p:pRg st="7" end="7"/>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62466">
                                            <p:txEl>
                                              <p:pRg st="8" end="8"/>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624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828800" y="384176"/>
            <a:ext cx="72390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Signal Handling Example</a:t>
            </a:r>
          </a:p>
        </p:txBody>
      </p:sp>
      <p:sp>
        <p:nvSpPr>
          <p:cNvPr id="62467" name="Text Box 2"/>
          <p:cNvSpPr txBox="1">
            <a:spLocks noChangeArrowheads="1"/>
          </p:cNvSpPr>
          <p:nvPr/>
        </p:nvSpPr>
        <p:spPr bwMode="auto">
          <a:xfrm>
            <a:off x="1922463" y="1209675"/>
            <a:ext cx="5257800" cy="332616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b="1">
                <a:solidFill>
                  <a:srgbClr val="000000"/>
                </a:solidFill>
                <a:latin typeface="Courier New" charset="0"/>
              </a:rPr>
              <a:t>void int_handler(int sig)</a:t>
            </a:r>
          </a:p>
          <a:p>
            <a:pPr eaLnBrk="1" hangingPunct="1">
              <a:buClrTx/>
              <a:buFontTx/>
              <a:buNone/>
              <a:defRPr/>
            </a:pPr>
            <a:r>
              <a:rPr lang="en-US" sz="1400" b="1">
                <a:solidFill>
                  <a:srgbClr val="000000"/>
                </a:solidFill>
                <a:latin typeface="Courier New" charset="0"/>
              </a:rPr>
              <a:t>{</a:t>
            </a:r>
          </a:p>
          <a:p>
            <a:pPr eaLnBrk="1" hangingPunct="1">
              <a:buClrTx/>
              <a:buFontTx/>
              <a:buNone/>
              <a:defRPr/>
            </a:pPr>
            <a:r>
              <a:rPr lang="en-US" sz="1400" b="1">
                <a:solidFill>
                  <a:srgbClr val="000000"/>
                </a:solidFill>
                <a:latin typeface="Courier New" charset="0"/>
              </a:rPr>
              <a:t>    printf("Process %d received signal %d\n", </a:t>
            </a:r>
          </a:p>
          <a:p>
            <a:pPr eaLnBrk="1" hangingPunct="1">
              <a:buClrTx/>
              <a:buFontTx/>
              <a:buNone/>
              <a:defRPr/>
            </a:pPr>
            <a:r>
              <a:rPr lang="en-US" sz="1400" b="1">
                <a:solidFill>
                  <a:srgbClr val="000000"/>
                </a:solidFill>
                <a:latin typeface="Courier New" charset="0"/>
              </a:rPr>
              <a:t>            getpid(), sig);</a:t>
            </a:r>
          </a:p>
          <a:p>
            <a:pPr eaLnBrk="1" hangingPunct="1">
              <a:buClrTx/>
              <a:buFontTx/>
              <a:buNone/>
              <a:defRPr/>
            </a:pPr>
            <a:r>
              <a:rPr lang="en-US" sz="1400" b="1">
                <a:solidFill>
                  <a:srgbClr val="000000"/>
                </a:solidFill>
                <a:latin typeface="Courier New" charset="0"/>
              </a:rPr>
              <a:t>    exit(0);</a:t>
            </a:r>
          </a:p>
          <a:p>
            <a:pPr eaLnBrk="1" hangingPunct="1">
              <a:buClrTx/>
              <a:buFontTx/>
              <a:buNone/>
              <a:defRPr/>
            </a:pPr>
            <a:r>
              <a:rPr lang="en-US" sz="1400" b="1">
                <a:solidFill>
                  <a:srgbClr val="000000"/>
                </a:solidFill>
                <a:latin typeface="Courier New" charset="0"/>
              </a:rPr>
              <a:t>}</a:t>
            </a:r>
          </a:p>
          <a:p>
            <a:pPr eaLnBrk="1" hangingPunct="1">
              <a:buClrTx/>
              <a:buFontTx/>
              <a:buNone/>
              <a:defRPr/>
            </a:pPr>
            <a:endParaRPr lang="en-US" sz="1400" b="1">
              <a:solidFill>
                <a:srgbClr val="000000"/>
              </a:solidFill>
              <a:latin typeface="Courier New" charset="0"/>
            </a:endParaRPr>
          </a:p>
          <a:p>
            <a:pPr eaLnBrk="1" hangingPunct="1">
              <a:buClrTx/>
              <a:buFontTx/>
              <a:buNone/>
              <a:defRPr/>
            </a:pPr>
            <a:r>
              <a:rPr lang="en-US" sz="1400" b="1">
                <a:solidFill>
                  <a:srgbClr val="000000"/>
                </a:solidFill>
                <a:latin typeface="Courier New" charset="0"/>
              </a:rPr>
              <a:t>void fork13()</a:t>
            </a:r>
          </a:p>
          <a:p>
            <a:pPr eaLnBrk="1" hangingPunct="1">
              <a:buClrTx/>
              <a:buFontTx/>
              <a:buNone/>
              <a:defRPr/>
            </a:pPr>
            <a:r>
              <a:rPr lang="en-US" sz="1400" b="1">
                <a:solidFill>
                  <a:srgbClr val="000000"/>
                </a:solidFill>
                <a:latin typeface="Courier New" charset="0"/>
              </a:rPr>
              <a:t>{</a:t>
            </a:r>
          </a:p>
          <a:p>
            <a:pPr eaLnBrk="1" hangingPunct="1">
              <a:buClrTx/>
              <a:buFontTx/>
              <a:buNone/>
              <a:defRPr/>
            </a:pPr>
            <a:r>
              <a:rPr lang="en-US" sz="1400" b="1">
                <a:solidFill>
                  <a:srgbClr val="000000"/>
                </a:solidFill>
                <a:latin typeface="Courier New" charset="0"/>
              </a:rPr>
              <a:t>    pid_t pid[N];</a:t>
            </a:r>
          </a:p>
          <a:p>
            <a:pPr eaLnBrk="1" hangingPunct="1">
              <a:buClrTx/>
              <a:buFontTx/>
              <a:buNone/>
              <a:defRPr/>
            </a:pPr>
            <a:r>
              <a:rPr lang="en-US" sz="1400" b="1">
                <a:solidFill>
                  <a:srgbClr val="000000"/>
                </a:solidFill>
                <a:latin typeface="Courier New" charset="0"/>
              </a:rPr>
              <a:t>    int i, child_status;</a:t>
            </a:r>
          </a:p>
          <a:p>
            <a:pPr eaLnBrk="1" hangingPunct="1">
              <a:buClrTx/>
              <a:buFontTx/>
              <a:buNone/>
              <a:defRPr/>
            </a:pPr>
            <a:r>
              <a:rPr lang="en-US" sz="1400" b="1">
                <a:solidFill>
                  <a:srgbClr val="000000"/>
                </a:solidFill>
                <a:latin typeface="Courier New" charset="0"/>
              </a:rPr>
              <a:t>    signal(SIGINT, int_handler);</a:t>
            </a:r>
          </a:p>
          <a:p>
            <a:pPr eaLnBrk="1" hangingPunct="1">
              <a:buClrTx/>
              <a:buFontTx/>
              <a:buNone/>
              <a:defRPr/>
            </a:pPr>
            <a:endParaRPr lang="en-US" sz="1400" b="1">
              <a:solidFill>
                <a:srgbClr val="000000"/>
              </a:solidFill>
              <a:latin typeface="Courier New" charset="0"/>
            </a:endParaRPr>
          </a:p>
          <a:p>
            <a:pPr eaLnBrk="1" hangingPunct="1">
              <a:buClrTx/>
              <a:buFontTx/>
              <a:buNone/>
              <a:defRPr/>
            </a:pPr>
            <a:r>
              <a:rPr lang="en-US" sz="1400" b="1">
                <a:solidFill>
                  <a:srgbClr val="000000"/>
                </a:solidFill>
                <a:latin typeface="Courier New" charset="0"/>
              </a:rPr>
              <a:t>    . . .</a:t>
            </a:r>
          </a:p>
          <a:p>
            <a:pPr eaLnBrk="1" hangingPunct="1">
              <a:buClrTx/>
              <a:buFontTx/>
              <a:buNone/>
              <a:defRPr/>
            </a:pPr>
            <a:r>
              <a:rPr lang="en-US" sz="1400" b="1">
                <a:solidFill>
                  <a:srgbClr val="000000"/>
                </a:solidFill>
                <a:latin typeface="Courier New" charset="0"/>
              </a:rPr>
              <a:t>}</a:t>
            </a:r>
          </a:p>
        </p:txBody>
      </p:sp>
      <p:sp>
        <p:nvSpPr>
          <p:cNvPr id="63491" name="Text Box 3"/>
          <p:cNvSpPr txBox="1">
            <a:spLocks noChangeArrowheads="1"/>
          </p:cNvSpPr>
          <p:nvPr/>
        </p:nvSpPr>
        <p:spPr bwMode="auto">
          <a:xfrm>
            <a:off x="5638800" y="2921001"/>
            <a:ext cx="4724400" cy="3757055"/>
          </a:xfrm>
          <a:prstGeom prst="rect">
            <a:avLst/>
          </a:prstGeom>
          <a:solidFill>
            <a:srgbClr val="D9D9D9"/>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b="1">
                <a:solidFill>
                  <a:srgbClr val="000000"/>
                </a:solidFill>
                <a:latin typeface="Courier New" charset="0"/>
              </a:rPr>
              <a:t>linux&gt; ./forks 13 </a:t>
            </a:r>
          </a:p>
          <a:p>
            <a:pPr eaLnBrk="1" hangingPunct="1">
              <a:buClrTx/>
              <a:buFontTx/>
              <a:buNone/>
              <a:defRPr/>
            </a:pPr>
            <a:r>
              <a:rPr lang="en-US" sz="1400" b="1">
                <a:solidFill>
                  <a:srgbClr val="000000"/>
                </a:solidFill>
                <a:latin typeface="Courier New" charset="0"/>
              </a:rPr>
              <a:t>Killing process 24973 </a:t>
            </a:r>
          </a:p>
          <a:p>
            <a:pPr eaLnBrk="1" hangingPunct="1">
              <a:buClrTx/>
              <a:buFontTx/>
              <a:buNone/>
              <a:defRPr/>
            </a:pPr>
            <a:r>
              <a:rPr lang="en-US" sz="1400" b="1">
                <a:solidFill>
                  <a:srgbClr val="000000"/>
                </a:solidFill>
                <a:latin typeface="Courier New" charset="0"/>
              </a:rPr>
              <a:t>Killing process 24974 </a:t>
            </a:r>
          </a:p>
          <a:p>
            <a:pPr eaLnBrk="1" hangingPunct="1">
              <a:buClrTx/>
              <a:buFontTx/>
              <a:buNone/>
              <a:defRPr/>
            </a:pPr>
            <a:r>
              <a:rPr lang="en-US" sz="1400" b="1">
                <a:solidFill>
                  <a:srgbClr val="000000"/>
                </a:solidFill>
                <a:latin typeface="Courier New" charset="0"/>
              </a:rPr>
              <a:t>Killing process 24975 </a:t>
            </a:r>
          </a:p>
          <a:p>
            <a:pPr eaLnBrk="1" hangingPunct="1">
              <a:buClrTx/>
              <a:buFontTx/>
              <a:buNone/>
              <a:defRPr/>
            </a:pPr>
            <a:r>
              <a:rPr lang="en-US" sz="1400" b="1">
                <a:solidFill>
                  <a:srgbClr val="000000"/>
                </a:solidFill>
                <a:latin typeface="Courier New" charset="0"/>
              </a:rPr>
              <a:t>Killing process 24976 </a:t>
            </a:r>
          </a:p>
          <a:p>
            <a:pPr eaLnBrk="1" hangingPunct="1">
              <a:buClrTx/>
              <a:buFontTx/>
              <a:buNone/>
              <a:defRPr/>
            </a:pPr>
            <a:r>
              <a:rPr lang="en-US" sz="1400" b="1">
                <a:solidFill>
                  <a:srgbClr val="000000"/>
                </a:solidFill>
                <a:latin typeface="Courier New" charset="0"/>
              </a:rPr>
              <a:t>Killing process 24977 </a:t>
            </a:r>
          </a:p>
          <a:p>
            <a:pPr eaLnBrk="1" hangingPunct="1">
              <a:buClrTx/>
              <a:buFontTx/>
              <a:buNone/>
              <a:defRPr/>
            </a:pPr>
            <a:r>
              <a:rPr lang="en-US" sz="1400" b="1">
                <a:solidFill>
                  <a:srgbClr val="000000"/>
                </a:solidFill>
                <a:latin typeface="Courier New" charset="0"/>
              </a:rPr>
              <a:t>Process 24977 received signal 2 </a:t>
            </a:r>
          </a:p>
          <a:p>
            <a:pPr eaLnBrk="1" hangingPunct="1">
              <a:buClrTx/>
              <a:buFontTx/>
              <a:buNone/>
              <a:defRPr/>
            </a:pPr>
            <a:r>
              <a:rPr lang="en-US" sz="1400" b="1">
                <a:solidFill>
                  <a:srgbClr val="000000"/>
                </a:solidFill>
                <a:latin typeface="Courier New" charset="0"/>
              </a:rPr>
              <a:t>Child 24977 terminated with exit status 0 </a:t>
            </a:r>
          </a:p>
          <a:p>
            <a:pPr eaLnBrk="1" hangingPunct="1">
              <a:buClrTx/>
              <a:buFontTx/>
              <a:buNone/>
              <a:defRPr/>
            </a:pPr>
            <a:r>
              <a:rPr lang="en-US" sz="1400" b="1">
                <a:solidFill>
                  <a:srgbClr val="000000"/>
                </a:solidFill>
                <a:latin typeface="Courier New" charset="0"/>
              </a:rPr>
              <a:t>Process 24976 received signal 2 </a:t>
            </a:r>
          </a:p>
          <a:p>
            <a:pPr eaLnBrk="1" hangingPunct="1">
              <a:buClrTx/>
              <a:buFontTx/>
              <a:buNone/>
              <a:defRPr/>
            </a:pPr>
            <a:r>
              <a:rPr lang="en-US" sz="1400" b="1">
                <a:solidFill>
                  <a:srgbClr val="000000"/>
                </a:solidFill>
                <a:latin typeface="Courier New" charset="0"/>
              </a:rPr>
              <a:t>Child 24976 terminated with exit status 0 </a:t>
            </a:r>
          </a:p>
          <a:p>
            <a:pPr eaLnBrk="1" hangingPunct="1">
              <a:buClrTx/>
              <a:buFontTx/>
              <a:buNone/>
              <a:defRPr/>
            </a:pPr>
            <a:r>
              <a:rPr lang="en-US" sz="1400" b="1">
                <a:solidFill>
                  <a:srgbClr val="000000"/>
                </a:solidFill>
                <a:latin typeface="Courier New" charset="0"/>
              </a:rPr>
              <a:t>Process 24975 received signal 2 </a:t>
            </a:r>
          </a:p>
          <a:p>
            <a:pPr eaLnBrk="1" hangingPunct="1">
              <a:buClrTx/>
              <a:buFontTx/>
              <a:buNone/>
              <a:defRPr/>
            </a:pPr>
            <a:r>
              <a:rPr lang="en-US" sz="1400" b="1">
                <a:solidFill>
                  <a:srgbClr val="000000"/>
                </a:solidFill>
                <a:latin typeface="Courier New" charset="0"/>
              </a:rPr>
              <a:t>Child 24975 terminated with exit status 0 </a:t>
            </a:r>
          </a:p>
          <a:p>
            <a:pPr eaLnBrk="1" hangingPunct="1">
              <a:buClrTx/>
              <a:buFontTx/>
              <a:buNone/>
              <a:defRPr/>
            </a:pPr>
            <a:r>
              <a:rPr lang="en-US" sz="1400" b="1">
                <a:solidFill>
                  <a:srgbClr val="000000"/>
                </a:solidFill>
                <a:latin typeface="Courier New" charset="0"/>
              </a:rPr>
              <a:t>Process 24974 received signal 2 </a:t>
            </a:r>
          </a:p>
          <a:p>
            <a:pPr eaLnBrk="1" hangingPunct="1">
              <a:buClrTx/>
              <a:buFontTx/>
              <a:buNone/>
              <a:defRPr/>
            </a:pPr>
            <a:r>
              <a:rPr lang="en-US" sz="1400" b="1">
                <a:solidFill>
                  <a:srgbClr val="000000"/>
                </a:solidFill>
                <a:latin typeface="Courier New" charset="0"/>
              </a:rPr>
              <a:t>Child 24974 terminated with exit status 0 </a:t>
            </a:r>
          </a:p>
          <a:p>
            <a:pPr eaLnBrk="1" hangingPunct="1">
              <a:buClrTx/>
              <a:buFontTx/>
              <a:buNone/>
              <a:defRPr/>
            </a:pPr>
            <a:r>
              <a:rPr lang="en-US" sz="1400" b="1">
                <a:solidFill>
                  <a:srgbClr val="000000"/>
                </a:solidFill>
                <a:latin typeface="Courier New" charset="0"/>
              </a:rPr>
              <a:t>Process 24973 received signal 2 </a:t>
            </a:r>
          </a:p>
          <a:p>
            <a:pPr eaLnBrk="1" hangingPunct="1">
              <a:buClrTx/>
              <a:buFontTx/>
              <a:buNone/>
              <a:defRPr/>
            </a:pPr>
            <a:r>
              <a:rPr lang="en-US" sz="1400" b="1">
                <a:solidFill>
                  <a:srgbClr val="000000"/>
                </a:solidFill>
                <a:latin typeface="Courier New" charset="0"/>
              </a:rPr>
              <a:t>Child 24973 terminated with exit status 0 </a:t>
            </a:r>
          </a:p>
          <a:p>
            <a:pPr eaLnBrk="1" hangingPunct="1">
              <a:buClrTx/>
              <a:buFontTx/>
              <a:buNone/>
              <a:defRPr/>
            </a:pPr>
            <a:r>
              <a:rPr lang="en-US" sz="1400" b="1">
                <a:solidFill>
                  <a:srgbClr val="000000"/>
                </a:solidFill>
                <a:latin typeface="Courier New" charset="0"/>
              </a:rPr>
              <a:t>linux&gt; </a:t>
            </a:r>
          </a:p>
        </p:txBody>
      </p:sp>
      <p:sp>
        <p:nvSpPr>
          <p:cNvPr id="63492" name="Text Box 4"/>
          <p:cNvSpPr txBox="1">
            <a:spLocks noChangeArrowheads="1"/>
          </p:cNvSpPr>
          <p:nvPr/>
        </p:nvSpPr>
        <p:spPr bwMode="auto">
          <a:xfrm>
            <a:off x="2097088" y="4800601"/>
            <a:ext cx="1908192"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User: Ctrl-C (once)</a:t>
            </a:r>
          </a:p>
        </p:txBody>
      </p:sp>
      <p:cxnSp>
        <p:nvCxnSpPr>
          <p:cNvPr id="63493" name="AutoShape 5"/>
          <p:cNvCxnSpPr>
            <a:cxnSpLocks noChangeShapeType="1"/>
            <a:stCxn id="63492" idx="3"/>
          </p:cNvCxnSpPr>
          <p:nvPr/>
        </p:nvCxnSpPr>
        <p:spPr bwMode="auto">
          <a:xfrm flipV="1">
            <a:off x="4005280" y="3200401"/>
            <a:ext cx="1633520" cy="1785957"/>
          </a:xfrm>
          <a:prstGeom prst="straightConnector1">
            <a:avLst/>
          </a:prstGeom>
          <a:noFill/>
          <a:ln w="2556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16984790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3493"/>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3492"/>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3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981201" y="460376"/>
            <a:ext cx="2468563"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Summary</a:t>
            </a:r>
          </a:p>
        </p:txBody>
      </p:sp>
      <p:sp>
        <p:nvSpPr>
          <p:cNvPr id="65539" name="Text Box 2"/>
          <p:cNvSpPr txBox="1">
            <a:spLocks noChangeArrowheads="1"/>
          </p:cNvSpPr>
          <p:nvPr/>
        </p:nvSpPr>
        <p:spPr bwMode="auto">
          <a:xfrm>
            <a:off x="1981201" y="1200150"/>
            <a:ext cx="7896225" cy="5715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Signals provide process-level exception handling</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Can generate from user programs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Can define effect by declaring signal handler</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Some caveats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Very high overhead</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&gt;10,000 clock cycles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Only use for exceptional conditions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Don’t have queues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Just one bit for each pending signal type</a:t>
            </a:r>
          </a:p>
        </p:txBody>
      </p:sp>
    </p:spTree>
    <p:extLst>
      <p:ext uri="{BB962C8B-B14F-4D97-AF65-F5344CB8AC3E}">
        <p14:creationId xmlns:p14="http://schemas.microsoft.com/office/powerpoint/2010/main" val="35027189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676400" y="-152400"/>
            <a:ext cx="70485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Signal Handler Funkiness</a:t>
            </a:r>
          </a:p>
        </p:txBody>
      </p:sp>
      <p:sp>
        <p:nvSpPr>
          <p:cNvPr id="68611" name="Text Box 2"/>
          <p:cNvSpPr txBox="1">
            <a:spLocks noChangeArrowheads="1"/>
          </p:cNvSpPr>
          <p:nvPr/>
        </p:nvSpPr>
        <p:spPr bwMode="auto">
          <a:xfrm>
            <a:off x="7467600" y="576263"/>
            <a:ext cx="3200400" cy="3352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228600" indent="-228600"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ＭＳ Ｐゴシック" charset="0"/>
                <a:cs typeface="Arial" charset="0"/>
              </a:defRPr>
            </a:lvl1pPr>
            <a:lvl2pPr marL="398463" indent="-169863"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2pPr>
            <a:lvl3pPr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3pPr>
            <a:lvl4pPr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4pPr>
            <a:lvl5pPr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9pPr>
          </a:lstStyle>
          <a:p>
            <a:pPr eaLnBrk="1" hangingPunct="1">
              <a:spcBef>
                <a:spcPts val="500"/>
              </a:spcBef>
              <a:buFont typeface="Arial" charset="0"/>
              <a:buChar char="•"/>
              <a:defRPr/>
            </a:pPr>
            <a:r>
              <a:rPr lang="en-US" sz="2000">
                <a:solidFill>
                  <a:srgbClr val="000000"/>
                </a:solidFill>
                <a:latin typeface="Calibri" charset="0"/>
                <a:cs typeface="DejaVu Sans" charset="0"/>
              </a:rPr>
              <a:t>Pending signals are not queued</a:t>
            </a:r>
          </a:p>
          <a:p>
            <a:pPr lvl="1" eaLnBrk="1" hangingPunct="1">
              <a:spcBef>
                <a:spcPts val="450"/>
              </a:spcBef>
              <a:buFont typeface="Arial" charset="0"/>
              <a:buChar char="–"/>
              <a:defRPr/>
            </a:pPr>
            <a:r>
              <a:rPr lang="en-US">
                <a:solidFill>
                  <a:srgbClr val="000000"/>
                </a:solidFill>
                <a:latin typeface="Calibri" charset="0"/>
                <a:ea typeface="ＭＳ Ｐゴシック" charset="0"/>
                <a:cs typeface="DejaVu Sans" charset="0"/>
              </a:rPr>
              <a:t>For each signal type, just have single bit indicating whether or not signal is pending</a:t>
            </a:r>
          </a:p>
          <a:p>
            <a:pPr lvl="1" eaLnBrk="1" hangingPunct="1">
              <a:spcBef>
                <a:spcPts val="450"/>
              </a:spcBef>
              <a:defRPr/>
            </a:pPr>
            <a:endParaRPr lang="en-US">
              <a:solidFill>
                <a:srgbClr val="000000"/>
              </a:solidFill>
              <a:latin typeface="Calibri" charset="0"/>
              <a:ea typeface="ＭＳ Ｐゴシック" charset="0"/>
              <a:cs typeface="DejaVu Sans" charset="0"/>
            </a:endParaRPr>
          </a:p>
          <a:p>
            <a:pPr lvl="1" eaLnBrk="1" hangingPunct="1">
              <a:spcBef>
                <a:spcPts val="450"/>
              </a:spcBef>
              <a:buFont typeface="Arial" charset="0"/>
              <a:buChar char="–"/>
              <a:defRPr/>
            </a:pPr>
            <a:r>
              <a:rPr lang="en-US">
                <a:solidFill>
                  <a:srgbClr val="000000"/>
                </a:solidFill>
                <a:latin typeface="Calibri" charset="0"/>
                <a:ea typeface="ＭＳ Ｐゴシック" charset="0"/>
                <a:cs typeface="DejaVu Sans" charset="0"/>
              </a:rPr>
              <a:t>Even if multiple processes have sent this signal</a:t>
            </a:r>
          </a:p>
        </p:txBody>
      </p:sp>
      <p:sp>
        <p:nvSpPr>
          <p:cNvPr id="68612" name="Text Box 3"/>
          <p:cNvSpPr txBox="1">
            <a:spLocks noChangeArrowheads="1"/>
          </p:cNvSpPr>
          <p:nvPr/>
        </p:nvSpPr>
        <p:spPr bwMode="auto">
          <a:xfrm>
            <a:off x="1752600" y="462996"/>
            <a:ext cx="5638800" cy="5480604"/>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b="1" dirty="0" err="1">
                <a:solidFill>
                  <a:srgbClr val="000000"/>
                </a:solidFill>
                <a:latin typeface="Courier New" charset="0"/>
              </a:rPr>
              <a:t>int</a:t>
            </a:r>
            <a:r>
              <a:rPr lang="en-US" sz="1400" b="1" dirty="0">
                <a:solidFill>
                  <a:srgbClr val="000000"/>
                </a:solidFill>
                <a:latin typeface="Courier New" charset="0"/>
              </a:rPr>
              <a:t> </a:t>
            </a:r>
            <a:r>
              <a:rPr lang="en-US" sz="1400" b="1" dirty="0" err="1">
                <a:solidFill>
                  <a:srgbClr val="000000"/>
                </a:solidFill>
                <a:latin typeface="Courier New" charset="0"/>
              </a:rPr>
              <a:t>ccount</a:t>
            </a:r>
            <a:r>
              <a:rPr lang="en-US" sz="1400" b="1" dirty="0">
                <a:solidFill>
                  <a:srgbClr val="000000"/>
                </a:solidFill>
                <a:latin typeface="Courier New" charset="0"/>
              </a:rPr>
              <a:t> = 0;</a:t>
            </a:r>
          </a:p>
          <a:p>
            <a:pPr eaLnBrk="1" hangingPunct="1">
              <a:buClrTx/>
              <a:buFontTx/>
              <a:buNone/>
              <a:defRPr/>
            </a:pPr>
            <a:r>
              <a:rPr lang="en-US" sz="1400" b="1" dirty="0">
                <a:solidFill>
                  <a:srgbClr val="000000"/>
                </a:solidFill>
                <a:latin typeface="Courier New" charset="0"/>
              </a:rPr>
              <a:t>void </a:t>
            </a:r>
            <a:r>
              <a:rPr lang="en-US" sz="1400" b="1" dirty="0" err="1">
                <a:solidFill>
                  <a:srgbClr val="000000"/>
                </a:solidFill>
                <a:latin typeface="Courier New" charset="0"/>
              </a:rPr>
              <a:t>child_handler</a:t>
            </a:r>
            <a:r>
              <a:rPr lang="en-US" sz="1400" b="1" dirty="0">
                <a:solidFill>
                  <a:srgbClr val="000000"/>
                </a:solidFill>
                <a:latin typeface="Courier New" charset="0"/>
              </a:rPr>
              <a:t>(</a:t>
            </a:r>
            <a:r>
              <a:rPr lang="en-US" sz="1400" b="1" dirty="0" err="1">
                <a:solidFill>
                  <a:srgbClr val="000000"/>
                </a:solidFill>
                <a:latin typeface="Courier New" charset="0"/>
              </a:rPr>
              <a:t>int</a:t>
            </a:r>
            <a:r>
              <a:rPr lang="en-US" sz="1400" b="1" dirty="0">
                <a:solidFill>
                  <a:srgbClr val="000000"/>
                </a:solidFill>
                <a:latin typeface="Courier New" charset="0"/>
              </a:rPr>
              <a:t> sig)</a:t>
            </a:r>
          </a:p>
          <a:p>
            <a:pPr eaLnBrk="1" hangingPunct="1">
              <a:buClrTx/>
              <a:buFontTx/>
              <a:buNone/>
              <a:defRPr/>
            </a:pP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int</a:t>
            </a:r>
            <a:r>
              <a:rPr lang="en-US" sz="1400" b="1" dirty="0">
                <a:solidFill>
                  <a:srgbClr val="000000"/>
                </a:solidFill>
                <a:latin typeface="Courier New" charset="0"/>
              </a:rPr>
              <a:t> </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pid_t</a:t>
            </a:r>
            <a:r>
              <a:rPr lang="en-US" sz="1400" b="1" dirty="0">
                <a:solidFill>
                  <a:srgbClr val="000000"/>
                </a:solidFill>
                <a:latin typeface="Courier New" charset="0"/>
              </a:rPr>
              <a:t> </a:t>
            </a:r>
            <a:r>
              <a:rPr lang="en-US" sz="1400" b="1" dirty="0" err="1">
                <a:solidFill>
                  <a:srgbClr val="000000"/>
                </a:solidFill>
                <a:latin typeface="Courier New" charset="0"/>
              </a:rPr>
              <a:t>pid</a:t>
            </a:r>
            <a:r>
              <a:rPr lang="en-US" sz="1400" b="1" dirty="0">
                <a:solidFill>
                  <a:srgbClr val="000000"/>
                </a:solidFill>
                <a:latin typeface="Courier New" charset="0"/>
              </a:rPr>
              <a:t> = wait(&amp;</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ccount</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printf</a:t>
            </a:r>
            <a:r>
              <a:rPr lang="en-US" sz="1400" b="1" dirty="0">
                <a:solidFill>
                  <a:srgbClr val="000000"/>
                </a:solidFill>
                <a:latin typeface="Courier New" charset="0"/>
              </a:rPr>
              <a:t>("Received signal %d from process %d\n", </a:t>
            </a:r>
          </a:p>
          <a:p>
            <a:pPr eaLnBrk="1" hangingPunct="1">
              <a:buClrTx/>
              <a:buFontTx/>
              <a:buNone/>
              <a:defRPr/>
            </a:pPr>
            <a:r>
              <a:rPr lang="en-US" sz="1400" b="1" dirty="0">
                <a:solidFill>
                  <a:srgbClr val="000000"/>
                </a:solidFill>
                <a:latin typeface="Courier New" charset="0"/>
              </a:rPr>
              <a:t>           sig, </a:t>
            </a:r>
            <a:r>
              <a:rPr lang="en-US" sz="1400" b="1" dirty="0" err="1">
                <a:solidFill>
                  <a:srgbClr val="000000"/>
                </a:solidFill>
                <a:latin typeface="Courier New" charset="0"/>
              </a:rPr>
              <a:t>pid</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a:t>
            </a:r>
          </a:p>
          <a:p>
            <a:pPr eaLnBrk="1" hangingPunct="1">
              <a:buClrTx/>
              <a:buFontTx/>
              <a:buNone/>
              <a:defRPr/>
            </a:pPr>
            <a:endParaRPr lang="en-US" sz="1400" b="1" dirty="0">
              <a:solidFill>
                <a:srgbClr val="000000"/>
              </a:solidFill>
              <a:latin typeface="Courier New" charset="0"/>
            </a:endParaRPr>
          </a:p>
          <a:p>
            <a:pPr eaLnBrk="1" hangingPunct="1">
              <a:buClrTx/>
              <a:buFontTx/>
              <a:buNone/>
              <a:defRPr/>
            </a:pPr>
            <a:r>
              <a:rPr lang="en-US" sz="1400" b="1" dirty="0">
                <a:solidFill>
                  <a:srgbClr val="000000"/>
                </a:solidFill>
                <a:latin typeface="Courier New" charset="0"/>
              </a:rPr>
              <a:t>void fork14()</a:t>
            </a:r>
          </a:p>
          <a:p>
            <a:pPr eaLnBrk="1" hangingPunct="1">
              <a:buClrTx/>
              <a:buFontTx/>
              <a:buNone/>
              <a:defRPr/>
            </a:pP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pid_t</a:t>
            </a:r>
            <a:r>
              <a:rPr lang="en-US" sz="1400" b="1" dirty="0">
                <a:solidFill>
                  <a:srgbClr val="000000"/>
                </a:solidFill>
                <a:latin typeface="Courier New" charset="0"/>
              </a:rPr>
              <a:t> </a:t>
            </a:r>
            <a:r>
              <a:rPr lang="en-US" sz="1400" b="1" dirty="0" err="1">
                <a:solidFill>
                  <a:srgbClr val="000000"/>
                </a:solidFill>
                <a:latin typeface="Courier New" charset="0"/>
              </a:rPr>
              <a:t>pid</a:t>
            </a:r>
            <a:r>
              <a:rPr lang="en-US" sz="1400" b="1" dirty="0">
                <a:solidFill>
                  <a:srgbClr val="000000"/>
                </a:solidFill>
                <a:latin typeface="Courier New" charset="0"/>
              </a:rPr>
              <a:t>[N];</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int</a:t>
            </a:r>
            <a:r>
              <a:rPr lang="en-US" sz="1400" b="1" dirty="0">
                <a:solidFill>
                  <a:srgbClr val="000000"/>
                </a:solidFill>
                <a:latin typeface="Courier New" charset="0"/>
              </a:rPr>
              <a:t> </a:t>
            </a:r>
            <a:r>
              <a:rPr lang="en-US" sz="1400" b="1" dirty="0" err="1">
                <a:solidFill>
                  <a:srgbClr val="000000"/>
                </a:solidFill>
                <a:latin typeface="Courier New" charset="0"/>
              </a:rPr>
              <a:t>i</a:t>
            </a:r>
            <a:r>
              <a:rPr lang="en-US" sz="1400" b="1" dirty="0">
                <a:solidFill>
                  <a:srgbClr val="000000"/>
                </a:solidFill>
                <a:latin typeface="Courier New" charset="0"/>
              </a:rPr>
              <a:t>, </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ccount</a:t>
            </a:r>
            <a:r>
              <a:rPr lang="en-US" sz="1400" b="1" dirty="0">
                <a:solidFill>
                  <a:srgbClr val="000000"/>
                </a:solidFill>
                <a:latin typeface="Courier New" charset="0"/>
              </a:rPr>
              <a:t> = N;</a:t>
            </a:r>
          </a:p>
          <a:p>
            <a:pPr eaLnBrk="1" hangingPunct="1">
              <a:buClrTx/>
              <a:buFontTx/>
              <a:buNone/>
              <a:defRPr/>
            </a:pPr>
            <a:r>
              <a:rPr lang="en-US" sz="1400" b="1" dirty="0">
                <a:solidFill>
                  <a:srgbClr val="000000"/>
                </a:solidFill>
                <a:latin typeface="Courier New" charset="0"/>
              </a:rPr>
              <a:t>    signal(SIGCHLD, </a:t>
            </a:r>
            <a:r>
              <a:rPr lang="en-US" sz="1400" b="1" dirty="0" err="1">
                <a:solidFill>
                  <a:srgbClr val="000000"/>
                </a:solidFill>
                <a:latin typeface="Courier New" charset="0"/>
              </a:rPr>
              <a:t>child_handler</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for (</a:t>
            </a:r>
            <a:r>
              <a:rPr lang="en-US" sz="1400" b="1" dirty="0" err="1">
                <a:solidFill>
                  <a:srgbClr val="000000"/>
                </a:solidFill>
                <a:latin typeface="Courier New" charset="0"/>
              </a:rPr>
              <a:t>i</a:t>
            </a:r>
            <a:r>
              <a:rPr lang="en-US" sz="1400" b="1" dirty="0">
                <a:solidFill>
                  <a:srgbClr val="000000"/>
                </a:solidFill>
                <a:latin typeface="Courier New" charset="0"/>
              </a:rPr>
              <a:t> = 0; </a:t>
            </a:r>
            <a:r>
              <a:rPr lang="en-US" sz="1400" b="1" dirty="0" err="1">
                <a:solidFill>
                  <a:srgbClr val="000000"/>
                </a:solidFill>
                <a:latin typeface="Courier New" charset="0"/>
              </a:rPr>
              <a:t>i</a:t>
            </a:r>
            <a:r>
              <a:rPr lang="en-US" sz="1400" b="1" dirty="0">
                <a:solidFill>
                  <a:srgbClr val="000000"/>
                </a:solidFill>
                <a:latin typeface="Courier New" charset="0"/>
              </a:rPr>
              <a:t> &lt; N; </a:t>
            </a:r>
            <a:r>
              <a:rPr lang="en-US" sz="1400" b="1" dirty="0" err="1">
                <a:solidFill>
                  <a:srgbClr val="000000"/>
                </a:solidFill>
                <a:latin typeface="Courier New" charset="0"/>
              </a:rPr>
              <a:t>i</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if ((</a:t>
            </a:r>
            <a:r>
              <a:rPr lang="en-US" sz="1400" b="1" dirty="0" err="1">
                <a:solidFill>
                  <a:srgbClr val="000000"/>
                </a:solidFill>
                <a:latin typeface="Courier New" charset="0"/>
              </a:rPr>
              <a:t>pid</a:t>
            </a:r>
            <a:r>
              <a:rPr lang="en-US" sz="1400" b="1" dirty="0">
                <a:solidFill>
                  <a:srgbClr val="000000"/>
                </a:solidFill>
                <a:latin typeface="Courier New" charset="0"/>
              </a:rPr>
              <a:t>[</a:t>
            </a:r>
            <a:r>
              <a:rPr lang="en-US" sz="1400" b="1" dirty="0" err="1">
                <a:solidFill>
                  <a:srgbClr val="000000"/>
                </a:solidFill>
                <a:latin typeface="Courier New" charset="0"/>
              </a:rPr>
              <a:t>i</a:t>
            </a:r>
            <a:r>
              <a:rPr lang="en-US" sz="1400" b="1" dirty="0">
                <a:solidFill>
                  <a:srgbClr val="000000"/>
                </a:solidFill>
                <a:latin typeface="Courier New" charset="0"/>
              </a:rPr>
              <a:t>] = fork()) == 0) {</a:t>
            </a:r>
          </a:p>
          <a:p>
            <a:pPr eaLnBrk="1" hangingPunct="1">
              <a:buClrTx/>
              <a:buFontTx/>
              <a:buNone/>
              <a:defRPr/>
            </a:pPr>
            <a:r>
              <a:rPr lang="en-US" sz="1400" b="1" dirty="0">
                <a:solidFill>
                  <a:srgbClr val="000000"/>
                </a:solidFill>
                <a:latin typeface="Courier New" charset="0"/>
              </a:rPr>
              <a:t>	    			sleep(1); </a:t>
            </a:r>
            <a:r>
              <a:rPr lang="en-US" sz="1400" b="1" dirty="0">
                <a:solidFill>
                  <a:srgbClr val="990000"/>
                </a:solidFill>
                <a:latin typeface="Courier New" charset="0"/>
              </a:rPr>
              <a:t>/* </a:t>
            </a:r>
            <a:r>
              <a:rPr lang="en-US" sz="1400" b="1" dirty="0" err="1">
                <a:solidFill>
                  <a:srgbClr val="990000"/>
                </a:solidFill>
                <a:latin typeface="Courier New" charset="0"/>
              </a:rPr>
              <a:t>deschedule</a:t>
            </a:r>
            <a:r>
              <a:rPr lang="en-US" sz="1400" b="1" dirty="0">
                <a:solidFill>
                  <a:srgbClr val="990000"/>
                </a:solidFill>
                <a:latin typeface="Courier New" charset="0"/>
              </a:rPr>
              <a:t> child */</a:t>
            </a:r>
          </a:p>
          <a:p>
            <a:pPr eaLnBrk="1" hangingPunct="1">
              <a:buClrTx/>
              <a:buFontTx/>
              <a:buNone/>
              <a:defRPr/>
            </a:pPr>
            <a:r>
              <a:rPr lang="en-US" sz="1400" b="1" dirty="0">
                <a:solidFill>
                  <a:srgbClr val="000000"/>
                </a:solidFill>
                <a:latin typeface="Courier New" charset="0"/>
              </a:rPr>
              <a:t>	    			exit(0);  </a:t>
            </a:r>
            <a:r>
              <a:rPr lang="en-US" sz="1400" b="1" dirty="0">
                <a:solidFill>
                  <a:srgbClr val="990000"/>
                </a:solidFill>
                <a:latin typeface="Courier New" charset="0"/>
              </a:rPr>
              <a:t>/* Child: Exit */</a:t>
            </a:r>
          </a:p>
          <a:p>
            <a:pPr eaLnBrk="1" hangingPunct="1">
              <a:buClrTx/>
              <a:buFontTx/>
              <a:buNone/>
              <a:defRPr/>
            </a:pPr>
            <a:r>
              <a:rPr lang="en-US" sz="1400" b="1" dirty="0">
                <a:solidFill>
                  <a:srgbClr val="000000"/>
                </a:solidFill>
                <a:latin typeface="Courier New" charset="0"/>
              </a:rPr>
              <a:t>			}</a:t>
            </a:r>
          </a:p>
          <a:p>
            <a:pPr eaLnBrk="1" hangingPunct="1">
              <a:buClrTx/>
              <a:buFontTx/>
              <a:buNone/>
              <a:defRPr/>
            </a:pPr>
            <a:r>
              <a:rPr lang="en-US" sz="1400" b="1" dirty="0">
                <a:solidFill>
                  <a:srgbClr val="000000"/>
                </a:solidFill>
                <a:latin typeface="Courier New" charset="0"/>
              </a:rPr>
              <a:t>    		while (</a:t>
            </a:r>
            <a:r>
              <a:rPr lang="en-US" sz="1400" b="1" dirty="0" err="1">
                <a:solidFill>
                  <a:srgbClr val="000000"/>
                </a:solidFill>
                <a:latin typeface="Courier New" charset="0"/>
              </a:rPr>
              <a:t>ccount</a:t>
            </a:r>
            <a:r>
              <a:rPr lang="en-US" sz="1400" b="1" dirty="0">
                <a:solidFill>
                  <a:srgbClr val="000000"/>
                </a:solidFill>
                <a:latin typeface="Courier New" charset="0"/>
              </a:rPr>
              <a:t> &gt; 0)</a:t>
            </a:r>
          </a:p>
          <a:p>
            <a:pPr eaLnBrk="1" hangingPunct="1">
              <a:buClrTx/>
              <a:buFontTx/>
              <a:buNone/>
              <a:defRPr/>
            </a:pPr>
            <a:r>
              <a:rPr lang="en-US" sz="1400" b="1" dirty="0">
                <a:solidFill>
                  <a:srgbClr val="000000"/>
                </a:solidFill>
                <a:latin typeface="Courier New" charset="0"/>
              </a:rPr>
              <a:t>				pause(); </a:t>
            </a:r>
          </a:p>
          <a:p>
            <a:pPr eaLnBrk="1" hangingPunct="1">
              <a:buClrTx/>
              <a:buFontTx/>
              <a:buNone/>
              <a:defRPr/>
            </a:pPr>
            <a:r>
              <a:rPr lang="en-US" sz="1400" b="1" dirty="0">
                <a:solidFill>
                  <a:srgbClr val="000000"/>
                </a:solidFill>
                <a:latin typeface="Courier New" charset="0"/>
              </a:rPr>
              <a:t>				</a:t>
            </a:r>
            <a:r>
              <a:rPr lang="en-US" sz="1400" b="1" dirty="0">
                <a:solidFill>
                  <a:srgbClr val="990000"/>
                </a:solidFill>
                <a:latin typeface="Courier New" charset="0"/>
              </a:rPr>
              <a:t>/* Suspend until signal occurs */</a:t>
            </a:r>
          </a:p>
          <a:p>
            <a:pPr eaLnBrk="1" hangingPunct="1">
              <a:buClrTx/>
              <a:buFontTx/>
              <a:buNone/>
              <a:defRPr/>
            </a:pPr>
            <a:r>
              <a:rPr lang="en-US" sz="1400" b="1" dirty="0">
                <a:solidFill>
                  <a:srgbClr val="000000"/>
                </a:solidFill>
                <a:latin typeface="Courier New" charset="0"/>
              </a:rPr>
              <a:t>}</a:t>
            </a:r>
          </a:p>
        </p:txBody>
      </p:sp>
    </p:spTree>
    <p:extLst>
      <p:ext uri="{BB962C8B-B14F-4D97-AF65-F5344CB8AC3E}">
        <p14:creationId xmlns:p14="http://schemas.microsoft.com/office/powerpoint/2010/main" val="19198379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981200" y="-76200"/>
            <a:ext cx="8407400" cy="6397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Living With Nonqueuing Signals</a:t>
            </a:r>
          </a:p>
        </p:txBody>
      </p:sp>
      <p:sp>
        <p:nvSpPr>
          <p:cNvPr id="69635" name="Text Box 2"/>
          <p:cNvSpPr txBox="1">
            <a:spLocks noChangeArrowheads="1"/>
          </p:cNvSpPr>
          <p:nvPr/>
        </p:nvSpPr>
        <p:spPr bwMode="auto">
          <a:xfrm>
            <a:off x="2005013" y="795337"/>
            <a:ext cx="8382000" cy="1219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Must check for all terminated jobs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Typically loop with </a:t>
            </a:r>
            <a:r>
              <a:rPr lang="en-US" sz="2400" b="1">
                <a:solidFill>
                  <a:srgbClr val="000000"/>
                </a:solidFill>
                <a:latin typeface="Courier New" charset="0"/>
                <a:ea typeface="ＭＳ Ｐゴシック" charset="0"/>
                <a:cs typeface="DejaVu Sans" charset="0"/>
              </a:rPr>
              <a:t>wait</a:t>
            </a:r>
          </a:p>
        </p:txBody>
      </p:sp>
      <p:sp>
        <p:nvSpPr>
          <p:cNvPr id="69636" name="Text Box 3"/>
          <p:cNvSpPr txBox="1">
            <a:spLocks noChangeArrowheads="1"/>
          </p:cNvSpPr>
          <p:nvPr/>
        </p:nvSpPr>
        <p:spPr bwMode="auto">
          <a:xfrm>
            <a:off x="2081213" y="1817687"/>
            <a:ext cx="8153400" cy="4034054"/>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b="1" dirty="0">
                <a:solidFill>
                  <a:srgbClr val="000000"/>
                </a:solidFill>
                <a:latin typeface="Courier New" charset="0"/>
              </a:rPr>
              <a:t>void child_handler2(</a:t>
            </a:r>
            <a:r>
              <a:rPr lang="en-US" sz="1600" b="1" dirty="0" err="1">
                <a:solidFill>
                  <a:srgbClr val="000000"/>
                </a:solidFill>
                <a:latin typeface="Courier New" charset="0"/>
              </a:rPr>
              <a:t>int</a:t>
            </a:r>
            <a:r>
              <a:rPr lang="en-US" sz="1600" b="1" dirty="0">
                <a:solidFill>
                  <a:srgbClr val="000000"/>
                </a:solidFill>
                <a:latin typeface="Courier New" charset="0"/>
              </a:rPr>
              <a:t> sig)</a:t>
            </a:r>
          </a:p>
          <a:p>
            <a:pPr eaLnBrk="1" hangingPunct="1">
              <a:buClrTx/>
              <a:buFontTx/>
              <a:buNone/>
              <a:defRPr/>
            </a:pP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int</a:t>
            </a:r>
            <a:r>
              <a:rPr lang="en-US" sz="1600" b="1" dirty="0">
                <a:solidFill>
                  <a:srgbClr val="000000"/>
                </a:solidFill>
                <a:latin typeface="Courier New" charset="0"/>
              </a:rPr>
              <a:t> </a:t>
            </a:r>
            <a:r>
              <a:rPr lang="en-US" sz="1600" b="1" dirty="0" err="1">
                <a:solidFill>
                  <a:srgbClr val="000000"/>
                </a:solidFill>
                <a:latin typeface="Courier New" charset="0"/>
              </a:rPr>
              <a:t>child_status</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pid_t</a:t>
            </a:r>
            <a:r>
              <a:rPr lang="en-US" sz="1600" b="1" dirty="0">
                <a:solidFill>
                  <a:srgbClr val="000000"/>
                </a:solidFill>
                <a:latin typeface="Courier New" charset="0"/>
              </a:rPr>
              <a:t> </a:t>
            </a:r>
            <a:r>
              <a:rPr lang="en-US" sz="1600" b="1" dirty="0" err="1">
                <a:solidFill>
                  <a:srgbClr val="000000"/>
                </a:solidFill>
                <a:latin typeface="Courier New" charset="0"/>
              </a:rPr>
              <a:t>pid</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while ((</a:t>
            </a:r>
            <a:r>
              <a:rPr lang="en-US" sz="1600" b="1" dirty="0" err="1">
                <a:solidFill>
                  <a:srgbClr val="000000"/>
                </a:solidFill>
                <a:latin typeface="Courier New" charset="0"/>
              </a:rPr>
              <a:t>pid</a:t>
            </a:r>
            <a:r>
              <a:rPr lang="en-US" sz="1600" b="1" dirty="0">
                <a:solidFill>
                  <a:srgbClr val="000000"/>
                </a:solidFill>
                <a:latin typeface="Courier New" charset="0"/>
              </a:rPr>
              <a:t> = </a:t>
            </a:r>
            <a:r>
              <a:rPr lang="en-US" sz="1600" b="1" dirty="0" err="1">
                <a:solidFill>
                  <a:srgbClr val="000000"/>
                </a:solidFill>
                <a:latin typeface="Courier New" charset="0"/>
              </a:rPr>
              <a:t>waitpid</a:t>
            </a:r>
            <a:r>
              <a:rPr lang="en-US" sz="1600" b="1" dirty="0">
                <a:solidFill>
                  <a:srgbClr val="000000"/>
                </a:solidFill>
                <a:latin typeface="Courier New" charset="0"/>
              </a:rPr>
              <a:t>(-1, &amp;</a:t>
            </a:r>
            <a:r>
              <a:rPr lang="en-US" sz="1600" b="1" dirty="0" err="1">
                <a:solidFill>
                  <a:srgbClr val="000000"/>
                </a:solidFill>
                <a:latin typeface="Courier New" charset="0"/>
              </a:rPr>
              <a:t>child_status</a:t>
            </a:r>
            <a:r>
              <a:rPr lang="en-US" sz="1600" b="1" dirty="0">
                <a:solidFill>
                  <a:srgbClr val="000000"/>
                </a:solidFill>
                <a:latin typeface="Courier New" charset="0"/>
              </a:rPr>
              <a:t>, WNOHANG)) &gt; 0) {</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ccount</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printf</a:t>
            </a:r>
            <a:r>
              <a:rPr lang="en-US" sz="1600" b="1" dirty="0">
                <a:solidFill>
                  <a:srgbClr val="000000"/>
                </a:solidFill>
                <a:latin typeface="Courier New" charset="0"/>
              </a:rPr>
              <a:t>("Received signal %d from process %d\n", sig, </a:t>
            </a:r>
            <a:r>
              <a:rPr lang="en-US" sz="1600" b="1" dirty="0" err="1">
                <a:solidFill>
                  <a:srgbClr val="000000"/>
                </a:solidFill>
                <a:latin typeface="Courier New" charset="0"/>
              </a:rPr>
              <a:t>pid</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a:t>
            </a:r>
          </a:p>
          <a:p>
            <a:pPr eaLnBrk="1" hangingPunct="1">
              <a:buClrTx/>
              <a:buFontTx/>
              <a:buNone/>
              <a:defRPr/>
            </a:pPr>
            <a:r>
              <a:rPr lang="en-US" sz="1600" b="1" dirty="0">
                <a:solidFill>
                  <a:srgbClr val="000000"/>
                </a:solidFill>
                <a:latin typeface="Courier New" charset="0"/>
              </a:rPr>
              <a:t>}</a:t>
            </a:r>
          </a:p>
          <a:p>
            <a:pPr eaLnBrk="1" hangingPunct="1">
              <a:buClrTx/>
              <a:buFontTx/>
              <a:buNone/>
              <a:defRPr/>
            </a:pPr>
            <a:endParaRPr lang="en-US" sz="1600" b="1" dirty="0">
              <a:solidFill>
                <a:srgbClr val="000000"/>
              </a:solidFill>
              <a:latin typeface="Courier New" charset="0"/>
            </a:endParaRPr>
          </a:p>
          <a:p>
            <a:pPr eaLnBrk="1" hangingPunct="1">
              <a:buClrTx/>
              <a:buFontTx/>
              <a:buNone/>
              <a:defRPr/>
            </a:pPr>
            <a:r>
              <a:rPr lang="en-US" sz="1600" b="1" dirty="0">
                <a:solidFill>
                  <a:srgbClr val="000000"/>
                </a:solidFill>
                <a:latin typeface="Courier New" charset="0"/>
              </a:rPr>
              <a:t>void fork15()</a:t>
            </a:r>
          </a:p>
          <a:p>
            <a:pPr eaLnBrk="1" hangingPunct="1">
              <a:buClrTx/>
              <a:buFontTx/>
              <a:buNone/>
              <a:defRPr/>
            </a:pP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 . .</a:t>
            </a:r>
          </a:p>
          <a:p>
            <a:pPr eaLnBrk="1" hangingPunct="1">
              <a:buClrTx/>
              <a:buFontTx/>
              <a:buNone/>
              <a:defRPr/>
            </a:pPr>
            <a:r>
              <a:rPr lang="en-US" sz="1600" b="1" dirty="0">
                <a:solidFill>
                  <a:srgbClr val="000000"/>
                </a:solidFill>
                <a:latin typeface="Courier New" charset="0"/>
              </a:rPr>
              <a:t>    signal(SIGCHLD, child_handler2);</a:t>
            </a:r>
          </a:p>
          <a:p>
            <a:pPr eaLnBrk="1" hangingPunct="1">
              <a:buClrTx/>
              <a:buFontTx/>
              <a:buNone/>
              <a:defRPr/>
            </a:pPr>
            <a:r>
              <a:rPr lang="en-US" sz="1600" b="1" dirty="0">
                <a:solidFill>
                  <a:srgbClr val="000000"/>
                </a:solidFill>
                <a:latin typeface="Courier New" charset="0"/>
              </a:rPr>
              <a:t>    . . .</a:t>
            </a:r>
          </a:p>
          <a:p>
            <a:pPr eaLnBrk="1" hangingPunct="1">
              <a:buClrTx/>
              <a:buFontTx/>
              <a:buNone/>
              <a:defRPr/>
            </a:pPr>
            <a:r>
              <a:rPr lang="en-US" sz="1600" b="1" dirty="0">
                <a:solidFill>
                  <a:srgbClr val="000000"/>
                </a:solidFill>
                <a:latin typeface="Courier New" charset="0"/>
              </a:rPr>
              <a:t>}</a:t>
            </a:r>
          </a:p>
        </p:txBody>
      </p:sp>
    </p:spTree>
    <p:extLst>
      <p:ext uri="{BB962C8B-B14F-4D97-AF65-F5344CB8AC3E}">
        <p14:creationId xmlns:p14="http://schemas.microsoft.com/office/powerpoint/2010/main" val="611581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1905000" y="460376"/>
            <a:ext cx="8305800"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Signal Handler Funkiness (Cont.)</a:t>
            </a:r>
          </a:p>
        </p:txBody>
      </p:sp>
      <p:sp>
        <p:nvSpPr>
          <p:cNvPr id="70659" name="Text Box 2"/>
          <p:cNvSpPr txBox="1">
            <a:spLocks noChangeArrowheads="1"/>
          </p:cNvSpPr>
          <p:nvPr/>
        </p:nvSpPr>
        <p:spPr bwMode="auto">
          <a:xfrm>
            <a:off x="1905000" y="1371601"/>
            <a:ext cx="8305800" cy="554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Signal arrival during long system calls (say a </a:t>
            </a:r>
            <a:r>
              <a:rPr lang="en-US" sz="2800">
                <a:solidFill>
                  <a:srgbClr val="000000"/>
                </a:solidFill>
                <a:latin typeface="Courier New" charset="0"/>
                <a:cs typeface="DejaVu Sans" charset="0"/>
              </a:rPr>
              <a:t>read</a:t>
            </a:r>
            <a:r>
              <a:rPr lang="en-US" sz="2800">
                <a:solidFill>
                  <a:srgbClr val="000000"/>
                </a:solidFill>
                <a:latin typeface="Calibri" charset="0"/>
                <a:cs typeface="DejaVu Sans" charset="0"/>
              </a:rPr>
              <a:t>)</a:t>
            </a:r>
          </a:p>
          <a:p>
            <a:pPr eaLnBrk="1" hangingPunct="1">
              <a:spcBef>
                <a:spcPts val="700"/>
              </a:spcBef>
              <a:buFont typeface="Arial" charset="0"/>
              <a:buChar char="•"/>
              <a:defRPr/>
            </a:pPr>
            <a:r>
              <a:rPr lang="en-US" sz="2800">
                <a:solidFill>
                  <a:srgbClr val="000000"/>
                </a:solidFill>
                <a:latin typeface="Calibri" charset="0"/>
                <a:cs typeface="DejaVu Sans" charset="0"/>
              </a:rPr>
              <a:t>Signal handler interrupts </a:t>
            </a:r>
            <a:r>
              <a:rPr lang="en-US" sz="2800">
                <a:solidFill>
                  <a:srgbClr val="000000"/>
                </a:solidFill>
                <a:latin typeface="Courier New" charset="0"/>
                <a:cs typeface="DejaVu Sans" charset="0"/>
              </a:rPr>
              <a:t>read()</a:t>
            </a:r>
            <a:r>
              <a:rPr lang="en-US" sz="2800">
                <a:solidFill>
                  <a:srgbClr val="000000"/>
                </a:solidFill>
                <a:latin typeface="Calibri" charset="0"/>
                <a:cs typeface="DejaVu Sans" charset="0"/>
              </a:rPr>
              <a:t> call</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Linux: upon return from signal handler, the </a:t>
            </a:r>
            <a:r>
              <a:rPr lang="en-US" sz="2400" b="1">
                <a:solidFill>
                  <a:srgbClr val="000000"/>
                </a:solidFill>
                <a:latin typeface="Courier New" charset="0"/>
                <a:ea typeface="ＭＳ Ｐゴシック" charset="0"/>
                <a:cs typeface="DejaVu Sans" charset="0"/>
              </a:rPr>
              <a:t>read()</a:t>
            </a:r>
            <a:r>
              <a:rPr lang="en-US" sz="2400">
                <a:solidFill>
                  <a:srgbClr val="000000"/>
                </a:solidFill>
                <a:latin typeface="Calibri" charset="0"/>
                <a:ea typeface="ＭＳ Ｐゴシック" charset="0"/>
                <a:cs typeface="DejaVu Sans" charset="0"/>
              </a:rPr>
              <a:t> call is restarted automatically</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Some other flavors of Unix can cause the </a:t>
            </a:r>
            <a:r>
              <a:rPr lang="en-US" sz="2400" b="1">
                <a:solidFill>
                  <a:srgbClr val="000000"/>
                </a:solidFill>
                <a:latin typeface="Courier New" charset="0"/>
                <a:ea typeface="ＭＳ Ｐゴシック" charset="0"/>
                <a:cs typeface="DejaVu Sans" charset="0"/>
              </a:rPr>
              <a:t>read()</a:t>
            </a:r>
            <a:r>
              <a:rPr lang="en-US" sz="2400" b="1">
                <a:solidFill>
                  <a:srgbClr val="000000"/>
                </a:solidFill>
                <a:latin typeface="Calibri" charset="0"/>
                <a:ea typeface="ＭＳ Ｐゴシック" charset="0"/>
                <a:cs typeface="DejaVu Sans" charset="0"/>
              </a:rPr>
              <a:t> </a:t>
            </a:r>
            <a:r>
              <a:rPr lang="en-US" sz="2400">
                <a:solidFill>
                  <a:srgbClr val="000000"/>
                </a:solidFill>
                <a:latin typeface="Calibri" charset="0"/>
                <a:ea typeface="ＭＳ Ｐゴシック" charset="0"/>
                <a:cs typeface="DejaVu Sans" charset="0"/>
              </a:rPr>
              <a:t>call to fail with an </a:t>
            </a:r>
            <a:r>
              <a:rPr lang="en-US" sz="2400" b="1">
                <a:solidFill>
                  <a:srgbClr val="000000"/>
                </a:solidFill>
                <a:latin typeface="Courier New" charset="0"/>
                <a:ea typeface="ＭＳ Ｐゴシック" charset="0"/>
                <a:cs typeface="DejaVu Sans" charset="0"/>
              </a:rPr>
              <a:t>EINTER</a:t>
            </a:r>
            <a:r>
              <a:rPr lang="en-US" sz="2400">
                <a:solidFill>
                  <a:srgbClr val="000000"/>
                </a:solidFill>
                <a:latin typeface="Courier New" charset="0"/>
                <a:ea typeface="ＭＳ Ｐゴシック" charset="0"/>
                <a:cs typeface="DejaVu Sans" charset="0"/>
              </a:rPr>
              <a:t> </a:t>
            </a:r>
            <a:r>
              <a:rPr lang="en-US" sz="2400">
                <a:solidFill>
                  <a:srgbClr val="000000"/>
                </a:solidFill>
                <a:latin typeface="Calibri" charset="0"/>
                <a:ea typeface="ＭＳ Ｐゴシック" charset="0"/>
                <a:cs typeface="DejaVu Sans" charset="0"/>
              </a:rPr>
              <a:t>error number (</a:t>
            </a:r>
            <a:r>
              <a:rPr lang="en-US" sz="2400" b="1">
                <a:solidFill>
                  <a:srgbClr val="000000"/>
                </a:solidFill>
                <a:latin typeface="Courier New" charset="0"/>
                <a:ea typeface="ＭＳ Ｐゴシック" charset="0"/>
                <a:cs typeface="DejaVu Sans" charset="0"/>
              </a:rPr>
              <a:t>errno</a:t>
            </a:r>
            <a:r>
              <a:rPr lang="en-US" sz="2400">
                <a:solidFill>
                  <a:srgbClr val="000000"/>
                </a:solidFill>
                <a:latin typeface="Calibri" charset="0"/>
                <a:ea typeface="ＭＳ Ｐゴシック" charset="0"/>
                <a:cs typeface="DejaVu Sans" charset="0"/>
              </a:rPr>
              <a:t>)</a:t>
            </a:r>
            <a:br>
              <a:rPr lang="en-US" sz="2400">
                <a:solidFill>
                  <a:srgbClr val="000000"/>
                </a:solidFill>
                <a:latin typeface="Calibri" charset="0"/>
                <a:ea typeface="ＭＳ Ｐゴシック" charset="0"/>
                <a:cs typeface="DejaVu Sans" charset="0"/>
              </a:rPr>
            </a:br>
            <a:r>
              <a:rPr lang="en-US" sz="2400">
                <a:solidFill>
                  <a:srgbClr val="000000"/>
                </a:solidFill>
                <a:latin typeface="Calibri" charset="0"/>
                <a:ea typeface="ＭＳ Ｐゴシック" charset="0"/>
                <a:cs typeface="DejaVu Sans" charset="0"/>
              </a:rPr>
              <a:t>in this case, the application program can restart the slow system call</a:t>
            </a:r>
          </a:p>
          <a:p>
            <a:pPr eaLnBrk="1" hangingPunct="1">
              <a:spcBef>
                <a:spcPts val="700"/>
              </a:spcBef>
              <a:buFont typeface="Arial" charset="0"/>
              <a:buChar char="•"/>
              <a:defRPr/>
            </a:pPr>
            <a:r>
              <a:rPr lang="en-US" sz="2800">
                <a:solidFill>
                  <a:srgbClr val="000000"/>
                </a:solidFill>
                <a:latin typeface="Calibri" charset="0"/>
                <a:cs typeface="DejaVu Sans" charset="0"/>
              </a:rPr>
              <a:t>Subtle differences like these complicate the writing of portable code that uses signals</a:t>
            </a:r>
          </a:p>
        </p:txBody>
      </p:sp>
    </p:spTree>
    <p:extLst>
      <p:ext uri="{BB962C8B-B14F-4D97-AF65-F5344CB8AC3E}">
        <p14:creationId xmlns:p14="http://schemas.microsoft.com/office/powerpoint/2010/main" val="7003205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Example: Sudo</a:t>
            </a:r>
          </a:p>
        </p:txBody>
      </p:sp>
      <p:sp>
        <p:nvSpPr>
          <p:cNvPr id="74755"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Why do I get a permission denied when I do this, even though I should be root thanks to sudo?</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chmod 400 testfile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sudo echo “Hello world” &gt;&gt; testfile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Why does this work instead?</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chmod 400 testfile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sudo bash –c “echo ‘Hello world’ &gt;&gt; testfile”</a:t>
            </a:r>
          </a:p>
        </p:txBody>
      </p:sp>
    </p:spTree>
    <p:extLst>
      <p:ext uri="{BB962C8B-B14F-4D97-AF65-F5344CB8AC3E}">
        <p14:creationId xmlns:p14="http://schemas.microsoft.com/office/powerpoint/2010/main" val="42332621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981200" y="76200"/>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dirty="0">
                <a:solidFill>
                  <a:srgbClr val="000000"/>
                </a:solidFill>
                <a:latin typeface="Calibri" charset="0"/>
                <a:cs typeface="DejaVu Sans" charset="0"/>
              </a:rPr>
              <a:t>Example: </a:t>
            </a:r>
            <a:r>
              <a:rPr lang="en-US" sz="4000" dirty="0" err="1">
                <a:solidFill>
                  <a:srgbClr val="000000"/>
                </a:solidFill>
                <a:latin typeface="Calibri" charset="0"/>
                <a:cs typeface="DejaVu Sans" charset="0"/>
              </a:rPr>
              <a:t>Sudo</a:t>
            </a:r>
            <a:endParaRPr lang="en-US" sz="4000" dirty="0">
              <a:solidFill>
                <a:srgbClr val="000000"/>
              </a:solidFill>
              <a:latin typeface="Calibri" charset="0"/>
              <a:cs typeface="DejaVu Sans" charset="0"/>
            </a:endParaRPr>
          </a:p>
        </p:txBody>
      </p:sp>
      <p:sp>
        <p:nvSpPr>
          <p:cNvPr id="75779" name="Text Box 2"/>
          <p:cNvSpPr txBox="1">
            <a:spLocks noChangeArrowheads="1"/>
          </p:cNvSpPr>
          <p:nvPr/>
        </p:nvSpPr>
        <p:spPr bwMode="auto">
          <a:xfrm>
            <a:off x="1981200" y="868363"/>
            <a:ext cx="8229600" cy="5768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a:solidFill>
                  <a:srgbClr val="000000"/>
                </a:solidFill>
                <a:latin typeface="Calibri" panose="020F0502020204030204" pitchFamily="34" charset="0"/>
              </a:rPr>
              <a:t>Why do I get a permission denied when I do this, even though I should be root thanks to sudo?</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chmod 400 testfile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sudo echo “Hello world” &gt;&gt; testfile</a:t>
            </a:r>
          </a:p>
          <a:p>
            <a:pPr eaLnBrk="1" hangingPunct="1">
              <a:spcBef>
                <a:spcPts val="700"/>
              </a:spcBef>
              <a:buFont typeface="Arial" panose="020B0604020202020204" pitchFamily="34" charset="0"/>
              <a:buChar char="•"/>
            </a:pPr>
            <a:r>
              <a:rPr lang="en-US" altLang="en-US">
                <a:solidFill>
                  <a:srgbClr val="000000"/>
                </a:solidFill>
                <a:latin typeface="Calibri" panose="020F0502020204030204" pitchFamily="34" charset="0"/>
              </a:rPr>
              <a:t>Why does this work instead?</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chmod 400 testfile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sudo bash –c “echo ‘Hello world’ &gt;&gt; testfile”</a:t>
            </a:r>
          </a:p>
          <a:p>
            <a:pPr eaLnBrk="1" hangingPunct="1">
              <a:spcBef>
                <a:spcPts val="700"/>
              </a:spcBef>
              <a:buFont typeface="Arial" panose="020B0604020202020204" pitchFamily="34" charset="0"/>
              <a:buChar char="•"/>
            </a:pPr>
            <a:r>
              <a:rPr lang="en-US" altLang="en-US">
                <a:solidFill>
                  <a:srgbClr val="000000"/>
                </a:solidFill>
                <a:latin typeface="Calibri" panose="020F0502020204030204" pitchFamily="34" charset="0"/>
              </a:rPr>
              <a:t>It is because bash is opening testfile for redirection via dup2 before calling echo (via sudo), so the file open is not subject to root’s permissions, but rather the local user’s.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Spawning another bash –c does the trick by running that as root, and then using that to open the file for dup2</a:t>
            </a:r>
          </a:p>
        </p:txBody>
      </p:sp>
    </p:spTree>
    <p:extLst>
      <p:ext uri="{BB962C8B-B14F-4D97-AF65-F5344CB8AC3E}">
        <p14:creationId xmlns:p14="http://schemas.microsoft.com/office/powerpoint/2010/main" val="12872510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981201" y="128588"/>
            <a:ext cx="8228013"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a:solidFill>
                  <a:srgbClr val="000000"/>
                </a:solidFill>
                <a:latin typeface="Calibri" panose="020F0502020204030204" pitchFamily="34" charset="0"/>
              </a:rPr>
              <a:t>Interprocess Communication</a:t>
            </a:r>
          </a:p>
        </p:txBody>
      </p:sp>
      <p:sp>
        <p:nvSpPr>
          <p:cNvPr id="5122" name="Text Box 2"/>
          <p:cNvSpPr txBox="1">
            <a:spLocks noChangeArrowheads="1"/>
          </p:cNvSpPr>
          <p:nvPr/>
        </p:nvSpPr>
        <p:spPr bwMode="auto">
          <a:xfrm>
            <a:off x="1981201" y="1600201"/>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1pPr>
            <a:lvl2pPr marL="741363" indent="-284163">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9pPr>
          </a:lstStyle>
          <a:p>
            <a:pPr>
              <a:spcBef>
                <a:spcPts val="800"/>
              </a:spcBef>
              <a:buFont typeface="Arial" panose="020B0604020202020204" pitchFamily="34" charset="0"/>
              <a:buChar char="•"/>
            </a:pPr>
            <a:r>
              <a:rPr lang="en-US" altLang="en-US" sz="3200" dirty="0">
                <a:solidFill>
                  <a:srgbClr val="000000"/>
                </a:solidFill>
                <a:latin typeface="Calibri" panose="020F0502020204030204" pitchFamily="34" charset="0"/>
              </a:rPr>
              <a:t>Signals</a:t>
            </a:r>
          </a:p>
          <a:p>
            <a:pPr>
              <a:spcBef>
                <a:spcPts val="800"/>
              </a:spcBef>
              <a:buFont typeface="Arial" panose="020B0604020202020204" pitchFamily="34" charset="0"/>
              <a:buChar char="•"/>
            </a:pPr>
            <a:r>
              <a:rPr lang="en-US" altLang="en-US" sz="3200" dirty="0">
                <a:solidFill>
                  <a:srgbClr val="000000"/>
                </a:solidFill>
                <a:latin typeface="Calibri" panose="020F0502020204030204" pitchFamily="34" charset="0"/>
              </a:rPr>
              <a:t>Pipes</a:t>
            </a:r>
          </a:p>
          <a:p>
            <a:pPr>
              <a:spcBef>
                <a:spcPts val="800"/>
              </a:spcBef>
              <a:buFont typeface="Arial" panose="020B0604020202020204" pitchFamily="34" charset="0"/>
              <a:buChar char="•"/>
            </a:pPr>
            <a:r>
              <a:rPr lang="en-US" altLang="en-US" sz="3200" dirty="0">
                <a:solidFill>
                  <a:srgbClr val="000000"/>
                </a:solidFill>
                <a:latin typeface="Calibri" panose="020F0502020204030204" pitchFamily="34" charset="0"/>
              </a:rPr>
              <a:t>Also shared memory (</a:t>
            </a:r>
            <a:r>
              <a:rPr lang="en-US" altLang="en-US" sz="3200" dirty="0" err="1">
                <a:solidFill>
                  <a:srgbClr val="000000"/>
                </a:solidFill>
                <a:latin typeface="Calibri" panose="020F0502020204030204" pitchFamily="34" charset="0"/>
              </a:rPr>
              <a:t>shmget</a:t>
            </a:r>
            <a:r>
              <a:rPr lang="en-US" altLang="en-US" sz="3200" dirty="0">
                <a:solidFill>
                  <a:srgbClr val="000000"/>
                </a:solidFill>
                <a:latin typeface="Calibri" panose="020F0502020204030204" pitchFamily="34" charset="0"/>
              </a:rPr>
              <a:t>), Memory Mapped I/O (</a:t>
            </a:r>
            <a:r>
              <a:rPr lang="en-US" altLang="en-US" sz="3200" dirty="0" err="1">
                <a:solidFill>
                  <a:srgbClr val="000000"/>
                </a:solidFill>
                <a:latin typeface="Calibri" panose="020F0502020204030204" pitchFamily="34" charset="0"/>
              </a:rPr>
              <a:t>mmap</a:t>
            </a:r>
            <a:r>
              <a:rPr lang="en-US" altLang="en-US" sz="3200" dirty="0">
                <a:solidFill>
                  <a:srgbClr val="000000"/>
                </a:solidFill>
                <a:latin typeface="Calibri" panose="020F0502020204030204" pitchFamily="34" charset="0"/>
              </a:rPr>
              <a:t>), File I/O, and message queues</a:t>
            </a:r>
          </a:p>
          <a:p>
            <a:pPr lvl="1">
              <a:spcBef>
                <a:spcPts val="800"/>
              </a:spcBef>
              <a:buFont typeface="Arial" panose="020B0604020202020204" pitchFamily="34" charset="0"/>
              <a:buChar char="•"/>
            </a:pPr>
            <a:r>
              <a:rPr lang="en-US" altLang="en-US" sz="3200" dirty="0">
                <a:solidFill>
                  <a:srgbClr val="000000"/>
                </a:solidFill>
                <a:latin typeface="Calibri" panose="020F0502020204030204" pitchFamily="34" charset="0"/>
              </a:rPr>
              <a:t>Often shared using a file access permissions model (</a:t>
            </a:r>
            <a:r>
              <a:rPr lang="en-US" altLang="en-US" sz="3200" dirty="0" err="1">
                <a:solidFill>
                  <a:srgbClr val="000000"/>
                </a:solidFill>
                <a:latin typeface="Calibri" panose="020F0502020204030204" pitchFamily="34" charset="0"/>
              </a:rPr>
              <a:t>ftok</a:t>
            </a:r>
            <a:r>
              <a:rPr lang="en-US" altLang="en-US" sz="3200"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42805052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135188" y="3556000"/>
            <a:ext cx="12192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195" name="Rectangle 2"/>
          <p:cNvSpPr>
            <a:spLocks noChangeArrowheads="1"/>
          </p:cNvSpPr>
          <p:nvPr/>
        </p:nvSpPr>
        <p:spPr bwMode="auto">
          <a:xfrm>
            <a:off x="2135188" y="3784600"/>
            <a:ext cx="12192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196" name="Rectangle 3"/>
          <p:cNvSpPr>
            <a:spLocks noChangeArrowheads="1"/>
          </p:cNvSpPr>
          <p:nvPr/>
        </p:nvSpPr>
        <p:spPr bwMode="auto">
          <a:xfrm>
            <a:off x="2135188" y="4013200"/>
            <a:ext cx="12192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197" name="Oval 4"/>
          <p:cNvSpPr>
            <a:spLocks noChangeArrowheads="1"/>
          </p:cNvSpPr>
          <p:nvPr/>
        </p:nvSpPr>
        <p:spPr bwMode="auto">
          <a:xfrm>
            <a:off x="2703513" y="4076700"/>
            <a:ext cx="88900" cy="88900"/>
          </a:xfrm>
          <a:prstGeom prst="ellipse">
            <a:avLst/>
          </a:prstGeom>
          <a:solidFill>
            <a:srgbClr val="000000"/>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198" name="Text Box 5"/>
          <p:cNvSpPr txBox="1">
            <a:spLocks noChangeArrowheads="1"/>
          </p:cNvSpPr>
          <p:nvPr/>
        </p:nvSpPr>
        <p:spPr bwMode="auto">
          <a:xfrm>
            <a:off x="1916113" y="3501828"/>
            <a:ext cx="281144"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rPr>
              <a:t>0</a:t>
            </a:r>
          </a:p>
        </p:txBody>
      </p:sp>
      <p:sp>
        <p:nvSpPr>
          <p:cNvPr id="8199" name="Text Box 6"/>
          <p:cNvSpPr txBox="1">
            <a:spLocks noChangeArrowheads="1"/>
          </p:cNvSpPr>
          <p:nvPr/>
        </p:nvSpPr>
        <p:spPr bwMode="auto">
          <a:xfrm>
            <a:off x="1916113" y="3705028"/>
            <a:ext cx="281144"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rPr>
              <a:t>1</a:t>
            </a:r>
          </a:p>
        </p:txBody>
      </p:sp>
      <p:sp>
        <p:nvSpPr>
          <p:cNvPr id="8200" name="Text Box 7"/>
          <p:cNvSpPr txBox="1">
            <a:spLocks noChangeArrowheads="1"/>
          </p:cNvSpPr>
          <p:nvPr/>
        </p:nvSpPr>
        <p:spPr bwMode="auto">
          <a:xfrm>
            <a:off x="1916113" y="3959028"/>
            <a:ext cx="281144"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rPr>
              <a:t>2</a:t>
            </a:r>
          </a:p>
        </p:txBody>
      </p:sp>
      <p:sp>
        <p:nvSpPr>
          <p:cNvPr id="8201" name="Text Box 8"/>
          <p:cNvSpPr txBox="1">
            <a:spLocks noChangeArrowheads="1"/>
          </p:cNvSpPr>
          <p:nvPr/>
        </p:nvSpPr>
        <p:spPr bwMode="auto">
          <a:xfrm>
            <a:off x="2528888" y="4024314"/>
            <a:ext cx="436562"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2400">
                <a:solidFill>
                  <a:srgbClr val="000000"/>
                </a:solidFill>
              </a:rPr>
              <a:t>...</a:t>
            </a:r>
          </a:p>
        </p:txBody>
      </p:sp>
      <p:sp>
        <p:nvSpPr>
          <p:cNvPr id="8202" name="Rectangle 9"/>
          <p:cNvSpPr>
            <a:spLocks noChangeArrowheads="1"/>
          </p:cNvSpPr>
          <p:nvPr/>
        </p:nvSpPr>
        <p:spPr bwMode="auto">
          <a:xfrm>
            <a:off x="2135188" y="4495800"/>
            <a:ext cx="1219200" cy="228600"/>
          </a:xfrm>
          <a:prstGeom prst="rect">
            <a:avLst/>
          </a:prstGeom>
          <a:solidFill>
            <a:srgbClr val="F2DCDB"/>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203" name="Text Box 10"/>
          <p:cNvSpPr txBox="1">
            <a:spLocks noChangeArrowheads="1"/>
          </p:cNvSpPr>
          <p:nvPr/>
        </p:nvSpPr>
        <p:spPr bwMode="auto">
          <a:xfrm>
            <a:off x="1752600" y="4441628"/>
            <a:ext cx="439842"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rPr>
              <a:t>n-1</a:t>
            </a:r>
          </a:p>
        </p:txBody>
      </p:sp>
      <p:sp>
        <p:nvSpPr>
          <p:cNvPr id="8204" name="Oval 11"/>
          <p:cNvSpPr>
            <a:spLocks noChangeArrowheads="1"/>
          </p:cNvSpPr>
          <p:nvPr/>
        </p:nvSpPr>
        <p:spPr bwMode="auto">
          <a:xfrm>
            <a:off x="2703513" y="3644900"/>
            <a:ext cx="88900" cy="88900"/>
          </a:xfrm>
          <a:prstGeom prst="ellipse">
            <a:avLst/>
          </a:prstGeom>
          <a:solidFill>
            <a:srgbClr val="000000"/>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205" name="Oval 12"/>
          <p:cNvSpPr>
            <a:spLocks noChangeArrowheads="1"/>
          </p:cNvSpPr>
          <p:nvPr/>
        </p:nvSpPr>
        <p:spPr bwMode="auto">
          <a:xfrm>
            <a:off x="2703513" y="3860800"/>
            <a:ext cx="88900" cy="88900"/>
          </a:xfrm>
          <a:prstGeom prst="ellipse">
            <a:avLst/>
          </a:prstGeom>
          <a:solidFill>
            <a:srgbClr val="000000"/>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206" name="Oval 13"/>
          <p:cNvSpPr>
            <a:spLocks noChangeArrowheads="1"/>
          </p:cNvSpPr>
          <p:nvPr/>
        </p:nvSpPr>
        <p:spPr bwMode="auto">
          <a:xfrm>
            <a:off x="2703513" y="4559300"/>
            <a:ext cx="88900" cy="88900"/>
          </a:xfrm>
          <a:prstGeom prst="ellipse">
            <a:avLst/>
          </a:prstGeom>
          <a:solidFill>
            <a:srgbClr val="000000"/>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207" name="Text Box 14"/>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Interrupt Vectors</a:t>
            </a:r>
          </a:p>
        </p:txBody>
      </p:sp>
      <p:sp>
        <p:nvSpPr>
          <p:cNvPr id="9231" name="Text Box 15"/>
          <p:cNvSpPr txBox="1">
            <a:spLocks noChangeArrowheads="1"/>
          </p:cNvSpPr>
          <p:nvPr/>
        </p:nvSpPr>
        <p:spPr bwMode="auto">
          <a:xfrm>
            <a:off x="6934200" y="2339976"/>
            <a:ext cx="3581400" cy="3336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450"/>
              </a:spcBef>
              <a:buFont typeface="Arial" charset="0"/>
              <a:buChar char="•"/>
              <a:defRPr/>
            </a:pPr>
            <a:r>
              <a:rPr lang="en-US">
                <a:solidFill>
                  <a:srgbClr val="000000"/>
                </a:solidFill>
                <a:latin typeface="Calibri" charset="0"/>
                <a:cs typeface="DejaVu Sans" charset="0"/>
              </a:rPr>
              <a:t>Each type of event has a </a:t>
            </a:r>
            <a:br>
              <a:rPr lang="en-US">
                <a:solidFill>
                  <a:srgbClr val="000000"/>
                </a:solidFill>
                <a:latin typeface="Calibri" charset="0"/>
                <a:cs typeface="DejaVu Sans" charset="0"/>
              </a:rPr>
            </a:br>
            <a:r>
              <a:rPr lang="en-US">
                <a:solidFill>
                  <a:srgbClr val="000000"/>
                </a:solidFill>
                <a:latin typeface="Calibri" charset="0"/>
                <a:cs typeface="DejaVu Sans" charset="0"/>
              </a:rPr>
              <a:t>unique exception number k</a:t>
            </a:r>
          </a:p>
          <a:p>
            <a:pPr eaLnBrk="1" hangingPunct="1">
              <a:spcBef>
                <a:spcPts val="450"/>
              </a:spcBef>
              <a:defRPr/>
            </a:pPr>
            <a:endParaRPr lang="en-US">
              <a:solidFill>
                <a:srgbClr val="000000"/>
              </a:solidFill>
              <a:latin typeface="Calibri" charset="0"/>
              <a:cs typeface="DejaVu Sans" charset="0"/>
            </a:endParaRPr>
          </a:p>
          <a:p>
            <a:pPr eaLnBrk="1" hangingPunct="1">
              <a:spcBef>
                <a:spcPts val="450"/>
              </a:spcBef>
              <a:buFont typeface="Arial" charset="0"/>
              <a:buChar char="•"/>
              <a:defRPr/>
            </a:pPr>
            <a:r>
              <a:rPr lang="en-US">
                <a:solidFill>
                  <a:srgbClr val="000000"/>
                </a:solidFill>
                <a:latin typeface="Calibri" charset="0"/>
                <a:cs typeface="DejaVu Sans" charset="0"/>
              </a:rPr>
              <a:t>k = index into exception table </a:t>
            </a:r>
            <a:br>
              <a:rPr lang="en-US">
                <a:solidFill>
                  <a:srgbClr val="000000"/>
                </a:solidFill>
                <a:latin typeface="Calibri" charset="0"/>
                <a:cs typeface="DejaVu Sans" charset="0"/>
              </a:rPr>
            </a:br>
            <a:r>
              <a:rPr lang="en-US">
                <a:solidFill>
                  <a:srgbClr val="000000"/>
                </a:solidFill>
                <a:latin typeface="Calibri" charset="0"/>
                <a:cs typeface="DejaVu Sans" charset="0"/>
              </a:rPr>
              <a:t>(a.k.a. interrupt vector)</a:t>
            </a:r>
          </a:p>
          <a:p>
            <a:pPr eaLnBrk="1" hangingPunct="1">
              <a:spcBef>
                <a:spcPts val="450"/>
              </a:spcBef>
              <a:defRPr/>
            </a:pPr>
            <a:endParaRPr lang="en-US">
              <a:solidFill>
                <a:srgbClr val="000000"/>
              </a:solidFill>
              <a:latin typeface="Calibri" charset="0"/>
              <a:cs typeface="DejaVu Sans" charset="0"/>
            </a:endParaRPr>
          </a:p>
          <a:p>
            <a:pPr eaLnBrk="1" hangingPunct="1">
              <a:spcBef>
                <a:spcPts val="450"/>
              </a:spcBef>
              <a:buFont typeface="Arial" charset="0"/>
              <a:buChar char="•"/>
              <a:defRPr/>
            </a:pPr>
            <a:r>
              <a:rPr lang="en-US">
                <a:solidFill>
                  <a:srgbClr val="000000"/>
                </a:solidFill>
                <a:latin typeface="Calibri" charset="0"/>
                <a:cs typeface="DejaVu Sans" charset="0"/>
              </a:rPr>
              <a:t>Handler k is called each time </a:t>
            </a:r>
            <a:br>
              <a:rPr lang="en-US">
                <a:solidFill>
                  <a:srgbClr val="000000"/>
                </a:solidFill>
                <a:latin typeface="Calibri" charset="0"/>
                <a:cs typeface="DejaVu Sans" charset="0"/>
              </a:rPr>
            </a:br>
            <a:r>
              <a:rPr lang="en-US">
                <a:solidFill>
                  <a:srgbClr val="000000"/>
                </a:solidFill>
                <a:latin typeface="Calibri" charset="0"/>
                <a:cs typeface="DejaVu Sans" charset="0"/>
              </a:rPr>
              <a:t>exception k occurs</a:t>
            </a:r>
          </a:p>
        </p:txBody>
      </p:sp>
      <p:sp>
        <p:nvSpPr>
          <p:cNvPr id="8209" name="Rectangle 16"/>
          <p:cNvSpPr>
            <a:spLocks noChangeArrowheads="1"/>
          </p:cNvSpPr>
          <p:nvPr/>
        </p:nvSpPr>
        <p:spPr bwMode="auto">
          <a:xfrm>
            <a:off x="1951038" y="2994026"/>
            <a:ext cx="994502" cy="5818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Table</a:t>
            </a:r>
          </a:p>
        </p:txBody>
      </p:sp>
      <p:sp>
        <p:nvSpPr>
          <p:cNvPr id="8210" name="Line 17"/>
          <p:cNvSpPr>
            <a:spLocks noChangeShapeType="1"/>
          </p:cNvSpPr>
          <p:nvPr/>
        </p:nvSpPr>
        <p:spPr bwMode="auto">
          <a:xfrm flipV="1">
            <a:off x="2744788" y="3794125"/>
            <a:ext cx="1219200" cy="32385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11" name="Line 18"/>
          <p:cNvSpPr>
            <a:spLocks noChangeShapeType="1"/>
          </p:cNvSpPr>
          <p:nvPr/>
        </p:nvSpPr>
        <p:spPr bwMode="auto">
          <a:xfrm flipV="1">
            <a:off x="2744788" y="2422525"/>
            <a:ext cx="1219200" cy="126365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12" name="Rectangle 19"/>
          <p:cNvSpPr>
            <a:spLocks noChangeArrowheads="1"/>
          </p:cNvSpPr>
          <p:nvPr/>
        </p:nvSpPr>
        <p:spPr bwMode="auto">
          <a:xfrm>
            <a:off x="3963988" y="2425700"/>
            <a:ext cx="2589212" cy="533400"/>
          </a:xfrm>
          <a:prstGeom prst="rect">
            <a:avLst/>
          </a:prstGeom>
          <a:solidFill>
            <a:srgbClr val="F6F5BD"/>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code for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 handler 0</a:t>
            </a:r>
          </a:p>
        </p:txBody>
      </p:sp>
      <p:sp>
        <p:nvSpPr>
          <p:cNvPr id="8213" name="Rectangle 20"/>
          <p:cNvSpPr>
            <a:spLocks noChangeArrowheads="1"/>
          </p:cNvSpPr>
          <p:nvPr/>
        </p:nvSpPr>
        <p:spPr bwMode="auto">
          <a:xfrm>
            <a:off x="3963988" y="3111500"/>
            <a:ext cx="2589212" cy="533400"/>
          </a:xfrm>
          <a:prstGeom prst="rect">
            <a:avLst/>
          </a:prstGeom>
          <a:solidFill>
            <a:srgbClr val="F6F5BD"/>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code for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 handler 1</a:t>
            </a:r>
          </a:p>
        </p:txBody>
      </p:sp>
      <p:sp>
        <p:nvSpPr>
          <p:cNvPr id="8214" name="Line 21"/>
          <p:cNvSpPr>
            <a:spLocks noChangeShapeType="1"/>
          </p:cNvSpPr>
          <p:nvPr/>
        </p:nvSpPr>
        <p:spPr bwMode="auto">
          <a:xfrm flipV="1">
            <a:off x="2744788" y="3108325"/>
            <a:ext cx="1219200" cy="8001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15" name="Rectangle 22"/>
          <p:cNvSpPr>
            <a:spLocks noChangeArrowheads="1"/>
          </p:cNvSpPr>
          <p:nvPr/>
        </p:nvSpPr>
        <p:spPr bwMode="auto">
          <a:xfrm>
            <a:off x="3963988" y="3797300"/>
            <a:ext cx="2589212" cy="533400"/>
          </a:xfrm>
          <a:prstGeom prst="rect">
            <a:avLst/>
          </a:prstGeom>
          <a:solidFill>
            <a:srgbClr val="F6F5BD"/>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code for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 handler 2</a:t>
            </a:r>
          </a:p>
        </p:txBody>
      </p:sp>
      <p:sp>
        <p:nvSpPr>
          <p:cNvPr id="8216" name="Rectangle 23"/>
          <p:cNvSpPr>
            <a:spLocks noChangeArrowheads="1"/>
          </p:cNvSpPr>
          <p:nvPr/>
        </p:nvSpPr>
        <p:spPr bwMode="auto">
          <a:xfrm>
            <a:off x="3963988" y="5105400"/>
            <a:ext cx="2589212" cy="533400"/>
          </a:xfrm>
          <a:prstGeom prst="rect">
            <a:avLst/>
          </a:prstGeom>
          <a:solidFill>
            <a:srgbClr val="F6F5BD"/>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code for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 handler n-1</a:t>
            </a:r>
          </a:p>
        </p:txBody>
      </p:sp>
      <p:sp>
        <p:nvSpPr>
          <p:cNvPr id="8217" name="Text Box 24"/>
          <p:cNvSpPr txBox="1">
            <a:spLocks noChangeArrowheads="1"/>
          </p:cNvSpPr>
          <p:nvPr/>
        </p:nvSpPr>
        <p:spPr bwMode="auto">
          <a:xfrm>
            <a:off x="5086350" y="4403578"/>
            <a:ext cx="412590" cy="4638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2400">
                <a:solidFill>
                  <a:srgbClr val="000000"/>
                </a:solidFill>
                <a:latin typeface="Calibri" charset="0"/>
              </a:rPr>
              <a:t>...</a:t>
            </a:r>
          </a:p>
        </p:txBody>
      </p:sp>
      <p:sp>
        <p:nvSpPr>
          <p:cNvPr id="8218" name="Line 25"/>
          <p:cNvSpPr>
            <a:spLocks noChangeShapeType="1"/>
          </p:cNvSpPr>
          <p:nvPr/>
        </p:nvSpPr>
        <p:spPr bwMode="auto">
          <a:xfrm>
            <a:off x="2744788" y="4603750"/>
            <a:ext cx="1219200" cy="50165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37680672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231">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9231">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92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6"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7" name="Text Box 3"/>
          <p:cNvSpPr txBox="1">
            <a:spLocks noChangeArrowheads="1"/>
          </p:cNvSpPr>
          <p:nvPr/>
        </p:nvSpPr>
        <p:spPr bwMode="auto">
          <a:xfrm>
            <a:off x="1981201"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b="1">
                <a:solidFill>
                  <a:srgbClr val="000000"/>
                </a:solidFill>
              </a:rPr>
              <a:t>Pipes</a:t>
            </a:r>
          </a:p>
        </p:txBody>
      </p:sp>
      <p:sp>
        <p:nvSpPr>
          <p:cNvPr id="11268" name="Text Box 4"/>
          <p:cNvSpPr txBox="1">
            <a:spLocks noChangeArrowheads="1"/>
          </p:cNvSpPr>
          <p:nvPr/>
        </p:nvSpPr>
        <p:spPr bwMode="auto">
          <a:xfrm>
            <a:off x="2286000" y="1066801"/>
            <a:ext cx="7772400" cy="484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1pPr>
            <a:lvl2pPr marL="739775" indent="-28257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2pPr>
            <a:lvl3pPr marL="1141413" indent="-22701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9pPr>
          </a:lstStyle>
          <a:p>
            <a:pPr>
              <a:buClrTx/>
              <a:buFontTx/>
              <a:buNone/>
            </a:pPr>
            <a:r>
              <a:rPr lang="en-US" altLang="en-US" sz="2400" dirty="0">
                <a:solidFill>
                  <a:srgbClr val="000000"/>
                </a:solidFill>
              </a:rPr>
              <a:t>A pipe provides a one-way flow of data</a:t>
            </a:r>
          </a:p>
          <a:p>
            <a:pPr lvl="1">
              <a:buFont typeface="Arial" panose="020B0604020202020204" pitchFamily="34" charset="0"/>
              <a:buChar char="-"/>
            </a:pPr>
            <a:r>
              <a:rPr lang="en-US" altLang="en-US" sz="2400" dirty="0">
                <a:solidFill>
                  <a:srgbClr val="000000"/>
                </a:solidFill>
              </a:rPr>
              <a:t> example:   </a:t>
            </a:r>
            <a:r>
              <a:rPr lang="en-US" altLang="en-US" sz="2400" dirty="0">
                <a:solidFill>
                  <a:srgbClr val="000000"/>
                </a:solidFill>
                <a:latin typeface="Courier New" panose="02070309020205020404" pitchFamily="49" charset="0"/>
              </a:rPr>
              <a:t>who | sort| </a:t>
            </a:r>
            <a:r>
              <a:rPr lang="en-US" altLang="en-US" sz="2400" dirty="0" err="1">
                <a:solidFill>
                  <a:srgbClr val="000000"/>
                </a:solidFill>
                <a:latin typeface="Courier New" panose="02070309020205020404" pitchFamily="49" charset="0"/>
              </a:rPr>
              <a:t>lpr</a:t>
            </a:r>
            <a:endParaRPr lang="en-US" altLang="en-US" sz="2400" dirty="0">
              <a:solidFill>
                <a:srgbClr val="000000"/>
              </a:solidFill>
              <a:latin typeface="Courier New" panose="02070309020205020404" pitchFamily="49" charset="0"/>
            </a:endParaRPr>
          </a:p>
          <a:p>
            <a:pPr lvl="2">
              <a:buFont typeface="Arial" panose="020B0604020202020204" pitchFamily="34" charset="0"/>
              <a:buChar char="+"/>
            </a:pPr>
            <a:r>
              <a:rPr lang="en-US" altLang="en-US" sz="2400" dirty="0">
                <a:solidFill>
                  <a:srgbClr val="000000"/>
                </a:solidFill>
              </a:rPr>
              <a:t> output of who is input to sort</a:t>
            </a:r>
          </a:p>
          <a:p>
            <a:pPr lvl="2">
              <a:buFont typeface="Arial" panose="020B0604020202020204" pitchFamily="34" charset="0"/>
              <a:buChar char="+"/>
            </a:pPr>
            <a:r>
              <a:rPr lang="en-US" altLang="en-US" sz="2400" dirty="0">
                <a:solidFill>
                  <a:srgbClr val="000000"/>
                </a:solidFill>
              </a:rPr>
              <a:t> output of sort is input to </a:t>
            </a:r>
            <a:r>
              <a:rPr lang="en-US" altLang="en-US" sz="2400" dirty="0" err="1">
                <a:solidFill>
                  <a:srgbClr val="000000"/>
                </a:solidFill>
              </a:rPr>
              <a:t>lpr</a:t>
            </a:r>
            <a:endParaRPr lang="en-US" altLang="en-US" sz="2400" dirty="0">
              <a:solidFill>
                <a:srgbClr val="000000"/>
              </a:solidFill>
            </a:endParaRPr>
          </a:p>
          <a:p>
            <a:pPr>
              <a:buClrTx/>
              <a:buFontTx/>
              <a:buNone/>
            </a:pPr>
            <a:r>
              <a:rPr lang="en-US" altLang="en-US" sz="2400" dirty="0">
                <a:solidFill>
                  <a:srgbClr val="000000"/>
                </a:solidFill>
              </a:rPr>
              <a:t> The difference between a file and a pipe:</a:t>
            </a:r>
          </a:p>
          <a:p>
            <a:pPr lvl="1">
              <a:buFont typeface="Arial" panose="020B0604020202020204" pitchFamily="34" charset="0"/>
              <a:buChar char="-"/>
            </a:pPr>
            <a:r>
              <a:rPr lang="en-US" altLang="en-US" sz="2400" dirty="0">
                <a:solidFill>
                  <a:srgbClr val="000000"/>
                </a:solidFill>
              </a:rPr>
              <a:t> pipe is a data structure in the kernel.</a:t>
            </a:r>
          </a:p>
          <a:p>
            <a:pPr>
              <a:buClrTx/>
              <a:buFontTx/>
              <a:buNone/>
            </a:pPr>
            <a:r>
              <a:rPr lang="en-US" altLang="en-US" sz="2400" dirty="0">
                <a:solidFill>
                  <a:srgbClr val="000000"/>
                </a:solidFill>
              </a:rPr>
              <a:t> A pipe is created by using the pipe system call</a:t>
            </a:r>
            <a:br>
              <a:rPr lang="en-US" altLang="en-US" sz="2400" dirty="0">
                <a:solidFill>
                  <a:srgbClr val="000000"/>
                </a:solidFill>
              </a:rPr>
            </a:br>
            <a:r>
              <a:rPr lang="en-US" altLang="en-US" sz="2400" dirty="0">
                <a:solidFill>
                  <a:srgbClr val="000000"/>
                </a:solidFill>
              </a:rPr>
              <a:t>	</a:t>
            </a:r>
            <a:r>
              <a:rPr lang="en-US" altLang="en-US" sz="2400" dirty="0" err="1">
                <a:solidFill>
                  <a:srgbClr val="000000"/>
                </a:solidFill>
                <a:latin typeface="Courier New" panose="02070309020205020404" pitchFamily="49" charset="0"/>
              </a:rPr>
              <a:t>int</a:t>
            </a:r>
            <a:r>
              <a:rPr lang="en-US" altLang="en-US" sz="2400" dirty="0">
                <a:solidFill>
                  <a:srgbClr val="000000"/>
                </a:solidFill>
                <a:latin typeface="Courier New" panose="02070309020205020404" pitchFamily="49" charset="0"/>
              </a:rPr>
              <a:t> pipe(</a:t>
            </a:r>
            <a:r>
              <a:rPr lang="en-US" altLang="en-US" sz="2400" dirty="0" err="1">
                <a:solidFill>
                  <a:srgbClr val="000000"/>
                </a:solidFill>
                <a:latin typeface="Courier New" panose="02070309020205020404" pitchFamily="49" charset="0"/>
              </a:rPr>
              <a:t>int</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filedes</a:t>
            </a:r>
            <a:r>
              <a:rPr lang="en-US" altLang="en-US" sz="2400" dirty="0">
                <a:solidFill>
                  <a:srgbClr val="000000"/>
                </a:solidFill>
                <a:latin typeface="Courier New" panose="02070309020205020404" pitchFamily="49" charset="0"/>
              </a:rPr>
              <a:t>);</a:t>
            </a:r>
          </a:p>
          <a:p>
            <a:pPr>
              <a:buClrTx/>
              <a:buFontTx/>
              <a:buNone/>
            </a:pPr>
            <a:r>
              <a:rPr lang="en-US" altLang="en-US" sz="2400" dirty="0">
                <a:solidFill>
                  <a:srgbClr val="000000"/>
                </a:solidFill>
              </a:rPr>
              <a:t> Two file descriptors are returned</a:t>
            </a:r>
          </a:p>
          <a:p>
            <a:pPr lvl="1">
              <a:buFont typeface="Arial" panose="020B0604020202020204" pitchFamily="34" charset="0"/>
              <a:buChar char="-"/>
            </a:pPr>
            <a:r>
              <a:rPr lang="en-US" altLang="en-US" sz="2400" dirty="0">
                <a:solidFill>
                  <a:srgbClr val="000000"/>
                </a:solidFill>
              </a:rPr>
              <a:t> </a:t>
            </a:r>
            <a:r>
              <a:rPr lang="en-US" altLang="en-US" sz="2400" dirty="0" err="1">
                <a:solidFill>
                  <a:srgbClr val="000000"/>
                </a:solidFill>
              </a:rPr>
              <a:t>filedes</a:t>
            </a:r>
            <a:r>
              <a:rPr lang="en-US" altLang="en-US" sz="2400" dirty="0">
                <a:solidFill>
                  <a:srgbClr val="000000"/>
                </a:solidFill>
              </a:rPr>
              <a:t>[0] is open for reading</a:t>
            </a:r>
          </a:p>
          <a:p>
            <a:pPr lvl="1">
              <a:buFont typeface="Arial" panose="020B0604020202020204" pitchFamily="34" charset="0"/>
              <a:buChar char="-"/>
            </a:pPr>
            <a:r>
              <a:rPr lang="en-US" altLang="en-US" sz="2400" dirty="0">
                <a:solidFill>
                  <a:srgbClr val="000000"/>
                </a:solidFill>
              </a:rPr>
              <a:t> </a:t>
            </a:r>
            <a:r>
              <a:rPr lang="en-US" altLang="en-US" sz="2400" dirty="0" err="1">
                <a:solidFill>
                  <a:srgbClr val="000000"/>
                </a:solidFill>
              </a:rPr>
              <a:t>filedes</a:t>
            </a:r>
            <a:r>
              <a:rPr lang="en-US" altLang="en-US" sz="2400" dirty="0">
                <a:solidFill>
                  <a:srgbClr val="000000"/>
                </a:solidFill>
              </a:rPr>
              <a:t>[1] is open for writing</a:t>
            </a:r>
          </a:p>
          <a:p>
            <a:pPr>
              <a:buClrTx/>
              <a:buFontTx/>
              <a:buNone/>
            </a:pPr>
            <a:r>
              <a:rPr lang="en-US" altLang="en-US" sz="2400" dirty="0">
                <a:solidFill>
                  <a:srgbClr val="000000"/>
                </a:solidFill>
              </a:rPr>
              <a:t> Typical size is 512 bytes (Minimum limit defined by POSIX)</a:t>
            </a:r>
          </a:p>
        </p:txBody>
      </p:sp>
    </p:spTree>
    <p:extLst>
      <p:ext uri="{BB962C8B-B14F-4D97-AF65-F5344CB8AC3E}">
        <p14:creationId xmlns:p14="http://schemas.microsoft.com/office/powerpoint/2010/main" val="44234980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0"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2291" name="Group 3"/>
          <p:cNvGrpSpPr>
            <a:grpSpLocks/>
          </p:cNvGrpSpPr>
          <p:nvPr/>
        </p:nvGrpSpPr>
        <p:grpSpPr bwMode="auto">
          <a:xfrm>
            <a:off x="3587751" y="1128714"/>
            <a:ext cx="4860925" cy="4483099"/>
            <a:chOff x="1300" y="711"/>
            <a:chExt cx="3062" cy="2824"/>
          </a:xfrm>
        </p:grpSpPr>
        <p:sp>
          <p:nvSpPr>
            <p:cNvPr id="12292" name="Rectangle 4"/>
            <p:cNvSpPr>
              <a:spLocks noChangeArrowheads="1"/>
            </p:cNvSpPr>
            <p:nvPr/>
          </p:nvSpPr>
          <p:spPr bwMode="auto">
            <a:xfrm>
              <a:off x="2092" y="1012"/>
              <a:ext cx="1478" cy="75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3" name="Rectangle 5"/>
            <p:cNvSpPr>
              <a:spLocks noChangeArrowheads="1"/>
            </p:cNvSpPr>
            <p:nvPr/>
          </p:nvSpPr>
          <p:spPr bwMode="auto">
            <a:xfrm>
              <a:off x="1300" y="2452"/>
              <a:ext cx="3062" cy="854"/>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Rectangle 6"/>
            <p:cNvSpPr>
              <a:spLocks noChangeArrowheads="1"/>
            </p:cNvSpPr>
            <p:nvPr/>
          </p:nvSpPr>
          <p:spPr bwMode="auto">
            <a:xfrm>
              <a:off x="2428" y="2644"/>
              <a:ext cx="806" cy="230"/>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5" name="Rectangle 7"/>
            <p:cNvSpPr>
              <a:spLocks noChangeArrowheads="1"/>
            </p:cNvSpPr>
            <p:nvPr/>
          </p:nvSpPr>
          <p:spPr bwMode="auto">
            <a:xfrm>
              <a:off x="2230" y="711"/>
              <a:ext cx="94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user process</a:t>
              </a:r>
            </a:p>
          </p:txBody>
        </p:sp>
        <p:sp>
          <p:nvSpPr>
            <p:cNvPr id="12296" name="Rectangle 8"/>
            <p:cNvSpPr>
              <a:spLocks noChangeArrowheads="1"/>
            </p:cNvSpPr>
            <p:nvPr/>
          </p:nvSpPr>
          <p:spPr bwMode="auto">
            <a:xfrm>
              <a:off x="2873" y="1047"/>
              <a:ext cx="52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readfd</a:t>
              </a:r>
            </a:p>
          </p:txBody>
        </p:sp>
        <p:sp>
          <p:nvSpPr>
            <p:cNvPr id="12297" name="Rectangle 9"/>
            <p:cNvSpPr>
              <a:spLocks noChangeArrowheads="1"/>
            </p:cNvSpPr>
            <p:nvPr/>
          </p:nvSpPr>
          <p:spPr bwMode="auto">
            <a:xfrm>
              <a:off x="2153" y="1431"/>
              <a:ext cx="54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writefd</a:t>
              </a:r>
            </a:p>
          </p:txBody>
        </p:sp>
        <p:sp>
          <p:nvSpPr>
            <p:cNvPr id="12298" name="Rectangle 10"/>
            <p:cNvSpPr>
              <a:spLocks noChangeArrowheads="1"/>
            </p:cNvSpPr>
            <p:nvPr/>
          </p:nvSpPr>
          <p:spPr bwMode="auto">
            <a:xfrm>
              <a:off x="2595" y="2630"/>
              <a:ext cx="39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pipe</a:t>
              </a:r>
            </a:p>
          </p:txBody>
        </p:sp>
        <p:sp>
          <p:nvSpPr>
            <p:cNvPr id="12299" name="Rectangle 11"/>
            <p:cNvSpPr>
              <a:spLocks noChangeArrowheads="1"/>
            </p:cNvSpPr>
            <p:nvPr/>
          </p:nvSpPr>
          <p:spPr bwMode="auto">
            <a:xfrm>
              <a:off x="2287" y="2966"/>
              <a:ext cx="8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flow of data</a:t>
              </a:r>
            </a:p>
          </p:txBody>
        </p:sp>
        <p:sp>
          <p:nvSpPr>
            <p:cNvPr id="12300" name="Rectangle 12"/>
            <p:cNvSpPr>
              <a:spLocks noChangeArrowheads="1"/>
            </p:cNvSpPr>
            <p:nvPr/>
          </p:nvSpPr>
          <p:spPr bwMode="auto">
            <a:xfrm>
              <a:off x="2516" y="3302"/>
              <a:ext cx="51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kernel</a:t>
              </a:r>
            </a:p>
          </p:txBody>
        </p:sp>
        <p:sp>
          <p:nvSpPr>
            <p:cNvPr id="12301" name="Freeform 13"/>
            <p:cNvSpPr>
              <a:spLocks/>
            </p:cNvSpPr>
            <p:nvPr/>
          </p:nvSpPr>
          <p:spPr bwMode="auto">
            <a:xfrm>
              <a:off x="1537" y="2160"/>
              <a:ext cx="862" cy="622"/>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2" name="Freeform 14"/>
            <p:cNvSpPr>
              <a:spLocks noChangeArrowheads="1"/>
            </p:cNvSpPr>
            <p:nvPr/>
          </p:nvSpPr>
          <p:spPr bwMode="auto">
            <a:xfrm>
              <a:off x="1537" y="1537"/>
              <a:ext cx="526" cy="622"/>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0" y="21600"/>
                  </a:moveTo>
                  <a:cubicBezTo>
                    <a:pt x="0" y="9686"/>
                    <a:pt x="9645" y="22"/>
                    <a:pt x="21559" y="0"/>
                  </a:cubicBezTo>
                </a:path>
                <a:path w="21600" h="21600" stroke="0" extrusionOk="0">
                  <a:moveTo>
                    <a:pt x="0" y="21600"/>
                  </a:moveTo>
                  <a:cubicBezTo>
                    <a:pt x="0" y="9686"/>
                    <a:pt x="9645" y="22"/>
                    <a:pt x="21559" y="0"/>
                  </a:cubicBezTo>
                  <a:lnTo>
                    <a:pt x="21600" y="21600"/>
                  </a:lnTo>
                  <a:lnTo>
                    <a:pt x="0" y="2160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3" name="Freeform 15"/>
            <p:cNvSpPr>
              <a:spLocks noChangeArrowheads="1"/>
            </p:cNvSpPr>
            <p:nvPr/>
          </p:nvSpPr>
          <p:spPr bwMode="auto">
            <a:xfrm>
              <a:off x="3216" y="1824"/>
              <a:ext cx="862" cy="958"/>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4" name="Freeform 16"/>
            <p:cNvSpPr>
              <a:spLocks/>
            </p:cNvSpPr>
            <p:nvPr/>
          </p:nvSpPr>
          <p:spPr bwMode="auto">
            <a:xfrm>
              <a:off x="3552" y="1153"/>
              <a:ext cx="526" cy="718"/>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5" name="Line 17"/>
            <p:cNvSpPr>
              <a:spLocks noChangeShapeType="1"/>
            </p:cNvSpPr>
            <p:nvPr/>
          </p:nvSpPr>
          <p:spPr bwMode="auto">
            <a:xfrm>
              <a:off x="1920" y="3120"/>
              <a:ext cx="334"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6" name="Line 18"/>
            <p:cNvSpPr>
              <a:spLocks noChangeShapeType="1"/>
            </p:cNvSpPr>
            <p:nvPr/>
          </p:nvSpPr>
          <p:spPr bwMode="auto">
            <a:xfrm>
              <a:off x="3408" y="3120"/>
              <a:ext cx="334"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3275690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2"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3" name="Rectangle 3"/>
          <p:cNvSpPr>
            <a:spLocks noChangeArrowheads="1"/>
          </p:cNvSpPr>
          <p:nvPr/>
        </p:nvSpPr>
        <p:spPr bwMode="auto">
          <a:xfrm>
            <a:off x="1524000" y="674036"/>
            <a:ext cx="9144000" cy="5509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main() {</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[2], n;</a:t>
            </a:r>
          </a:p>
          <a:p>
            <a:pPr>
              <a:buClrTx/>
              <a:buFontTx/>
              <a:buNone/>
            </a:pPr>
            <a:r>
              <a:rPr lang="en-US" altLang="en-US" sz="1600" dirty="0">
                <a:solidFill>
                  <a:srgbClr val="000000"/>
                </a:solidFill>
                <a:latin typeface="Courier New" panose="02070309020205020404" pitchFamily="49" charset="0"/>
              </a:rPr>
              <a:t>  char buff[100];</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a:t>
            </a:r>
          </a:p>
          <a:p>
            <a:pPr>
              <a:buClrTx/>
              <a:buFontTx/>
              <a:buNone/>
            </a:pPr>
            <a:endParaRPr lang="en-US" altLang="en-US" sz="1600" dirty="0">
              <a:solidFill>
                <a:srgbClr val="000000"/>
              </a:solidFill>
              <a:latin typeface="Courier New" panose="02070309020205020404" pitchFamily="49" charset="0"/>
            </a:endParaRPr>
          </a:p>
          <a:p>
            <a:pPr>
              <a:buClrTx/>
              <a:buFontTx/>
              <a:buNone/>
            </a:pPr>
            <a:r>
              <a:rPr lang="en-US" altLang="en-US" sz="1600" dirty="0">
                <a:solidFill>
                  <a:srgbClr val="000000"/>
                </a:solidFill>
                <a:latin typeface="Courier New" panose="02070309020205020404" pitchFamily="49" charset="0"/>
              </a:rPr>
              <a:t>  if(pipe(</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 &lt; 0)</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("Pipe error\n");</a:t>
            </a:r>
          </a:p>
          <a:p>
            <a:pPr>
              <a:buClrTx/>
              <a:buFontTx/>
              <a:buNone/>
            </a:pPr>
            <a:endParaRPr lang="en-US" altLang="en-US" sz="1600" dirty="0">
              <a:solidFill>
                <a:srgbClr val="000000"/>
              </a:solidFill>
              <a:latin typeface="Courier New" panose="02070309020205020404" pitchFamily="49" charset="0"/>
            </a:endParaRP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readfd</a:t>
            </a:r>
            <a:r>
              <a:rPr lang="en-US" altLang="en-US" sz="1600" dirty="0">
                <a:solidFill>
                  <a:srgbClr val="000000"/>
                </a:solidFill>
                <a:latin typeface="Courier New" panose="02070309020205020404" pitchFamily="49" charset="0"/>
              </a:rPr>
              <a:t> = %d, </a:t>
            </a:r>
            <a:r>
              <a:rPr lang="en-US" altLang="en-US" sz="1600" dirty="0" err="1">
                <a:solidFill>
                  <a:srgbClr val="000000"/>
                </a:solidFill>
                <a:latin typeface="Courier New" panose="02070309020205020404" pitchFamily="49" charset="0"/>
              </a:rPr>
              <a:t>writefd</a:t>
            </a:r>
            <a:r>
              <a:rPr lang="en-US" altLang="en-US" sz="1600" dirty="0">
                <a:solidFill>
                  <a:srgbClr val="000000"/>
                </a:solidFill>
                <a:latin typeface="Courier New" panose="02070309020205020404" pitchFamily="49" charset="0"/>
              </a:rPr>
              <a:t> = %d\n", </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[0], </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[1]);</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 fork();</a:t>
            </a:r>
          </a:p>
          <a:p>
            <a:pPr>
              <a:buClrTx/>
              <a:buFontTx/>
              <a:buNone/>
            </a:pPr>
            <a:endParaRPr lang="en-US" altLang="en-US" sz="1600" dirty="0">
              <a:solidFill>
                <a:srgbClr val="000000"/>
              </a:solidFill>
              <a:latin typeface="Courier New" panose="02070309020205020404" pitchFamily="49" charset="0"/>
            </a:endParaRPr>
          </a:p>
          <a:p>
            <a:pPr>
              <a:buClrTx/>
              <a:buFontTx/>
              <a:buNone/>
            </a:pPr>
            <a:r>
              <a:rPr lang="en-US" altLang="en-US" sz="1600" dirty="0">
                <a:solidFill>
                  <a:srgbClr val="000000"/>
                </a:solidFill>
                <a:latin typeface="Courier New" panose="02070309020205020404" pitchFamily="49" charset="0"/>
              </a:rPr>
              <a:t>  if(</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 0) { //child</a:t>
            </a:r>
          </a:p>
          <a:p>
            <a:pPr>
              <a:buClrTx/>
              <a:buFontTx/>
              <a:buNone/>
            </a:pPr>
            <a:r>
              <a:rPr lang="en-US" altLang="en-US" sz="1600" dirty="0">
                <a:solidFill>
                  <a:srgbClr val="000000"/>
                </a:solidFill>
                <a:latin typeface="Courier New" panose="02070309020205020404" pitchFamily="49" charset="0"/>
              </a:rPr>
              <a:t>  		if((n=read(</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[0], buff, </a:t>
            </a:r>
            <a:r>
              <a:rPr lang="en-US" altLang="en-US" sz="1600" dirty="0" err="1">
                <a:solidFill>
                  <a:srgbClr val="000000"/>
                </a:solidFill>
                <a:latin typeface="Courier New" panose="02070309020205020404" pitchFamily="49" charset="0"/>
              </a:rPr>
              <a:t>sizeof</a:t>
            </a:r>
            <a:r>
              <a:rPr lang="en-US" altLang="en-US" sz="1600" dirty="0">
                <a:solidFill>
                  <a:srgbClr val="000000"/>
                </a:solidFill>
                <a:latin typeface="Courier New" panose="02070309020205020404" pitchFamily="49" charset="0"/>
              </a:rPr>
              <a:t>(buff))) &lt; 0)</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("Read error");</a:t>
            </a:r>
          </a:p>
          <a:p>
            <a:pPr>
              <a:buClrTx/>
              <a:buFontTx/>
              <a:buNone/>
            </a:pPr>
            <a:r>
              <a:rPr lang="en-US" altLang="en-US" sz="1600" dirty="0">
                <a:solidFill>
                  <a:srgbClr val="000000"/>
                </a:solidFill>
                <a:latin typeface="Courier New" panose="02070309020205020404" pitchFamily="49" charset="0"/>
              </a:rPr>
              <a:t>      else</a:t>
            </a:r>
          </a:p>
          <a:p>
            <a:pPr>
              <a:buClrTx/>
              <a:buFontTx/>
              <a:buNone/>
            </a:pPr>
            <a:r>
              <a:rPr lang="en-US" altLang="en-US" sz="1600" dirty="0">
                <a:solidFill>
                  <a:srgbClr val="000000"/>
                </a:solidFill>
                <a:latin typeface="Courier New" panose="02070309020205020404" pitchFamily="49" charset="0"/>
              </a:rPr>
              <a:t>        write(1, buff, n);</a:t>
            </a:r>
          </a:p>
          <a:p>
            <a:pPr>
              <a:buClrTx/>
              <a:buFontTx/>
              <a:buNone/>
            </a:pPr>
            <a:r>
              <a:rPr lang="en-US" altLang="en-US" sz="1600" dirty="0">
                <a:solidFill>
                  <a:srgbClr val="000000"/>
                </a:solidFill>
                <a:latin typeface="Courier New" panose="02070309020205020404" pitchFamily="49" charset="0"/>
              </a:rPr>
              <a:t>   } else { // parent</a:t>
            </a:r>
          </a:p>
          <a:p>
            <a:pPr>
              <a:buClrTx/>
              <a:buFontTx/>
              <a:buNone/>
            </a:pPr>
            <a:r>
              <a:rPr lang="en-US" altLang="en-US" sz="1600" dirty="0">
                <a:solidFill>
                  <a:srgbClr val="000000"/>
                </a:solidFill>
                <a:latin typeface="Courier New" panose="02070309020205020404" pitchFamily="49" charset="0"/>
              </a:rPr>
              <a:t>     if(write(</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[1], "hello world\n", 12) != 12)</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("Write error");</a:t>
            </a:r>
          </a:p>
          <a:p>
            <a:pPr>
              <a:buClrTx/>
              <a:buFontTx/>
              <a:buNone/>
            </a:pPr>
            <a:r>
              <a:rPr lang="en-US" altLang="en-US" sz="1600" dirty="0">
                <a:solidFill>
                  <a:srgbClr val="000000"/>
                </a:solidFill>
                <a:latin typeface="Courier New" panose="02070309020205020404" pitchFamily="49" charset="0"/>
              </a:rPr>
              <a:t>   }</a:t>
            </a:r>
          </a:p>
          <a:p>
            <a:pPr>
              <a:buClrTx/>
              <a:buFontTx/>
              <a:buNone/>
            </a:pPr>
            <a:r>
              <a:rPr lang="en-US" altLang="en-US"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27631928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209800" y="5867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4" name="Rectangle 2"/>
          <p:cNvSpPr>
            <a:spLocks noChangeArrowheads="1"/>
          </p:cNvSpPr>
          <p:nvPr/>
        </p:nvSpPr>
        <p:spPr bwMode="auto">
          <a:xfrm>
            <a:off x="4648200" y="5867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5" name="Text Box 3"/>
          <p:cNvSpPr txBox="1">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b="1" dirty="0">
                <a:solidFill>
                  <a:srgbClr val="000000"/>
                </a:solidFill>
              </a:rPr>
              <a:t>Pipe Examples</a:t>
            </a:r>
          </a:p>
        </p:txBody>
      </p:sp>
      <p:sp>
        <p:nvSpPr>
          <p:cNvPr id="18436" name="Text Box 4"/>
          <p:cNvSpPr txBox="1">
            <a:spLocks noChangeArrowheads="1"/>
          </p:cNvSpPr>
          <p:nvPr/>
        </p:nvSpPr>
        <p:spPr bwMode="auto">
          <a:xfrm>
            <a:off x="3581400" y="1143000"/>
            <a:ext cx="51054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spcBef>
                <a:spcPts val="800"/>
              </a:spcBef>
            </a:pPr>
            <a:r>
              <a:rPr lang="en-US" altLang="en-US" sz="2400" b="1">
                <a:solidFill>
                  <a:srgbClr val="000000"/>
                </a:solidFill>
              </a:rPr>
              <a:t>Parent opens file, child reads file</a:t>
            </a:r>
          </a:p>
          <a:p>
            <a:pPr>
              <a:spcBef>
                <a:spcPts val="800"/>
              </a:spcBef>
            </a:pPr>
            <a:r>
              <a:rPr lang="en-US" altLang="en-US" sz="2400">
                <a:solidFill>
                  <a:srgbClr val="000000"/>
                </a:solidFill>
              </a:rPr>
              <a:t>parent closes read end of pipe</a:t>
            </a:r>
          </a:p>
          <a:p>
            <a:pPr>
              <a:spcBef>
                <a:spcPts val="800"/>
              </a:spcBef>
            </a:pPr>
            <a:r>
              <a:rPr lang="en-US" altLang="en-US" sz="2400">
                <a:solidFill>
                  <a:srgbClr val="000000"/>
                </a:solidFill>
              </a:rPr>
              <a:t>child closes write end of pipe</a:t>
            </a:r>
          </a:p>
        </p:txBody>
      </p:sp>
      <p:grpSp>
        <p:nvGrpSpPr>
          <p:cNvPr id="18437" name="Group 5"/>
          <p:cNvGrpSpPr>
            <a:grpSpLocks/>
          </p:cNvGrpSpPr>
          <p:nvPr/>
        </p:nvGrpSpPr>
        <p:grpSpPr bwMode="auto">
          <a:xfrm>
            <a:off x="2820989" y="2719389"/>
            <a:ext cx="6548437" cy="3217863"/>
            <a:chOff x="817" y="1953"/>
            <a:chExt cx="4125" cy="2027"/>
          </a:xfrm>
        </p:grpSpPr>
        <p:sp>
          <p:nvSpPr>
            <p:cNvPr id="18438" name="Rectangle 6"/>
            <p:cNvSpPr>
              <a:spLocks noChangeArrowheads="1"/>
            </p:cNvSpPr>
            <p:nvPr/>
          </p:nvSpPr>
          <p:spPr bwMode="auto">
            <a:xfrm>
              <a:off x="1492" y="3070"/>
              <a:ext cx="2630" cy="685"/>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9" name="Rectangle 7"/>
            <p:cNvSpPr>
              <a:spLocks noChangeArrowheads="1"/>
            </p:cNvSpPr>
            <p:nvPr/>
          </p:nvSpPr>
          <p:spPr bwMode="auto">
            <a:xfrm>
              <a:off x="2461" y="3225"/>
              <a:ext cx="692" cy="183"/>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0" name="Rectangle 8"/>
            <p:cNvSpPr>
              <a:spLocks noChangeArrowheads="1"/>
            </p:cNvSpPr>
            <p:nvPr/>
          </p:nvSpPr>
          <p:spPr bwMode="auto">
            <a:xfrm>
              <a:off x="2571" y="3159"/>
              <a:ext cx="39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pipe</a:t>
              </a:r>
            </a:p>
          </p:txBody>
        </p:sp>
        <p:sp>
          <p:nvSpPr>
            <p:cNvPr id="18441" name="Rectangle 9"/>
            <p:cNvSpPr>
              <a:spLocks noChangeArrowheads="1"/>
            </p:cNvSpPr>
            <p:nvPr/>
          </p:nvSpPr>
          <p:spPr bwMode="auto">
            <a:xfrm>
              <a:off x="2264" y="3477"/>
              <a:ext cx="8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flow of data</a:t>
              </a:r>
            </a:p>
          </p:txBody>
        </p:sp>
        <p:sp>
          <p:nvSpPr>
            <p:cNvPr id="18442" name="Rectangle 10"/>
            <p:cNvSpPr>
              <a:spLocks noChangeArrowheads="1"/>
            </p:cNvSpPr>
            <p:nvPr/>
          </p:nvSpPr>
          <p:spPr bwMode="auto">
            <a:xfrm>
              <a:off x="2492" y="3747"/>
              <a:ext cx="51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kernel</a:t>
              </a:r>
            </a:p>
          </p:txBody>
        </p:sp>
        <p:sp>
          <p:nvSpPr>
            <p:cNvPr id="18443" name="Rectangle 11"/>
            <p:cNvSpPr>
              <a:spLocks noChangeArrowheads="1"/>
            </p:cNvSpPr>
            <p:nvPr/>
          </p:nvSpPr>
          <p:spPr bwMode="auto">
            <a:xfrm>
              <a:off x="973" y="2201"/>
              <a:ext cx="1268" cy="60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4" name="Rectangle 12"/>
            <p:cNvSpPr>
              <a:spLocks noChangeArrowheads="1"/>
            </p:cNvSpPr>
            <p:nvPr/>
          </p:nvSpPr>
          <p:spPr bwMode="auto">
            <a:xfrm>
              <a:off x="940" y="1953"/>
              <a:ext cx="107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parent process</a:t>
              </a:r>
            </a:p>
          </p:txBody>
        </p:sp>
        <p:sp>
          <p:nvSpPr>
            <p:cNvPr id="18445" name="Rectangle 13"/>
            <p:cNvSpPr>
              <a:spLocks noChangeArrowheads="1"/>
            </p:cNvSpPr>
            <p:nvPr/>
          </p:nvSpPr>
          <p:spPr bwMode="auto">
            <a:xfrm>
              <a:off x="1018" y="2531"/>
              <a:ext cx="54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writefd</a:t>
              </a:r>
            </a:p>
          </p:txBody>
        </p:sp>
        <p:sp>
          <p:nvSpPr>
            <p:cNvPr id="18446" name="Freeform 14"/>
            <p:cNvSpPr>
              <a:spLocks/>
            </p:cNvSpPr>
            <p:nvPr/>
          </p:nvSpPr>
          <p:spPr bwMode="auto">
            <a:xfrm>
              <a:off x="817" y="2832"/>
              <a:ext cx="1631" cy="478"/>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587" y="21599"/>
                  </a:moveTo>
                  <a:cubicBezTo>
                    <a:pt x="9662" y="21592"/>
                    <a:pt x="0" y="11924"/>
                    <a:pt x="0" y="0"/>
                  </a:cubicBezTo>
                </a:path>
                <a:path w="21600" h="21600" stroke="0" extrusionOk="0">
                  <a:moveTo>
                    <a:pt x="21587" y="21599"/>
                  </a:moveTo>
                  <a:cubicBezTo>
                    <a:pt x="9662" y="21592"/>
                    <a:pt x="0" y="11924"/>
                    <a:pt x="0" y="0"/>
                  </a:cubicBezTo>
                  <a:lnTo>
                    <a:pt x="21600" y="0"/>
                  </a:lnTo>
                  <a:lnTo>
                    <a:pt x="21587" y="21599"/>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7" name="Freeform 15"/>
            <p:cNvSpPr>
              <a:spLocks noChangeArrowheads="1"/>
            </p:cNvSpPr>
            <p:nvPr/>
          </p:nvSpPr>
          <p:spPr bwMode="auto">
            <a:xfrm>
              <a:off x="817" y="2689"/>
              <a:ext cx="142" cy="190"/>
            </a:xfrm>
            <a:custGeom>
              <a:avLst/>
              <a:gdLst>
                <a:gd name="T0" fmla="*/ 0 w 21600"/>
                <a:gd name="T1" fmla="*/ 0 h 21599"/>
                <a:gd name="T2" fmla="*/ 0 w 21600"/>
                <a:gd name="T3" fmla="*/ 0 h 21599"/>
                <a:gd name="T4" fmla="*/ 0 w 21600"/>
                <a:gd name="T5" fmla="*/ 0 h 21599"/>
                <a:gd name="T6" fmla="*/ 0 w 21600"/>
                <a:gd name="T7" fmla="*/ 0 h 21599"/>
                <a:gd name="T8" fmla="*/ 21600 w 21600"/>
                <a:gd name="T9" fmla="*/ 21599 h 21599"/>
              </a:gdLst>
              <a:ahLst/>
              <a:cxnLst>
                <a:cxn ang="0">
                  <a:pos x="T0" y="T1"/>
                </a:cxn>
                <a:cxn ang="0">
                  <a:pos x="T2" y="T3"/>
                </a:cxn>
                <a:cxn ang="0">
                  <a:pos x="T4" y="T5"/>
                </a:cxn>
              </a:cxnLst>
              <a:rect l="T6" t="T7" r="T8" b="T9"/>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lnTo>
                    <a:pt x="0" y="21599"/>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8" name="Line 16"/>
            <p:cNvSpPr>
              <a:spLocks noChangeShapeType="1"/>
            </p:cNvSpPr>
            <p:nvPr/>
          </p:nvSpPr>
          <p:spPr bwMode="auto">
            <a:xfrm>
              <a:off x="1928" y="3606"/>
              <a:ext cx="287"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9" name="Line 17"/>
            <p:cNvSpPr>
              <a:spLocks noChangeShapeType="1"/>
            </p:cNvSpPr>
            <p:nvPr/>
          </p:nvSpPr>
          <p:spPr bwMode="auto">
            <a:xfrm>
              <a:off x="3351" y="3606"/>
              <a:ext cx="287"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50" name="Rectangle 18"/>
            <p:cNvSpPr>
              <a:spLocks noChangeArrowheads="1"/>
            </p:cNvSpPr>
            <p:nvPr/>
          </p:nvSpPr>
          <p:spPr bwMode="auto">
            <a:xfrm>
              <a:off x="3421" y="2201"/>
              <a:ext cx="1268" cy="60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1" name="Rectangle 19"/>
            <p:cNvSpPr>
              <a:spLocks noChangeArrowheads="1"/>
            </p:cNvSpPr>
            <p:nvPr/>
          </p:nvSpPr>
          <p:spPr bwMode="auto">
            <a:xfrm>
              <a:off x="3435" y="1953"/>
              <a:ext cx="96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child process</a:t>
              </a:r>
            </a:p>
          </p:txBody>
        </p:sp>
        <p:sp>
          <p:nvSpPr>
            <p:cNvPr id="18452" name="Rectangle 20"/>
            <p:cNvSpPr>
              <a:spLocks noChangeArrowheads="1"/>
            </p:cNvSpPr>
            <p:nvPr/>
          </p:nvSpPr>
          <p:spPr bwMode="auto">
            <a:xfrm>
              <a:off x="4036" y="2222"/>
              <a:ext cx="52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readfd</a:t>
              </a:r>
            </a:p>
          </p:txBody>
        </p:sp>
        <p:sp>
          <p:nvSpPr>
            <p:cNvPr id="18453" name="Freeform 21"/>
            <p:cNvSpPr>
              <a:spLocks noChangeArrowheads="1"/>
            </p:cNvSpPr>
            <p:nvPr/>
          </p:nvSpPr>
          <p:spPr bwMode="auto">
            <a:xfrm>
              <a:off x="3168" y="2688"/>
              <a:ext cx="1774" cy="622"/>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4" name="Freeform 22"/>
            <p:cNvSpPr>
              <a:spLocks/>
            </p:cNvSpPr>
            <p:nvPr/>
          </p:nvSpPr>
          <p:spPr bwMode="auto">
            <a:xfrm>
              <a:off x="4704" y="2353"/>
              <a:ext cx="238" cy="383"/>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07" y="0"/>
                    <a:pt x="21569" y="9636"/>
                    <a:pt x="21599" y="21544"/>
                  </a:cubicBezTo>
                </a:path>
                <a:path w="21600" h="21600" stroke="0" extrusionOk="0">
                  <a:moveTo>
                    <a:pt x="-1" y="0"/>
                  </a:moveTo>
                  <a:cubicBezTo>
                    <a:pt x="11907" y="0"/>
                    <a:pt x="21569" y="9636"/>
                    <a:pt x="21599" y="21544"/>
                  </a:cubicBezTo>
                  <a:lnTo>
                    <a:pt x="0" y="21600"/>
                  </a:lnTo>
                  <a:lnTo>
                    <a:pt x="-1" y="0"/>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5" name="Rectangle 23"/>
            <p:cNvSpPr>
              <a:spLocks noChangeArrowheads="1"/>
            </p:cNvSpPr>
            <p:nvPr/>
          </p:nvSpPr>
          <p:spPr bwMode="auto">
            <a:xfrm>
              <a:off x="2631" y="2150"/>
              <a:ext cx="3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fork</a:t>
              </a:r>
            </a:p>
          </p:txBody>
        </p:sp>
        <p:sp>
          <p:nvSpPr>
            <p:cNvPr id="18456" name="Line 24"/>
            <p:cNvSpPr>
              <a:spLocks noChangeShapeType="1"/>
            </p:cNvSpPr>
            <p:nvPr/>
          </p:nvSpPr>
          <p:spPr bwMode="auto">
            <a:xfrm>
              <a:off x="2592" y="2400"/>
              <a:ext cx="574"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24551604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81200" y="16827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dirty="0">
                <a:solidFill>
                  <a:srgbClr val="000000"/>
                </a:solidFill>
                <a:latin typeface="Calibri" panose="020F0502020204030204" pitchFamily="34" charset="0"/>
                <a:cs typeface="DejaVu Sans" charset="0"/>
              </a:rPr>
              <a:t>Pipes</a:t>
            </a:r>
          </a:p>
        </p:txBody>
      </p:sp>
      <p:sp>
        <p:nvSpPr>
          <p:cNvPr id="15363" name="Text Box 2"/>
          <p:cNvSpPr txBox="1">
            <a:spLocks noChangeArrowheads="1"/>
          </p:cNvSpPr>
          <p:nvPr/>
        </p:nvSpPr>
        <p:spPr bwMode="auto">
          <a:xfrm>
            <a:off x="1981200" y="1112838"/>
            <a:ext cx="8229600" cy="567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ls | wc –l</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This counts the number of files in the directory.</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It works by binding wc’s standard in to ls’s standard out.</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Use dup2 as before to redirect stdin and stdout, but this time connect the wc input file descriptor to the ls output file descriptor.  </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To get pairs of file descriptors for this purpose, use: int[2] myfd; pipe(myfd);</a:t>
            </a:r>
          </a:p>
          <a:p>
            <a:pPr lvl="1" eaLnBrk="1" hangingPunct="1">
              <a:spcBef>
                <a:spcPts val="5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myfd[0] connects to ls’s stdout, myfd[1] connect’s to wc’s stdin, and they are connected.</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Strings of these are possible: cat | wc –l | sort &lt; infile &gt; outfile</a:t>
            </a:r>
          </a:p>
          <a:p>
            <a:pPr lvl="1" eaLnBrk="1" hangingPunct="1">
              <a:spcBef>
                <a:spcPts val="5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For each process, what is stdin and stout connected to?</a:t>
            </a:r>
          </a:p>
        </p:txBody>
      </p:sp>
    </p:spTree>
    <p:extLst>
      <p:ext uri="{BB962C8B-B14F-4D97-AF65-F5344CB8AC3E}">
        <p14:creationId xmlns:p14="http://schemas.microsoft.com/office/powerpoint/2010/main" val="24566193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54"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55" name="Text Box 3"/>
          <p:cNvSpPr txBox="1">
            <a:spLocks noChangeArrowheads="1"/>
          </p:cNvSpPr>
          <p:nvPr/>
        </p:nvSpPr>
        <p:spPr bwMode="auto">
          <a:xfrm>
            <a:off x="2286000" y="38100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a:solidFill>
                  <a:srgbClr val="000000"/>
                </a:solidFill>
              </a:rPr>
              <a:t>Pipes (SIGPIPE)</a:t>
            </a:r>
          </a:p>
        </p:txBody>
      </p:sp>
      <p:sp>
        <p:nvSpPr>
          <p:cNvPr id="23556" name="Text Box 4"/>
          <p:cNvSpPr txBox="1">
            <a:spLocks noChangeArrowheads="1"/>
          </p:cNvSpPr>
          <p:nvPr/>
        </p:nvSpPr>
        <p:spPr bwMode="auto">
          <a:xfrm>
            <a:off x="2286000" y="1371600"/>
            <a:ext cx="77724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9pPr>
          </a:lstStyle>
          <a:p>
            <a:pPr>
              <a:spcBef>
                <a:spcPts val="800"/>
              </a:spcBef>
            </a:pPr>
            <a:r>
              <a:rPr lang="en-US" altLang="en-US" sz="2800">
                <a:solidFill>
                  <a:srgbClr val="000000"/>
                </a:solidFill>
              </a:rPr>
              <a:t>If you close a pipe and try to read/write to it, you will get SIGPIPE, which, if uncaught, will kill your process.</a:t>
            </a:r>
          </a:p>
          <a:p>
            <a:pPr>
              <a:spcBef>
                <a:spcPts val="800"/>
              </a:spcBef>
            </a:pPr>
            <a:endParaRPr lang="en-US" altLang="en-US" sz="2800">
              <a:solidFill>
                <a:srgbClr val="000000"/>
              </a:solidFill>
            </a:endParaRPr>
          </a:p>
          <a:p>
            <a:pPr>
              <a:spcBef>
                <a:spcPts val="800"/>
              </a:spcBef>
            </a:pPr>
            <a:r>
              <a:rPr lang="en-US" altLang="en-US" sz="2800">
                <a:solidFill>
                  <a:srgbClr val="000000"/>
                </a:solidFill>
              </a:rPr>
              <a:t>Close your pipes before you exit, and notify the other party so it stops using the pipe.</a:t>
            </a:r>
          </a:p>
          <a:p>
            <a:pPr>
              <a:spcBef>
                <a:spcPts val="800"/>
              </a:spcBef>
            </a:pPr>
            <a:endParaRPr lang="en-US" altLang="en-US" sz="2800">
              <a:solidFill>
                <a:srgbClr val="000000"/>
              </a:solidFill>
            </a:endParaRPr>
          </a:p>
          <a:p>
            <a:pPr>
              <a:spcBef>
                <a:spcPts val="800"/>
              </a:spcBef>
            </a:pPr>
            <a:r>
              <a:rPr lang="en-US" altLang="en-US" sz="2800">
                <a:solidFill>
                  <a:srgbClr val="000000"/>
                </a:solidFill>
              </a:rPr>
              <a:t>You can also catch or ignore SIGPIPE.</a:t>
            </a:r>
          </a:p>
        </p:txBody>
      </p:sp>
    </p:spTree>
    <p:extLst>
      <p:ext uri="{BB962C8B-B14F-4D97-AF65-F5344CB8AC3E}">
        <p14:creationId xmlns:p14="http://schemas.microsoft.com/office/powerpoint/2010/main" val="2636807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37F7-7A0D-42EE-BC1C-ACB8F4409001}"/>
              </a:ext>
            </a:extLst>
          </p:cNvPr>
          <p:cNvSpPr>
            <a:spLocks noGrp="1"/>
          </p:cNvSpPr>
          <p:nvPr>
            <p:ph type="title"/>
          </p:nvPr>
        </p:nvSpPr>
        <p:spPr/>
        <p:txBody>
          <a:bodyPr/>
          <a:lstStyle/>
          <a:p>
            <a:r>
              <a:rPr lang="en-US" dirty="0"/>
              <a:t>Putting it all Together: The Shell</a:t>
            </a:r>
          </a:p>
        </p:txBody>
      </p:sp>
    </p:spTree>
    <p:extLst>
      <p:ext uri="{BB962C8B-B14F-4D97-AF65-F5344CB8AC3E}">
        <p14:creationId xmlns:p14="http://schemas.microsoft.com/office/powerpoint/2010/main" val="1644086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dirty="0">
                <a:solidFill>
                  <a:srgbClr val="000000"/>
                </a:solidFill>
                <a:latin typeface="Calibri" panose="020F0502020204030204" pitchFamily="34" charset="0"/>
                <a:cs typeface="DejaVu Sans" charset="0"/>
              </a:rPr>
              <a:t>I/O Redirection</a:t>
            </a:r>
          </a:p>
        </p:txBody>
      </p:sp>
      <p:sp>
        <p:nvSpPr>
          <p:cNvPr id="13315" name="Text Box 2"/>
          <p:cNvSpPr txBox="1">
            <a:spLocks noChangeArrowheads="1"/>
          </p:cNvSpPr>
          <p:nvPr/>
        </p:nvSpPr>
        <p:spPr bwMode="auto">
          <a:xfrm>
            <a:off x="1981200" y="1600200"/>
            <a:ext cx="8229600"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cat &lt; infile &gt;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copies infile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It binds standard input to infile and standard output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#include &lt;unistd.h&gt; dup2(int filedes1, int filedes2);</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closes filedes2 and replaces it with filedes.  </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So we can replace standard output with a file descriptor!</a:t>
            </a:r>
          </a:p>
          <a:p>
            <a:pPr eaLnBrk="1" hangingPunct="1">
              <a:spcBef>
                <a:spcPts val="700"/>
              </a:spcBef>
            </a:pPr>
            <a:endParaRPr lang="en-US" altLang="en-US" sz="2800">
              <a:solidFill>
                <a:srgbClr val="000000"/>
              </a:solidFill>
              <a:latin typeface="Calibri" panose="020F0502020204030204" pitchFamily="34" charset="0"/>
              <a:cs typeface="DejaVu Sans" charset="0"/>
            </a:endParaRPr>
          </a:p>
        </p:txBody>
      </p:sp>
      <p:sp>
        <p:nvSpPr>
          <p:cNvPr id="13316" name="Rectangle 3"/>
          <p:cNvSpPr>
            <a:spLocks noChangeArrowheads="1"/>
          </p:cNvSpPr>
          <p:nvPr/>
        </p:nvSpPr>
        <p:spPr bwMode="auto">
          <a:xfrm>
            <a:off x="4733925" y="5181600"/>
            <a:ext cx="5250453" cy="109478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dirty="0">
                <a:solidFill>
                  <a:srgbClr val="000000"/>
                </a:solidFill>
                <a:latin typeface="Courier New" panose="02070309020205020404" pitchFamily="49" charset="0"/>
              </a:rPr>
              <a:t>//these return -1 on error – check for it!!</a:t>
            </a:r>
          </a:p>
          <a:p>
            <a:pPr eaLnBrk="1" hangingPunct="1">
              <a:buClrTx/>
              <a:buFontTx/>
              <a:buNone/>
            </a:pPr>
            <a:r>
              <a:rPr lang="en-US" altLang="en-US" sz="1300" b="1" dirty="0">
                <a:solidFill>
                  <a:srgbClr val="000000"/>
                </a:solidFill>
                <a:latin typeface="Courier New" panose="02070309020205020404" pitchFamily="49" charset="0"/>
              </a:rPr>
              <a:t>int </a:t>
            </a:r>
            <a:r>
              <a:rPr lang="en-US" altLang="en-US" sz="1300" b="1" dirty="0" err="1">
                <a:solidFill>
                  <a:srgbClr val="000000"/>
                </a:solidFill>
                <a:latin typeface="Courier New" panose="02070309020205020404" pitchFamily="49" charset="0"/>
              </a:rPr>
              <a:t>indes</a:t>
            </a:r>
            <a:r>
              <a:rPr lang="en-US" altLang="en-US" sz="1300" b="1" dirty="0">
                <a:solidFill>
                  <a:srgbClr val="000000"/>
                </a:solidFill>
                <a:latin typeface="Courier New" panose="02070309020205020404" pitchFamily="49" charset="0"/>
              </a:rPr>
              <a:t> = open(</a:t>
            </a:r>
            <a:r>
              <a:rPr lang="en-US" altLang="en-US" sz="1300" b="1" dirty="0" err="1">
                <a:solidFill>
                  <a:srgbClr val="000000"/>
                </a:solidFill>
                <a:latin typeface="Courier New" panose="02070309020205020404" pitchFamily="49" charset="0"/>
              </a:rPr>
              <a:t>infilename</a:t>
            </a:r>
            <a:r>
              <a:rPr lang="en-US" altLang="en-US" sz="1300" b="1" dirty="0">
                <a:solidFill>
                  <a:srgbClr val="000000"/>
                </a:solidFill>
                <a:latin typeface="Courier New" panose="02070309020205020404" pitchFamily="49" charset="0"/>
              </a:rPr>
              <a:t>, O_RDONLY, STDMODE);</a:t>
            </a:r>
          </a:p>
          <a:p>
            <a:pPr eaLnBrk="1" hangingPunct="1">
              <a:buClrTx/>
              <a:buFontTx/>
              <a:buNone/>
            </a:pPr>
            <a:r>
              <a:rPr lang="en-US" altLang="en-US" sz="1300" b="1" dirty="0">
                <a:solidFill>
                  <a:srgbClr val="000000"/>
                </a:solidFill>
                <a:latin typeface="Courier New" panose="02070309020205020404" pitchFamily="49" charset="0"/>
              </a:rPr>
              <a:t>dup2(</a:t>
            </a:r>
            <a:r>
              <a:rPr lang="en-US" altLang="en-US" sz="1300" b="1" dirty="0" err="1">
                <a:solidFill>
                  <a:srgbClr val="000000"/>
                </a:solidFill>
                <a:latin typeface="Courier New" panose="02070309020205020404" pitchFamily="49" charset="0"/>
              </a:rPr>
              <a:t>indes,STDIN_FILENO</a:t>
            </a:r>
            <a:r>
              <a:rPr lang="en-US" altLang="en-US" sz="1300" b="1" dirty="0">
                <a:solidFill>
                  <a:srgbClr val="000000"/>
                </a:solidFill>
                <a:latin typeface="Courier New" panose="02070309020205020404" pitchFamily="49" charset="0"/>
              </a:rPr>
              <a:t>); // on error close(</a:t>
            </a:r>
            <a:r>
              <a:rPr lang="en-US" altLang="en-US" sz="1300" b="1" dirty="0" err="1">
                <a:solidFill>
                  <a:srgbClr val="000000"/>
                </a:solidFill>
                <a:latin typeface="Courier New" panose="02070309020205020404" pitchFamily="49" charset="0"/>
              </a:rPr>
              <a:t>indes</a:t>
            </a:r>
            <a:r>
              <a:rPr lang="en-US" altLang="en-US" sz="1300" b="1" dirty="0">
                <a:solidFill>
                  <a:srgbClr val="000000"/>
                </a:solidFill>
                <a:latin typeface="Courier New" panose="02070309020205020404" pitchFamily="49" charset="0"/>
              </a:rPr>
              <a:t>);</a:t>
            </a:r>
          </a:p>
          <a:p>
            <a:pPr eaLnBrk="1" hangingPunct="1">
              <a:buClrTx/>
              <a:buFontTx/>
              <a:buNone/>
            </a:pPr>
            <a:r>
              <a:rPr lang="en-US" altLang="en-US" sz="1300" b="1" dirty="0">
                <a:solidFill>
                  <a:srgbClr val="000000"/>
                </a:solidFill>
                <a:latin typeface="Courier New" panose="02070309020205020404" pitchFamily="49" charset="0"/>
              </a:rPr>
              <a:t>// for redirecting output, use STDOUT_FILENO</a:t>
            </a:r>
          </a:p>
          <a:p>
            <a:pPr eaLnBrk="1" hangingPunct="1">
              <a:buClrTx/>
              <a:buFontTx/>
              <a:buNone/>
            </a:pPr>
            <a:r>
              <a:rPr lang="en-US" altLang="en-US" sz="1300" b="1" dirty="0">
                <a:solidFill>
                  <a:srgbClr val="000000"/>
                </a:solidFill>
                <a:latin typeface="Courier New" panose="02070309020205020404" pitchFamily="49" charset="0"/>
              </a:rPr>
              <a:t>close(</a:t>
            </a:r>
            <a:r>
              <a:rPr lang="en-US" altLang="en-US" sz="1300" b="1" dirty="0" err="1">
                <a:solidFill>
                  <a:srgbClr val="000000"/>
                </a:solidFill>
                <a:latin typeface="Courier New" panose="02070309020205020404" pitchFamily="49" charset="0"/>
              </a:rPr>
              <a:t>indes</a:t>
            </a:r>
            <a:r>
              <a:rPr lang="en-US" altLang="en-US" sz="1300" b="1"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3500500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981200" y="190501"/>
            <a:ext cx="82296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dirty="0">
                <a:solidFill>
                  <a:srgbClr val="000000"/>
                </a:solidFill>
                <a:latin typeface="Calibri" panose="020F0502020204030204" pitchFamily="34" charset="0"/>
                <a:cs typeface="DejaVu Sans" charset="0"/>
              </a:rPr>
              <a:t>Background Processes</a:t>
            </a:r>
          </a:p>
        </p:txBody>
      </p:sp>
      <p:sp>
        <p:nvSpPr>
          <p:cNvPr id="1638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find / -iname ‘foo’ &amp;</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Searches the filesystem for files named foo, but does so in the background, enabling the shell to run other commands (not well, though, because of the output, so let’s direct the output as well)</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find / -iname ‘foo’ &gt; find_results &amp;</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We are only concerned here with backgrounding the process, since we’ve discussed redirection already.</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Background processes don’t respond to signals like Ctrl-C</a:t>
            </a:r>
          </a:p>
        </p:txBody>
      </p:sp>
    </p:spTree>
    <p:extLst>
      <p:ext uri="{BB962C8B-B14F-4D97-AF65-F5344CB8AC3E}">
        <p14:creationId xmlns:p14="http://schemas.microsoft.com/office/powerpoint/2010/main" val="3906648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81200" y="190501"/>
            <a:ext cx="82296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dirty="0">
                <a:solidFill>
                  <a:srgbClr val="000000"/>
                </a:solidFill>
                <a:latin typeface="Calibri" panose="020F0502020204030204" pitchFamily="34" charset="0"/>
                <a:cs typeface="DejaVu Sans" charset="0"/>
              </a:rPr>
              <a:t>Background Processes</a:t>
            </a:r>
          </a:p>
        </p:txBody>
      </p:sp>
      <p:sp>
        <p:nvSpPr>
          <p:cNvPr id="17411"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find / -iname ‘foo’ &amp;</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Searches the filesystem for files named foo, but does so in the background, enabling the shell to run other commands (not well, though, because of the output, so let’s direct the output as well)</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find / -iname ‘foo’ &gt; find_results &amp;</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We are only concerned here with backgrounding the process, since we’ve discussed redirection already.</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Background processes don’t respond to signals like Ctrl-C</a:t>
            </a:r>
          </a:p>
        </p:txBody>
      </p:sp>
      <p:sp>
        <p:nvSpPr>
          <p:cNvPr id="17412" name="Rectangle 3"/>
          <p:cNvSpPr>
            <a:spLocks noChangeArrowheads="1"/>
          </p:cNvSpPr>
          <p:nvPr/>
        </p:nvSpPr>
        <p:spPr bwMode="auto">
          <a:xfrm>
            <a:off x="5116513" y="5410200"/>
            <a:ext cx="5332412" cy="1282700"/>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setpgid(getpid(), getpid()); //returns -1 on error</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What does this do? How?</a:t>
            </a:r>
          </a:p>
          <a:p>
            <a:pPr eaLnBrk="1" hangingPunct="1">
              <a:buClrTx/>
              <a:buFontTx/>
              <a:buNone/>
            </a:pPr>
            <a:r>
              <a:rPr lang="en-US" altLang="en-US" sz="1300" b="1">
                <a:solidFill>
                  <a:srgbClr val="000000"/>
                </a:solidFill>
                <a:latin typeface="Courier New" panose="02070309020205020404" pitchFamily="49" charset="0"/>
              </a:rPr>
              <a:t>// Note, if the child process is in the background, </a:t>
            </a:r>
            <a:br>
              <a:rPr lang="en-US" altLang="en-US" sz="1300" b="1">
                <a:solidFill>
                  <a:srgbClr val="000000"/>
                </a:solidFill>
                <a:latin typeface="Courier New" panose="02070309020205020404" pitchFamily="49" charset="0"/>
              </a:rPr>
            </a:br>
            <a:r>
              <a:rPr lang="en-US" altLang="en-US" sz="1300" b="1">
                <a:solidFill>
                  <a:srgbClr val="000000"/>
                </a:solidFill>
                <a:latin typeface="Courier New" panose="02070309020205020404" pitchFamily="49" charset="0"/>
              </a:rPr>
              <a:t>// the shell should not wait for it.  </a:t>
            </a:r>
            <a:br>
              <a:rPr lang="en-US" altLang="en-US" sz="1300" b="1">
                <a:solidFill>
                  <a:srgbClr val="000000"/>
                </a:solidFill>
                <a:latin typeface="Courier New" panose="02070309020205020404" pitchFamily="49" charset="0"/>
              </a:rPr>
            </a:br>
            <a:r>
              <a:rPr lang="en-US" altLang="en-US" sz="1300" b="1">
                <a:solidFill>
                  <a:srgbClr val="000000"/>
                </a:solidFill>
                <a:latin typeface="Courier New" panose="02070309020205020404" pitchFamily="49" charset="0"/>
              </a:rPr>
              <a:t>// But what if the shell dies?</a:t>
            </a:r>
          </a:p>
        </p:txBody>
      </p:sp>
    </p:spTree>
    <p:extLst>
      <p:ext uri="{BB962C8B-B14F-4D97-AF65-F5344CB8AC3E}">
        <p14:creationId xmlns:p14="http://schemas.microsoft.com/office/powerpoint/2010/main" val="332005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20875" y="261939"/>
            <a:ext cx="7912100" cy="1189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Asynchronous Exceptions (Interrupts)</a:t>
            </a:r>
          </a:p>
        </p:txBody>
      </p:sp>
      <p:sp>
        <p:nvSpPr>
          <p:cNvPr id="10242" name="Text Box 2"/>
          <p:cNvSpPr txBox="1">
            <a:spLocks noChangeArrowheads="1"/>
          </p:cNvSpPr>
          <p:nvPr/>
        </p:nvSpPr>
        <p:spPr bwMode="auto">
          <a:xfrm>
            <a:off x="1981200" y="990601"/>
            <a:ext cx="8229600" cy="49006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a:solidFill>
                  <a:srgbClr val="000000"/>
                </a:solidFill>
                <a:latin typeface="Calibri" panose="020F0502020204030204" pitchFamily="34" charset="0"/>
              </a:rPr>
              <a:t>Caused by events external to the processor</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Indicated by setting the processor’s interrupt pin</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Handler returns to “next” instruction</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Examples: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I/O interrupts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hitting Ctrl-C at the keyboard</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arrival of a packet from a network</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arrival of data from a disk</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Hard reset interrupt</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hitting the reset button</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Soft reset interrupt</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hitting Ctrl-Alt-Delete on a PC</a:t>
            </a:r>
          </a:p>
        </p:txBody>
      </p:sp>
    </p:spTree>
    <p:extLst>
      <p:ext uri="{BB962C8B-B14F-4D97-AF65-F5344CB8AC3E}">
        <p14:creationId xmlns:p14="http://schemas.microsoft.com/office/powerpoint/2010/main" val="2629862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0242">
                                            <p:txEl>
                                              <p:pRg st="3" end="3"/>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0242">
                                            <p:txEl>
                                              <p:pRg st="4" end="4"/>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0242">
                                            <p:txEl>
                                              <p:pRg st="5" end="5"/>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0242">
                                            <p:txEl>
                                              <p:pRg st="6" end="6"/>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0242">
                                            <p:txEl>
                                              <p:pRg st="7" end="7"/>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0242">
                                            <p:txEl>
                                              <p:pRg st="8" end="8"/>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0242">
                                            <p:txEl>
                                              <p:pRg st="9" end="9"/>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0242">
                                            <p:txEl>
                                              <p:pRg st="10" end="10"/>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0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waitpid</a:t>
            </a:r>
          </a:p>
        </p:txBody>
      </p:sp>
      <p:sp>
        <p:nvSpPr>
          <p:cNvPr id="38915"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Used for reaping zombied child processes</a:t>
            </a:r>
          </a:p>
          <a:p>
            <a:pPr eaLnBrk="1" hangingPunct="1">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pid_t waitpid(pid_t pid, </a:t>
            </a:r>
            <a:r>
              <a:rPr lang="en-US" altLang="en-US" sz="2400" b="1">
                <a:solidFill>
                  <a:srgbClr val="0033CC"/>
                </a:solidFill>
                <a:latin typeface="Courier New" panose="02070309020205020404" pitchFamily="49" charset="0"/>
                <a:cs typeface="DejaVu Sans" charset="0"/>
              </a:rPr>
              <a:t>int</a:t>
            </a:r>
            <a:r>
              <a:rPr lang="en-US" altLang="en-US" sz="2400" b="1">
                <a:solidFill>
                  <a:srgbClr val="000000"/>
                </a:solidFill>
                <a:latin typeface="Courier New" panose="02070309020205020404" pitchFamily="49" charset="0"/>
                <a:cs typeface="DejaVu Sans" charset="0"/>
              </a:rPr>
              <a:t> *status, </a:t>
            </a:r>
            <a:r>
              <a:rPr lang="en-US" altLang="en-US" sz="2400" b="1">
                <a:solidFill>
                  <a:srgbClr val="0033CC"/>
                </a:solidFill>
                <a:latin typeface="Courier New" panose="02070309020205020404" pitchFamily="49" charset="0"/>
                <a:cs typeface="DejaVu Sans" charset="0"/>
              </a:rPr>
              <a:t>int</a:t>
            </a:r>
            <a:r>
              <a:rPr lang="en-US" altLang="en-US" sz="2400" b="1">
                <a:solidFill>
                  <a:srgbClr val="000000"/>
                </a:solidFill>
                <a:latin typeface="Courier New" panose="02070309020205020404" pitchFamily="49" charset="0"/>
                <a:cs typeface="DejaVu Sans" charset="0"/>
              </a:rPr>
              <a:t> options)</a:t>
            </a:r>
          </a:p>
          <a:p>
            <a:pPr lvl="1" eaLnBrk="1" hangingPunct="1">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pid: </a:t>
            </a:r>
            <a:r>
              <a:rPr lang="en-US" altLang="en-US" sz="2000">
                <a:solidFill>
                  <a:srgbClr val="000000"/>
                </a:solidFill>
                <a:latin typeface="Calibri" panose="020F0502020204030204" pitchFamily="34" charset="0"/>
                <a:cs typeface="DejaVu Sans" charset="0"/>
              </a:rPr>
              <a:t>wait until child process with pid has terminated</a:t>
            </a:r>
          </a:p>
          <a:p>
            <a:pPr lvl="2" eaLnBrk="1" hangingPunct="1">
              <a:spcBef>
                <a:spcPts val="450"/>
              </a:spcBef>
              <a:buFont typeface="Arial" panose="020B0604020202020204" pitchFamily="34" charset="0"/>
              <a:buChar char="•"/>
            </a:pPr>
            <a:r>
              <a:rPr lang="en-US" altLang="en-US" b="1">
                <a:solidFill>
                  <a:srgbClr val="000000"/>
                </a:solidFill>
                <a:latin typeface="Courier New" panose="02070309020205020404" pitchFamily="49" charset="0"/>
                <a:cs typeface="DejaVu Sans" charset="0"/>
              </a:rPr>
              <a:t>-1: </a:t>
            </a:r>
            <a:r>
              <a:rPr lang="en-US" altLang="en-US">
                <a:solidFill>
                  <a:srgbClr val="000000"/>
                </a:solidFill>
                <a:latin typeface="Calibri" panose="020F0502020204030204" pitchFamily="34" charset="0"/>
                <a:cs typeface="DejaVu Sans" charset="0"/>
              </a:rPr>
              <a:t>wait for any child process</a:t>
            </a:r>
          </a:p>
          <a:p>
            <a:pPr lvl="1" eaLnBrk="1" hangingPunct="1">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status</a:t>
            </a:r>
            <a:r>
              <a:rPr lang="en-US" altLang="en-US" sz="2000">
                <a:solidFill>
                  <a:srgbClr val="000000"/>
                </a:solidFill>
                <a:latin typeface="Calibri" panose="020F0502020204030204" pitchFamily="34" charset="0"/>
                <a:cs typeface="DejaVu Sans" charset="0"/>
              </a:rPr>
              <a:t>: tells why child terminated</a:t>
            </a:r>
          </a:p>
          <a:p>
            <a:pPr lvl="1" eaLnBrk="1" hangingPunct="1">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options</a:t>
            </a:r>
            <a:r>
              <a:rPr lang="en-US" altLang="en-US" sz="2000">
                <a:solidFill>
                  <a:srgbClr val="000000"/>
                </a:solidFill>
                <a:latin typeface="Calibri" panose="020F0502020204030204" pitchFamily="34" charset="0"/>
                <a:cs typeface="DejaVu Sans" charset="0"/>
              </a:rPr>
              <a:t>:</a:t>
            </a:r>
          </a:p>
          <a:p>
            <a:pPr lvl="2" eaLnBrk="1" hangingPunct="1">
              <a:spcBef>
                <a:spcPts val="450"/>
              </a:spcBef>
              <a:buFont typeface="Arial" panose="020B0604020202020204" pitchFamily="34" charset="0"/>
              <a:buChar char="•"/>
            </a:pPr>
            <a:r>
              <a:rPr lang="en-US" altLang="en-US">
                <a:solidFill>
                  <a:srgbClr val="000000"/>
                </a:solidFill>
                <a:latin typeface="Calibri" panose="020F0502020204030204" pitchFamily="34" charset="0"/>
                <a:cs typeface="DejaVu Sans" charset="0"/>
              </a:rPr>
              <a:t>WNOHANG: return immediately if no children have exited (zombied)</a:t>
            </a:r>
          </a:p>
          <a:p>
            <a:pPr lvl="3" eaLnBrk="1" hangingPunct="1">
              <a:spcBef>
                <a:spcPts val="400"/>
              </a:spcBef>
              <a:buFont typeface="Arial" panose="020B0604020202020204" pitchFamily="34" charset="0"/>
              <a:buChar char="–"/>
            </a:pPr>
            <a:r>
              <a:rPr lang="en-US" altLang="en-US" sz="1600" b="1">
                <a:solidFill>
                  <a:srgbClr val="000000"/>
                </a:solidFill>
                <a:latin typeface="Courier New" panose="02070309020205020404" pitchFamily="49" charset="0"/>
                <a:cs typeface="DejaVu Sans" charset="0"/>
              </a:rPr>
              <a:t>waitpid</a:t>
            </a:r>
            <a:r>
              <a:rPr lang="en-US" altLang="en-US" sz="1600">
                <a:solidFill>
                  <a:srgbClr val="000000"/>
                </a:solidFill>
                <a:latin typeface="Calibri" panose="020F0502020204030204" pitchFamily="34" charset="0"/>
                <a:cs typeface="DejaVu Sans" charset="0"/>
              </a:rPr>
              <a:t> returns -1</a:t>
            </a:r>
          </a:p>
          <a:p>
            <a:pPr lvl="2" eaLnBrk="1" hangingPunct="1">
              <a:spcBef>
                <a:spcPts val="450"/>
              </a:spcBef>
              <a:buFont typeface="Arial" panose="020B0604020202020204" pitchFamily="34" charset="0"/>
              <a:buChar char="•"/>
            </a:pPr>
            <a:r>
              <a:rPr lang="en-US" altLang="en-US">
                <a:solidFill>
                  <a:srgbClr val="000000"/>
                </a:solidFill>
                <a:latin typeface="Calibri" panose="020F0502020204030204" pitchFamily="34" charset="0"/>
                <a:cs typeface="DejaVu Sans" charset="0"/>
              </a:rPr>
              <a:t>WUNTRACED: report status of stopped children too</a:t>
            </a:r>
          </a:p>
        </p:txBody>
      </p:sp>
    </p:spTree>
    <p:extLst>
      <p:ext uri="{BB962C8B-B14F-4D97-AF65-F5344CB8AC3E}">
        <p14:creationId xmlns:p14="http://schemas.microsoft.com/office/powerpoint/2010/main" val="7419647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waitpid</a:t>
            </a:r>
          </a:p>
        </p:txBody>
      </p:sp>
      <p:sp>
        <p:nvSpPr>
          <p:cNvPr id="39939" name="Text Box 2"/>
          <p:cNvSpPr txBox="1">
            <a:spLocks noChangeArrowheads="1"/>
          </p:cNvSpPr>
          <p:nvPr/>
        </p:nvSpPr>
        <p:spPr bwMode="auto">
          <a:xfrm>
            <a:off x="1981200" y="1600200"/>
            <a:ext cx="8229600" cy="520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But, your shell can’t just wait on the foreground process this way, because there may be other jobs to reap or signals that you need to pass along via your signal handlers!</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Instead, we’ll do something we often say to avoid in concurrent programming: a busy wait</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Use sleep() to temporarily suspend the process during the wait.</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Track the foreground pid, and continue waiting until it is no longer the foreground pid</a:t>
            </a:r>
          </a:p>
        </p:txBody>
      </p:sp>
    </p:spTree>
    <p:extLst>
      <p:ext uri="{BB962C8B-B14F-4D97-AF65-F5344CB8AC3E}">
        <p14:creationId xmlns:p14="http://schemas.microsoft.com/office/powerpoint/2010/main" val="2620268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waitpid’s status</a:t>
            </a:r>
          </a:p>
        </p:txBody>
      </p:sp>
      <p:sp>
        <p:nvSpPr>
          <p:cNvPr id="41986"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600"/>
              </a:spcBef>
              <a:buClr>
                <a:srgbClr val="0033CC"/>
              </a:buClr>
              <a:buFont typeface="Arial" panose="020B0604020202020204" pitchFamily="34" charset="0"/>
              <a:buChar char="•"/>
            </a:pPr>
            <a:r>
              <a:rPr lang="en-US" altLang="en-US" sz="2400" b="1">
                <a:solidFill>
                  <a:srgbClr val="0033CC"/>
                </a:solidFill>
                <a:latin typeface="Courier New" panose="02070309020205020404" pitchFamily="49" charset="0"/>
                <a:cs typeface="DejaVu Sans" charset="0"/>
              </a:rPr>
              <a:t>int </a:t>
            </a:r>
            <a:r>
              <a:rPr lang="en-US" altLang="en-US" sz="2400" b="1">
                <a:solidFill>
                  <a:srgbClr val="000000"/>
                </a:solidFill>
                <a:latin typeface="Courier New" panose="02070309020205020404" pitchFamily="49" charset="0"/>
                <a:cs typeface="DejaVu Sans" charset="0"/>
              </a:rPr>
              <a:t>status;</a:t>
            </a:r>
            <a:br>
              <a:rPr lang="en-US" altLang="en-US" sz="2400" b="1">
                <a:solidFill>
                  <a:srgbClr val="000000"/>
                </a:solidFill>
                <a:latin typeface="Courier New" panose="02070309020205020404" pitchFamily="49" charset="0"/>
                <a:cs typeface="DejaVu Sans" charset="0"/>
              </a:rPr>
            </a:br>
            <a:r>
              <a:rPr lang="en-US" altLang="en-US" sz="2400" b="1">
                <a:solidFill>
                  <a:srgbClr val="000000"/>
                </a:solidFill>
                <a:latin typeface="Courier New" panose="02070309020205020404" pitchFamily="49" charset="0"/>
                <a:cs typeface="DejaVu Sans" charset="0"/>
              </a:rPr>
              <a:t>waitpid(pid,&amp;status, NULL)</a:t>
            </a:r>
          </a:p>
          <a:p>
            <a:pPr eaLnBrk="1" hangingPunct="1">
              <a:lnSpc>
                <a:spcPct val="80000"/>
              </a:lnSpc>
              <a:spcBef>
                <a:spcPts val="600"/>
              </a:spcBef>
            </a:pPr>
            <a:endParaRPr lang="en-US" altLang="en-US" sz="2400" b="1">
              <a:solidFill>
                <a:srgbClr val="000000"/>
              </a:solidFill>
              <a:latin typeface="Courier New" panose="02070309020205020404" pitchFamily="49" charset="0"/>
              <a:cs typeface="DejaVu Sans" charset="0"/>
            </a:endParaRPr>
          </a:p>
          <a:p>
            <a:pPr eaLnBrk="1" hangingPunct="1">
              <a:lnSpc>
                <a:spcPct val="80000"/>
              </a:lnSpc>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WIFEXITED(status): </a:t>
            </a:r>
            <a:r>
              <a:rPr lang="en-US" altLang="en-US" sz="2400">
                <a:solidFill>
                  <a:srgbClr val="000000"/>
                </a:solidFill>
                <a:latin typeface="Calibri" panose="020F0502020204030204" pitchFamily="34" charset="0"/>
                <a:cs typeface="DejaVu Sans" charset="0"/>
              </a:rPr>
              <a:t>child exited normally</a:t>
            </a:r>
          </a:p>
          <a:p>
            <a:pPr lvl="1" eaLnBrk="1" hangingPunct="1">
              <a:lnSpc>
                <a:spcPct val="8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WEXITSTATUS(status): </a:t>
            </a:r>
            <a:r>
              <a:rPr lang="en-US" altLang="en-US" sz="2000">
                <a:solidFill>
                  <a:srgbClr val="000000"/>
                </a:solidFill>
                <a:latin typeface="Calibri" panose="020F0502020204030204" pitchFamily="34" charset="0"/>
                <a:cs typeface="DejaVu Sans" charset="0"/>
              </a:rPr>
              <a:t>return code when child exits</a:t>
            </a:r>
          </a:p>
          <a:p>
            <a:pPr eaLnBrk="1" hangingPunct="1">
              <a:lnSpc>
                <a:spcPct val="80000"/>
              </a:lnSpc>
              <a:spcBef>
                <a:spcPts val="600"/>
              </a:spcBef>
            </a:pPr>
            <a:endParaRPr lang="en-US" altLang="en-US" sz="2400" b="1">
              <a:solidFill>
                <a:srgbClr val="000000"/>
              </a:solidFill>
              <a:latin typeface="Courier New" panose="02070309020205020404" pitchFamily="49" charset="0"/>
              <a:cs typeface="DejaVu Sans" charset="0"/>
            </a:endParaRPr>
          </a:p>
          <a:p>
            <a:pPr eaLnBrk="1" hangingPunct="1">
              <a:lnSpc>
                <a:spcPct val="80000"/>
              </a:lnSpc>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WIFSIGNALED(status): </a:t>
            </a:r>
            <a:r>
              <a:rPr lang="en-US" altLang="en-US" sz="2400">
                <a:solidFill>
                  <a:srgbClr val="000000"/>
                </a:solidFill>
                <a:latin typeface="Calibri" panose="020F0502020204030204" pitchFamily="34" charset="0"/>
                <a:cs typeface="DejaVu Sans" charset="0"/>
              </a:rPr>
              <a:t>child exited because a signal was not caught</a:t>
            </a:r>
          </a:p>
          <a:p>
            <a:pPr lvl="1" eaLnBrk="1" hangingPunct="1">
              <a:lnSpc>
                <a:spcPct val="8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WTERMSIG(status): </a:t>
            </a:r>
            <a:r>
              <a:rPr lang="en-US" altLang="en-US" sz="2000">
                <a:solidFill>
                  <a:srgbClr val="000000"/>
                </a:solidFill>
                <a:latin typeface="Calibri" panose="020F0502020204030204" pitchFamily="34" charset="0"/>
                <a:cs typeface="DejaVu Sans" charset="0"/>
              </a:rPr>
              <a:t>gives the number of the terminating signal</a:t>
            </a:r>
          </a:p>
          <a:p>
            <a:pPr eaLnBrk="1" hangingPunct="1">
              <a:lnSpc>
                <a:spcPct val="80000"/>
              </a:lnSpc>
              <a:spcBef>
                <a:spcPts val="600"/>
              </a:spcBef>
            </a:pPr>
            <a:endParaRPr lang="en-US" altLang="en-US" sz="2400" b="1">
              <a:solidFill>
                <a:srgbClr val="000000"/>
              </a:solidFill>
              <a:latin typeface="Courier New" panose="02070309020205020404" pitchFamily="49" charset="0"/>
              <a:cs typeface="DejaVu Sans" charset="0"/>
            </a:endParaRPr>
          </a:p>
          <a:p>
            <a:pPr eaLnBrk="1" hangingPunct="1">
              <a:lnSpc>
                <a:spcPct val="80000"/>
              </a:lnSpc>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WIFSTOPPED(status): </a:t>
            </a:r>
            <a:r>
              <a:rPr lang="en-US" altLang="en-US" sz="2400">
                <a:solidFill>
                  <a:srgbClr val="000000"/>
                </a:solidFill>
                <a:latin typeface="Calibri" panose="020F0502020204030204" pitchFamily="34" charset="0"/>
                <a:cs typeface="DejaVu Sans" charset="0"/>
              </a:rPr>
              <a:t>child is stopped</a:t>
            </a:r>
          </a:p>
          <a:p>
            <a:pPr lvl="1" eaLnBrk="1" hangingPunct="1">
              <a:lnSpc>
                <a:spcPct val="8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WSTOPSIG(status): </a:t>
            </a:r>
            <a:r>
              <a:rPr lang="en-US" altLang="en-US" sz="2000">
                <a:solidFill>
                  <a:srgbClr val="000000"/>
                </a:solidFill>
                <a:latin typeface="Calibri" panose="020F0502020204030204" pitchFamily="34" charset="0"/>
                <a:cs typeface="DejaVu Sans" charset="0"/>
              </a:rPr>
              <a:t>gives the number of the stop signal</a:t>
            </a:r>
          </a:p>
        </p:txBody>
      </p:sp>
    </p:spTree>
    <p:extLst>
      <p:ext uri="{BB962C8B-B14F-4D97-AF65-F5344CB8AC3E}">
        <p14:creationId xmlns:p14="http://schemas.microsoft.com/office/powerpoint/2010/main" val="20331506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41986">
                                            <p:txEl>
                                              <p:pRg st="2" end="2"/>
                                            </p:txEl>
                                          </p:spTgt>
                                        </p:tgtEl>
                                        <p:attrNameLst>
                                          <p:attrName>style.visibility</p:attrName>
                                        </p:attrNameLst>
                                      </p:cBhvr>
                                      <p:to>
                                        <p:strVal val="visible"/>
                                      </p:to>
                                    </p:set>
                                    <p:animEffect transition="in" filter="fade">
                                      <p:cBhvr additive="repl">
                                        <p:cTn id="7" dur="500"/>
                                        <p:tgtEl>
                                          <p:spTgt spid="41986">
                                            <p:txEl>
                                              <p:pRg st="2" end="2"/>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41986">
                                            <p:txEl>
                                              <p:pRg st="3" end="3"/>
                                            </p:txEl>
                                          </p:spTgt>
                                        </p:tgtEl>
                                        <p:attrNameLst>
                                          <p:attrName>style.visibility</p:attrName>
                                        </p:attrNameLst>
                                      </p:cBhvr>
                                      <p:to>
                                        <p:strVal val="visible"/>
                                      </p:to>
                                    </p:set>
                                    <p:animEffect transition="in" filter="fade">
                                      <p:cBhvr additive="repl">
                                        <p:cTn id="10" dur="500"/>
                                        <p:tgtEl>
                                          <p:spTgt spid="41986">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fill="hold" nodeType="clickEffect">
                                  <p:stCondLst>
                                    <p:cond delay="0"/>
                                  </p:stCondLst>
                                  <p:childTnLst>
                                    <p:set>
                                      <p:cBhvr additive="repl">
                                        <p:cTn id="14" dur="1" fill="hold">
                                          <p:stCondLst>
                                            <p:cond delay="0"/>
                                          </p:stCondLst>
                                        </p:cTn>
                                        <p:tgtEl>
                                          <p:spTgt spid="41986">
                                            <p:txEl>
                                              <p:pRg st="5" end="5"/>
                                            </p:txEl>
                                          </p:spTgt>
                                        </p:tgtEl>
                                        <p:attrNameLst>
                                          <p:attrName>style.visibility</p:attrName>
                                        </p:attrNameLst>
                                      </p:cBhvr>
                                      <p:to>
                                        <p:strVal val="visible"/>
                                      </p:to>
                                    </p:set>
                                    <p:animEffect transition="in" filter="fade">
                                      <p:cBhvr additive="repl">
                                        <p:cTn id="15" dur="2000"/>
                                        <p:tgtEl>
                                          <p:spTgt spid="41986">
                                            <p:txEl>
                                              <p:pRg st="5" end="5"/>
                                            </p:txEl>
                                          </p:spTgt>
                                        </p:tgtEl>
                                      </p:cBhvr>
                                    </p:animEffect>
                                  </p:childTnLst>
                                </p:cTn>
                              </p:par>
                              <p:par>
                                <p:cTn id="16" presetID="10" presetClass="entr" fill="hold" nodeType="withEffect">
                                  <p:stCondLst>
                                    <p:cond delay="0"/>
                                  </p:stCondLst>
                                  <p:childTnLst>
                                    <p:set>
                                      <p:cBhvr additive="repl">
                                        <p:cTn id="17" dur="1" fill="hold">
                                          <p:stCondLst>
                                            <p:cond delay="0"/>
                                          </p:stCondLst>
                                        </p:cTn>
                                        <p:tgtEl>
                                          <p:spTgt spid="41986">
                                            <p:txEl>
                                              <p:pRg st="6" end="6"/>
                                            </p:txEl>
                                          </p:spTgt>
                                        </p:tgtEl>
                                        <p:attrNameLst>
                                          <p:attrName>style.visibility</p:attrName>
                                        </p:attrNameLst>
                                      </p:cBhvr>
                                      <p:to>
                                        <p:strVal val="visible"/>
                                      </p:to>
                                    </p:set>
                                    <p:animEffect transition="in" filter="fade">
                                      <p:cBhvr additive="repl">
                                        <p:cTn id="18" dur="2000"/>
                                        <p:tgtEl>
                                          <p:spTgt spid="41986">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fill="hold" nodeType="clickEffect">
                                  <p:stCondLst>
                                    <p:cond delay="0"/>
                                  </p:stCondLst>
                                  <p:childTnLst>
                                    <p:set>
                                      <p:cBhvr additive="repl">
                                        <p:cTn id="22" dur="1" fill="hold">
                                          <p:stCondLst>
                                            <p:cond delay="0"/>
                                          </p:stCondLst>
                                        </p:cTn>
                                        <p:tgtEl>
                                          <p:spTgt spid="41986">
                                            <p:txEl>
                                              <p:pRg st="8" end="8"/>
                                            </p:txEl>
                                          </p:spTgt>
                                        </p:tgtEl>
                                        <p:attrNameLst>
                                          <p:attrName>style.visibility</p:attrName>
                                        </p:attrNameLst>
                                      </p:cBhvr>
                                      <p:to>
                                        <p:strVal val="visible"/>
                                      </p:to>
                                    </p:set>
                                    <p:animEffect transition="in" filter="fade">
                                      <p:cBhvr additive="repl">
                                        <p:cTn id="23" dur="500"/>
                                        <p:tgtEl>
                                          <p:spTgt spid="41986">
                                            <p:txEl>
                                              <p:pRg st="8" end="8"/>
                                            </p:txEl>
                                          </p:spTgt>
                                        </p:tgtEl>
                                      </p:cBhvr>
                                    </p:animEffect>
                                  </p:childTnLst>
                                </p:cTn>
                              </p:par>
                              <p:par>
                                <p:cTn id="24" presetID="10" presetClass="entr" fill="hold" nodeType="withEffect">
                                  <p:stCondLst>
                                    <p:cond delay="0"/>
                                  </p:stCondLst>
                                  <p:childTnLst>
                                    <p:set>
                                      <p:cBhvr additive="repl">
                                        <p:cTn id="25" dur="1" fill="hold">
                                          <p:stCondLst>
                                            <p:cond delay="0"/>
                                          </p:stCondLst>
                                        </p:cTn>
                                        <p:tgtEl>
                                          <p:spTgt spid="41986">
                                            <p:txEl>
                                              <p:pRg st="9" end="9"/>
                                            </p:txEl>
                                          </p:spTgt>
                                        </p:tgtEl>
                                        <p:attrNameLst>
                                          <p:attrName>style.visibility</p:attrName>
                                        </p:attrNameLst>
                                      </p:cBhvr>
                                      <p:to>
                                        <p:strVal val="visible"/>
                                      </p:to>
                                    </p:set>
                                    <p:animEffect transition="in" filter="fade">
                                      <p:cBhvr additive="repl">
                                        <p:cTn id="26" dur="500"/>
                                        <p:tgtEl>
                                          <p:spTgt spid="4198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Handling sigchld</a:t>
            </a:r>
          </a:p>
        </p:txBody>
      </p:sp>
      <p:sp>
        <p:nvSpPr>
          <p:cNvPr id="4198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You will want to check for each of these conditions, in case the process has been stopped or terminated abruptly due to an unhandled signal, when you handle sigchld.</a:t>
            </a:r>
          </a:p>
        </p:txBody>
      </p:sp>
    </p:spTree>
    <p:extLst>
      <p:ext uri="{BB962C8B-B14F-4D97-AF65-F5344CB8AC3E}">
        <p14:creationId xmlns:p14="http://schemas.microsoft.com/office/powerpoint/2010/main" val="13779722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References and Further </a:t>
            </a:r>
            <a:r>
              <a:rPr lang="en-US" altLang="en-US" sz="4000" dirty="0">
                <a:solidFill>
                  <a:srgbClr val="000000"/>
                </a:solidFill>
                <a:latin typeface="Calibri" panose="020F0502020204030204" pitchFamily="34" charset="0"/>
                <a:cs typeface="DejaVu Sans" charset="0"/>
              </a:rPr>
              <a:t>Reading</a:t>
            </a:r>
          </a:p>
        </p:txBody>
      </p:sp>
      <p:sp>
        <p:nvSpPr>
          <p:cNvPr id="44035"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Clr>
                <a:srgbClr val="0000FF"/>
              </a:buClr>
              <a:buFont typeface="Arial" panose="020B0604020202020204" pitchFamily="34" charset="0"/>
              <a:buChar char="•"/>
            </a:pPr>
            <a:r>
              <a:rPr lang="en-US" altLang="en-US" sz="2800" dirty="0">
                <a:solidFill>
                  <a:srgbClr val="CCCCFF"/>
                </a:solidFill>
                <a:latin typeface="Calibri" panose="020F0502020204030204" pitchFamily="34" charset="0"/>
                <a:cs typeface="DejaVu Sans" charset="0"/>
                <a:hlinkClick r:id="rId3"/>
              </a:rPr>
              <a:t>http://www.seas.upenn.edu/~cse381/lectures/lec2.pdf</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Recommended Book: the Stevens text, Chapters 9-10</a:t>
            </a:r>
          </a:p>
          <a:p>
            <a:pPr eaLnBrk="1" hangingPunct="1">
              <a:spcBef>
                <a:spcPts val="700"/>
              </a:spcBef>
              <a:buClr>
                <a:srgbClr val="0000FF"/>
              </a:buClr>
              <a:buFont typeface="Arial" panose="020B0604020202020204" pitchFamily="34" charset="0"/>
              <a:buChar char="•"/>
            </a:pPr>
            <a:r>
              <a:rPr lang="en-US" altLang="en-US" sz="2800" dirty="0">
                <a:solidFill>
                  <a:srgbClr val="CCCCFF"/>
                </a:solidFill>
                <a:latin typeface="Calibri" panose="020F0502020204030204" pitchFamily="34" charset="0"/>
                <a:cs typeface="DejaVu Sans" charset="0"/>
                <a:hlinkClick r:id="rId4"/>
              </a:rPr>
              <a:t>http://www.cs.cmu.edu/afs/cs/academic/class/15213-f08/www/docs/tshlab.pdf</a:t>
            </a:r>
          </a:p>
        </p:txBody>
      </p:sp>
    </p:spTree>
    <p:extLst>
      <p:ext uri="{BB962C8B-B14F-4D97-AF65-F5344CB8AC3E}">
        <p14:creationId xmlns:p14="http://schemas.microsoft.com/office/powerpoint/2010/main" val="29963476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1943100" y="-152400"/>
            <a:ext cx="6819900" cy="6397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Synchronous Exceptions</a:t>
            </a:r>
          </a:p>
        </p:txBody>
      </p:sp>
      <p:sp>
        <p:nvSpPr>
          <p:cNvPr id="11266" name="Text Box 2"/>
          <p:cNvSpPr txBox="1">
            <a:spLocks noChangeArrowheads="1"/>
          </p:cNvSpPr>
          <p:nvPr/>
        </p:nvSpPr>
        <p:spPr bwMode="auto">
          <a:xfrm>
            <a:off x="1920876" y="381000"/>
            <a:ext cx="7896225" cy="5829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dirty="0">
                <a:solidFill>
                  <a:srgbClr val="000000"/>
                </a:solidFill>
                <a:latin typeface="Calibri" panose="020F0502020204030204" pitchFamily="34" charset="0"/>
              </a:rPr>
              <a:t>Caused by events that occur as a result of executing an instruction:</a:t>
            </a:r>
          </a:p>
          <a:p>
            <a:pPr lvl="1" eaLnBrk="1" hangingPunct="1">
              <a:spcBef>
                <a:spcPts val="600"/>
              </a:spcBef>
              <a:buClr>
                <a:srgbClr val="C00000"/>
              </a:buClr>
              <a:buFont typeface="Arial" panose="020B0604020202020204" pitchFamily="34" charset="0"/>
              <a:buChar char="–"/>
            </a:pPr>
            <a:r>
              <a:rPr lang="en-US" altLang="en-US" sz="2000" b="1" i="1" dirty="0">
                <a:solidFill>
                  <a:srgbClr val="C00000"/>
                </a:solidFill>
                <a:latin typeface="Calibri" panose="020F0502020204030204" pitchFamily="34" charset="0"/>
              </a:rPr>
              <a:t>Traps</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Intentional</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Examples: </a:t>
            </a:r>
            <a:r>
              <a:rPr lang="en-US" altLang="en-US" sz="2000" b="1" i="1" dirty="0">
                <a:solidFill>
                  <a:srgbClr val="000000"/>
                </a:solidFill>
                <a:latin typeface="Calibri" panose="020F0502020204030204" pitchFamily="34" charset="0"/>
              </a:rPr>
              <a:t>system calls</a:t>
            </a:r>
            <a:r>
              <a:rPr lang="en-US" altLang="en-US" sz="2000" dirty="0">
                <a:solidFill>
                  <a:srgbClr val="000000"/>
                </a:solidFill>
                <a:latin typeface="Calibri" panose="020F0502020204030204" pitchFamily="34" charset="0"/>
              </a:rPr>
              <a:t>, breakpoint traps, special instructions</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Returns control to “next” instruction</a:t>
            </a:r>
          </a:p>
          <a:p>
            <a:pPr lvl="1" eaLnBrk="1" hangingPunct="1">
              <a:spcBef>
                <a:spcPts val="600"/>
              </a:spcBef>
              <a:buClr>
                <a:srgbClr val="C00000"/>
              </a:buClr>
              <a:buFont typeface="Arial" panose="020B0604020202020204" pitchFamily="34" charset="0"/>
              <a:buChar char="–"/>
            </a:pPr>
            <a:r>
              <a:rPr lang="en-US" altLang="en-US" sz="2000" b="1" i="1" dirty="0">
                <a:solidFill>
                  <a:srgbClr val="C00000"/>
                </a:solidFill>
                <a:latin typeface="Calibri" panose="020F0502020204030204" pitchFamily="34" charset="0"/>
              </a:rPr>
              <a:t>Faults</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Unintentional but possibly recoverable </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Examples: page faults (recoverable), protection faults (unrecoverable), floating point exceptions</a:t>
            </a:r>
          </a:p>
          <a:p>
            <a:pPr lvl="2" eaLnBrk="1" hangingPunct="1">
              <a:spcBef>
                <a:spcPts val="500"/>
              </a:spcBef>
              <a:buFont typeface="Arial" panose="020B0604020202020204" pitchFamily="34" charset="0"/>
              <a:buChar char="•"/>
            </a:pPr>
            <a:r>
              <a:rPr lang="en-US" altLang="en-US" sz="1600" dirty="0">
                <a:solidFill>
                  <a:srgbClr val="000000"/>
                </a:solidFill>
                <a:latin typeface="Calibri" panose="020F0502020204030204" pitchFamily="34" charset="0"/>
              </a:rPr>
              <a:t>Either re-executes faulting (“current”) instruction or aborts</a:t>
            </a:r>
          </a:p>
          <a:p>
            <a:pPr lvl="1" eaLnBrk="1" hangingPunct="1">
              <a:spcBef>
                <a:spcPts val="600"/>
              </a:spcBef>
              <a:buClr>
                <a:srgbClr val="C00000"/>
              </a:buClr>
              <a:buFont typeface="Arial" panose="020B0604020202020204" pitchFamily="34" charset="0"/>
              <a:buChar char="–"/>
            </a:pPr>
            <a:r>
              <a:rPr lang="en-US" altLang="en-US" sz="2000" b="1" i="1" dirty="0">
                <a:solidFill>
                  <a:srgbClr val="C00000"/>
                </a:solidFill>
                <a:latin typeface="Calibri" panose="020F0502020204030204" pitchFamily="34" charset="0"/>
              </a:rPr>
              <a:t>Aborts</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unintentional and unrecoverable</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Examples: parity error, machine check</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Aborts current program</a:t>
            </a:r>
          </a:p>
        </p:txBody>
      </p:sp>
    </p:spTree>
    <p:extLst>
      <p:ext uri="{BB962C8B-B14F-4D97-AF65-F5344CB8AC3E}">
        <p14:creationId xmlns:p14="http://schemas.microsoft.com/office/powerpoint/2010/main" val="12090891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266">
                                            <p:txEl>
                                              <p:pRg st="5" end="5"/>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1266">
                                            <p:txEl>
                                              <p:pRg st="6" end="6"/>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1266">
                                            <p:txEl>
                                              <p:pRg st="7" end="7"/>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1266">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11266">
                                            <p:txEl>
                                              <p:pRg st="9" end="9"/>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1266">
                                            <p:txEl>
                                              <p:pRg st="10" end="10"/>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1266">
                                            <p:txEl>
                                              <p:pRg st="11" end="11"/>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126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362200" y="2667000"/>
            <a:ext cx="4876800" cy="2286000"/>
          </a:xfrm>
          <a:prstGeom prst="rect">
            <a:avLst/>
          </a:prstGeom>
          <a:solidFill>
            <a:srgbClr val="E9E1C9"/>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1267" name="Text Box 2"/>
          <p:cNvSpPr txBox="1">
            <a:spLocks noChangeArrowheads="1"/>
          </p:cNvSpPr>
          <p:nvPr/>
        </p:nvSpPr>
        <p:spPr bwMode="auto">
          <a:xfrm>
            <a:off x="1905001" y="-373063"/>
            <a:ext cx="5527675" cy="1189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Trap Example: Opening File</a:t>
            </a:r>
          </a:p>
        </p:txBody>
      </p:sp>
      <p:sp>
        <p:nvSpPr>
          <p:cNvPr id="12291" name="Text Box 3"/>
          <p:cNvSpPr txBox="1">
            <a:spLocks noChangeArrowheads="1"/>
          </p:cNvSpPr>
          <p:nvPr/>
        </p:nvSpPr>
        <p:spPr bwMode="auto">
          <a:xfrm>
            <a:off x="1920876" y="381000"/>
            <a:ext cx="8366125" cy="5551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500"/>
              </a:spcBef>
              <a:buFont typeface="Arial" charset="0"/>
              <a:buChar char="•"/>
              <a:defRPr/>
            </a:pPr>
            <a:r>
              <a:rPr lang="en-US" sz="2000" dirty="0">
                <a:solidFill>
                  <a:srgbClr val="000000"/>
                </a:solidFill>
                <a:latin typeface="Calibri" charset="0"/>
                <a:cs typeface="DejaVu Sans" charset="0"/>
              </a:rPr>
              <a:t>User calls: </a:t>
            </a:r>
            <a:r>
              <a:rPr lang="en-US" sz="2000" dirty="0">
                <a:solidFill>
                  <a:srgbClr val="000000"/>
                </a:solidFill>
                <a:latin typeface="Courier New" charset="0"/>
                <a:cs typeface="DejaVu Sans" charset="0"/>
              </a:rPr>
              <a:t>open(filename, options)</a:t>
            </a:r>
          </a:p>
          <a:p>
            <a:pPr eaLnBrk="1" hangingPunct="1">
              <a:spcBef>
                <a:spcPts val="500"/>
              </a:spcBef>
              <a:buFont typeface="Arial" charset="0"/>
              <a:buChar char="•"/>
              <a:defRPr/>
            </a:pPr>
            <a:r>
              <a:rPr lang="en-US" sz="2000" dirty="0">
                <a:solidFill>
                  <a:srgbClr val="000000"/>
                </a:solidFill>
                <a:latin typeface="Calibri" charset="0"/>
                <a:cs typeface="DejaVu Sans" charset="0"/>
              </a:rPr>
              <a:t>Function </a:t>
            </a:r>
            <a:r>
              <a:rPr lang="en-US" sz="2000" dirty="0">
                <a:solidFill>
                  <a:srgbClr val="000000"/>
                </a:solidFill>
                <a:latin typeface="Courier New" charset="0"/>
                <a:cs typeface="DejaVu Sans" charset="0"/>
              </a:rPr>
              <a:t>open</a:t>
            </a:r>
            <a:r>
              <a:rPr lang="en-US" sz="2000" dirty="0">
                <a:solidFill>
                  <a:srgbClr val="000000"/>
                </a:solidFill>
                <a:latin typeface="Calibri" charset="0"/>
                <a:cs typeface="DejaVu Sans" charset="0"/>
              </a:rPr>
              <a:t> executes system call instruction </a:t>
            </a:r>
            <a:r>
              <a:rPr lang="en-US" sz="2000" dirty="0" err="1">
                <a:solidFill>
                  <a:srgbClr val="000000"/>
                </a:solidFill>
                <a:latin typeface="Courier New" charset="0"/>
                <a:cs typeface="DejaVu Sans" charset="0"/>
              </a:rPr>
              <a:t>int</a:t>
            </a:r>
            <a:endParaRPr lang="en-US" sz="2000" dirty="0">
              <a:solidFill>
                <a:srgbClr val="000000"/>
              </a:solidFill>
              <a:latin typeface="Courier New"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br>
              <a:rPr lang="en-US" sz="2200" dirty="0">
                <a:solidFill>
                  <a:srgbClr val="000000"/>
                </a:solidFill>
                <a:latin typeface="Calibri" charset="0"/>
                <a:cs typeface="DejaVu Sans" charset="0"/>
              </a:rPr>
            </a:br>
            <a:endParaRPr lang="en-US" sz="2200" dirty="0">
              <a:solidFill>
                <a:srgbClr val="000000"/>
              </a:solidFill>
              <a:latin typeface="Calibri" charset="0"/>
              <a:cs typeface="DejaVu Sans" charset="0"/>
            </a:endParaRPr>
          </a:p>
          <a:p>
            <a:pPr eaLnBrk="1" hangingPunct="1">
              <a:spcBef>
                <a:spcPts val="500"/>
              </a:spcBef>
              <a:buFont typeface="Arial" charset="0"/>
              <a:buChar char="•"/>
              <a:defRPr/>
            </a:pPr>
            <a:r>
              <a:rPr lang="en-US" sz="2000" dirty="0">
                <a:solidFill>
                  <a:srgbClr val="000000"/>
                </a:solidFill>
                <a:latin typeface="Calibri" charset="0"/>
                <a:cs typeface="DejaVu Sans" charset="0"/>
              </a:rPr>
              <a:t>OS must find or create file, get it ready for reading or writing</a:t>
            </a:r>
          </a:p>
          <a:p>
            <a:pPr eaLnBrk="1" hangingPunct="1">
              <a:spcBef>
                <a:spcPts val="500"/>
              </a:spcBef>
              <a:buFont typeface="Arial" charset="0"/>
              <a:buChar char="•"/>
              <a:defRPr/>
            </a:pPr>
            <a:r>
              <a:rPr lang="en-US" sz="2000" dirty="0">
                <a:solidFill>
                  <a:srgbClr val="000000"/>
                </a:solidFill>
                <a:latin typeface="Calibri" charset="0"/>
                <a:cs typeface="DejaVu Sans" charset="0"/>
              </a:rPr>
              <a:t>Returns integer file descriptor</a:t>
            </a:r>
          </a:p>
        </p:txBody>
      </p:sp>
      <p:sp>
        <p:nvSpPr>
          <p:cNvPr id="11269" name="Text Box 4"/>
          <p:cNvSpPr txBox="1">
            <a:spLocks noChangeArrowheads="1"/>
          </p:cNvSpPr>
          <p:nvPr/>
        </p:nvSpPr>
        <p:spPr bwMode="auto">
          <a:xfrm>
            <a:off x="2362201" y="1143000"/>
            <a:ext cx="6296025" cy="1325620"/>
          </a:xfrm>
          <a:prstGeom prst="rect">
            <a:avLst/>
          </a:prstGeom>
          <a:solidFill>
            <a:srgbClr val="F2F2F2"/>
          </a:solidFill>
          <a:ln w="126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0804d070 &lt;__libc_open&gt;:</a:t>
            </a:r>
          </a:p>
          <a:p>
            <a:pPr eaLnBrk="1" hangingPunct="1">
              <a:buClrTx/>
              <a:buFontTx/>
              <a:buNone/>
              <a:defRPr/>
            </a:pPr>
            <a:r>
              <a:rPr lang="en-US" sz="1600">
                <a:solidFill>
                  <a:srgbClr val="000000"/>
                </a:solidFill>
                <a:latin typeface="Courier New" charset="0"/>
              </a:rPr>
              <a:t> . . .</a:t>
            </a:r>
          </a:p>
          <a:p>
            <a:pPr eaLnBrk="1" hangingPunct="1">
              <a:buClrTx/>
              <a:buFontTx/>
              <a:buNone/>
              <a:defRPr/>
            </a:pPr>
            <a:r>
              <a:rPr lang="en-US" sz="1600">
                <a:solidFill>
                  <a:srgbClr val="000000"/>
                </a:solidFill>
                <a:latin typeface="Courier New" charset="0"/>
              </a:rPr>
              <a:t> 804d082:	cd 80                	</a:t>
            </a:r>
            <a:r>
              <a:rPr lang="en-US" sz="1600" i="1">
                <a:solidFill>
                  <a:srgbClr val="000000"/>
                </a:solidFill>
                <a:latin typeface="Courier New" charset="0"/>
              </a:rPr>
              <a:t>int</a:t>
            </a:r>
            <a:r>
              <a:rPr lang="en-US" sz="1600">
                <a:solidFill>
                  <a:srgbClr val="000000"/>
                </a:solidFill>
                <a:latin typeface="Courier New" charset="0"/>
              </a:rPr>
              <a:t>    $0x80</a:t>
            </a:r>
          </a:p>
          <a:p>
            <a:pPr eaLnBrk="1" hangingPunct="1">
              <a:buClrTx/>
              <a:buFontTx/>
              <a:buNone/>
              <a:defRPr/>
            </a:pPr>
            <a:r>
              <a:rPr lang="en-US" sz="1600">
                <a:solidFill>
                  <a:srgbClr val="000000"/>
                </a:solidFill>
                <a:latin typeface="Courier New" charset="0"/>
              </a:rPr>
              <a:t> 804d084:	5b                   	pop    %ebx</a:t>
            </a:r>
          </a:p>
          <a:p>
            <a:pPr eaLnBrk="1" hangingPunct="1">
              <a:buClrTx/>
              <a:buFontTx/>
              <a:buNone/>
              <a:defRPr/>
            </a:pPr>
            <a:r>
              <a:rPr lang="en-US" sz="1600">
                <a:solidFill>
                  <a:srgbClr val="000000"/>
                </a:solidFill>
                <a:latin typeface="Courier New" charset="0"/>
              </a:rPr>
              <a:t> . . .</a:t>
            </a:r>
          </a:p>
        </p:txBody>
      </p:sp>
      <p:sp>
        <p:nvSpPr>
          <p:cNvPr id="12293" name="Rectangle 5"/>
          <p:cNvSpPr>
            <a:spLocks noChangeArrowheads="1"/>
          </p:cNvSpPr>
          <p:nvPr/>
        </p:nvSpPr>
        <p:spPr bwMode="auto">
          <a:xfrm>
            <a:off x="2540001" y="2667000"/>
            <a:ext cx="1362423"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User Process</a:t>
            </a:r>
          </a:p>
        </p:txBody>
      </p:sp>
      <p:sp>
        <p:nvSpPr>
          <p:cNvPr id="12294" name="Rectangle 6"/>
          <p:cNvSpPr>
            <a:spLocks noChangeArrowheads="1"/>
          </p:cNvSpPr>
          <p:nvPr/>
        </p:nvSpPr>
        <p:spPr bwMode="auto">
          <a:xfrm>
            <a:off x="5784851" y="2667000"/>
            <a:ext cx="437363"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OS</a:t>
            </a:r>
          </a:p>
        </p:txBody>
      </p:sp>
      <p:sp>
        <p:nvSpPr>
          <p:cNvPr id="12295" name="Line 7"/>
          <p:cNvSpPr>
            <a:spLocks noChangeShapeType="1"/>
          </p:cNvSpPr>
          <p:nvPr/>
        </p:nvSpPr>
        <p:spPr bwMode="auto">
          <a:xfrm>
            <a:off x="3278189" y="3189289"/>
            <a:ext cx="1587" cy="598487"/>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296" name="Line 8"/>
          <p:cNvSpPr>
            <a:spLocks noChangeShapeType="1"/>
          </p:cNvSpPr>
          <p:nvPr/>
        </p:nvSpPr>
        <p:spPr bwMode="auto">
          <a:xfrm>
            <a:off x="3284538" y="3794125"/>
            <a:ext cx="2806700" cy="1588"/>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297" name="Line 9"/>
          <p:cNvSpPr>
            <a:spLocks noChangeShapeType="1"/>
          </p:cNvSpPr>
          <p:nvPr/>
        </p:nvSpPr>
        <p:spPr bwMode="auto">
          <a:xfrm>
            <a:off x="6097589" y="3800475"/>
            <a:ext cx="1587" cy="596900"/>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298" name="Line 10"/>
          <p:cNvSpPr>
            <a:spLocks noChangeShapeType="1"/>
          </p:cNvSpPr>
          <p:nvPr/>
        </p:nvSpPr>
        <p:spPr bwMode="auto">
          <a:xfrm flipH="1" flipV="1">
            <a:off x="3268663" y="3860800"/>
            <a:ext cx="2838450" cy="552450"/>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299" name="Line 11"/>
          <p:cNvSpPr>
            <a:spLocks noChangeShapeType="1"/>
          </p:cNvSpPr>
          <p:nvPr/>
        </p:nvSpPr>
        <p:spPr bwMode="auto">
          <a:xfrm flipH="1">
            <a:off x="3268663" y="3890964"/>
            <a:ext cx="12700" cy="909637"/>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300" name="Rectangle 12"/>
          <p:cNvSpPr>
            <a:spLocks noChangeArrowheads="1"/>
          </p:cNvSpPr>
          <p:nvPr/>
        </p:nvSpPr>
        <p:spPr bwMode="auto">
          <a:xfrm>
            <a:off x="4030663" y="3429000"/>
            <a:ext cx="1072408"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a:t>
            </a:r>
          </a:p>
        </p:txBody>
      </p:sp>
      <p:sp>
        <p:nvSpPr>
          <p:cNvPr id="12301" name="Rectangle 13"/>
          <p:cNvSpPr>
            <a:spLocks noChangeArrowheads="1"/>
          </p:cNvSpPr>
          <p:nvPr/>
        </p:nvSpPr>
        <p:spPr bwMode="auto">
          <a:xfrm>
            <a:off x="6127750" y="3886200"/>
            <a:ext cx="1219200"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open file</a:t>
            </a:r>
          </a:p>
        </p:txBody>
      </p:sp>
      <p:sp>
        <p:nvSpPr>
          <p:cNvPr id="12302" name="Rectangle 14"/>
          <p:cNvSpPr>
            <a:spLocks noChangeArrowheads="1"/>
          </p:cNvSpPr>
          <p:nvPr/>
        </p:nvSpPr>
        <p:spPr bwMode="auto">
          <a:xfrm>
            <a:off x="4068764" y="4195763"/>
            <a:ext cx="852925" cy="3664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returns</a:t>
            </a:r>
          </a:p>
        </p:txBody>
      </p:sp>
      <p:sp>
        <p:nvSpPr>
          <p:cNvPr id="12303" name="Text Box 15"/>
          <p:cNvSpPr txBox="1">
            <a:spLocks noChangeArrowheads="1"/>
          </p:cNvSpPr>
          <p:nvPr/>
        </p:nvSpPr>
        <p:spPr bwMode="auto">
          <a:xfrm>
            <a:off x="2835276" y="3562350"/>
            <a:ext cx="377261"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int</a:t>
            </a:r>
          </a:p>
        </p:txBody>
      </p:sp>
      <p:sp>
        <p:nvSpPr>
          <p:cNvPr id="12304" name="Text Box 16"/>
          <p:cNvSpPr txBox="1">
            <a:spLocks noChangeArrowheads="1"/>
          </p:cNvSpPr>
          <p:nvPr/>
        </p:nvSpPr>
        <p:spPr bwMode="auto">
          <a:xfrm>
            <a:off x="2740025" y="3767138"/>
            <a:ext cx="465490" cy="3099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pop</a:t>
            </a:r>
          </a:p>
        </p:txBody>
      </p:sp>
    </p:spTree>
    <p:extLst>
      <p:ext uri="{BB962C8B-B14F-4D97-AF65-F5344CB8AC3E}">
        <p14:creationId xmlns:p14="http://schemas.microsoft.com/office/powerpoint/2010/main" val="3412221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1228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2293"/>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2295"/>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230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12300"/>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2296"/>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2294"/>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2297"/>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23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fill="hold" nodeType="clickEffect">
                                  <p:stCondLst>
                                    <p:cond delay="0"/>
                                  </p:stCondLst>
                                  <p:childTnLst>
                                    <p:set>
                                      <p:cBhvr additive="repl">
                                        <p:cTn id="28" dur="1" fill="hold">
                                          <p:stCondLst>
                                            <p:cond delay="0"/>
                                          </p:stCondLst>
                                        </p:cTn>
                                        <p:tgtEl>
                                          <p:spTgt spid="12298"/>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12302"/>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230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fill="hold" nodeType="clickEffect">
                                  <p:stCondLst>
                                    <p:cond delay="0"/>
                                  </p:stCondLst>
                                  <p:childTnLst>
                                    <p:set>
                                      <p:cBhvr additive="repl">
                                        <p:cTn id="36" dur="1" fill="hold">
                                          <p:stCondLst>
                                            <p:cond delay="0"/>
                                          </p:stCondLst>
                                        </p:cTn>
                                        <p:tgtEl>
                                          <p:spTgt spid="122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fill="hold" nodeType="clickEffect">
                                  <p:stCondLst>
                                    <p:cond delay="0"/>
                                  </p:stCondLst>
                                  <p:childTnLst>
                                    <p:set>
                                      <p:cBhvr additive="repl">
                                        <p:cTn id="40" dur="1" fill="hold">
                                          <p:stCondLst>
                                            <p:cond delay="0"/>
                                          </p:stCondLst>
                                        </p:cTn>
                                        <p:tgtEl>
                                          <p:spTgt spid="12291">
                                            <p:txEl>
                                              <p:pRg st="11" end="11"/>
                                            </p:txEl>
                                          </p:spTgt>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122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animBg="1"/>
    </p:bldLst>
  </p:timing>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7056</Words>
  <Application>Microsoft Office PowerPoint</Application>
  <PresentationFormat>Widescreen</PresentationFormat>
  <Paragraphs>1215</Paragraphs>
  <Slides>74</Slides>
  <Notes>72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Aptos</vt:lpstr>
      <vt:lpstr>Arial</vt:lpstr>
      <vt:lpstr>Calibri</vt:lpstr>
      <vt:lpstr>Courier New</vt:lpstr>
      <vt:lpstr>Goudy Old Style</vt:lpstr>
      <vt:lpstr>Times New Roman</vt:lpstr>
      <vt:lpstr>Wingdings</vt:lpstr>
      <vt:lpstr>MarrakeshVTI</vt:lpstr>
      <vt:lpstr>Interprocess Communication and the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Putting it all Together: The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67</cp:revision>
  <dcterms:created xsi:type="dcterms:W3CDTF">2024-01-11T18:12:50Z</dcterms:created>
  <dcterms:modified xsi:type="dcterms:W3CDTF">2024-02-29T17:27:09Z</dcterms:modified>
</cp:coreProperties>
</file>