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  <p:sldMasterId id="2147483719" r:id="rId2"/>
  </p:sldMasterIdLst>
  <p:notesMasterIdLst>
    <p:notesMasterId r:id="rId22"/>
  </p:notesMasterIdLst>
  <p:handoutMasterIdLst>
    <p:handoutMasterId r:id="rId23"/>
  </p:handoutMasterIdLst>
  <p:sldIdLst>
    <p:sldId id="256" r:id="rId3"/>
    <p:sldId id="278" r:id="rId4"/>
    <p:sldId id="281" r:id="rId5"/>
    <p:sldId id="279" r:id="rId6"/>
    <p:sldId id="280" r:id="rId7"/>
    <p:sldId id="294" r:id="rId8"/>
    <p:sldId id="293" r:id="rId9"/>
    <p:sldId id="282" r:id="rId10"/>
    <p:sldId id="283" r:id="rId11"/>
    <p:sldId id="285" r:id="rId12"/>
    <p:sldId id="286" r:id="rId13"/>
    <p:sldId id="284" r:id="rId14"/>
    <p:sldId id="287" r:id="rId15"/>
    <p:sldId id="288" r:id="rId16"/>
    <p:sldId id="289" r:id="rId17"/>
    <p:sldId id="290" r:id="rId18"/>
    <p:sldId id="291" r:id="rId19"/>
    <p:sldId id="277" r:id="rId20"/>
    <p:sldId id="276" r:id="rId21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ll Matthews" initials="BM" lastIdx="2" clrIdx="0">
    <p:extLst>
      <p:ext uri="{19B8F6BF-5375-455C-9EA6-DF929625EA0E}">
        <p15:presenceInfo xmlns:p15="http://schemas.microsoft.com/office/powerpoint/2012/main" userId="744c63a84a73c9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454"/>
    <a:srgbClr val="000000"/>
    <a:srgbClr val="B9CDE5"/>
    <a:srgbClr val="00519C"/>
    <a:srgbClr val="004F9F"/>
    <a:srgbClr val="0070C0"/>
    <a:srgbClr val="0070AB"/>
    <a:srgbClr val="FF70C0"/>
    <a:srgbClr val="005AAB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74" autoAdjust="0"/>
    <p:restoredTop sz="95373" autoAdjust="0"/>
  </p:normalViewPr>
  <p:slideViewPr>
    <p:cSldViewPr snapToGrid="0">
      <p:cViewPr varScale="1">
        <p:scale>
          <a:sx n="86" d="100"/>
          <a:sy n="86" d="100"/>
        </p:scale>
        <p:origin x="6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72" y="90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103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chemeClr val="accent6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78867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31305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709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1124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77025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7394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76106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43263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77210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chemeClr val="accent6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</p:spTree>
    <p:extLst>
      <p:ext uri="{BB962C8B-B14F-4D97-AF65-F5344CB8AC3E}">
        <p14:creationId xmlns:p14="http://schemas.microsoft.com/office/powerpoint/2010/main" val="3065938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544760"/>
            <a:ext cx="11404800" cy="454680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2_Picture 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544760"/>
            <a:ext cx="5580000" cy="454680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544760"/>
            <a:ext cx="5580000" cy="454680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4092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QA Template_2_Picture 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557588"/>
            <a:ext cx="5580000" cy="454680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557588"/>
            <a:ext cx="5580000" cy="454680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942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544760"/>
            <a:ext cx="11404800" cy="454680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567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544760"/>
            <a:ext cx="11404800" cy="454680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+mn-lt"/>
                <a:cs typeface="Arial" panose="020B060402020202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  <a:cs typeface="Arial" panose="020B060402020202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  <a:cs typeface="Arial" panose="020B060402020202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  <a:cs typeface="Arial" panose="020B060402020202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  <a:cs typeface="Arial" panose="020B060402020202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78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544760"/>
            <a:ext cx="5580000" cy="454680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544760"/>
            <a:ext cx="5580000" cy="454680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557588"/>
            <a:ext cx="5580000" cy="454680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557588"/>
            <a:ext cx="5580000" cy="454680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059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5447921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chemeClr val="tx2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accent6"/>
              </a:buClr>
              <a:buFont typeface="Arial" panose="020B0604020202020204" pitchFamily="34" charset="0"/>
              <a:buChar char="›"/>
              <a:defRPr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accent6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accent6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accent6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accent6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accent5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accent5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50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496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1551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911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185738" indent="-185738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b="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622300" indent="-1651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073150" indent="-1587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524000" indent="-1524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974850" indent="-1460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4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38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lMatthews/DeepLearningIntro" TargetMode="Externa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lMatthews/DeepLearningIntro" TargetMode="Externa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lMatthews/DeepLearningIntro" TargetMode="Externa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lMatthews/DeepLearningIntro" TargetMode="Externa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lMatthews/DeepLearningIntro" TargetMode="Externa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lMatthews/DeepLearningIntro" TargetMode="Externa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Bill Matthews (@</a:t>
            </a:r>
            <a:r>
              <a:rPr lang="en-GB" dirty="0" err="1"/>
              <a:t>Bill_Matthews</a:t>
            </a:r>
            <a:r>
              <a:rPr lang="en-GB" dirty="0"/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E7FA6E-DF68-4595-A3E5-F3A45E87F4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We can Predict things</a:t>
            </a:r>
          </a:p>
          <a:p>
            <a:pPr lvl="1"/>
            <a:r>
              <a:rPr lang="en-GB" dirty="0"/>
              <a:t>Given a set of inputs and a set of expected outputs, Deep Learning can learn to approximate the mapping between the two and generalise to new inputs to estimate the predicted output.</a:t>
            </a:r>
          </a:p>
          <a:p>
            <a:pPr lvl="2"/>
            <a:r>
              <a:rPr lang="en-GB" dirty="0"/>
              <a:t>Predict when a customer will leave</a:t>
            </a:r>
          </a:p>
          <a:p>
            <a:pPr lvl="2"/>
            <a:r>
              <a:rPr lang="en-GB" dirty="0"/>
              <a:t>Predict Weather or Climate conditions</a:t>
            </a:r>
          </a:p>
          <a:p>
            <a:pPr lvl="2"/>
            <a:r>
              <a:rPr lang="en-GB" dirty="0"/>
              <a:t>Predict the cost of something</a:t>
            </a:r>
          </a:p>
          <a:p>
            <a:pPr lvl="2"/>
            <a:r>
              <a:rPr lang="en-GB" dirty="0"/>
              <a:t>Predict when an event is likely to happen	</a:t>
            </a:r>
          </a:p>
          <a:p>
            <a:pPr lvl="1"/>
            <a:r>
              <a:rPr lang="en-GB" dirty="0"/>
              <a:t>Assumes there is some relationship between the inputs and outputs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C01247-F6E1-4774-8B98-AC40677F2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 what can we do with Deep Learning?</a:t>
            </a:r>
          </a:p>
        </p:txBody>
      </p:sp>
    </p:spTree>
    <p:extLst>
      <p:ext uri="{BB962C8B-B14F-4D97-AF65-F5344CB8AC3E}">
        <p14:creationId xmlns:p14="http://schemas.microsoft.com/office/powerpoint/2010/main" val="4169849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E01D50-C844-4D9E-8E00-CFC3595E3B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We can Classify things</a:t>
            </a:r>
          </a:p>
          <a:p>
            <a:pPr lvl="1"/>
            <a:r>
              <a:rPr lang="en-GB" dirty="0"/>
              <a:t>Based on a set of inputs and a pre-defined set of classifications, Deep Learning can approximate the rules used to classify the inputs as one (or more) of the classifications.</a:t>
            </a:r>
          </a:p>
          <a:p>
            <a:pPr lvl="2"/>
            <a:r>
              <a:rPr lang="en-GB" dirty="0"/>
              <a:t>Object Detection</a:t>
            </a:r>
          </a:p>
          <a:p>
            <a:pPr lvl="2"/>
            <a:r>
              <a:rPr lang="en-GB" dirty="0"/>
              <a:t>Object Recognition</a:t>
            </a:r>
          </a:p>
          <a:p>
            <a:pPr lvl="2"/>
            <a:r>
              <a:rPr lang="en-GB" dirty="0"/>
              <a:t>Meaning and Sentiment</a:t>
            </a:r>
          </a:p>
          <a:p>
            <a:pPr lvl="1"/>
            <a:r>
              <a:rPr lang="en-GB" dirty="0"/>
              <a:t>Assumes there is some set of rules that would allow the inputs to be classified.</a:t>
            </a:r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C132C3-465B-4D53-AFFB-C56238D0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 what can we do with Deep Learning?</a:t>
            </a:r>
          </a:p>
        </p:txBody>
      </p:sp>
    </p:spTree>
    <p:extLst>
      <p:ext uri="{BB962C8B-B14F-4D97-AF65-F5344CB8AC3E}">
        <p14:creationId xmlns:p14="http://schemas.microsoft.com/office/powerpoint/2010/main" val="2552419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E65627-DFD8-40DC-9E1F-B3BE19F447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Access the </a:t>
            </a:r>
            <a:r>
              <a:rPr lang="en-GB" dirty="0" err="1"/>
              <a:t>Github</a:t>
            </a:r>
            <a:r>
              <a:rPr lang="en-GB" dirty="0"/>
              <a:t> Repository at</a:t>
            </a:r>
          </a:p>
          <a:p>
            <a:pPr marL="0" indent="0" algn="ctr">
              <a:buNone/>
            </a:pPr>
            <a:r>
              <a:rPr lang="en-GB" sz="3600" dirty="0">
                <a:hlinkClick r:id="rId2"/>
              </a:rPr>
              <a:t>https://github.com/BillMatthews/DeepLearningIntro</a:t>
            </a:r>
            <a:endParaRPr lang="en-GB" sz="3600" dirty="0"/>
          </a:p>
          <a:p>
            <a:r>
              <a:rPr lang="en-GB" dirty="0"/>
              <a:t>Click on the link to </a:t>
            </a:r>
          </a:p>
          <a:p>
            <a:pPr marL="0" indent="0" algn="ctr">
              <a:buNone/>
            </a:pPr>
            <a:r>
              <a:rPr lang="en-GB" sz="2800" dirty="0"/>
              <a:t>Lesson 2 - Making Predictions</a:t>
            </a:r>
            <a:endParaRPr lang="en-GB" dirty="0"/>
          </a:p>
          <a:p>
            <a:pPr lvl="1"/>
            <a:r>
              <a:rPr lang="en-GB" dirty="0"/>
              <a:t>This *should* open up the workbook in </a:t>
            </a:r>
            <a:r>
              <a:rPr lang="en-GB" dirty="0" err="1"/>
              <a:t>Colab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8E934E-5EA8-4280-A9BD-573308CD7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9" y="124742"/>
            <a:ext cx="11404799" cy="1153618"/>
          </a:xfrm>
        </p:spPr>
        <p:txBody>
          <a:bodyPr>
            <a:normAutofit/>
          </a:bodyPr>
          <a:lstStyle/>
          <a:p>
            <a:r>
              <a:rPr lang="en-GB" dirty="0"/>
              <a:t>Predicting Stuff – Image Prediction</a:t>
            </a:r>
          </a:p>
        </p:txBody>
      </p:sp>
    </p:spTree>
    <p:extLst>
      <p:ext uri="{BB962C8B-B14F-4D97-AF65-F5344CB8AC3E}">
        <p14:creationId xmlns:p14="http://schemas.microsoft.com/office/powerpoint/2010/main" val="136950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C8835B-A84B-4EC0-AAC9-6A7B6F0FF4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Access the </a:t>
            </a:r>
            <a:r>
              <a:rPr lang="en-GB" dirty="0" err="1"/>
              <a:t>Github</a:t>
            </a:r>
            <a:r>
              <a:rPr lang="en-GB" dirty="0"/>
              <a:t> Repository at</a:t>
            </a:r>
          </a:p>
          <a:p>
            <a:pPr marL="0" indent="0" algn="ctr">
              <a:buNone/>
            </a:pPr>
            <a:r>
              <a:rPr lang="en-GB" sz="3600" dirty="0">
                <a:hlinkClick r:id="rId2"/>
              </a:rPr>
              <a:t>https://github.com/BillMatthews/DeepLearningIntro</a:t>
            </a:r>
            <a:endParaRPr lang="en-GB" sz="3600" dirty="0"/>
          </a:p>
          <a:p>
            <a:r>
              <a:rPr lang="en-GB" dirty="0"/>
              <a:t>Click on the link to</a:t>
            </a:r>
          </a:p>
          <a:p>
            <a:pPr marL="0" indent="0" algn="ctr">
              <a:buNone/>
            </a:pPr>
            <a:r>
              <a:rPr lang="en-GB" dirty="0"/>
              <a:t> </a:t>
            </a:r>
            <a:r>
              <a:rPr lang="fr-FR" sz="2800" dirty="0"/>
              <a:t>Lesson 3 - Image Classification Part 1</a:t>
            </a:r>
            <a:endParaRPr lang="en-GB" dirty="0"/>
          </a:p>
          <a:p>
            <a:pPr lvl="1"/>
            <a:r>
              <a:rPr lang="en-GB" dirty="0"/>
              <a:t>This *should* open up the workbook in </a:t>
            </a:r>
            <a:r>
              <a:rPr lang="en-GB" dirty="0" err="1"/>
              <a:t>Colab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0081EB-14C0-4E8E-A5A9-ACAE6CCC4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Classifying Stuff – 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664280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AD02A1-A981-4780-839B-5253B6F08F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Access the </a:t>
            </a:r>
            <a:r>
              <a:rPr lang="en-GB" dirty="0" err="1"/>
              <a:t>Github</a:t>
            </a:r>
            <a:r>
              <a:rPr lang="en-GB" dirty="0"/>
              <a:t> Repository at</a:t>
            </a:r>
          </a:p>
          <a:p>
            <a:pPr marL="0" indent="0" algn="ctr">
              <a:buNone/>
            </a:pPr>
            <a:r>
              <a:rPr lang="en-GB" sz="3600" dirty="0">
                <a:hlinkClick r:id="rId2"/>
              </a:rPr>
              <a:t>https://github.com/BillMatthews/DeepLearningIntro</a:t>
            </a:r>
            <a:endParaRPr lang="en-GB" sz="3600" dirty="0"/>
          </a:p>
          <a:p>
            <a:r>
              <a:rPr lang="en-GB" dirty="0"/>
              <a:t>Click on the link to</a:t>
            </a:r>
          </a:p>
          <a:p>
            <a:pPr marL="0" indent="0" algn="ctr">
              <a:buNone/>
            </a:pPr>
            <a:r>
              <a:rPr lang="en-GB" dirty="0"/>
              <a:t> </a:t>
            </a:r>
            <a:r>
              <a:rPr lang="fr-FR" sz="2800" dirty="0"/>
              <a:t>Lesson 4 - Image Classification Part 2</a:t>
            </a:r>
            <a:endParaRPr lang="en-GB" dirty="0"/>
          </a:p>
          <a:p>
            <a:pPr lvl="1"/>
            <a:r>
              <a:rPr lang="en-GB" dirty="0"/>
              <a:t>This *should* open up the workbook in </a:t>
            </a:r>
            <a:r>
              <a:rPr lang="en-GB" dirty="0" err="1"/>
              <a:t>Colab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D83C19-3B77-46AC-9915-126FAF27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Classifying Stuff – 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595073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CD1DA7-5953-4B8C-984A-163374DB1E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Access the </a:t>
            </a:r>
            <a:r>
              <a:rPr lang="en-GB" dirty="0" err="1"/>
              <a:t>Github</a:t>
            </a:r>
            <a:r>
              <a:rPr lang="en-GB" dirty="0"/>
              <a:t> Repository at</a:t>
            </a:r>
          </a:p>
          <a:p>
            <a:pPr marL="0" indent="0" algn="ctr">
              <a:buNone/>
            </a:pPr>
            <a:r>
              <a:rPr lang="en-GB" sz="3600" dirty="0">
                <a:hlinkClick r:id="rId2"/>
              </a:rPr>
              <a:t>https://github.com/BillMatthews/DeepLearningIntro</a:t>
            </a:r>
            <a:endParaRPr lang="en-GB" sz="3600" dirty="0"/>
          </a:p>
          <a:p>
            <a:r>
              <a:rPr lang="en-GB" dirty="0"/>
              <a:t>Click on the link to</a:t>
            </a:r>
          </a:p>
          <a:p>
            <a:pPr marL="0" indent="0" algn="ctr">
              <a:buNone/>
            </a:pPr>
            <a:r>
              <a:rPr lang="en-GB" dirty="0"/>
              <a:t> </a:t>
            </a:r>
            <a:r>
              <a:rPr lang="fr-FR" sz="2800" dirty="0"/>
              <a:t>Lesson 5 – </a:t>
            </a:r>
            <a:r>
              <a:rPr lang="fr-FR" sz="2800" dirty="0" err="1"/>
              <a:t>Text</a:t>
            </a:r>
            <a:r>
              <a:rPr lang="fr-FR" sz="2800" dirty="0"/>
              <a:t> Classification</a:t>
            </a:r>
            <a:endParaRPr lang="en-GB" dirty="0"/>
          </a:p>
          <a:p>
            <a:pPr lvl="1"/>
            <a:r>
              <a:rPr lang="en-GB" dirty="0"/>
              <a:t>This *should* open up the workbook in </a:t>
            </a:r>
            <a:r>
              <a:rPr lang="en-GB" dirty="0" err="1"/>
              <a:t>Colab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DD6D2-BB3E-42B5-8744-ECC9BCEB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Classifying Stuff – Text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977377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6C599C-C77E-47D6-9DB4-7B8E4587AAF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Consider the following </a:t>
            </a:r>
            <a:r>
              <a:rPr lang="en-GB" b="1" dirty="0"/>
              <a:t>Pedestrian Detection System</a:t>
            </a:r>
            <a:r>
              <a:rPr lang="en-GB" dirty="0"/>
              <a:t> on a Vehicle</a:t>
            </a:r>
          </a:p>
          <a:p>
            <a:pPr lvl="1"/>
            <a:r>
              <a:rPr lang="en-GB" dirty="0"/>
              <a:t>It takes 20 frames a second from a high definition front facing camera</a:t>
            </a:r>
          </a:p>
          <a:p>
            <a:pPr lvl="1"/>
            <a:r>
              <a:rPr lang="en-GB" dirty="0"/>
              <a:t>A Deep Learning System is used to process the camera frame to detect the presence of a person (in front of the vehicle)</a:t>
            </a:r>
          </a:p>
          <a:p>
            <a:pPr lvl="2"/>
            <a:r>
              <a:rPr lang="en-GB" dirty="0"/>
              <a:t>If it detects a person, it sends a message with location information to a </a:t>
            </a:r>
            <a:r>
              <a:rPr lang="en-GB" b="1" dirty="0"/>
              <a:t>Pedestrian Avoidance System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During Training of the Deep Learning System we achieved 98% accuracy against our Test Set.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17FDB-3842-4DE9-9B60-21882EF6804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In your Teams and based on what you know about training and testing Deep Learning Systems:</a:t>
            </a:r>
          </a:p>
          <a:p>
            <a:pPr lvl="1"/>
            <a:r>
              <a:rPr lang="en-GB" dirty="0"/>
              <a:t>Do you think 98% Accuracy is good enough?</a:t>
            </a:r>
          </a:p>
          <a:p>
            <a:pPr lvl="1"/>
            <a:r>
              <a:rPr lang="en-GB" dirty="0"/>
              <a:t>Identify a set of risks that you’d want to specifically test</a:t>
            </a:r>
          </a:p>
          <a:p>
            <a:pPr lvl="1"/>
            <a:r>
              <a:rPr lang="en-GB" dirty="0"/>
              <a:t>How would you test for those risks to identify potential issues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728F49-B0F3-4A4D-802C-2E2EC02EB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Testing Deep Learning Systems</a:t>
            </a:r>
          </a:p>
        </p:txBody>
      </p:sp>
    </p:spTree>
    <p:extLst>
      <p:ext uri="{BB962C8B-B14F-4D97-AF65-F5344CB8AC3E}">
        <p14:creationId xmlns:p14="http://schemas.microsoft.com/office/powerpoint/2010/main" val="2851466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7AAE82-C895-4128-94AC-E00A0A8429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Access the </a:t>
            </a:r>
            <a:r>
              <a:rPr lang="en-GB" dirty="0" err="1"/>
              <a:t>Github</a:t>
            </a:r>
            <a:r>
              <a:rPr lang="en-GB" dirty="0"/>
              <a:t> Repository at</a:t>
            </a:r>
          </a:p>
          <a:p>
            <a:pPr marL="0" indent="0" algn="ctr">
              <a:buNone/>
            </a:pPr>
            <a:r>
              <a:rPr lang="en-GB" sz="3600" dirty="0">
                <a:hlinkClick r:id="rId2"/>
              </a:rPr>
              <a:t>https://github.com/BillMatthews/DeepLearningIntro</a:t>
            </a:r>
            <a:endParaRPr lang="en-GB" sz="3600" dirty="0"/>
          </a:p>
          <a:p>
            <a:r>
              <a:rPr lang="en-GB" dirty="0"/>
              <a:t>Click on the link to</a:t>
            </a:r>
          </a:p>
          <a:p>
            <a:pPr marL="0" indent="0" algn="ctr">
              <a:buNone/>
            </a:pPr>
            <a:r>
              <a:rPr lang="en-GB" dirty="0"/>
              <a:t> </a:t>
            </a:r>
            <a:r>
              <a:rPr lang="fr-FR" sz="2800" dirty="0"/>
              <a:t>Lesson 6 – Transfer Learning</a:t>
            </a:r>
            <a:endParaRPr lang="en-GB" dirty="0"/>
          </a:p>
          <a:p>
            <a:pPr lvl="1"/>
            <a:r>
              <a:rPr lang="en-GB" dirty="0"/>
              <a:t>This *should* open up the workbook in </a:t>
            </a:r>
            <a:r>
              <a:rPr lang="en-GB" dirty="0" err="1"/>
              <a:t>Colab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1425FF-5418-4710-B5F5-0A469737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Transfer Learning (Optional)</a:t>
            </a:r>
          </a:p>
        </p:txBody>
      </p:sp>
    </p:spTree>
    <p:extLst>
      <p:ext uri="{BB962C8B-B14F-4D97-AF65-F5344CB8AC3E}">
        <p14:creationId xmlns:p14="http://schemas.microsoft.com/office/powerpoint/2010/main" val="2231037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3CD7F9-84F8-45E9-B416-E85AA1A859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2400" dirty="0"/>
              <a:t>You’ve come a long way in a short time</a:t>
            </a:r>
          </a:p>
          <a:p>
            <a:pPr lvl="1"/>
            <a:r>
              <a:rPr lang="en-GB" sz="2400" dirty="0"/>
              <a:t>What Deep Learning is and isn’t</a:t>
            </a:r>
          </a:p>
          <a:p>
            <a:pPr lvl="1"/>
            <a:r>
              <a:rPr lang="en-GB" sz="2400" dirty="0"/>
              <a:t>What a Neural Network conceptually looks like and how it learns</a:t>
            </a:r>
          </a:p>
          <a:p>
            <a:pPr lvl="1"/>
            <a:r>
              <a:rPr lang="en-GB" sz="2400" dirty="0"/>
              <a:t>Practiced building models to solve problems</a:t>
            </a:r>
          </a:p>
          <a:p>
            <a:pPr lvl="1"/>
            <a:r>
              <a:rPr lang="en-GB" sz="2400" dirty="0"/>
              <a:t>Evaluated and Tested Deep Learning Models</a:t>
            </a:r>
          </a:p>
          <a:p>
            <a:r>
              <a:rPr lang="en-GB" sz="2400" dirty="0"/>
              <a:t>Further Resouces to continue your journey</a:t>
            </a:r>
          </a:p>
          <a:p>
            <a:pPr lvl="1"/>
            <a:r>
              <a:rPr lang="en-GB" sz="2400" dirty="0"/>
              <a:t>see the </a:t>
            </a:r>
            <a:r>
              <a:rPr lang="en-GB" sz="2400" i="1" dirty="0"/>
              <a:t>Further Resource</a:t>
            </a:r>
            <a:r>
              <a:rPr lang="en-GB" sz="2400" dirty="0"/>
              <a:t> PDF on GitHub</a:t>
            </a:r>
          </a:p>
          <a:p>
            <a:pPr lvl="1"/>
            <a:r>
              <a:rPr lang="en-GB" sz="2400" dirty="0"/>
              <a:t>Feel free to reach out to 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A30B-9CC7-45D8-AC41-19C49967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Well Done!</a:t>
            </a:r>
          </a:p>
        </p:txBody>
      </p:sp>
    </p:spTree>
    <p:extLst>
      <p:ext uri="{BB962C8B-B14F-4D97-AF65-F5344CB8AC3E}">
        <p14:creationId xmlns:p14="http://schemas.microsoft.com/office/powerpoint/2010/main" val="2055352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96A53B-A5CC-4EA3-A546-0930B0DB0DE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  <a:p>
            <a:pPr lvl="1"/>
            <a:r>
              <a:rPr lang="en-GB" dirty="0"/>
              <a:t>Ask now</a:t>
            </a:r>
          </a:p>
          <a:p>
            <a:pPr lvl="1"/>
            <a:r>
              <a:rPr lang="en-GB" dirty="0"/>
              <a:t>Ask later</a:t>
            </a:r>
          </a:p>
          <a:p>
            <a:pPr lvl="1"/>
            <a:r>
              <a:rPr lang="en-GB" dirty="0"/>
              <a:t>Ask Online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03DE2C-2167-4B9D-BC68-F57631B13F4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174124-3DBD-4F0F-9760-993DA24D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E90B47-F663-42CC-8C7E-F287BC180A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6400" y="1557588"/>
            <a:ext cx="5607390" cy="37428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A23A35-D6B2-4876-A08D-464982E0E74A}"/>
              </a:ext>
            </a:extLst>
          </p:cNvPr>
          <p:cNvSpPr txBox="1"/>
          <p:nvPr/>
        </p:nvSpPr>
        <p:spPr>
          <a:xfrm>
            <a:off x="6242634" y="5302290"/>
            <a:ext cx="5580062" cy="400110"/>
          </a:xfrm>
          <a:prstGeom prst="rect">
            <a:avLst/>
          </a:prstGeom>
          <a:solidFill>
            <a:srgbClr val="B9CDE5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Image courtesy of wocintechchat.com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AB389A-065F-4568-8451-C46493E96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73" y="4049800"/>
            <a:ext cx="4129118" cy="16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9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F0FB6B-E6C8-4B27-8989-05F7C7C4919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Workshop Objectives</a:t>
            </a:r>
          </a:p>
          <a:p>
            <a:pPr lvl="1"/>
            <a:r>
              <a:rPr lang="en-GB" dirty="0"/>
              <a:t>Gain a conceptual (non-mathematical) understanding of what Deep Learning is and isn't</a:t>
            </a:r>
          </a:p>
          <a:p>
            <a:pPr lvl="1"/>
            <a:r>
              <a:rPr lang="en-GB" dirty="0"/>
              <a:t>Understand how Deep Learning systems are developed</a:t>
            </a:r>
          </a:p>
          <a:p>
            <a:pPr lvl="1"/>
            <a:r>
              <a:rPr lang="en-GB" dirty="0"/>
              <a:t>Train your own Deep Learning model to solve some problems</a:t>
            </a:r>
          </a:p>
          <a:p>
            <a:pPr lvl="1"/>
            <a:r>
              <a:rPr lang="en-GB" dirty="0"/>
              <a:t>Explore the risks and challenges of testing Deep Learning based systems.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D17F4-E2DA-41FB-9E73-080FFDC5E80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98002" y="1544760"/>
            <a:ext cx="5580000" cy="4546800"/>
          </a:xfrm>
        </p:spPr>
        <p:txBody>
          <a:bodyPr/>
          <a:lstStyle/>
          <a:p>
            <a:r>
              <a:rPr lang="en-GB" dirty="0"/>
              <a:t>What to expect</a:t>
            </a:r>
          </a:p>
          <a:p>
            <a:pPr lvl="1"/>
            <a:r>
              <a:rPr lang="en-GB" dirty="0"/>
              <a:t>You will Build and Train Models to solve some problems using small Standard Datasets</a:t>
            </a:r>
          </a:p>
          <a:p>
            <a:pPr lvl="1"/>
            <a:r>
              <a:rPr lang="en-GB" dirty="0"/>
              <a:t>You don’t need to be able to code but you will be working with code through guided lessons</a:t>
            </a:r>
          </a:p>
          <a:p>
            <a:pPr lvl="1"/>
            <a:r>
              <a:rPr lang="en-GB" dirty="0"/>
              <a:t>Working in groups to experiement with Models</a:t>
            </a:r>
          </a:p>
          <a:p>
            <a:pPr lvl="1"/>
            <a:r>
              <a:rPr lang="en-GB" dirty="0"/>
              <a:t>We may not get through all the exercises</a:t>
            </a:r>
          </a:p>
          <a:p>
            <a:pPr lvl="2"/>
            <a:r>
              <a:rPr lang="en-GB" dirty="0"/>
              <a:t>But you can always use the workbooks in your own time.</a:t>
            </a:r>
          </a:p>
          <a:p>
            <a:pPr lvl="1"/>
            <a:r>
              <a:rPr lang="en-GB" dirty="0"/>
              <a:t>Support from be during the Workshop and after the workshop</a:t>
            </a:r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CB4DF7-D391-4CE8-B919-5AD1768C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Objectives</a:t>
            </a:r>
          </a:p>
        </p:txBody>
      </p:sp>
    </p:spTree>
    <p:extLst>
      <p:ext uri="{BB962C8B-B14F-4D97-AF65-F5344CB8AC3E}">
        <p14:creationId xmlns:p14="http://schemas.microsoft.com/office/powerpoint/2010/main" val="249421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EFD503-7EBE-4F2A-9098-16966A13CA8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You will need:</a:t>
            </a:r>
          </a:p>
          <a:p>
            <a:pPr lvl="1"/>
            <a:r>
              <a:rPr lang="en-GB" dirty="0"/>
              <a:t>A Laptop (or access to shared one)</a:t>
            </a:r>
          </a:p>
          <a:p>
            <a:pPr lvl="1"/>
            <a:r>
              <a:rPr lang="en-GB" dirty="0"/>
              <a:t>Internet Connection</a:t>
            </a:r>
          </a:p>
          <a:p>
            <a:pPr lvl="1"/>
            <a:r>
              <a:rPr lang="en-GB" dirty="0"/>
              <a:t>A recent Chrome Browser installed</a:t>
            </a:r>
          </a:p>
          <a:p>
            <a:pPr lvl="2"/>
            <a:r>
              <a:rPr lang="en-GB" dirty="0"/>
              <a:t>We are using a Google </a:t>
            </a:r>
            <a:r>
              <a:rPr lang="en-GB" dirty="0" err="1"/>
              <a:t>Colab</a:t>
            </a:r>
            <a:r>
              <a:rPr lang="en-GB" dirty="0"/>
              <a:t> platform so other browsers might not work that well</a:t>
            </a:r>
          </a:p>
          <a:p>
            <a:pPr lvl="1"/>
            <a:r>
              <a:rPr lang="en-GB" dirty="0"/>
              <a:t>A Google Account that you can access</a:t>
            </a:r>
          </a:p>
          <a:p>
            <a:pPr lvl="2"/>
            <a:r>
              <a:rPr lang="en-GB" dirty="0"/>
              <a:t>You will need this to access the Google </a:t>
            </a:r>
            <a:r>
              <a:rPr lang="en-GB" dirty="0" err="1"/>
              <a:t>Colab</a:t>
            </a:r>
            <a:r>
              <a:rPr lang="en-GB" dirty="0"/>
              <a:t> platform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A8589C-51F0-41AE-B0F3-9BDFE79E8C8B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7125" y="1966251"/>
            <a:ext cx="5580063" cy="372877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6C48F10-F7EC-49A7-AD9F-F4AFF1B9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Pre-Requisites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4F3C1-1C2B-4C1A-90BA-448433C3D237}"/>
              </a:ext>
            </a:extLst>
          </p:cNvPr>
          <p:cNvSpPr txBox="1"/>
          <p:nvPr/>
        </p:nvSpPr>
        <p:spPr>
          <a:xfrm>
            <a:off x="6197939" y="5735782"/>
            <a:ext cx="5580062" cy="400110"/>
          </a:xfrm>
          <a:prstGeom prst="rect">
            <a:avLst/>
          </a:prstGeom>
          <a:solidFill>
            <a:srgbClr val="B9CDE5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Image courtesy of wocintechchat.com</a:t>
            </a:r>
          </a:p>
        </p:txBody>
      </p:sp>
    </p:spTree>
    <p:extLst>
      <p:ext uri="{BB962C8B-B14F-4D97-AF65-F5344CB8AC3E}">
        <p14:creationId xmlns:p14="http://schemas.microsoft.com/office/powerpoint/2010/main" val="53815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F14EA8-7355-4019-B55A-1F3F6B86715F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Form Teams of between 2 and 5</a:t>
            </a:r>
          </a:p>
          <a:p>
            <a:r>
              <a:rPr lang="en-GB" dirty="0"/>
              <a:t>Introduce yourselves to each other</a:t>
            </a:r>
          </a:p>
          <a:p>
            <a:r>
              <a:rPr lang="en-GB" dirty="0"/>
              <a:t>Agree on an </a:t>
            </a:r>
            <a:r>
              <a:rPr lang="en-GB" sz="2400" dirty="0"/>
              <a:t>Awesome Team Name</a:t>
            </a:r>
            <a:endParaRPr lang="en-GB" dirty="0"/>
          </a:p>
          <a:p>
            <a:r>
              <a:rPr lang="en-GB" dirty="0"/>
              <a:t>Put your Team Name on the Teams Sheet</a:t>
            </a:r>
          </a:p>
          <a:p>
            <a:r>
              <a:rPr lang="en-GB" dirty="0"/>
              <a:t>If you are waiting for others to finish forming a team then discuss in your team</a:t>
            </a:r>
          </a:p>
          <a:p>
            <a:pPr lvl="1"/>
            <a:r>
              <a:rPr lang="en-GB" dirty="0"/>
              <a:t>Your current knowledge of AI, Machine Learning and Deep Learning</a:t>
            </a:r>
          </a:p>
          <a:p>
            <a:pPr lvl="1"/>
            <a:r>
              <a:rPr lang="en-GB" dirty="0"/>
              <a:t>What you want to get out of this session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C5CF99-1B24-4BE8-A5BF-9FFF758CBDBF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7125" y="1966251"/>
            <a:ext cx="5580063" cy="372877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65D02A3-71B7-406A-86F0-B8CDAAD4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 Up!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C5EBC-8EAF-46DA-8A33-874720E1C86A}"/>
              </a:ext>
            </a:extLst>
          </p:cNvPr>
          <p:cNvSpPr txBox="1"/>
          <p:nvPr/>
        </p:nvSpPr>
        <p:spPr>
          <a:xfrm>
            <a:off x="6197939" y="5735782"/>
            <a:ext cx="5580062" cy="400110"/>
          </a:xfrm>
          <a:prstGeom prst="rect">
            <a:avLst/>
          </a:prstGeom>
          <a:solidFill>
            <a:srgbClr val="B9CDE5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Image courtesy of wocintechchat.com</a:t>
            </a:r>
          </a:p>
        </p:txBody>
      </p:sp>
    </p:spTree>
    <p:extLst>
      <p:ext uri="{BB962C8B-B14F-4D97-AF65-F5344CB8AC3E}">
        <p14:creationId xmlns:p14="http://schemas.microsoft.com/office/powerpoint/2010/main" val="345217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31993E-6AE2-4F07-B433-9D1B847440B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190D111-20D2-4423-B935-12DC5FE7179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sz="1400" dirty="0"/>
              <a:t>Artificial Intelligence (AI) – Broad Field of Scientific Study</a:t>
            </a:r>
          </a:p>
          <a:p>
            <a:pPr lvl="1"/>
            <a:r>
              <a:rPr lang="en-GB" sz="1400" dirty="0"/>
              <a:t>Computational Intelligence and Decision Making</a:t>
            </a:r>
          </a:p>
          <a:p>
            <a:r>
              <a:rPr lang="en-GB" sz="1400" dirty="0"/>
              <a:t>Machine Learning (ML) - An approach to AI where an algorithm learns from examples and/or experience</a:t>
            </a:r>
          </a:p>
          <a:p>
            <a:pPr lvl="2"/>
            <a:r>
              <a:rPr lang="en-GB" sz="1400" dirty="0"/>
              <a:t>Supervised – learn from examples and expected outcomes</a:t>
            </a:r>
          </a:p>
          <a:p>
            <a:pPr lvl="2"/>
            <a:r>
              <a:rPr lang="en-GB" sz="1400" dirty="0"/>
              <a:t>Unsupervised – learns patterns and relationships from data without expected outcomes</a:t>
            </a:r>
          </a:p>
          <a:p>
            <a:pPr lvl="2"/>
            <a:r>
              <a:rPr lang="en-GB" sz="1400" dirty="0"/>
              <a:t>Reinforcement – learns from experiences via immediate or delayed reward signal</a:t>
            </a:r>
          </a:p>
          <a:p>
            <a:r>
              <a:rPr lang="en-GB" sz="1400" dirty="0"/>
              <a:t>Deep Learning</a:t>
            </a:r>
          </a:p>
          <a:p>
            <a:pPr lvl="1"/>
            <a:r>
              <a:rPr lang="en-GB" sz="1400" dirty="0"/>
              <a:t>An approach to Machine Learning that uses Deep Neural Networks to approximate some relationship between a set of input and an output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E56B16-F314-4E06-BB2F-A23E8A13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AI, ML, DL oh my!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FB1865-5DEA-46B8-8917-F6972DC72D72}"/>
              </a:ext>
            </a:extLst>
          </p:cNvPr>
          <p:cNvSpPr/>
          <p:nvPr/>
        </p:nvSpPr>
        <p:spPr>
          <a:xfrm>
            <a:off x="414000" y="1627459"/>
            <a:ext cx="5735781" cy="4546800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2400" dirty="0">
                <a:solidFill>
                  <a:schemeClr val="bg1"/>
                </a:solidFill>
                <a:cs typeface="Arial" pitchFamily="34" charset="0"/>
              </a:rPr>
              <a:t>Artificial Intelligence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621A80-63D8-4F84-89BC-E66FE13113F4}"/>
              </a:ext>
            </a:extLst>
          </p:cNvPr>
          <p:cNvSpPr/>
          <p:nvPr/>
        </p:nvSpPr>
        <p:spPr>
          <a:xfrm>
            <a:off x="1434905" y="2945474"/>
            <a:ext cx="2970057" cy="3123027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400" dirty="0">
                <a:solidFill>
                  <a:schemeClr val="bg1"/>
                </a:solidFill>
                <a:cs typeface="Arial" pitchFamily="34" charset="0"/>
              </a:rPr>
              <a:t>Machine Learning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BF242E-9428-4A82-AB2F-43FA50B06238}"/>
              </a:ext>
            </a:extLst>
          </p:cNvPr>
          <p:cNvSpPr/>
          <p:nvPr/>
        </p:nvSpPr>
        <p:spPr>
          <a:xfrm>
            <a:off x="1990468" y="4290293"/>
            <a:ext cx="1961096" cy="1742049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400" dirty="0">
                <a:solidFill>
                  <a:schemeClr val="bg1"/>
                </a:solidFill>
                <a:cs typeface="Arial" pitchFamily="34" charset="0"/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359032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51E3A5-41B5-424C-BCCE-438070A303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BC60B-6347-45C2-927A-C9BCD538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Deep Learning Does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982650-DCBE-4270-856F-32A5300E0FFE}"/>
              </a:ext>
            </a:extLst>
          </p:cNvPr>
          <p:cNvGrpSpPr/>
          <p:nvPr/>
        </p:nvGrpSpPr>
        <p:grpSpPr>
          <a:xfrm>
            <a:off x="1052945" y="2044929"/>
            <a:ext cx="8636926" cy="1130532"/>
            <a:chOff x="1052945" y="2044929"/>
            <a:chExt cx="8636926" cy="11305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32F249-2DD3-4967-85A1-86A6EB586495}"/>
                </a:ext>
              </a:extLst>
            </p:cNvPr>
            <p:cNvSpPr/>
            <p:nvPr/>
          </p:nvSpPr>
          <p:spPr>
            <a:xfrm>
              <a:off x="1052945" y="2044930"/>
              <a:ext cx="2466110" cy="11305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cs typeface="Arial" pitchFamily="34" charset="0"/>
                </a:rPr>
                <a:t>Observation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36931D-12AE-4475-B8A7-D77BE7F803B4}"/>
                </a:ext>
              </a:extLst>
            </p:cNvPr>
            <p:cNvSpPr/>
            <p:nvPr/>
          </p:nvSpPr>
          <p:spPr>
            <a:xfrm>
              <a:off x="7223761" y="2044929"/>
              <a:ext cx="2466110" cy="11305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cs typeface="Arial" pitchFamily="34" charset="0"/>
                </a:rPr>
                <a:t>Target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0444778-883A-4DFA-8D62-89A3450DDF57}"/>
                </a:ext>
              </a:extLst>
            </p:cNvPr>
            <p:cNvSpPr/>
            <p:nvPr/>
          </p:nvSpPr>
          <p:spPr>
            <a:xfrm>
              <a:off x="3618808" y="2221876"/>
              <a:ext cx="3546764" cy="825731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cs typeface="Arial" pitchFamily="34" charset="0"/>
                </a:rPr>
                <a:t>Some Relationship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DD2FDA-6765-40AB-80EE-F6EBBDFEB80A}"/>
              </a:ext>
            </a:extLst>
          </p:cNvPr>
          <p:cNvGrpSpPr/>
          <p:nvPr/>
        </p:nvGrpSpPr>
        <p:grpSpPr>
          <a:xfrm>
            <a:off x="3811821" y="2880713"/>
            <a:ext cx="2945477" cy="3099636"/>
            <a:chOff x="3811821" y="2880713"/>
            <a:chExt cx="2945477" cy="309963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4A0EE6-4D73-4477-8CDD-4D0AC346DBF7}"/>
                </a:ext>
              </a:extLst>
            </p:cNvPr>
            <p:cNvSpPr/>
            <p:nvPr/>
          </p:nvSpPr>
          <p:spPr>
            <a:xfrm>
              <a:off x="4261659" y="4788858"/>
              <a:ext cx="2261062" cy="119149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cs typeface="Arial" pitchFamily="34" charset="0"/>
                </a:rPr>
                <a:t>Deep Learning Model</a:t>
              </a:r>
            </a:p>
          </p:txBody>
        </p:sp>
        <p:sp>
          <p:nvSpPr>
            <p:cNvPr id="9" name="Cloud 8">
              <a:extLst>
                <a:ext uri="{FF2B5EF4-FFF2-40B4-BE49-F238E27FC236}">
                  <a16:creationId xmlns:a16="http://schemas.microsoft.com/office/drawing/2014/main" id="{5D6F6E62-E0FF-4980-9B5F-D92052DE4175}"/>
                </a:ext>
              </a:extLst>
            </p:cNvPr>
            <p:cNvSpPr/>
            <p:nvPr/>
          </p:nvSpPr>
          <p:spPr>
            <a:xfrm>
              <a:off x="3811821" y="2880713"/>
              <a:ext cx="2945477" cy="1796935"/>
            </a:xfrm>
            <a:prstGeom prst="clou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cs typeface="Arial" pitchFamily="34" charset="0"/>
                </a:rPr>
                <a:t>Learns to </a:t>
              </a:r>
              <a:r>
                <a:rPr lang="en-GB" sz="1600" b="1" dirty="0">
                  <a:solidFill>
                    <a:schemeClr val="tx1"/>
                  </a:solidFill>
                  <a:cs typeface="Arial" pitchFamily="34" charset="0"/>
                </a:rPr>
                <a:t>approximate </a:t>
              </a:r>
              <a:r>
                <a:rPr lang="en-GB" sz="1600" dirty="0">
                  <a:solidFill>
                    <a:schemeClr val="tx1"/>
                  </a:solidFill>
                  <a:cs typeface="Arial" pitchFamily="34" charset="0"/>
                </a:rPr>
                <a:t>this Relationship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07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551F3C1-0ADD-4448-B747-14D7A1CBB2FF}"/>
              </a:ext>
            </a:extLst>
          </p:cNvPr>
          <p:cNvSpPr/>
          <p:nvPr/>
        </p:nvSpPr>
        <p:spPr>
          <a:xfrm>
            <a:off x="1169323" y="2058633"/>
            <a:ext cx="2349731" cy="35190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  <a:cs typeface="Arial" pitchFamily="34" charset="0"/>
              </a:rPr>
              <a:t>Data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50AD10-3EC7-4602-8937-B768827492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643E41-64B5-4349-80DA-692D3D66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does it learn (supervised learning)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694F59-2A07-4CC1-9128-44EFA1C5BA1F}"/>
              </a:ext>
            </a:extLst>
          </p:cNvPr>
          <p:cNvSpPr/>
          <p:nvPr/>
        </p:nvSpPr>
        <p:spPr>
          <a:xfrm>
            <a:off x="1291244" y="2288771"/>
            <a:ext cx="2105891" cy="7426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Targets 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(Expected Outputs)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9D12FD-5854-4A0F-AE4D-2E2E6DE9D0C9}"/>
              </a:ext>
            </a:extLst>
          </p:cNvPr>
          <p:cNvSpPr/>
          <p:nvPr/>
        </p:nvSpPr>
        <p:spPr>
          <a:xfrm>
            <a:off x="1291244" y="4669530"/>
            <a:ext cx="2105891" cy="7426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Observations 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(Inputs)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21A41FA-1FC9-4EBB-9E9F-D66532C47850}"/>
              </a:ext>
            </a:extLst>
          </p:cNvPr>
          <p:cNvGrpSpPr/>
          <p:nvPr/>
        </p:nvGrpSpPr>
        <p:grpSpPr>
          <a:xfrm>
            <a:off x="3397135" y="2080401"/>
            <a:ext cx="7460289" cy="3516682"/>
            <a:chOff x="3397135" y="2080401"/>
            <a:chExt cx="7460289" cy="351668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C22220A-1258-4613-9D57-4CB7795BDEC2}"/>
                </a:ext>
              </a:extLst>
            </p:cNvPr>
            <p:cNvGrpSpPr/>
            <p:nvPr/>
          </p:nvGrpSpPr>
          <p:grpSpPr>
            <a:xfrm>
              <a:off x="3397135" y="2080401"/>
              <a:ext cx="7460289" cy="3516682"/>
              <a:chOff x="3397135" y="2080401"/>
              <a:chExt cx="7460289" cy="3516682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54A6C941-224D-4FC1-AD1F-518F1170259A}"/>
                  </a:ext>
                </a:extLst>
              </p:cNvPr>
              <p:cNvGrpSpPr/>
              <p:nvPr/>
            </p:nvGrpSpPr>
            <p:grpSpPr>
              <a:xfrm>
                <a:off x="4811747" y="2080401"/>
                <a:ext cx="6045677" cy="3516682"/>
                <a:chOff x="4811747" y="2080401"/>
                <a:chExt cx="6045677" cy="3516682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DB853C3-25A3-4BC7-937D-49AB3F59DD2F}"/>
                    </a:ext>
                  </a:extLst>
                </p:cNvPr>
                <p:cNvSpPr/>
                <p:nvPr/>
              </p:nvSpPr>
              <p:spPr>
                <a:xfrm>
                  <a:off x="4811747" y="2080401"/>
                  <a:ext cx="6045677" cy="3516682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000" dirty="0">
                      <a:solidFill>
                        <a:schemeClr val="bg1"/>
                      </a:solidFill>
                      <a:cs typeface="Arial" pitchFamily="34" charset="0"/>
                    </a:rPr>
                    <a:t>Deep Learning Model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7AC3F28-9C5E-4290-B1B1-2166F8AFA0DA}"/>
                    </a:ext>
                  </a:extLst>
                </p:cNvPr>
                <p:cNvSpPr/>
                <p:nvPr/>
              </p:nvSpPr>
              <p:spPr>
                <a:xfrm>
                  <a:off x="5335003" y="2261062"/>
                  <a:ext cx="1562793" cy="77031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>
                      <a:solidFill>
                        <a:schemeClr val="tx1"/>
                      </a:solidFill>
                      <a:cs typeface="Arial" pitchFamily="34" charset="0"/>
                    </a:rPr>
                    <a:t>Loss Function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2D5958D-CF14-47BE-90C8-D62AD92821EE}"/>
                    </a:ext>
                  </a:extLst>
                </p:cNvPr>
                <p:cNvSpPr/>
                <p:nvPr/>
              </p:nvSpPr>
              <p:spPr>
                <a:xfrm>
                  <a:off x="5343314" y="4630188"/>
                  <a:ext cx="1562793" cy="77031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>
                      <a:solidFill>
                        <a:schemeClr val="tx1"/>
                      </a:solidFill>
                      <a:cs typeface="Arial" pitchFamily="34" charset="0"/>
                    </a:rPr>
                    <a:t>Model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4581F03-A58C-4257-B6FA-17F24CBF9E6F}"/>
                    </a:ext>
                  </a:extLst>
                </p:cNvPr>
                <p:cNvSpPr/>
                <p:nvPr/>
              </p:nvSpPr>
              <p:spPr>
                <a:xfrm>
                  <a:off x="8763065" y="4630188"/>
                  <a:ext cx="1562793" cy="77031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>
                      <a:solidFill>
                        <a:schemeClr val="tx1"/>
                      </a:solidFill>
                      <a:cs typeface="Arial" pitchFamily="34" charset="0"/>
                    </a:rPr>
                    <a:t>Parameters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8D0AA167-3973-4615-9ADC-6C2AFC608F21}"/>
                    </a:ext>
                  </a:extLst>
                </p:cNvPr>
                <p:cNvCxnSpPr>
                  <a:stCxn id="10" idx="0"/>
                  <a:endCxn id="9" idx="2"/>
                </p:cNvCxnSpPr>
                <p:nvPr/>
              </p:nvCxnSpPr>
              <p:spPr>
                <a:xfrm flipH="1" flipV="1">
                  <a:off x="6116400" y="3031375"/>
                  <a:ext cx="8311" cy="159881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or: Elbow 15">
                  <a:extLst>
                    <a:ext uri="{FF2B5EF4-FFF2-40B4-BE49-F238E27FC236}">
                      <a16:creationId xmlns:a16="http://schemas.microsoft.com/office/drawing/2014/main" id="{7DAF3AA1-4083-481F-8735-C6377D1237DD}"/>
                    </a:ext>
                  </a:extLst>
                </p:cNvPr>
                <p:cNvCxnSpPr>
                  <a:stCxn id="9" idx="3"/>
                  <a:endCxn id="11" idx="0"/>
                </p:cNvCxnSpPr>
                <p:nvPr/>
              </p:nvCxnSpPr>
              <p:spPr>
                <a:xfrm>
                  <a:off x="6897796" y="2646219"/>
                  <a:ext cx="2646666" cy="1983969"/>
                </a:xfrm>
                <a:prstGeom prst="bentConnector2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833F138-879C-4207-8D5C-DB643A03EDDD}"/>
                    </a:ext>
                  </a:extLst>
                </p:cNvPr>
                <p:cNvSpPr txBox="1"/>
                <p:nvPr/>
              </p:nvSpPr>
              <p:spPr>
                <a:xfrm>
                  <a:off x="9224930" y="3028890"/>
                  <a:ext cx="800219" cy="400110"/>
                </a:xfrm>
                <a:prstGeom prst="rect">
                  <a:avLst/>
                </a:prstGeom>
                <a:solidFill>
                  <a:srgbClr val="B9CDE5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000" dirty="0">
                      <a:latin typeface="Courier New" pitchFamily="49" charset="0"/>
                      <a:cs typeface="Courier New" pitchFamily="49" charset="0"/>
                    </a:rPr>
                    <a:t>Loss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4CD764B-B9C9-46D6-B07B-C484F505C8B1}"/>
                    </a:ext>
                  </a:extLst>
                </p:cNvPr>
                <p:cNvSpPr txBox="1"/>
                <p:nvPr/>
              </p:nvSpPr>
              <p:spPr>
                <a:xfrm>
                  <a:off x="5177680" y="3309252"/>
                  <a:ext cx="1877437" cy="400110"/>
                </a:xfrm>
                <a:prstGeom prst="rect">
                  <a:avLst/>
                </a:prstGeom>
                <a:solidFill>
                  <a:srgbClr val="B9CDE5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000" dirty="0">
                      <a:latin typeface="Courier New" pitchFamily="49" charset="0"/>
                      <a:cs typeface="Courier New" pitchFamily="49" charset="0"/>
                    </a:rPr>
                    <a:t>Predictions</a:t>
                  </a:r>
                </a:p>
              </p:txBody>
            </p:sp>
          </p:grp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38C3D01-270D-4B44-A69C-EB72CDADCFE3}"/>
                  </a:ext>
                </a:extLst>
              </p:cNvPr>
              <p:cNvCxnSpPr>
                <a:stCxn id="5" idx="3"/>
                <a:endCxn id="9" idx="1"/>
              </p:cNvCxnSpPr>
              <p:nvPr/>
            </p:nvCxnSpPr>
            <p:spPr>
              <a:xfrm flipV="1">
                <a:off x="3397135" y="2646219"/>
                <a:ext cx="1937868" cy="13854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0764FE3A-9C41-4E64-A50B-56928CFEACC1}"/>
                  </a:ext>
                </a:extLst>
              </p:cNvPr>
              <p:cNvCxnSpPr>
                <a:stCxn id="6" idx="3"/>
                <a:endCxn id="10" idx="1"/>
              </p:cNvCxnSpPr>
              <p:nvPr/>
            </p:nvCxnSpPr>
            <p:spPr>
              <a:xfrm flipV="1">
                <a:off x="3397135" y="5015345"/>
                <a:ext cx="1946179" cy="25487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EA6892B-FA3C-449D-9431-9B08116164A7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6906107" y="5015345"/>
              <a:ext cx="1856958" cy="0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100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3CAB4D-3523-4CE3-8C52-DFC9DA6E0D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C2BEEF-1BDB-41E9-B0A4-7D99B5F6B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24742"/>
            <a:ext cx="11404800" cy="1153618"/>
          </a:xfrm>
        </p:spPr>
        <p:txBody>
          <a:bodyPr>
            <a:normAutofit/>
          </a:bodyPr>
          <a:lstStyle/>
          <a:p>
            <a:r>
              <a:rPr lang="en-GB" dirty="0"/>
              <a:t>What does the Model look like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CA1246-66D5-4CD8-8F6B-EBE73D19EDD2}"/>
              </a:ext>
            </a:extLst>
          </p:cNvPr>
          <p:cNvSpPr/>
          <p:nvPr/>
        </p:nvSpPr>
        <p:spPr>
          <a:xfrm>
            <a:off x="731522" y="3413761"/>
            <a:ext cx="1529541" cy="5818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Observations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8643866-E6A6-4A77-BCAD-B219CA82F286}"/>
              </a:ext>
            </a:extLst>
          </p:cNvPr>
          <p:cNvGrpSpPr/>
          <p:nvPr/>
        </p:nvGrpSpPr>
        <p:grpSpPr>
          <a:xfrm>
            <a:off x="2261063" y="2022714"/>
            <a:ext cx="2094807" cy="3169970"/>
            <a:chOff x="2261063" y="2022714"/>
            <a:chExt cx="2094807" cy="3169970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12A58A8-D581-4792-BAE2-98F284F5B7C8}"/>
                </a:ext>
              </a:extLst>
            </p:cNvPr>
            <p:cNvSpPr/>
            <p:nvPr/>
          </p:nvSpPr>
          <p:spPr>
            <a:xfrm>
              <a:off x="3009210" y="2458478"/>
              <a:ext cx="487680" cy="273420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02595868-B930-4E78-95B2-0F4F2799C8AB}"/>
                </a:ext>
              </a:extLst>
            </p:cNvPr>
            <p:cNvSpPr/>
            <p:nvPr/>
          </p:nvSpPr>
          <p:spPr>
            <a:xfrm>
              <a:off x="3086794" y="2629961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1F8E8347-BE97-4536-8DBE-64E24453564F}"/>
                </a:ext>
              </a:extLst>
            </p:cNvPr>
            <p:cNvSpPr/>
            <p:nvPr/>
          </p:nvSpPr>
          <p:spPr>
            <a:xfrm>
              <a:off x="3086794" y="3303517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4117FA56-EF03-4005-BFC9-77E4D46C10BF}"/>
                </a:ext>
              </a:extLst>
            </p:cNvPr>
            <p:cNvSpPr/>
            <p:nvPr/>
          </p:nvSpPr>
          <p:spPr>
            <a:xfrm>
              <a:off x="3086794" y="3977073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685B14BE-379A-4A51-8666-961ED182AA57}"/>
                </a:ext>
              </a:extLst>
            </p:cNvPr>
            <p:cNvSpPr/>
            <p:nvPr/>
          </p:nvSpPr>
          <p:spPr>
            <a:xfrm>
              <a:off x="3086794" y="4650629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5779647-BC00-4036-9E0F-49A57A2644B1}"/>
                </a:ext>
              </a:extLst>
            </p:cNvPr>
            <p:cNvSpPr txBox="1"/>
            <p:nvPr/>
          </p:nvSpPr>
          <p:spPr>
            <a:xfrm>
              <a:off x="2335877" y="2022714"/>
              <a:ext cx="2019993" cy="400110"/>
            </a:xfrm>
            <a:prstGeom prst="rect">
              <a:avLst/>
            </a:prstGeom>
            <a:solidFill>
              <a:srgbClr val="B9CDE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Courier New" pitchFamily="49" charset="0"/>
                  <a:cs typeface="Courier New" pitchFamily="49" charset="0"/>
                </a:rPr>
                <a:t>Input Layer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7818C6A-FAAA-46CC-B442-4C7BA9167329}"/>
                </a:ext>
              </a:extLst>
            </p:cNvPr>
            <p:cNvCxnSpPr>
              <a:endCxn id="31" idx="2"/>
            </p:cNvCxnSpPr>
            <p:nvPr/>
          </p:nvCxnSpPr>
          <p:spPr>
            <a:xfrm flipV="1">
              <a:off x="2283232" y="2787903"/>
              <a:ext cx="803562" cy="9168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816944F-0227-4886-AB13-D2F4D013E366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V="1">
              <a:off x="2283232" y="3461459"/>
              <a:ext cx="803562" cy="2432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B292EEB-BBCA-441D-8ECB-8A4358FF3003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2283232" y="3704706"/>
              <a:ext cx="803562" cy="4303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C11317B-6DDF-4214-8009-993131436667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>
              <a:off x="2261063" y="3704706"/>
              <a:ext cx="825731" cy="11038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F8F0807-F9D2-4244-870E-5F78D52A67F8}"/>
              </a:ext>
            </a:extLst>
          </p:cNvPr>
          <p:cNvSpPr txBox="1"/>
          <p:nvPr/>
        </p:nvSpPr>
        <p:spPr>
          <a:xfrm>
            <a:off x="4568279" y="2007531"/>
            <a:ext cx="3842856" cy="400110"/>
          </a:xfrm>
          <a:prstGeom prst="rect">
            <a:avLst/>
          </a:prstGeom>
          <a:solidFill>
            <a:srgbClr val="B9CDE5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000" dirty="0">
                <a:latin typeface="Courier New" pitchFamily="49" charset="0"/>
                <a:cs typeface="Courier New" pitchFamily="49" charset="0"/>
              </a:rPr>
              <a:t>Hidden Layers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FAD0F01-3E10-4E04-94FD-815E46CC38B3}"/>
              </a:ext>
            </a:extLst>
          </p:cNvPr>
          <p:cNvGrpSpPr/>
          <p:nvPr/>
        </p:nvGrpSpPr>
        <p:grpSpPr>
          <a:xfrm>
            <a:off x="3397136" y="2443295"/>
            <a:ext cx="2332156" cy="2734206"/>
            <a:chOff x="3397136" y="2443295"/>
            <a:chExt cx="2332156" cy="2734206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1189CDCD-C070-4215-8FFC-A8852607CEAC}"/>
                </a:ext>
              </a:extLst>
            </p:cNvPr>
            <p:cNvSpPr/>
            <p:nvPr/>
          </p:nvSpPr>
          <p:spPr>
            <a:xfrm>
              <a:off x="5241612" y="2443295"/>
              <a:ext cx="487680" cy="273420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90640248-9472-41D3-9D00-43A131E4ABAC}"/>
                </a:ext>
              </a:extLst>
            </p:cNvPr>
            <p:cNvSpPr/>
            <p:nvPr/>
          </p:nvSpPr>
          <p:spPr>
            <a:xfrm>
              <a:off x="5319196" y="2614778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96BF8FD6-F2F5-4B7A-A7C4-065433F7318F}"/>
                </a:ext>
              </a:extLst>
            </p:cNvPr>
            <p:cNvSpPr/>
            <p:nvPr/>
          </p:nvSpPr>
          <p:spPr>
            <a:xfrm>
              <a:off x="5319196" y="3288334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5FA57664-6676-4A59-9F37-09D49418F0E9}"/>
                </a:ext>
              </a:extLst>
            </p:cNvPr>
            <p:cNvSpPr/>
            <p:nvPr/>
          </p:nvSpPr>
          <p:spPr>
            <a:xfrm>
              <a:off x="5319196" y="3961890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7C98F804-5186-4CD1-B05B-8DBC7802A1CD}"/>
                </a:ext>
              </a:extLst>
            </p:cNvPr>
            <p:cNvSpPr/>
            <p:nvPr/>
          </p:nvSpPr>
          <p:spPr>
            <a:xfrm>
              <a:off x="5319196" y="4635446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E9127AA-FD85-497B-B747-4FF171D93E37}"/>
                </a:ext>
              </a:extLst>
            </p:cNvPr>
            <p:cNvCxnSpPr>
              <a:cxnSpLocks/>
              <a:stCxn id="31" idx="6"/>
              <a:endCxn id="43" idx="2"/>
            </p:cNvCxnSpPr>
            <p:nvPr/>
          </p:nvCxnSpPr>
          <p:spPr>
            <a:xfrm flipV="1">
              <a:off x="3397136" y="2772720"/>
              <a:ext cx="1922060" cy="151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59E3DD0-D99D-4306-A1D1-61728823A34A}"/>
                </a:ext>
              </a:extLst>
            </p:cNvPr>
            <p:cNvCxnSpPr>
              <a:cxnSpLocks/>
              <a:stCxn id="31" idx="6"/>
              <a:endCxn id="44" idx="2"/>
            </p:cNvCxnSpPr>
            <p:nvPr/>
          </p:nvCxnSpPr>
          <p:spPr>
            <a:xfrm>
              <a:off x="3397136" y="2787903"/>
              <a:ext cx="1922060" cy="6583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0B0230E-F275-4F1A-8D0D-8490D13ED839}"/>
                </a:ext>
              </a:extLst>
            </p:cNvPr>
            <p:cNvCxnSpPr>
              <a:cxnSpLocks/>
              <a:stCxn id="31" idx="6"/>
              <a:endCxn id="45" idx="2"/>
            </p:cNvCxnSpPr>
            <p:nvPr/>
          </p:nvCxnSpPr>
          <p:spPr>
            <a:xfrm>
              <a:off x="3397136" y="2787903"/>
              <a:ext cx="1922060" cy="13319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C3DC948-4A8F-4A1F-96AE-969C30C358FE}"/>
                </a:ext>
              </a:extLst>
            </p:cNvPr>
            <p:cNvCxnSpPr>
              <a:cxnSpLocks/>
              <a:stCxn id="31" idx="6"/>
              <a:endCxn id="46" idx="2"/>
            </p:cNvCxnSpPr>
            <p:nvPr/>
          </p:nvCxnSpPr>
          <p:spPr>
            <a:xfrm>
              <a:off x="3397136" y="2787903"/>
              <a:ext cx="1922060" cy="20054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0113636-1CED-4B78-98C3-865DFC5687D2}"/>
                </a:ext>
              </a:extLst>
            </p:cNvPr>
            <p:cNvCxnSpPr>
              <a:cxnSpLocks/>
              <a:stCxn id="32" idx="6"/>
              <a:endCxn id="43" idx="2"/>
            </p:cNvCxnSpPr>
            <p:nvPr/>
          </p:nvCxnSpPr>
          <p:spPr>
            <a:xfrm flipV="1">
              <a:off x="3397136" y="2772720"/>
              <a:ext cx="1922060" cy="6887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09151CD-2336-48B6-B2B1-2A604794CCB2}"/>
                </a:ext>
              </a:extLst>
            </p:cNvPr>
            <p:cNvCxnSpPr>
              <a:cxnSpLocks/>
              <a:stCxn id="33" idx="6"/>
              <a:endCxn id="45" idx="2"/>
            </p:cNvCxnSpPr>
            <p:nvPr/>
          </p:nvCxnSpPr>
          <p:spPr>
            <a:xfrm flipV="1">
              <a:off x="3397136" y="4119832"/>
              <a:ext cx="1922060" cy="151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40545F5-5B95-4AE6-BE8A-27CF629C9681}"/>
                </a:ext>
              </a:extLst>
            </p:cNvPr>
            <p:cNvCxnSpPr>
              <a:cxnSpLocks/>
              <a:stCxn id="32" idx="6"/>
              <a:endCxn id="44" idx="2"/>
            </p:cNvCxnSpPr>
            <p:nvPr/>
          </p:nvCxnSpPr>
          <p:spPr>
            <a:xfrm flipV="1">
              <a:off x="3397136" y="3446276"/>
              <a:ext cx="1922060" cy="151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9D6C32D-C4FA-498F-B05B-3A6BD149D3B8}"/>
                </a:ext>
              </a:extLst>
            </p:cNvPr>
            <p:cNvCxnSpPr>
              <a:cxnSpLocks/>
              <a:stCxn id="32" idx="6"/>
              <a:endCxn id="45" idx="2"/>
            </p:cNvCxnSpPr>
            <p:nvPr/>
          </p:nvCxnSpPr>
          <p:spPr>
            <a:xfrm>
              <a:off x="3397136" y="3461459"/>
              <a:ext cx="1922060" cy="6583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6945928-703D-4929-A579-57C5A8A82EC2}"/>
                </a:ext>
              </a:extLst>
            </p:cNvPr>
            <p:cNvCxnSpPr>
              <a:cxnSpLocks/>
              <a:stCxn id="32" idx="6"/>
              <a:endCxn id="45" idx="2"/>
            </p:cNvCxnSpPr>
            <p:nvPr/>
          </p:nvCxnSpPr>
          <p:spPr>
            <a:xfrm>
              <a:off x="3397136" y="3461459"/>
              <a:ext cx="1922060" cy="6583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3887F82-8E50-4705-88B1-009E03C95E9D}"/>
                </a:ext>
              </a:extLst>
            </p:cNvPr>
            <p:cNvCxnSpPr>
              <a:cxnSpLocks/>
              <a:stCxn id="32" idx="6"/>
              <a:endCxn id="46" idx="2"/>
            </p:cNvCxnSpPr>
            <p:nvPr/>
          </p:nvCxnSpPr>
          <p:spPr>
            <a:xfrm>
              <a:off x="3397136" y="3461459"/>
              <a:ext cx="1922060" cy="13319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CE6A5BB-D205-41A1-8B54-6D14C37F632D}"/>
                </a:ext>
              </a:extLst>
            </p:cNvPr>
            <p:cNvCxnSpPr>
              <a:cxnSpLocks/>
              <a:stCxn id="33" idx="6"/>
              <a:endCxn id="43" idx="2"/>
            </p:cNvCxnSpPr>
            <p:nvPr/>
          </p:nvCxnSpPr>
          <p:spPr>
            <a:xfrm flipV="1">
              <a:off x="3397136" y="2772720"/>
              <a:ext cx="1922060" cy="13622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22E088E-782C-4BFC-A955-2E71BDA4BA05}"/>
                </a:ext>
              </a:extLst>
            </p:cNvPr>
            <p:cNvCxnSpPr>
              <a:cxnSpLocks/>
              <a:stCxn id="33" idx="6"/>
              <a:endCxn id="43" idx="2"/>
            </p:cNvCxnSpPr>
            <p:nvPr/>
          </p:nvCxnSpPr>
          <p:spPr>
            <a:xfrm flipV="1">
              <a:off x="3397136" y="2772720"/>
              <a:ext cx="1922060" cy="13622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CA21A74-099B-4A27-AAC5-0E5E1BDE2FEF}"/>
                </a:ext>
              </a:extLst>
            </p:cNvPr>
            <p:cNvCxnSpPr>
              <a:cxnSpLocks/>
              <a:stCxn id="33" idx="6"/>
            </p:cNvCxnSpPr>
            <p:nvPr/>
          </p:nvCxnSpPr>
          <p:spPr>
            <a:xfrm flipV="1">
              <a:off x="3397136" y="3476642"/>
              <a:ext cx="1844476" cy="6583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15D773B-EF7D-4BF7-9C73-83EDED906E89}"/>
                </a:ext>
              </a:extLst>
            </p:cNvPr>
            <p:cNvCxnSpPr>
              <a:cxnSpLocks/>
              <a:stCxn id="34" idx="6"/>
              <a:endCxn id="44" idx="2"/>
            </p:cNvCxnSpPr>
            <p:nvPr/>
          </p:nvCxnSpPr>
          <p:spPr>
            <a:xfrm flipV="1">
              <a:off x="3397136" y="3446276"/>
              <a:ext cx="1922060" cy="13622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7F5B780-1973-4C42-B44E-B76AF77876F0}"/>
                </a:ext>
              </a:extLst>
            </p:cNvPr>
            <p:cNvCxnSpPr>
              <a:cxnSpLocks/>
              <a:stCxn id="34" idx="6"/>
              <a:endCxn id="43" idx="2"/>
            </p:cNvCxnSpPr>
            <p:nvPr/>
          </p:nvCxnSpPr>
          <p:spPr>
            <a:xfrm flipV="1">
              <a:off x="3397136" y="2772720"/>
              <a:ext cx="1922060" cy="2035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A256C64-7872-44FA-A434-327769E5358E}"/>
                </a:ext>
              </a:extLst>
            </p:cNvPr>
            <p:cNvCxnSpPr>
              <a:cxnSpLocks/>
              <a:stCxn id="34" idx="6"/>
              <a:endCxn id="45" idx="2"/>
            </p:cNvCxnSpPr>
            <p:nvPr/>
          </p:nvCxnSpPr>
          <p:spPr>
            <a:xfrm flipV="1">
              <a:off x="3397136" y="4119832"/>
              <a:ext cx="1922060" cy="6887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5EF2D80-F168-4E80-8F53-FF7A4EA85147}"/>
                </a:ext>
              </a:extLst>
            </p:cNvPr>
            <p:cNvCxnSpPr>
              <a:cxnSpLocks/>
              <a:stCxn id="34" idx="6"/>
              <a:endCxn id="46" idx="2"/>
            </p:cNvCxnSpPr>
            <p:nvPr/>
          </p:nvCxnSpPr>
          <p:spPr>
            <a:xfrm flipV="1">
              <a:off x="3397136" y="4793388"/>
              <a:ext cx="1922060" cy="151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6E0769B-2CD7-41B7-9B5F-A01C65C9B7A3}"/>
              </a:ext>
            </a:extLst>
          </p:cNvPr>
          <p:cNvGrpSpPr/>
          <p:nvPr/>
        </p:nvGrpSpPr>
        <p:grpSpPr>
          <a:xfrm>
            <a:off x="5644522" y="2430125"/>
            <a:ext cx="2332156" cy="2734206"/>
            <a:chOff x="3397136" y="2443295"/>
            <a:chExt cx="2332156" cy="2734206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BC0DBFF0-8A5D-47D1-9FE5-843A32F067BA}"/>
                </a:ext>
              </a:extLst>
            </p:cNvPr>
            <p:cNvSpPr/>
            <p:nvPr/>
          </p:nvSpPr>
          <p:spPr>
            <a:xfrm>
              <a:off x="5241612" y="2443295"/>
              <a:ext cx="487680" cy="273420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309B485F-D4DF-4F9E-BD9F-70DFCFBC357A}"/>
                </a:ext>
              </a:extLst>
            </p:cNvPr>
            <p:cNvSpPr/>
            <p:nvPr/>
          </p:nvSpPr>
          <p:spPr>
            <a:xfrm>
              <a:off x="5319196" y="2614778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8064AD58-C9C5-4991-99E5-F0D5D567A8FB}"/>
                </a:ext>
              </a:extLst>
            </p:cNvPr>
            <p:cNvSpPr/>
            <p:nvPr/>
          </p:nvSpPr>
          <p:spPr>
            <a:xfrm>
              <a:off x="5319196" y="3288334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B003A78C-4CFF-445B-8838-FF04D3984C44}"/>
                </a:ext>
              </a:extLst>
            </p:cNvPr>
            <p:cNvSpPr/>
            <p:nvPr/>
          </p:nvSpPr>
          <p:spPr>
            <a:xfrm>
              <a:off x="5319196" y="3961890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CFA7251E-915F-4946-BC82-94FF0AF0F9D9}"/>
                </a:ext>
              </a:extLst>
            </p:cNvPr>
            <p:cNvSpPr/>
            <p:nvPr/>
          </p:nvSpPr>
          <p:spPr>
            <a:xfrm>
              <a:off x="5319196" y="4635446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C53A2BF-61E1-4368-8113-F59F9CB76740}"/>
                </a:ext>
              </a:extLst>
            </p:cNvPr>
            <p:cNvCxnSpPr>
              <a:cxnSpLocks/>
              <a:endCxn id="101" idx="2"/>
            </p:cNvCxnSpPr>
            <p:nvPr/>
          </p:nvCxnSpPr>
          <p:spPr>
            <a:xfrm flipV="1">
              <a:off x="3397136" y="2772720"/>
              <a:ext cx="1922060" cy="151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689CEA0E-D93B-4DFB-92C9-99232405FDE6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>
              <a:off x="3397136" y="2787903"/>
              <a:ext cx="1922060" cy="6583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82695091-2E0A-4B12-AC76-1EE21CFE199C}"/>
                </a:ext>
              </a:extLst>
            </p:cNvPr>
            <p:cNvCxnSpPr>
              <a:cxnSpLocks/>
              <a:endCxn id="103" idx="2"/>
            </p:cNvCxnSpPr>
            <p:nvPr/>
          </p:nvCxnSpPr>
          <p:spPr>
            <a:xfrm>
              <a:off x="3397136" y="2787903"/>
              <a:ext cx="1922060" cy="13319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5C98E96-E35D-475B-B795-8EC24FBD2406}"/>
                </a:ext>
              </a:extLst>
            </p:cNvPr>
            <p:cNvCxnSpPr>
              <a:cxnSpLocks/>
              <a:endCxn id="104" idx="2"/>
            </p:cNvCxnSpPr>
            <p:nvPr/>
          </p:nvCxnSpPr>
          <p:spPr>
            <a:xfrm>
              <a:off x="3397136" y="2787903"/>
              <a:ext cx="1922060" cy="20054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8DB1B33E-F780-4E7F-9602-90957E82646E}"/>
                </a:ext>
              </a:extLst>
            </p:cNvPr>
            <p:cNvCxnSpPr>
              <a:cxnSpLocks/>
              <a:endCxn id="101" idx="2"/>
            </p:cNvCxnSpPr>
            <p:nvPr/>
          </p:nvCxnSpPr>
          <p:spPr>
            <a:xfrm flipV="1">
              <a:off x="3397136" y="2772720"/>
              <a:ext cx="1922060" cy="6887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335E7FD4-9ABF-46A4-9BD0-6942D2AB4BA1}"/>
                </a:ext>
              </a:extLst>
            </p:cNvPr>
            <p:cNvCxnSpPr>
              <a:cxnSpLocks/>
              <a:endCxn id="103" idx="2"/>
            </p:cNvCxnSpPr>
            <p:nvPr/>
          </p:nvCxnSpPr>
          <p:spPr>
            <a:xfrm flipV="1">
              <a:off x="3397136" y="4119832"/>
              <a:ext cx="1922060" cy="151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6CC5DED-FDE8-4275-8647-BBFE43DB6B64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397136" y="3446276"/>
              <a:ext cx="1922060" cy="151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5A9CA197-F6F0-4C11-9AE8-2D2AFF1D3A9F}"/>
                </a:ext>
              </a:extLst>
            </p:cNvPr>
            <p:cNvCxnSpPr>
              <a:cxnSpLocks/>
              <a:endCxn id="103" idx="2"/>
            </p:cNvCxnSpPr>
            <p:nvPr/>
          </p:nvCxnSpPr>
          <p:spPr>
            <a:xfrm>
              <a:off x="3397136" y="3461459"/>
              <a:ext cx="1922060" cy="6583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64EEA21F-0F32-4F03-A436-4E158825F3F1}"/>
                </a:ext>
              </a:extLst>
            </p:cNvPr>
            <p:cNvCxnSpPr>
              <a:cxnSpLocks/>
              <a:endCxn id="103" idx="2"/>
            </p:cNvCxnSpPr>
            <p:nvPr/>
          </p:nvCxnSpPr>
          <p:spPr>
            <a:xfrm>
              <a:off x="3397136" y="3461459"/>
              <a:ext cx="1922060" cy="6583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30498A3-E890-4742-A650-FFAEC035B5D4}"/>
                </a:ext>
              </a:extLst>
            </p:cNvPr>
            <p:cNvCxnSpPr>
              <a:cxnSpLocks/>
              <a:endCxn id="104" idx="2"/>
            </p:cNvCxnSpPr>
            <p:nvPr/>
          </p:nvCxnSpPr>
          <p:spPr>
            <a:xfrm>
              <a:off x="3397136" y="3461459"/>
              <a:ext cx="1922060" cy="13319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7B9B3AB-15ED-415E-BD02-5C6A36FCF324}"/>
                </a:ext>
              </a:extLst>
            </p:cNvPr>
            <p:cNvCxnSpPr>
              <a:cxnSpLocks/>
              <a:endCxn id="101" idx="2"/>
            </p:cNvCxnSpPr>
            <p:nvPr/>
          </p:nvCxnSpPr>
          <p:spPr>
            <a:xfrm flipV="1">
              <a:off x="3397136" y="2772720"/>
              <a:ext cx="1922060" cy="13622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25F675B5-FBBA-4BAE-9C8A-0B39DC1EC8D0}"/>
                </a:ext>
              </a:extLst>
            </p:cNvPr>
            <p:cNvCxnSpPr>
              <a:cxnSpLocks/>
              <a:endCxn id="101" idx="2"/>
            </p:cNvCxnSpPr>
            <p:nvPr/>
          </p:nvCxnSpPr>
          <p:spPr>
            <a:xfrm flipV="1">
              <a:off x="3397136" y="2772720"/>
              <a:ext cx="1922060" cy="13622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12B4615-35C3-40A0-9BEF-49233AB3DD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7136" y="3476642"/>
              <a:ext cx="1844476" cy="6583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F138861A-5DFE-44FE-995F-3BD2E127A54A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397136" y="3446276"/>
              <a:ext cx="1922060" cy="13622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627E738A-E565-4F47-80C4-92A597E40F8F}"/>
                </a:ext>
              </a:extLst>
            </p:cNvPr>
            <p:cNvCxnSpPr>
              <a:cxnSpLocks/>
              <a:endCxn id="101" idx="2"/>
            </p:cNvCxnSpPr>
            <p:nvPr/>
          </p:nvCxnSpPr>
          <p:spPr>
            <a:xfrm flipV="1">
              <a:off x="3397136" y="2772720"/>
              <a:ext cx="1922060" cy="2035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2316482-89A4-4904-B779-C82AC14BAE5F}"/>
                </a:ext>
              </a:extLst>
            </p:cNvPr>
            <p:cNvCxnSpPr>
              <a:cxnSpLocks/>
              <a:endCxn id="103" idx="2"/>
            </p:cNvCxnSpPr>
            <p:nvPr/>
          </p:nvCxnSpPr>
          <p:spPr>
            <a:xfrm flipV="1">
              <a:off x="3397136" y="4119832"/>
              <a:ext cx="1922060" cy="6887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36D80F90-724B-4577-8F01-5E689441B7CC}"/>
                </a:ext>
              </a:extLst>
            </p:cNvPr>
            <p:cNvCxnSpPr>
              <a:cxnSpLocks/>
              <a:endCxn id="104" idx="2"/>
            </p:cNvCxnSpPr>
            <p:nvPr/>
          </p:nvCxnSpPr>
          <p:spPr>
            <a:xfrm flipV="1">
              <a:off x="3397136" y="4793388"/>
              <a:ext cx="1922060" cy="151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31C2D4E-98B2-4766-B7F0-D141E8A09BD0}"/>
              </a:ext>
            </a:extLst>
          </p:cNvPr>
          <p:cNvSpPr txBox="1"/>
          <p:nvPr/>
        </p:nvSpPr>
        <p:spPr>
          <a:xfrm>
            <a:off x="8875058" y="2022714"/>
            <a:ext cx="2097741" cy="400110"/>
          </a:xfrm>
          <a:prstGeom prst="rect">
            <a:avLst/>
          </a:prstGeom>
          <a:solidFill>
            <a:srgbClr val="B9CDE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ourier New" pitchFamily="49" charset="0"/>
                <a:cs typeface="Courier New" pitchFamily="49" charset="0"/>
              </a:rPr>
              <a:t>Output Layer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8A10831-BC19-4559-958B-6E2508E5BA96}"/>
              </a:ext>
            </a:extLst>
          </p:cNvPr>
          <p:cNvGrpSpPr/>
          <p:nvPr/>
        </p:nvGrpSpPr>
        <p:grpSpPr>
          <a:xfrm>
            <a:off x="7950400" y="2445308"/>
            <a:ext cx="2332156" cy="2734206"/>
            <a:chOff x="3397136" y="2443295"/>
            <a:chExt cx="2332156" cy="2734206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F927A9A2-C8EE-4368-9E46-B9BFE4AA5746}"/>
                </a:ext>
              </a:extLst>
            </p:cNvPr>
            <p:cNvSpPr/>
            <p:nvPr/>
          </p:nvSpPr>
          <p:spPr>
            <a:xfrm>
              <a:off x="5241612" y="2443295"/>
              <a:ext cx="487680" cy="273420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25" name="Flowchart: Connector 124">
              <a:extLst>
                <a:ext uri="{FF2B5EF4-FFF2-40B4-BE49-F238E27FC236}">
                  <a16:creationId xmlns:a16="http://schemas.microsoft.com/office/drawing/2014/main" id="{A5FEF436-8745-4214-848E-9E9430DB3956}"/>
                </a:ext>
              </a:extLst>
            </p:cNvPr>
            <p:cNvSpPr/>
            <p:nvPr/>
          </p:nvSpPr>
          <p:spPr>
            <a:xfrm>
              <a:off x="5319196" y="2614778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92755476-D999-4C8E-909F-B6422289F2B5}"/>
                </a:ext>
              </a:extLst>
            </p:cNvPr>
            <p:cNvSpPr/>
            <p:nvPr/>
          </p:nvSpPr>
          <p:spPr>
            <a:xfrm>
              <a:off x="5319196" y="3288334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EBDFC680-ABDB-4F47-8709-9CA38467161B}"/>
                </a:ext>
              </a:extLst>
            </p:cNvPr>
            <p:cNvSpPr/>
            <p:nvPr/>
          </p:nvSpPr>
          <p:spPr>
            <a:xfrm>
              <a:off x="5319196" y="3961890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7C9F1A94-CFFA-4179-A793-0F18CB33BBF9}"/>
                </a:ext>
              </a:extLst>
            </p:cNvPr>
            <p:cNvSpPr/>
            <p:nvPr/>
          </p:nvSpPr>
          <p:spPr>
            <a:xfrm>
              <a:off x="5319196" y="4635446"/>
              <a:ext cx="310342" cy="315883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05CCD27C-E960-4E8F-82BA-A367BE624057}"/>
                </a:ext>
              </a:extLst>
            </p:cNvPr>
            <p:cNvCxnSpPr>
              <a:cxnSpLocks/>
              <a:endCxn id="125" idx="2"/>
            </p:cNvCxnSpPr>
            <p:nvPr/>
          </p:nvCxnSpPr>
          <p:spPr>
            <a:xfrm flipV="1">
              <a:off x="3397136" y="2772720"/>
              <a:ext cx="1922060" cy="151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F8DEB2ED-179E-455B-B2B0-893B08B397AE}"/>
                </a:ext>
              </a:extLst>
            </p:cNvPr>
            <p:cNvCxnSpPr>
              <a:cxnSpLocks/>
              <a:endCxn id="126" idx="2"/>
            </p:cNvCxnSpPr>
            <p:nvPr/>
          </p:nvCxnSpPr>
          <p:spPr>
            <a:xfrm>
              <a:off x="3397136" y="2787903"/>
              <a:ext cx="1922060" cy="6583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570AF86-CA0B-44EE-A68E-5FCF2634C9B5}"/>
                </a:ext>
              </a:extLst>
            </p:cNvPr>
            <p:cNvCxnSpPr>
              <a:cxnSpLocks/>
              <a:endCxn id="127" idx="2"/>
            </p:cNvCxnSpPr>
            <p:nvPr/>
          </p:nvCxnSpPr>
          <p:spPr>
            <a:xfrm>
              <a:off x="3397136" y="2787903"/>
              <a:ext cx="1922060" cy="13319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F975320B-FFC8-4EBA-BBCE-7FF047DF1E33}"/>
                </a:ext>
              </a:extLst>
            </p:cNvPr>
            <p:cNvCxnSpPr>
              <a:cxnSpLocks/>
              <a:endCxn id="128" idx="2"/>
            </p:cNvCxnSpPr>
            <p:nvPr/>
          </p:nvCxnSpPr>
          <p:spPr>
            <a:xfrm>
              <a:off x="3397136" y="2787903"/>
              <a:ext cx="1922060" cy="20054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3CABE4DA-0C77-4B3A-BDD5-C8E97D3086A3}"/>
                </a:ext>
              </a:extLst>
            </p:cNvPr>
            <p:cNvCxnSpPr>
              <a:cxnSpLocks/>
              <a:endCxn id="125" idx="2"/>
            </p:cNvCxnSpPr>
            <p:nvPr/>
          </p:nvCxnSpPr>
          <p:spPr>
            <a:xfrm flipV="1">
              <a:off x="3397136" y="2772720"/>
              <a:ext cx="1922060" cy="6887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8BB634C1-7AE4-4BB8-8196-0A91EC8EB134}"/>
                </a:ext>
              </a:extLst>
            </p:cNvPr>
            <p:cNvCxnSpPr>
              <a:cxnSpLocks/>
              <a:endCxn id="127" idx="2"/>
            </p:cNvCxnSpPr>
            <p:nvPr/>
          </p:nvCxnSpPr>
          <p:spPr>
            <a:xfrm flipV="1">
              <a:off x="3397136" y="4119832"/>
              <a:ext cx="1922060" cy="151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4B69B5C-C387-45F9-B67F-5DE575F4FA6A}"/>
                </a:ext>
              </a:extLst>
            </p:cNvPr>
            <p:cNvCxnSpPr>
              <a:cxnSpLocks/>
              <a:endCxn id="126" idx="2"/>
            </p:cNvCxnSpPr>
            <p:nvPr/>
          </p:nvCxnSpPr>
          <p:spPr>
            <a:xfrm flipV="1">
              <a:off x="3397136" y="3446276"/>
              <a:ext cx="1922060" cy="151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B5E2B0A7-C5AA-47D5-9963-75E17C8934DD}"/>
                </a:ext>
              </a:extLst>
            </p:cNvPr>
            <p:cNvCxnSpPr>
              <a:cxnSpLocks/>
              <a:endCxn id="127" idx="2"/>
            </p:cNvCxnSpPr>
            <p:nvPr/>
          </p:nvCxnSpPr>
          <p:spPr>
            <a:xfrm>
              <a:off x="3397136" y="3461459"/>
              <a:ext cx="1922060" cy="6583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85E176A2-4D56-46E9-BDB3-75644F5FE622}"/>
                </a:ext>
              </a:extLst>
            </p:cNvPr>
            <p:cNvCxnSpPr>
              <a:cxnSpLocks/>
              <a:endCxn id="127" idx="2"/>
            </p:cNvCxnSpPr>
            <p:nvPr/>
          </p:nvCxnSpPr>
          <p:spPr>
            <a:xfrm>
              <a:off x="3397136" y="3461459"/>
              <a:ext cx="1922060" cy="6583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100285F9-4006-40C1-8362-E884924D5497}"/>
                </a:ext>
              </a:extLst>
            </p:cNvPr>
            <p:cNvCxnSpPr>
              <a:cxnSpLocks/>
              <a:endCxn id="128" idx="2"/>
            </p:cNvCxnSpPr>
            <p:nvPr/>
          </p:nvCxnSpPr>
          <p:spPr>
            <a:xfrm>
              <a:off x="3397136" y="3461459"/>
              <a:ext cx="1922060" cy="13319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20DBDDDC-5F29-4343-BA2A-06D8F2213EB3}"/>
                </a:ext>
              </a:extLst>
            </p:cNvPr>
            <p:cNvCxnSpPr>
              <a:cxnSpLocks/>
              <a:endCxn id="125" idx="2"/>
            </p:cNvCxnSpPr>
            <p:nvPr/>
          </p:nvCxnSpPr>
          <p:spPr>
            <a:xfrm flipV="1">
              <a:off x="3397136" y="2772720"/>
              <a:ext cx="1922060" cy="13622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13FF94E3-1367-464B-A8A2-CE7A693AE07A}"/>
                </a:ext>
              </a:extLst>
            </p:cNvPr>
            <p:cNvCxnSpPr>
              <a:cxnSpLocks/>
              <a:endCxn id="125" idx="2"/>
            </p:cNvCxnSpPr>
            <p:nvPr/>
          </p:nvCxnSpPr>
          <p:spPr>
            <a:xfrm flipV="1">
              <a:off x="3397136" y="2772720"/>
              <a:ext cx="1922060" cy="13622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122EE21A-34FC-4F50-A765-5E13B387BF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7136" y="3476642"/>
              <a:ext cx="1844476" cy="6583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862E3998-F346-403C-AF1C-8D4AF3A2AF55}"/>
                </a:ext>
              </a:extLst>
            </p:cNvPr>
            <p:cNvCxnSpPr>
              <a:cxnSpLocks/>
              <a:endCxn id="126" idx="2"/>
            </p:cNvCxnSpPr>
            <p:nvPr/>
          </p:nvCxnSpPr>
          <p:spPr>
            <a:xfrm flipV="1">
              <a:off x="3397136" y="3446276"/>
              <a:ext cx="1922060" cy="13622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79962E9E-EE5E-414D-AC7F-07F29CE02719}"/>
                </a:ext>
              </a:extLst>
            </p:cNvPr>
            <p:cNvCxnSpPr>
              <a:cxnSpLocks/>
              <a:endCxn id="125" idx="2"/>
            </p:cNvCxnSpPr>
            <p:nvPr/>
          </p:nvCxnSpPr>
          <p:spPr>
            <a:xfrm flipV="1">
              <a:off x="3397136" y="2772720"/>
              <a:ext cx="1922060" cy="2035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D022878C-AC07-414F-BE1E-4ADE4104A9E9}"/>
                </a:ext>
              </a:extLst>
            </p:cNvPr>
            <p:cNvCxnSpPr>
              <a:cxnSpLocks/>
              <a:endCxn id="127" idx="2"/>
            </p:cNvCxnSpPr>
            <p:nvPr/>
          </p:nvCxnSpPr>
          <p:spPr>
            <a:xfrm flipV="1">
              <a:off x="3397136" y="4119832"/>
              <a:ext cx="1922060" cy="6887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DAEC81F9-F69B-4E4D-AC56-1B8A9E389751}"/>
                </a:ext>
              </a:extLst>
            </p:cNvPr>
            <p:cNvCxnSpPr>
              <a:cxnSpLocks/>
              <a:endCxn id="128" idx="2"/>
            </p:cNvCxnSpPr>
            <p:nvPr/>
          </p:nvCxnSpPr>
          <p:spPr>
            <a:xfrm flipV="1">
              <a:off x="3397136" y="4793388"/>
              <a:ext cx="1922060" cy="151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F719F047-97D2-463E-A7EC-F12CCED32F06}"/>
              </a:ext>
            </a:extLst>
          </p:cNvPr>
          <p:cNvGrpSpPr/>
          <p:nvPr/>
        </p:nvGrpSpPr>
        <p:grpSpPr>
          <a:xfrm>
            <a:off x="10182802" y="2774733"/>
            <a:ext cx="1744722" cy="2020668"/>
            <a:chOff x="10182802" y="2774733"/>
            <a:chExt cx="1744722" cy="2020668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BF80CDF-E406-43FB-ABB1-4D5C8E4DDD36}"/>
                </a:ext>
              </a:extLst>
            </p:cNvPr>
            <p:cNvSpPr/>
            <p:nvPr/>
          </p:nvSpPr>
          <p:spPr>
            <a:xfrm>
              <a:off x="10724029" y="3446276"/>
              <a:ext cx="1203495" cy="68873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cs typeface="Arial" pitchFamily="34" charset="0"/>
                </a:rPr>
                <a:t>Predictions</a:t>
              </a:r>
            </a:p>
          </p:txBody>
        </p: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4FB5F82D-12B6-4290-A7D5-945ECD1D41EC}"/>
                </a:ext>
              </a:extLst>
            </p:cNvPr>
            <p:cNvCxnSpPr>
              <a:stCxn id="125" idx="6"/>
              <a:endCxn id="146" idx="1"/>
            </p:cNvCxnSpPr>
            <p:nvPr/>
          </p:nvCxnSpPr>
          <p:spPr>
            <a:xfrm>
              <a:off x="10182802" y="2774733"/>
              <a:ext cx="541227" cy="10159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B4167BAF-1E11-4BFC-AA83-6C7E2D7D6DCF}"/>
                </a:ext>
              </a:extLst>
            </p:cNvPr>
            <p:cNvCxnSpPr>
              <a:cxnSpLocks/>
              <a:stCxn id="126" idx="6"/>
              <a:endCxn id="146" idx="1"/>
            </p:cNvCxnSpPr>
            <p:nvPr/>
          </p:nvCxnSpPr>
          <p:spPr>
            <a:xfrm>
              <a:off x="10182802" y="3448289"/>
              <a:ext cx="541227" cy="3423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D6648324-670D-46BA-806E-F90523BECD88}"/>
                </a:ext>
              </a:extLst>
            </p:cNvPr>
            <p:cNvCxnSpPr>
              <a:cxnSpLocks/>
              <a:stCxn id="127" idx="6"/>
              <a:endCxn id="146" idx="1"/>
            </p:cNvCxnSpPr>
            <p:nvPr/>
          </p:nvCxnSpPr>
          <p:spPr>
            <a:xfrm flipV="1">
              <a:off x="10182802" y="3790646"/>
              <a:ext cx="541227" cy="33119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E93A5EB4-01D7-49FD-9DA6-F1CF78011D99}"/>
                </a:ext>
              </a:extLst>
            </p:cNvPr>
            <p:cNvCxnSpPr>
              <a:cxnSpLocks/>
              <a:stCxn id="128" idx="6"/>
              <a:endCxn id="146" idx="1"/>
            </p:cNvCxnSpPr>
            <p:nvPr/>
          </p:nvCxnSpPr>
          <p:spPr>
            <a:xfrm flipV="1">
              <a:off x="10182802" y="3790646"/>
              <a:ext cx="541227" cy="10047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64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E65627-DFD8-40DC-9E1F-B3BE19F447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Access the </a:t>
            </a:r>
            <a:r>
              <a:rPr lang="en-GB" dirty="0" err="1"/>
              <a:t>Github</a:t>
            </a:r>
            <a:r>
              <a:rPr lang="en-GB" dirty="0"/>
              <a:t> Repository at</a:t>
            </a:r>
          </a:p>
          <a:p>
            <a:pPr marL="0" indent="0" algn="ctr">
              <a:buNone/>
            </a:pPr>
            <a:r>
              <a:rPr lang="en-GB" sz="3600" dirty="0">
                <a:hlinkClick r:id="rId2"/>
              </a:rPr>
              <a:t>https://github.com/BillMatthews/DeepLearningIntro</a:t>
            </a:r>
            <a:endParaRPr lang="en-GB" sz="3600" dirty="0"/>
          </a:p>
          <a:p>
            <a:r>
              <a:rPr lang="en-GB" dirty="0"/>
              <a:t>Click on the link to “Lesson 1 - Developing DL Intuition”</a:t>
            </a:r>
          </a:p>
          <a:p>
            <a:pPr lvl="1"/>
            <a:r>
              <a:rPr lang="en-GB" dirty="0"/>
              <a:t>This *should* open up the workbook in </a:t>
            </a:r>
            <a:r>
              <a:rPr lang="en-GB" dirty="0" err="1"/>
              <a:t>Colab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8E934E-5EA8-4280-A9BD-573308CD7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9" y="124742"/>
            <a:ext cx="11404799" cy="1153618"/>
          </a:xfrm>
        </p:spPr>
        <p:txBody>
          <a:bodyPr>
            <a:normAutofit fontScale="90000"/>
          </a:bodyPr>
          <a:lstStyle/>
          <a:p>
            <a:r>
              <a:rPr lang="en-GB" dirty="0"/>
              <a:t>Developing Intution about how Deep Learning works</a:t>
            </a:r>
          </a:p>
        </p:txBody>
      </p:sp>
    </p:spTree>
    <p:extLst>
      <p:ext uri="{BB962C8B-B14F-4D97-AF65-F5344CB8AC3E}">
        <p14:creationId xmlns:p14="http://schemas.microsoft.com/office/powerpoint/2010/main" val="1217867081"/>
      </p:ext>
    </p:extLst>
  </p:cSld>
  <p:clrMapOvr>
    <a:masterClrMapping/>
  </p:clrMapOvr>
</p:sld>
</file>

<file path=ppt/theme/theme1.xml><?xml version="1.0" encoding="utf-8"?>
<a:theme xmlns:a="http://schemas.openxmlformats.org/drawingml/2006/main" name="QAC_Powerpoint_Template">
  <a:themeElements>
    <a:clrScheme name="Custom 1">
      <a:dk1>
        <a:srgbClr val="565759"/>
      </a:dk1>
      <a:lt1>
        <a:srgbClr val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 testers guide to testing ai applications v2" id="{156E6DA2-1AE7-404E-9382-BDCD53C85E8E}" vid="{EA98C019-B129-4BFC-8A51-AEB9829621A6}"/>
    </a:ext>
  </a:extLst>
</a:theme>
</file>

<file path=ppt/theme/theme2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3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 testers guide to testing ai applications v2</Template>
  <TotalTime>317</TotalTime>
  <Words>1024</Words>
  <Application>Microsoft Office PowerPoint</Application>
  <PresentationFormat>Widescreen</PresentationFormat>
  <Paragraphs>150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Century Schoolbook</vt:lpstr>
      <vt:lpstr>Corbel</vt:lpstr>
      <vt:lpstr>Courier New</vt:lpstr>
      <vt:lpstr>Segoe UI</vt:lpstr>
      <vt:lpstr>QAC_Powerpoint_Template</vt:lpstr>
      <vt:lpstr>Headlines</vt:lpstr>
      <vt:lpstr>Introduction to Deep Learning</vt:lpstr>
      <vt:lpstr>Workshop Objectives</vt:lpstr>
      <vt:lpstr>Workshop Pre-Requisites</vt:lpstr>
      <vt:lpstr>Form Up!</vt:lpstr>
      <vt:lpstr>AI, ML, DL oh my!</vt:lpstr>
      <vt:lpstr>What Deep Learning Does</vt:lpstr>
      <vt:lpstr>How does it learn (supervised learning)</vt:lpstr>
      <vt:lpstr>What does the Model look like</vt:lpstr>
      <vt:lpstr>Developing Intution about how Deep Learning works</vt:lpstr>
      <vt:lpstr>So what can we do with Deep Learning?</vt:lpstr>
      <vt:lpstr>So what can we do with Deep Learning?</vt:lpstr>
      <vt:lpstr>Predicting Stuff – Image Prediction</vt:lpstr>
      <vt:lpstr>Classifying Stuff – Image Classification</vt:lpstr>
      <vt:lpstr>Classifying Stuff – Image Classification</vt:lpstr>
      <vt:lpstr>Classifying Stuff – Text Classification</vt:lpstr>
      <vt:lpstr>Testing Deep Learning Systems</vt:lpstr>
      <vt:lpstr>Transfer Learning (Optional)</vt:lpstr>
      <vt:lpstr>Well Done!</vt:lpstr>
      <vt:lpstr>Question Time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Tester’s Guide to Testing AI Applications</dc:title>
  <dc:creator>Bill Matthews</dc:creator>
  <cp:lastModifiedBy>Bill Matthews</cp:lastModifiedBy>
  <cp:revision>65</cp:revision>
  <dcterms:created xsi:type="dcterms:W3CDTF">2018-01-23T21:21:14Z</dcterms:created>
  <dcterms:modified xsi:type="dcterms:W3CDTF">2019-06-26T16:26:58Z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