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18" r:id="rId2"/>
    <p:sldId id="738" r:id="rId3"/>
    <p:sldId id="739" r:id="rId4"/>
    <p:sldId id="763" r:id="rId5"/>
    <p:sldId id="760" r:id="rId6"/>
    <p:sldId id="761" r:id="rId7"/>
    <p:sldId id="762" r:id="rId8"/>
    <p:sldId id="745" r:id="rId9"/>
    <p:sldId id="746" r:id="rId10"/>
    <p:sldId id="750" r:id="rId11"/>
    <p:sldId id="747" r:id="rId12"/>
    <p:sldId id="764" r:id="rId13"/>
    <p:sldId id="751" r:id="rId14"/>
    <p:sldId id="753" r:id="rId15"/>
    <p:sldId id="754" r:id="rId16"/>
    <p:sldId id="742" r:id="rId17"/>
    <p:sldId id="755" r:id="rId18"/>
    <p:sldId id="756" r:id="rId19"/>
    <p:sldId id="757" r:id="rId20"/>
    <p:sldId id="758" r:id="rId21"/>
    <p:sldId id="759" r:id="rId22"/>
    <p:sldId id="712" r:id="rId23"/>
  </p:sldIdLst>
  <p:sldSz cx="12192000" cy="6858000"/>
  <p:notesSz cx="7302500" cy="95885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512" userDrawn="1">
          <p15:clr>
            <a:srgbClr val="A4A3A4"/>
          </p15:clr>
        </p15:guide>
        <p15:guide id="3" orient="horz" pos="14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pos="4512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24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1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37C"/>
    <a:srgbClr val="F9F9F9"/>
    <a:srgbClr val="7F7F7F"/>
    <a:srgbClr val="616161"/>
    <a:srgbClr val="888888"/>
    <a:srgbClr val="31859C"/>
    <a:srgbClr val="0084B4"/>
    <a:srgbClr val="F8F7F3"/>
    <a:srgbClr val="B6B6B6"/>
    <a:srgbClr val="AAA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8666" autoAdjust="0"/>
  </p:normalViewPr>
  <p:slideViewPr>
    <p:cSldViewPr showGuides="1">
      <p:cViewPr varScale="1">
        <p:scale>
          <a:sx n="72" d="100"/>
          <a:sy n="72" d="100"/>
        </p:scale>
        <p:origin x="42" y="261"/>
      </p:cViewPr>
      <p:guideLst>
        <p:guide orient="horz" pos="528"/>
        <p:guide pos="512"/>
        <p:guide orient="horz" pos="1488"/>
        <p:guide orient="horz" pos="2880"/>
        <p:guide pos="4512"/>
        <p:guide pos="864"/>
        <p:guide orient="horz" pos="1248"/>
        <p:guide orient="horz" pos="1152"/>
        <p:guide orient="horz" pos="3312"/>
      </p:guideLst>
    </p:cSldViewPr>
  </p:slideViewPr>
  <p:outlineViewPr>
    <p:cViewPr>
      <p:scale>
        <a:sx n="33" d="100"/>
        <a:sy n="33" d="100"/>
      </p:scale>
      <p:origin x="0" y="-331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22320"/>
    </p:cViewPr>
  </p:sorterViewPr>
  <p:notesViewPr>
    <p:cSldViewPr showGuides="1">
      <p:cViewPr varScale="1">
        <p:scale>
          <a:sx n="48" d="100"/>
          <a:sy n="48" d="100"/>
        </p:scale>
        <p:origin x="-2916" y="-96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BD3E-D2C1-427B-A2A3-8DE4C7E2756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5134-D169-4930-BE50-E341CF12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ECD4-B7D4-4A78-8F10-582E5E1D1B9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9138"/>
            <a:ext cx="6391275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587B-8E3E-4BA5-9AEB-812BC21F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Correctness – the extent to which the LLM produces outputs that can be deemed correct within the context of the scope.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Fairness and Bias – the extent to which the LLM produces fair outcomes across different demographic groups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Robustness – non-malicious – the extent to which differing inputs alter the outputs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Robustness – malicious – the extent to which the system can resist malicious usage that aims to subvert the LLM Apps function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Interpretability &amp; Explainability – the extent to which the decisions can be explained and understood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Data Privacy – the ability of the system to respect and protect the privacy of data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Safety – the ability of the system to make decisions that do not harm users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Performance – the ability of the system to perform reliability in terms of the reliability of outputs, processing, scalability etc.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Ethical Alignment – the extent to which the application aligns with human goals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Accessibility – the extent to which the application can be access, used and understood by its users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557685" y="541867"/>
            <a:ext cx="2719916" cy="975784"/>
          </a:xfr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206628"/>
            <a:ext cx="107696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9600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554979"/>
            <a:ext cx="8026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37846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8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92848A3-7EBF-4E7B-829D-0532E9F74C78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812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42350" y="2374575"/>
            <a:ext cx="1673065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6045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03466" y="2374575"/>
            <a:ext cx="1662301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454000" y="2374575"/>
            <a:ext cx="1675219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6157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42098E1-6C36-43D0-8917-6DC2845DC92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1625600" y="1744332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5283200" y="1744332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9" name="Oval 18"/>
          <p:cNvSpPr/>
          <p:nvPr userDrawn="1"/>
        </p:nvSpPr>
        <p:spPr>
          <a:xfrm>
            <a:off x="9042400" y="17443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0" name="Oval 19"/>
          <p:cNvSpPr/>
          <p:nvPr userDrawn="1"/>
        </p:nvSpPr>
        <p:spPr>
          <a:xfrm>
            <a:off x="1625600" y="3979532"/>
            <a:ext cx="1117600" cy="11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1" name="Oval 20"/>
          <p:cNvSpPr/>
          <p:nvPr userDrawn="1"/>
        </p:nvSpPr>
        <p:spPr>
          <a:xfrm>
            <a:off x="5283200" y="39795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9042400" y="3979532"/>
            <a:ext cx="1117600" cy="11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916363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29346C1-624D-4A26-9BEA-60C629BD1394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50478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35590D-3958-4093-8504-46E8C421E55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044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BB63EA-EDD2-4ED5-B552-E8D246B15A64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66040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4326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848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6FDD7D0-BAD9-4E8C-BE8F-8C9E5D34F1C5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53848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89063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BCF3E09-829B-4479-99CD-12D46FE5AEF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823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18577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D778629-48D7-4246-9830-9C63FD8E3EAC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1600" smtClean="0"/>
            </a:lvl2pPr>
            <a:lvl3pPr marL="0" indent="0">
              <a:buFontTx/>
              <a:buNone/>
              <a:defRPr lang="en-US" sz="1600" smtClean="0"/>
            </a:lvl3pPr>
            <a:lvl4pPr marL="0" indent="0">
              <a:buFontTx/>
              <a:buNone/>
              <a:defRPr lang="en-US" sz="1600" smtClean="0"/>
            </a:lvl4pPr>
            <a:lvl5pPr marL="0" indent="0">
              <a:buFontTx/>
              <a:buNone/>
              <a:defRPr lang="en-US" sz="16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587067" y="2514600"/>
            <a:ext cx="4995333" cy="3498485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77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E24175D-14AC-4631-954E-8C66197DCD9C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02044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047EE80-52B0-46FF-8AF1-94FAAC9E479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2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3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7362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46200"/>
            <a:ext cx="10769600" cy="2692401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10666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 marL="0" indent="0"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43942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940801" y="279400"/>
            <a:ext cx="2719916" cy="9757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441097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40300" y="1854203"/>
            <a:ext cx="2971329" cy="4013197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445501" y="1854201"/>
            <a:ext cx="2971329" cy="4013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6306669-9A14-4F10-A248-EF45B68E9FC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752600"/>
            <a:ext cx="3777673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57602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12800" y="1733885"/>
            <a:ext cx="3556000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ectangle 23"/>
          <p:cNvSpPr/>
          <p:nvPr userDrawn="1"/>
        </p:nvSpPr>
        <p:spPr>
          <a:xfrm>
            <a:off x="4368800" y="1733885"/>
            <a:ext cx="3556000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ectangle 24"/>
          <p:cNvSpPr/>
          <p:nvPr userDrawn="1"/>
        </p:nvSpPr>
        <p:spPr>
          <a:xfrm>
            <a:off x="7924800" y="1733885"/>
            <a:ext cx="3556000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26"/>
          <p:cNvSpPr/>
          <p:nvPr userDrawn="1"/>
        </p:nvSpPr>
        <p:spPr>
          <a:xfrm>
            <a:off x="812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 userDrawn="1"/>
        </p:nvSpPr>
        <p:spPr>
          <a:xfrm>
            <a:off x="4368800" y="3765885"/>
            <a:ext cx="3556000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ectangle 28"/>
          <p:cNvSpPr/>
          <p:nvPr userDrawn="1"/>
        </p:nvSpPr>
        <p:spPr>
          <a:xfrm>
            <a:off x="7924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90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D0E0A92-2FC3-4DA6-B29D-EA9AED723472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46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102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90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546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102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46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102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90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4546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102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59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7" grpId="0"/>
      <p:bldP spid="1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63CBF47-F23E-43BF-8EEE-C668BBB6B56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47003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8862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347003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6228862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987693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22"/>
          </p:nvPr>
        </p:nvSpPr>
        <p:spPr>
          <a:xfrm>
            <a:off x="8987693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60312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attFill prst="wdUpDiag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57C7F2F-73AF-4769-9BA8-9DA41BF4B984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2295770"/>
            <a:ext cx="11379200" cy="1470025"/>
          </a:xfrm>
          <a:noFill/>
        </p:spPr>
        <p:txBody>
          <a:bodyPr vert="horz" lIns="91440" tIns="45720" rIns="91440" bIns="45720" rtlCol="0">
            <a:noAutofit/>
          </a:bodyPr>
          <a:lstStyle>
            <a:lvl1pPr>
              <a:defRPr lang="en-US" sz="96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Click to edit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28800" y="3781352"/>
            <a:ext cx="8534400" cy="594043"/>
          </a:xfrm>
          <a:solidFill>
            <a:schemeClr val="accent1"/>
          </a:solidFill>
        </p:spPr>
        <p:txBody>
          <a:bodyPr vert="horz" lIns="91440" tIns="54864" rIns="91440" bIns="0" rtlCol="0" anchor="ctr" anchorCtr="0">
            <a:noAutofit/>
          </a:bodyPr>
          <a:lstStyle>
            <a:lvl1pPr marL="457189" indent="-457189" algn="ctr"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019D813-BDFB-43C5-90C3-8FB8BA637A1A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17508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11200" y="1600200"/>
            <a:ext cx="3367315" cy="4394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ABF88DA-701A-4200-9540-D3242D476D6D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27480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890866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E4FEE7A-30AE-4364-95E6-DC3286F90625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2441355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6876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909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523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30D8750-B455-4A1D-AC21-8E2B58912443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842382"/>
            <a:ext cx="4978400" cy="4150807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337438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0491" y="1803400"/>
            <a:ext cx="4894008" cy="409396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0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3C61C70-943B-4E78-9345-CB10DBCCF69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43840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8F99E90-57B6-425A-8048-5AEC708DF661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60653" y="2391000"/>
            <a:ext cx="2869913" cy="2663600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893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9D86A23-2DA8-4095-A477-F5F4398A3763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39051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4 text box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11200" y="1749187"/>
            <a:ext cx="10871200" cy="86701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133" dirty="0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112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6040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7112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6040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A7BC61A-009C-42B5-928C-836B067986AD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325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086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4694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086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4694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23D0FF6-95DA-49A3-89D5-6C424593463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02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1926269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3302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3937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37447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6B8C349-EB5B-494D-BC10-28B7FC41D59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02403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493867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4911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848EEB-58F2-47E6-A52D-4EDE5CB027C2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801547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577455-6E0A-4F53-A69D-4E01F124040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812800" y="2084689"/>
            <a:ext cx="2844800" cy="284480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386667" y="2084689"/>
            <a:ext cx="2844800" cy="2844800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5960533" y="2084689"/>
            <a:ext cx="2844800" cy="2844800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8541657" y="2084689"/>
            <a:ext cx="2844800" cy="2844800"/>
          </a:xfrm>
          <a:prstGeom prst="ellipse">
            <a:avLst/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78555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17909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852421" y="29972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07412" y="2926759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46779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94513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31771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975637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96199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C920066-8275-4127-A0BD-BDA635CAC7F1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06218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423444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9188B39-4169-47CF-86D0-A34727D6412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470400" y="4156736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470400" y="4648200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1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61779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ro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F41104E-7A10-4B93-879A-230CEDA19C0E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423944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0"/>
            <a:ext cx="6807200" cy="382568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64048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86FAB3A-2234-4C22-85D0-0527F03D90E1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02831" y="4025899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3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3091" y="4222535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53091" y="4679734"/>
            <a:ext cx="4333191" cy="169566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99105" y="4030082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4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58" y="4226717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457189" indent="-457189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63958" y="4683917"/>
            <a:ext cx="4333191" cy="169148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80117" y="18034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1530378" y="2000036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609585" indent="-609585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530378" y="2457235"/>
            <a:ext cx="4333191" cy="16613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6376392" y="1807583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2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1245" y="2004219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241245" y="2461419"/>
            <a:ext cx="4333191" cy="165711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1188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6CB690E-2CA5-4C71-8EB6-2BA47FD060D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22401" y="4156736"/>
            <a:ext cx="4279153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2401" y="4648200"/>
            <a:ext cx="4279153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12000" y="4156736"/>
            <a:ext cx="426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112000" y="4648200"/>
            <a:ext cx="426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430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 - LEFT ALIGN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1463040" cy="297454"/>
          </a:xfrm>
        </p:spPr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001287" y="6417933"/>
            <a:ext cx="5283200" cy="2974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38428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DE4FD06-342E-4BB3-82D5-441E33CFDB4D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9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9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705600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705601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705601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125508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5EBC09-68AA-456E-8801-EF809EB0E66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8" y="4156736"/>
            <a:ext cx="50800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8" y="4648200"/>
            <a:ext cx="50800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00801" y="4156736"/>
            <a:ext cx="51816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400801" y="4648200"/>
            <a:ext cx="51816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57286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ded text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2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2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03B32C5-5876-4424-93D8-E7B19477BA4A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1200" y="2348300"/>
            <a:ext cx="3149600" cy="3737931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331200" y="1723069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4389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812800" y="2413000"/>
            <a:ext cx="10769600" cy="2895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Table Title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5562600"/>
            <a:ext cx="10871200" cy="53340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Caption or description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324097D-AFF4-4676-9DED-ACEB052DCEA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66984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6960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28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3705445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35239" y="1911824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155744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6736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736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6736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85344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5344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5344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EC96CD-1852-4CD7-AE34-B68EA30C5199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0392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erson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4400" y="1919989"/>
            <a:ext cx="2844800" cy="193963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4136691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586990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1656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0264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FA116B7-5A0C-4D09-A113-A5C2B1BAF958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048620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8704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11613" y="1718276"/>
            <a:ext cx="28502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11613" y="2573653"/>
            <a:ext cx="28502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78704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311613" y="2168575"/>
            <a:ext cx="28502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311613" y="3937000"/>
            <a:ext cx="28502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11613" y="4792377"/>
            <a:ext cx="28502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11613" y="4387299"/>
            <a:ext cx="28502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7530FDF-DBC1-4AD0-AA8C-BF9F3BE4053D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452972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885881" y="1718276"/>
            <a:ext cx="26470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885881" y="2573653"/>
            <a:ext cx="26470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452972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885881" y="2168575"/>
            <a:ext cx="26470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885881" y="3937000"/>
            <a:ext cx="26470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885881" y="4792377"/>
            <a:ext cx="26470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885881" y="4387299"/>
            <a:ext cx="26470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75220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2800" y="1498600"/>
            <a:ext cx="10566400" cy="4572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604000" y="5257800"/>
            <a:ext cx="4673600" cy="558800"/>
          </a:xfrm>
          <a:solidFill>
            <a:schemeClr val="accent1"/>
          </a:solidFill>
        </p:spPr>
        <p:txBody>
          <a:bodyPr tIns="54864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4228BBA-9067-4CA3-8855-6C1B74D1321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203444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70845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70845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6045" y="1746691"/>
            <a:ext cx="4978400" cy="4323909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348CFD29-1440-4E26-B136-923F39561BB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88214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7"/>
          </p:nvPr>
        </p:nvSpPr>
        <p:spPr>
          <a:xfrm>
            <a:off x="711200" y="2616200"/>
            <a:ext cx="10769600" cy="3454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C2C36E6-E549-4780-834B-2B179AEAD2A5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14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866D7C6-9106-4559-B790-8C53DA21FC0A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Oval Callout 7"/>
          <p:cNvSpPr/>
          <p:nvPr userDrawn="1"/>
        </p:nvSpPr>
        <p:spPr>
          <a:xfrm>
            <a:off x="1199457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Callout 7"/>
          <p:cNvSpPr/>
          <p:nvPr userDrawn="1"/>
        </p:nvSpPr>
        <p:spPr>
          <a:xfrm>
            <a:off x="4646422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Callout 7"/>
          <p:cNvSpPr/>
          <p:nvPr userDrawn="1"/>
        </p:nvSpPr>
        <p:spPr>
          <a:xfrm>
            <a:off x="8093389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841351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720446" y="4436212"/>
            <a:ext cx="1097280" cy="1097280"/>
          </a:xfrm>
          <a:prstGeom prst="ellipse">
            <a:avLst/>
          </a:prstGeom>
          <a:ln w="952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288317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67411" y="4436212"/>
            <a:ext cx="1097280" cy="1097280"/>
          </a:xfrm>
          <a:prstGeom prst="ellipse">
            <a:avLst/>
          </a:prstGeom>
          <a:ln w="9525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735283" y="4449799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614378" y="4378485"/>
            <a:ext cx="1097280" cy="1097280"/>
          </a:xfrm>
          <a:prstGeom prst="ellipse">
            <a:avLst/>
          </a:prstGeom>
          <a:ln w="9525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439123" y="2494705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4886088" y="2465841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333055" y="2506908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658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81CD15E-E2F6-45AA-90A7-264C120D7328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37200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5532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9982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11200" y="5084622"/>
            <a:ext cx="5283200" cy="12317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chart</a:t>
            </a:r>
          </a:p>
        </p:txBody>
      </p:sp>
      <p:sp>
        <p:nvSpPr>
          <p:cNvPr id="16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B5282D0-F054-4DC2-A0AA-A179EAE73FDC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236632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SMART ART Title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5"/>
          </p:nvPr>
        </p:nvSpPr>
        <p:spPr>
          <a:xfrm>
            <a:off x="711200" y="2616200"/>
            <a:ext cx="10769600" cy="345440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C03B383-37CA-4210-91C7-0408CA569492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15551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22856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72ACA22-1673-4C98-9BF5-A0E66F99935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867774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13000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583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 marL="380990" indent="-380990"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11200" y="5014210"/>
            <a:ext cx="5283200" cy="1117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baseline="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7EA5D7A-B5CA-42A0-BB58-CAF58F8DB3C1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0586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6" userDrawn="1">
          <p15:clr>
            <a:srgbClr val="FBAE40"/>
          </p15:clr>
        </p15:guide>
        <p15:guide id="2" pos="439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righ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EB5D161-D8A6-48B0-84A9-69B271BB35D7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57645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27200" y="2514600"/>
            <a:ext cx="8737600" cy="14747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96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4038600"/>
            <a:ext cx="9448800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Last message here :)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756011" y="609600"/>
            <a:ext cx="3454400" cy="114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5C10949-43CF-41BC-BB73-18C89D5D24CC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279401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4953001"/>
            <a:ext cx="3048000" cy="12096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721831" y="19050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*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81" y="35306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)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21831" y="23114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7"/>
          </p:nvPr>
        </p:nvSpPr>
        <p:spPr>
          <a:xfrm>
            <a:off x="727740" y="39370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D8286EC7-7C26-430A-96C1-E76E3022EEA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7"/>
          <p:cNvSpPr>
            <a:spLocks noChangeAspect="1" noEditPoints="1"/>
          </p:cNvSpPr>
          <p:nvPr userDrawn="1"/>
        </p:nvSpPr>
        <p:spPr bwMode="auto">
          <a:xfrm>
            <a:off x="4277145" y="6020940"/>
            <a:ext cx="204211" cy="204211"/>
          </a:xfrm>
          <a:custGeom>
            <a:avLst/>
            <a:gdLst>
              <a:gd name="T0" fmla="*/ 19040 w 22854"/>
              <a:gd name="T1" fmla="*/ 7172 h 22880"/>
              <a:gd name="T2" fmla="*/ 17254 w 22854"/>
              <a:gd name="T3" fmla="*/ 7680 h 22880"/>
              <a:gd name="T4" fmla="*/ 18640 w 22854"/>
              <a:gd name="T5" fmla="*/ 5946 h 22880"/>
              <a:gd name="T6" fmla="*/ 16640 w 22854"/>
              <a:gd name="T7" fmla="*/ 6692 h 22880"/>
              <a:gd name="T8" fmla="*/ 14374 w 22854"/>
              <a:gd name="T9" fmla="*/ 5732 h 22880"/>
              <a:gd name="T10" fmla="*/ 12160 w 22854"/>
              <a:gd name="T11" fmla="*/ 6640 h 22880"/>
              <a:gd name="T12" fmla="*/ 11226 w 22854"/>
              <a:gd name="T13" fmla="*/ 8852 h 22880"/>
              <a:gd name="T14" fmla="*/ 11306 w 22854"/>
              <a:gd name="T15" fmla="*/ 9572 h 22880"/>
              <a:gd name="T16" fmla="*/ 7706 w 22854"/>
              <a:gd name="T17" fmla="*/ 8586 h 22880"/>
              <a:gd name="T18" fmla="*/ 4854 w 22854"/>
              <a:gd name="T19" fmla="*/ 6292 h 22880"/>
              <a:gd name="T20" fmla="*/ 4426 w 22854"/>
              <a:gd name="T21" fmla="*/ 7866 h 22880"/>
              <a:gd name="T22" fmla="*/ 5786 w 22854"/>
              <a:gd name="T23" fmla="*/ 10480 h 22880"/>
              <a:gd name="T24" fmla="*/ 4294 w 22854"/>
              <a:gd name="T25" fmla="*/ 10080 h 22880"/>
              <a:gd name="T26" fmla="*/ 4294 w 22854"/>
              <a:gd name="T27" fmla="*/ 10106 h 22880"/>
              <a:gd name="T28" fmla="*/ 5040 w 22854"/>
              <a:gd name="T29" fmla="*/ 12106 h 22880"/>
              <a:gd name="T30" fmla="*/ 6854 w 22854"/>
              <a:gd name="T31" fmla="*/ 13172 h 22880"/>
              <a:gd name="T32" fmla="*/ 6106 w 22854"/>
              <a:gd name="T33" fmla="*/ 13306 h 22880"/>
              <a:gd name="T34" fmla="*/ 5520 w 22854"/>
              <a:gd name="T35" fmla="*/ 13226 h 22880"/>
              <a:gd name="T36" fmla="*/ 6640 w 22854"/>
              <a:gd name="T37" fmla="*/ 14800 h 22880"/>
              <a:gd name="T38" fmla="*/ 8426 w 22854"/>
              <a:gd name="T39" fmla="*/ 15412 h 22880"/>
              <a:gd name="T40" fmla="*/ 4560 w 22854"/>
              <a:gd name="T41" fmla="*/ 16746 h 22880"/>
              <a:gd name="T42" fmla="*/ 3814 w 22854"/>
              <a:gd name="T43" fmla="*/ 16692 h 22880"/>
              <a:gd name="T44" fmla="*/ 8614 w 22854"/>
              <a:gd name="T45" fmla="*/ 18106 h 22880"/>
              <a:gd name="T46" fmla="*/ 11734 w 22854"/>
              <a:gd name="T47" fmla="*/ 17572 h 22880"/>
              <a:gd name="T48" fmla="*/ 14240 w 22854"/>
              <a:gd name="T49" fmla="*/ 16160 h 22880"/>
              <a:gd name="T50" fmla="*/ 16026 w 22854"/>
              <a:gd name="T51" fmla="*/ 14132 h 22880"/>
              <a:gd name="T52" fmla="*/ 17146 w 22854"/>
              <a:gd name="T53" fmla="*/ 11706 h 22880"/>
              <a:gd name="T54" fmla="*/ 17494 w 22854"/>
              <a:gd name="T55" fmla="*/ 9200 h 22880"/>
              <a:gd name="T56" fmla="*/ 17494 w 22854"/>
              <a:gd name="T57" fmla="*/ 8800 h 22880"/>
              <a:gd name="T58" fmla="*/ 19040 w 22854"/>
              <a:gd name="T59" fmla="*/ 7172 h 22880"/>
              <a:gd name="T60" fmla="*/ 22854 w 22854"/>
              <a:gd name="T61" fmla="*/ 4292 h 22880"/>
              <a:gd name="T62" fmla="*/ 22854 w 22854"/>
              <a:gd name="T63" fmla="*/ 18586 h 22880"/>
              <a:gd name="T64" fmla="*/ 21600 w 22854"/>
              <a:gd name="T65" fmla="*/ 21600 h 22880"/>
              <a:gd name="T66" fmla="*/ 18560 w 22854"/>
              <a:gd name="T67" fmla="*/ 22880 h 22880"/>
              <a:gd name="T68" fmla="*/ 4294 w 22854"/>
              <a:gd name="T69" fmla="*/ 22880 h 22880"/>
              <a:gd name="T70" fmla="*/ 1254 w 22854"/>
              <a:gd name="T71" fmla="*/ 21600 h 22880"/>
              <a:gd name="T72" fmla="*/ 0 w 22854"/>
              <a:gd name="T73" fmla="*/ 18586 h 22880"/>
              <a:gd name="T74" fmla="*/ 0 w 22854"/>
              <a:gd name="T75" fmla="*/ 4292 h 22880"/>
              <a:gd name="T76" fmla="*/ 1254 w 22854"/>
              <a:gd name="T77" fmla="*/ 1280 h 22880"/>
              <a:gd name="T78" fmla="*/ 4294 w 22854"/>
              <a:gd name="T79" fmla="*/ 0 h 22880"/>
              <a:gd name="T80" fmla="*/ 18560 w 22854"/>
              <a:gd name="T81" fmla="*/ 0 h 22880"/>
              <a:gd name="T82" fmla="*/ 21600 w 22854"/>
              <a:gd name="T83" fmla="*/ 1280 h 22880"/>
              <a:gd name="T84" fmla="*/ 22854 w 22854"/>
              <a:gd name="T85" fmla="*/ 4292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854" h="22880">
                <a:moveTo>
                  <a:pt x="19040" y="7172"/>
                </a:moveTo>
                <a:cubicBezTo>
                  <a:pt x="18488" y="7422"/>
                  <a:pt x="17894" y="7590"/>
                  <a:pt x="17254" y="7680"/>
                </a:cubicBezTo>
                <a:cubicBezTo>
                  <a:pt x="17928" y="7288"/>
                  <a:pt x="18392" y="6710"/>
                  <a:pt x="18640" y="5946"/>
                </a:cubicBezTo>
                <a:cubicBezTo>
                  <a:pt x="17982" y="6320"/>
                  <a:pt x="17316" y="6568"/>
                  <a:pt x="16640" y="6692"/>
                </a:cubicBezTo>
                <a:cubicBezTo>
                  <a:pt x="16036" y="6052"/>
                  <a:pt x="15280" y="5732"/>
                  <a:pt x="14374" y="5732"/>
                </a:cubicBezTo>
                <a:cubicBezTo>
                  <a:pt x="13502" y="5732"/>
                  <a:pt x="12764" y="6034"/>
                  <a:pt x="12160" y="6640"/>
                </a:cubicBezTo>
                <a:cubicBezTo>
                  <a:pt x="11556" y="7244"/>
                  <a:pt x="11244" y="7982"/>
                  <a:pt x="11226" y="8852"/>
                </a:cubicBezTo>
                <a:cubicBezTo>
                  <a:pt x="11226" y="9138"/>
                  <a:pt x="11254" y="9378"/>
                  <a:pt x="11306" y="9572"/>
                </a:cubicBezTo>
                <a:cubicBezTo>
                  <a:pt x="10026" y="9502"/>
                  <a:pt x="8826" y="9172"/>
                  <a:pt x="7706" y="8586"/>
                </a:cubicBezTo>
                <a:cubicBezTo>
                  <a:pt x="6586" y="8000"/>
                  <a:pt x="5636" y="7234"/>
                  <a:pt x="4854" y="6292"/>
                </a:cubicBezTo>
                <a:cubicBezTo>
                  <a:pt x="4568" y="6790"/>
                  <a:pt x="4426" y="7314"/>
                  <a:pt x="4426" y="7866"/>
                </a:cubicBezTo>
                <a:cubicBezTo>
                  <a:pt x="4426" y="9004"/>
                  <a:pt x="4880" y="9874"/>
                  <a:pt x="5786" y="10480"/>
                </a:cubicBezTo>
                <a:cubicBezTo>
                  <a:pt x="5306" y="10462"/>
                  <a:pt x="4808" y="10328"/>
                  <a:pt x="4294" y="10080"/>
                </a:cubicBezTo>
                <a:lnTo>
                  <a:pt x="4294" y="10106"/>
                </a:lnTo>
                <a:cubicBezTo>
                  <a:pt x="4294" y="10852"/>
                  <a:pt x="4542" y="11520"/>
                  <a:pt x="5040" y="12106"/>
                </a:cubicBezTo>
                <a:cubicBezTo>
                  <a:pt x="5538" y="12692"/>
                  <a:pt x="6142" y="13048"/>
                  <a:pt x="6854" y="13172"/>
                </a:cubicBezTo>
                <a:cubicBezTo>
                  <a:pt x="6568" y="13262"/>
                  <a:pt x="6320" y="13306"/>
                  <a:pt x="6106" y="13306"/>
                </a:cubicBezTo>
                <a:cubicBezTo>
                  <a:pt x="5982" y="13306"/>
                  <a:pt x="5786" y="13280"/>
                  <a:pt x="5520" y="13226"/>
                </a:cubicBezTo>
                <a:cubicBezTo>
                  <a:pt x="5734" y="13866"/>
                  <a:pt x="6106" y="14390"/>
                  <a:pt x="6640" y="14800"/>
                </a:cubicBezTo>
                <a:cubicBezTo>
                  <a:pt x="7174" y="15208"/>
                  <a:pt x="7768" y="15412"/>
                  <a:pt x="8426" y="15412"/>
                </a:cubicBezTo>
                <a:cubicBezTo>
                  <a:pt x="7288" y="16302"/>
                  <a:pt x="6000" y="16746"/>
                  <a:pt x="4560" y="16746"/>
                </a:cubicBezTo>
                <a:cubicBezTo>
                  <a:pt x="4294" y="16746"/>
                  <a:pt x="4044" y="16728"/>
                  <a:pt x="3814" y="16692"/>
                </a:cubicBezTo>
                <a:cubicBezTo>
                  <a:pt x="5272" y="17634"/>
                  <a:pt x="6872" y="18106"/>
                  <a:pt x="8614" y="18106"/>
                </a:cubicBezTo>
                <a:cubicBezTo>
                  <a:pt x="9716" y="18106"/>
                  <a:pt x="10756" y="17928"/>
                  <a:pt x="11734" y="17572"/>
                </a:cubicBezTo>
                <a:cubicBezTo>
                  <a:pt x="12712" y="17218"/>
                  <a:pt x="13546" y="16746"/>
                  <a:pt x="14240" y="16160"/>
                </a:cubicBezTo>
                <a:cubicBezTo>
                  <a:pt x="14934" y="15572"/>
                  <a:pt x="15528" y="14898"/>
                  <a:pt x="16026" y="14132"/>
                </a:cubicBezTo>
                <a:cubicBezTo>
                  <a:pt x="16524" y="13368"/>
                  <a:pt x="16898" y="12560"/>
                  <a:pt x="17146" y="11706"/>
                </a:cubicBezTo>
                <a:cubicBezTo>
                  <a:pt x="17396" y="10852"/>
                  <a:pt x="17512" y="10018"/>
                  <a:pt x="17494" y="9200"/>
                </a:cubicBezTo>
                <a:lnTo>
                  <a:pt x="17494" y="8800"/>
                </a:lnTo>
                <a:cubicBezTo>
                  <a:pt x="18116" y="8354"/>
                  <a:pt x="18632" y="7812"/>
                  <a:pt x="19040" y="7172"/>
                </a:cubicBezTo>
                <a:close/>
                <a:moveTo>
                  <a:pt x="22854" y="4292"/>
                </a:move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close/>
              </a:path>
            </a:pathLst>
          </a:custGeom>
          <a:solidFill>
            <a:srgbClr val="1DA1F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45"/>
          <p:cNvSpPr>
            <a:spLocks noChangeAspect="1"/>
          </p:cNvSpPr>
          <p:nvPr userDrawn="1"/>
        </p:nvSpPr>
        <p:spPr bwMode="auto">
          <a:xfrm>
            <a:off x="833636" y="6020940"/>
            <a:ext cx="203279" cy="204211"/>
          </a:xfrm>
          <a:custGeom>
            <a:avLst/>
            <a:gdLst>
              <a:gd name="T0" fmla="*/ 18560 w 22854"/>
              <a:gd name="T1" fmla="*/ 0 h 22880"/>
              <a:gd name="T2" fmla="*/ 21600 w 22854"/>
              <a:gd name="T3" fmla="*/ 1280 h 22880"/>
              <a:gd name="T4" fmla="*/ 22854 w 22854"/>
              <a:gd name="T5" fmla="*/ 4292 h 22880"/>
              <a:gd name="T6" fmla="*/ 22854 w 22854"/>
              <a:gd name="T7" fmla="*/ 18586 h 22880"/>
              <a:gd name="T8" fmla="*/ 21600 w 22854"/>
              <a:gd name="T9" fmla="*/ 21600 h 22880"/>
              <a:gd name="T10" fmla="*/ 18560 w 22854"/>
              <a:gd name="T11" fmla="*/ 22880 h 22880"/>
              <a:gd name="T12" fmla="*/ 15786 w 22854"/>
              <a:gd name="T13" fmla="*/ 22880 h 22880"/>
              <a:gd name="T14" fmla="*/ 15786 w 22854"/>
              <a:gd name="T15" fmla="*/ 14000 h 22880"/>
              <a:gd name="T16" fmla="*/ 18746 w 22854"/>
              <a:gd name="T17" fmla="*/ 14000 h 22880"/>
              <a:gd name="T18" fmla="*/ 19174 w 22854"/>
              <a:gd name="T19" fmla="*/ 10560 h 22880"/>
              <a:gd name="T20" fmla="*/ 15786 w 22854"/>
              <a:gd name="T21" fmla="*/ 10560 h 22880"/>
              <a:gd name="T22" fmla="*/ 15786 w 22854"/>
              <a:gd name="T23" fmla="*/ 8346 h 22880"/>
              <a:gd name="T24" fmla="*/ 16134 w 22854"/>
              <a:gd name="T25" fmla="*/ 7120 h 22880"/>
              <a:gd name="T26" fmla="*/ 17494 w 22854"/>
              <a:gd name="T27" fmla="*/ 6692 h 22880"/>
              <a:gd name="T28" fmla="*/ 19306 w 22854"/>
              <a:gd name="T29" fmla="*/ 6666 h 22880"/>
              <a:gd name="T30" fmla="*/ 19306 w 22854"/>
              <a:gd name="T31" fmla="*/ 3600 h 22880"/>
              <a:gd name="T32" fmla="*/ 16640 w 22854"/>
              <a:gd name="T33" fmla="*/ 3466 h 22880"/>
              <a:gd name="T34" fmla="*/ 13414 w 22854"/>
              <a:gd name="T35" fmla="*/ 4640 h 22880"/>
              <a:gd name="T36" fmla="*/ 12214 w 22854"/>
              <a:gd name="T37" fmla="*/ 8026 h 22880"/>
              <a:gd name="T38" fmla="*/ 12214 w 22854"/>
              <a:gd name="T39" fmla="*/ 10560 h 22880"/>
              <a:gd name="T40" fmla="*/ 9226 w 22854"/>
              <a:gd name="T41" fmla="*/ 10560 h 22880"/>
              <a:gd name="T42" fmla="*/ 9226 w 22854"/>
              <a:gd name="T43" fmla="*/ 14000 h 22880"/>
              <a:gd name="T44" fmla="*/ 12214 w 22854"/>
              <a:gd name="T45" fmla="*/ 14000 h 22880"/>
              <a:gd name="T46" fmla="*/ 12214 w 22854"/>
              <a:gd name="T47" fmla="*/ 22880 h 22880"/>
              <a:gd name="T48" fmla="*/ 4294 w 22854"/>
              <a:gd name="T49" fmla="*/ 22880 h 22880"/>
              <a:gd name="T50" fmla="*/ 1254 w 22854"/>
              <a:gd name="T51" fmla="*/ 21600 h 22880"/>
              <a:gd name="T52" fmla="*/ 0 w 22854"/>
              <a:gd name="T53" fmla="*/ 18586 h 22880"/>
              <a:gd name="T54" fmla="*/ 0 w 22854"/>
              <a:gd name="T55" fmla="*/ 4292 h 22880"/>
              <a:gd name="T56" fmla="*/ 1254 w 22854"/>
              <a:gd name="T57" fmla="*/ 1280 h 22880"/>
              <a:gd name="T58" fmla="*/ 4294 w 22854"/>
              <a:gd name="T59" fmla="*/ 0 h 22880"/>
              <a:gd name="T60" fmla="*/ 18560 w 22854"/>
              <a:gd name="T61" fmla="*/ 0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54" h="22880">
                <a:moveTo>
                  <a:pt x="18560" y="0"/>
                </a:move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15786" y="22880"/>
                </a:lnTo>
                <a:lnTo>
                  <a:pt x="15786" y="14000"/>
                </a:lnTo>
                <a:lnTo>
                  <a:pt x="18746" y="14000"/>
                </a:lnTo>
                <a:lnTo>
                  <a:pt x="19174" y="10560"/>
                </a:lnTo>
                <a:lnTo>
                  <a:pt x="15786" y="10560"/>
                </a:lnTo>
                <a:lnTo>
                  <a:pt x="15786" y="8346"/>
                </a:lnTo>
                <a:cubicBezTo>
                  <a:pt x="15786" y="7794"/>
                  <a:pt x="15902" y="7386"/>
                  <a:pt x="16134" y="7120"/>
                </a:cubicBezTo>
                <a:cubicBezTo>
                  <a:pt x="16364" y="6852"/>
                  <a:pt x="16818" y="6710"/>
                  <a:pt x="17494" y="6692"/>
                </a:cubicBezTo>
                <a:lnTo>
                  <a:pt x="19306" y="6666"/>
                </a:lnTo>
                <a:lnTo>
                  <a:pt x="19306" y="3600"/>
                </a:lnTo>
                <a:cubicBezTo>
                  <a:pt x="18684" y="3510"/>
                  <a:pt x="17796" y="3466"/>
                  <a:pt x="16640" y="3466"/>
                </a:cubicBezTo>
                <a:cubicBezTo>
                  <a:pt x="15306" y="3466"/>
                  <a:pt x="14232" y="3858"/>
                  <a:pt x="13414" y="4640"/>
                </a:cubicBezTo>
                <a:cubicBezTo>
                  <a:pt x="12596" y="5422"/>
                  <a:pt x="12196" y="6550"/>
                  <a:pt x="12214" y="8026"/>
                </a:cubicBezTo>
                <a:lnTo>
                  <a:pt x="12214" y="10560"/>
                </a:lnTo>
                <a:lnTo>
                  <a:pt x="9226" y="10560"/>
                </a:lnTo>
                <a:lnTo>
                  <a:pt x="9226" y="14000"/>
                </a:lnTo>
                <a:lnTo>
                  <a:pt x="12214" y="14000"/>
                </a:lnTo>
                <a:lnTo>
                  <a:pt x="12214" y="22880"/>
                </a:ln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lose/>
              </a:path>
            </a:pathLst>
          </a:custGeom>
          <a:solidFill>
            <a:srgbClr val="3B599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381001"/>
            <a:ext cx="10566400" cy="2395868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3004458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13563" y="4299856"/>
            <a:ext cx="8836837" cy="14959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09CF9A28-047C-490B-991E-F65B0B49256F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2480" y="4241800"/>
            <a:ext cx="106070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61522" y="5935037"/>
            <a:ext cx="3114927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Facebook page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15228" y="5937997"/>
            <a:ext cx="3190905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Twitter page</a:t>
            </a:r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8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23225F1-86A1-46C6-B964-4D22E6F71B53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62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5817"/>
            <a:ext cx="12192000" cy="7413817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296A52D-EBB1-4279-A268-94FD8322F177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0501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B4DC789-4187-426C-B0AB-F4EB2D86449E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2768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2F2EEA0-C87C-4A94-8DF5-C73C1919DB4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11200" y="2448859"/>
            <a:ext cx="10871200" cy="3621741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695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2"/>
            <a:ext cx="10871200" cy="447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506"/>
            <a:ext cx="28448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333" i="1" smtClean="0">
                <a:solidFill>
                  <a:schemeClr val="tx2"/>
                </a:solidFill>
              </a:defRPr>
            </a:lvl1pPr>
          </a:lstStyle>
          <a:p>
            <a:fld id="{940E48C3-141C-4B9B-ACA9-E3C9CCB62C6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453506"/>
            <a:ext cx="5283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333" i="1" smtClean="0">
                <a:solidFill>
                  <a:schemeClr val="tx2"/>
                </a:solidFill>
              </a:defRPr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0" y="6235412"/>
            <a:ext cx="812800" cy="4868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>
            <a:lvl1pPr algn="ctr">
              <a:defRPr lang="en-US" sz="2133" spc="400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723" r:id="rId4"/>
    <p:sldLayoutId id="2147483722" r:id="rId5"/>
    <p:sldLayoutId id="2147483704" r:id="rId6"/>
    <p:sldLayoutId id="2147483707" r:id="rId7"/>
    <p:sldLayoutId id="2147483710" r:id="rId8"/>
    <p:sldLayoutId id="2147483681" r:id="rId9"/>
    <p:sldLayoutId id="2147483694" r:id="rId10"/>
    <p:sldLayoutId id="2147483679" r:id="rId11"/>
    <p:sldLayoutId id="2147483711" r:id="rId12"/>
    <p:sldLayoutId id="2147483680" r:id="rId13"/>
    <p:sldLayoutId id="2147483693" r:id="rId14"/>
    <p:sldLayoutId id="2147483712" r:id="rId15"/>
    <p:sldLayoutId id="2147483713" r:id="rId16"/>
    <p:sldLayoutId id="2147483701" r:id="rId17"/>
    <p:sldLayoutId id="2147483660" r:id="rId18"/>
    <p:sldLayoutId id="2147483676" r:id="rId19"/>
    <p:sldLayoutId id="2147483716" r:id="rId20"/>
    <p:sldLayoutId id="2147483706" r:id="rId21"/>
    <p:sldLayoutId id="2147483705" r:id="rId22"/>
    <p:sldLayoutId id="2147483703" r:id="rId23"/>
    <p:sldLayoutId id="2147483714" r:id="rId24"/>
    <p:sldLayoutId id="2147483699" r:id="rId25"/>
    <p:sldLayoutId id="2147483674" r:id="rId26"/>
    <p:sldLayoutId id="2147483678" r:id="rId27"/>
    <p:sldLayoutId id="2147483700" r:id="rId28"/>
    <p:sldLayoutId id="2147483715" r:id="rId29"/>
    <p:sldLayoutId id="2147483661" r:id="rId30"/>
    <p:sldLayoutId id="2147483682" r:id="rId31"/>
    <p:sldLayoutId id="2147483684" r:id="rId32"/>
    <p:sldLayoutId id="2147483688" r:id="rId33"/>
    <p:sldLayoutId id="2147483697" r:id="rId34"/>
    <p:sldLayoutId id="2147483689" r:id="rId35"/>
    <p:sldLayoutId id="2147483685" r:id="rId36"/>
    <p:sldLayoutId id="2147483687" r:id="rId37"/>
    <p:sldLayoutId id="2147483691" r:id="rId38"/>
    <p:sldLayoutId id="2147483692" r:id="rId39"/>
    <p:sldLayoutId id="2147483686" r:id="rId40"/>
    <p:sldLayoutId id="2147483690" r:id="rId41"/>
    <p:sldLayoutId id="2147483683" r:id="rId42"/>
    <p:sldLayoutId id="2147483667" r:id="rId43"/>
    <p:sldLayoutId id="2147483666" r:id="rId44"/>
    <p:sldLayoutId id="2147483702" r:id="rId45"/>
    <p:sldLayoutId id="2147483677" r:id="rId46"/>
    <p:sldLayoutId id="2147483670" r:id="rId47"/>
    <p:sldLayoutId id="2147483671" r:id="rId48"/>
    <p:sldLayoutId id="2147483673" r:id="rId49"/>
    <p:sldLayoutId id="2147483662" r:id="rId50"/>
    <p:sldLayoutId id="2147483664" r:id="rId51"/>
    <p:sldLayoutId id="2147483672" r:id="rId52"/>
    <p:sldLayoutId id="2147483665" r:id="rId53"/>
    <p:sldLayoutId id="2147483663" r:id="rId54"/>
    <p:sldLayoutId id="2147483739" r:id="rId55"/>
    <p:sldLayoutId id="2147483668" r:id="rId56"/>
    <p:sldLayoutId id="2147483696" r:id="rId57"/>
    <p:sldLayoutId id="2147483698" r:id="rId58"/>
    <p:sldLayoutId id="2147483740" r:id="rId59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lang="en-US" sz="5867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lang="en-U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D539-D711-4A29-B08A-A3DCD4C38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 LLM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47611-EA1F-4792-BA71-0EC05D5D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</p:spPr>
        <p:txBody>
          <a:bodyPr/>
          <a:lstStyle/>
          <a:p>
            <a:r>
              <a:rPr lang="en-GB" dirty="0"/>
              <a:t>Bill Matthews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84F6-2457-9475-53F3-D4552E729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87CE9-2D85-A632-1EF5-64574A95EA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962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4421-5106-FE0E-3A36-FEE0DEE8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Generation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6498-0105-E43E-A73A-1C2C04DF9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Human Curation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2191-A2A4-1728-C41F-9FF3798CF1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4201-B439-A904-8E35-ECD52F87E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FB97C9-41DD-9C00-1E1C-2D1CBD7261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Mutating Inputs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137FC8-3AC6-3D64-D3EB-36987C77B5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LLM Assisted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6BB99-DB69-087E-A321-4FA53C1F8D3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create sets of inputs that give us the coverage we need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22969A-EAE0-7A36-BA3C-588ED6C27B00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create a reference set of inputs for a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mutate these to create new inputs in a systematic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synonyms, negation, filler words/phrases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780CC3-C63B-37BF-09E0-7B1B8213C4AE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use an LLM to generate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a prompt to generate n-unique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a reference input and a prompt to generate n-unique variations of the original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539FED-F846-5669-83B2-6516267A2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the Oracle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55DA-DB8D-7D0F-F0AF-51C55C2EE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Human Evaluation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9635-96AE-421B-BEE9-292E0628A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Semantic Similarity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81E1BC-B44F-A614-000C-C75D5B0E9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LLM Assisted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C5E8B-D616-F40A-B02F-3E6CE99F4B6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Humans can evaluate the outputs to ensure it meets whatever criteria we are evaluating.</a:t>
            </a:r>
          </a:p>
          <a:p>
            <a:endParaRPr lang="en-GB" dirty="0"/>
          </a:p>
          <a:p>
            <a:r>
              <a:rPr lang="en-GB" dirty="0"/>
              <a:t>We can use a set of reference outputs to check the generated output against</a:t>
            </a:r>
          </a:p>
          <a:p>
            <a:endParaRPr lang="en-GB" dirty="0"/>
          </a:p>
          <a:p>
            <a:r>
              <a:rPr lang="en-GB" dirty="0"/>
              <a:t>We can use some form of rubric to check the output</a:t>
            </a:r>
          </a:p>
          <a:p>
            <a:endParaRPr lang="en-GB" dirty="0"/>
          </a:p>
          <a:p>
            <a:r>
              <a:rPr lang="en-GB" dirty="0"/>
              <a:t>Can be challenging and time-consuming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0E9E1E-E089-981A-8638-2EFC2D0E93C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We can use Semantic Similarity to check if  the output is semantically similar to some reference outputs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00A2AE-B8E5-064E-5765-C317E96D18E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We can ask an LLM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assess the output against some rubric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Evaluate the output against the reference outputs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727-C48A-70CA-5330-0F6F8F4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and Semantic Similarity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4641B9-8599-FF45-858E-37B63881C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Some </a:t>
            </a:r>
            <a:r>
              <a:rPr lang="en-GB" i="1"/>
              <a:t>Random </a:t>
            </a:r>
            <a:r>
              <a:rPr lang="en-GB"/>
              <a:t>words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8CA2-27AE-B846-E6E8-631879CD43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E6EB-773D-49FB-1522-B6E3248F8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169DCD4-C3A3-37BE-3380-F854FDBB7B9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Ministry of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TestBash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Brighton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London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Tiger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Jaguar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B0D5E2-7D5D-ABEC-B8F1-A68C24B64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368D635-5179-F350-1AB9-D842C57A117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1381" b="1381"/>
          <a:stretch/>
        </p:blipFill>
        <p:spPr>
          <a:xfrm>
            <a:off x="5735638" y="1663700"/>
            <a:ext cx="5846762" cy="4349750"/>
          </a:xfrm>
        </p:spPr>
      </p:pic>
    </p:spTree>
    <p:extLst>
      <p:ext uri="{BB962C8B-B14F-4D97-AF65-F5344CB8AC3E}">
        <p14:creationId xmlns:p14="http://schemas.microsoft.com/office/powerpoint/2010/main" val="29515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General Approach to the Approximation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55DA-DB8D-7D0F-F0AF-51C55C2EE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Evaluate  Across a Distribution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9635-96AE-421B-BEE9-292E0628A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a Minimum Criteria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81E1BC-B44F-A614-000C-C75D5B0E9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Error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FC5E8B-D616-F40A-B02F-3E6CE99F4B6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We need to have a sense of a distribution of inputs to evaluate</a:t>
            </a:r>
          </a:p>
          <a:p>
            <a:endParaRPr lang="en-GB" dirty="0"/>
          </a:p>
          <a:p>
            <a:r>
              <a:rPr lang="en-GB" dirty="0"/>
              <a:t>We then determine if outputs meet our evaluation criteria or not</a:t>
            </a:r>
          </a:p>
          <a:p>
            <a:endParaRPr lang="en-GB" dirty="0"/>
          </a:p>
          <a:p>
            <a:r>
              <a:rPr lang="en-GB" dirty="0"/>
              <a:t>Aggregate across the distribution into some metric.</a:t>
            </a:r>
          </a:p>
          <a:p>
            <a:endParaRPr lang="en-GB" dirty="0"/>
          </a:p>
          <a:p>
            <a:r>
              <a:rPr lang="en-GB" dirty="0"/>
              <a:t>The metric could be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simple pass/fail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some weighting scheme to penalise certain types of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Stratified to provide metrics for different groupings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0E9E1E-E089-981A-8638-2EFC2D0E93C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Sets some minimum level based on the metric that the model should reach to be considered “OK”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00A2AE-B8E5-064E-5765-C317E96D18E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Examine what the model gets wrong to determine if the errors occur: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Completely at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some common themes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There may be more than one theme or criteria that is causing errors.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E6DFC7B-5314-AC49-59B2-C147B1B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of Quality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A7A66B-F2E7-EF35-7739-CB042ED598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340768"/>
            <a:ext cx="10871200" cy="488329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Correctness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Fairness and Bias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Robustness – non-malicious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Robustness – malicious –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Interpretability &amp; Explainability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Data Privacy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Safety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Performance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Ethical Alignment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Accessibility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1E6F-302B-32C2-FFDD-50E797F3C1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4185-4CE4-6E81-57A7-3958FBEE1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9AEEDD-5900-D2AC-316D-579EBBE8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81B-50C8-3839-AB56-099CA9A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Correctness </a:t>
            </a:r>
            <a:r>
              <a:rPr lang="en-GB" sz="4000" dirty="0"/>
              <a:t>(group Discussion 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D38D-27F1-AF36-E959-ACD03E05A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/>
          <a:lstStyle/>
          <a:p>
            <a:r>
              <a:rPr lang="en-GB" dirty="0"/>
              <a:t>We can define Correctness as “the ability to produce acceptable outputs to given inputs”</a:t>
            </a:r>
          </a:p>
          <a:p>
            <a:r>
              <a:rPr lang="en-GB" dirty="0"/>
              <a:t>Correctness is the basis of functional testing for an LLM Application</a:t>
            </a:r>
          </a:p>
          <a:p>
            <a:endParaRPr lang="en-GB" dirty="0"/>
          </a:p>
          <a:p>
            <a:r>
              <a:rPr lang="en-GB" dirty="0"/>
              <a:t>However, the notion of </a:t>
            </a:r>
            <a:r>
              <a:rPr lang="en-GB" i="1" dirty="0"/>
              <a:t>Correctness</a:t>
            </a:r>
            <a:r>
              <a:rPr lang="en-GB" dirty="0"/>
              <a:t> is multi-facetted.</a:t>
            </a:r>
          </a:p>
          <a:p>
            <a:endParaRPr lang="en-GB" dirty="0"/>
          </a:p>
          <a:p>
            <a:r>
              <a:rPr lang="en-GB" dirty="0"/>
              <a:t>What are different aspects of correctness might we consider for our Demo App and any other LLM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Accuracy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Relevance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Conciseness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Coherence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Tone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Structure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How might we want to segment the topic of correctness to provide better information about correctness?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Scope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Coverage of tasks types acceptable to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B19-E70A-C9D3-4484-296FA91075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364-577E-4F70-B340-26F594E1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119E-9DB0-EA8B-8048-319B9E43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75-E96B-D790-4F69-809DAAF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 2: Testing for Correctness </a:t>
            </a:r>
            <a:r>
              <a:rPr lang="en-GB" sz="4400" dirty="0"/>
              <a:t>(15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4645-22EE-6096-8E99-076B748CB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>
            <a:normAutofit fontScale="92500" lnSpcReduction="20000"/>
          </a:bodyPr>
          <a:lstStyle/>
          <a:p>
            <a:endParaRPr lang="en-GB" sz="2000" dirty="0"/>
          </a:p>
          <a:p>
            <a:r>
              <a:rPr lang="en-GB" sz="2000" dirty="0"/>
              <a:t>The purpose of the Demo App is to give employees accurate information about topics related to their employment conditions.</a:t>
            </a:r>
          </a:p>
          <a:p>
            <a:endParaRPr lang="en-GB" sz="2000" dirty="0"/>
          </a:p>
          <a:p>
            <a:r>
              <a:rPr lang="en-GB" sz="2000" dirty="0"/>
              <a:t>In your groups consider and discuss: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What are the different aspects of correctness that we need to consider for the Application?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/>
              <a:t>Pick between 1 and 3 of these aspects and consider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What approach to generating inputs would work for this? (input generation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How would you determine an correct/acceptable output? (the oracle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How would you evaluate the model against </a:t>
            </a:r>
            <a:r>
              <a:rPr lang="en-GB" sz="2000" dirty="0" err="1"/>
              <a:t>tthis</a:t>
            </a:r>
            <a:r>
              <a:rPr lang="en-GB" sz="2000" dirty="0"/>
              <a:t> aspect of correctness (the approximation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sz="2000" dirty="0"/>
              <a:t>What residual risks might be present if you adopt this approach?</a:t>
            </a:r>
          </a:p>
          <a:p>
            <a:pPr marL="1009635" lvl="1" indent="-400050">
              <a:buFont typeface="+mj-lt"/>
              <a:buAutoNum type="romanUcPeriod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Accuracy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Relevance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Conciseness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Coherence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Tone of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Structure of the Output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368D-0F07-ABDF-0A92-9B396DA69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0140-5DCE-D1A9-4D2F-B6CD3702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BAFE-D6A2-BE34-D266-A11995D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81B-50C8-3839-AB56-099CA9A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Fairness </a:t>
            </a:r>
            <a:r>
              <a:rPr lang="en-GB" sz="4000" dirty="0"/>
              <a:t>(group Discussion 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D38D-27F1-AF36-E959-ACD03E05A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>
            <a:normAutofit/>
          </a:bodyPr>
          <a:lstStyle/>
          <a:p>
            <a:r>
              <a:rPr lang="en-GB" dirty="0"/>
              <a:t>We can define Fairness as “equality of outcomes for different groups”</a:t>
            </a:r>
          </a:p>
          <a:p>
            <a:endParaRPr lang="en-GB" dirty="0"/>
          </a:p>
          <a:p>
            <a:r>
              <a:rPr lang="en-GB" dirty="0"/>
              <a:t>In particular we are interested in fairness across demographic groups</a:t>
            </a:r>
          </a:p>
          <a:p>
            <a:endParaRPr lang="en-GB" dirty="0"/>
          </a:p>
          <a:p>
            <a:r>
              <a:rPr lang="en-GB" dirty="0"/>
              <a:t>This is a subset of functional testing but we are focusing on how</a:t>
            </a:r>
          </a:p>
          <a:p>
            <a:r>
              <a:rPr lang="en-GB" dirty="0"/>
              <a:t>However, the notion of </a:t>
            </a:r>
            <a:r>
              <a:rPr lang="en-GB" i="1" dirty="0"/>
              <a:t>Correctness</a:t>
            </a:r>
            <a:r>
              <a:rPr lang="en-GB" dirty="0"/>
              <a:t> is multi-facetted.</a:t>
            </a:r>
          </a:p>
          <a:p>
            <a:endParaRPr lang="en-GB" dirty="0"/>
          </a:p>
          <a:p>
            <a:r>
              <a:rPr lang="en-GB" dirty="0"/>
              <a:t>In assessing Fairness, we need to consider what are the different ways that a lack of fairness would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Outcome fairness – ensuring the model does not systematically favour one group over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Toxicity – racial slurs, sexual content, abusive language, aggressive language – both in general and in response to specific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of an reinforcing Stereotypes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Reinforcing Cultural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r>
              <a:rPr lang="en-GB" dirty="0"/>
              <a:t>What are some of the different groupings that we might want to consider for our fairness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Ethnic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Sexuality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Intersectional (e.g. disabled + LGBT+)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B19-E70A-C9D3-4484-296FA91075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364-577E-4F70-B340-26F594E1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119E-9DB0-EA8B-8048-319B9E43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75-E96B-D790-4F69-809DAAF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 3: Testing for Fairness </a:t>
            </a:r>
            <a:r>
              <a:rPr lang="en-GB" sz="4400" dirty="0"/>
              <a:t>(15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4645-22EE-6096-8E99-076B748CB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purpose of the Demo App is to give appropriate information to employees that is free from bias and treats all employees fairly.</a:t>
            </a:r>
          </a:p>
          <a:p>
            <a:endParaRPr lang="en-GB" dirty="0"/>
          </a:p>
          <a:p>
            <a:r>
              <a:rPr lang="en-GB" dirty="0"/>
              <a:t>In your groups consider and discuss: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Pick 1-2 aspects of Fairness and Bias and consider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approach to generating inputs would you take to assess this aspect? (input generation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determine an correct/acceptable output? (the oracle problem)</a:t>
            </a:r>
          </a:p>
          <a:p>
            <a:pPr marL="1619220" lvl="2" indent="-400050">
              <a:buFont typeface="+mj-lt"/>
              <a:buAutoNum type="romanUcPeriod"/>
            </a:pPr>
            <a:r>
              <a:rPr lang="en-GB" dirty="0"/>
              <a:t>For some aspects it might be easier to consider how would you determine an inappropriate output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evaluate the model against this aspect of fairness (the approximation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residual risks might be present if you adopt this approach?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368D-0F07-ABDF-0A92-9B396DA69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0140-5DCE-D1A9-4D2F-B6CD3702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BAFE-D6A2-BE34-D266-A11995D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81B-50C8-3839-AB56-099CA9A8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Robustness </a:t>
            </a:r>
            <a:r>
              <a:rPr lang="en-GB" sz="4000" dirty="0"/>
              <a:t>(group Discussion 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D38D-27F1-AF36-E959-ACD03E05A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>
            <a:normAutofit/>
          </a:bodyPr>
          <a:lstStyle/>
          <a:p>
            <a:r>
              <a:rPr lang="en-GB" dirty="0"/>
              <a:t>We can define Robustness as “the ability resist attempts at misuse”</a:t>
            </a:r>
          </a:p>
          <a:p>
            <a:endParaRPr lang="en-GB" dirty="0"/>
          </a:p>
          <a:p>
            <a:r>
              <a:rPr lang="en-GB" dirty="0"/>
              <a:t>This has overlaps with security testing</a:t>
            </a:r>
          </a:p>
          <a:p>
            <a:endParaRPr lang="en-GB" dirty="0"/>
          </a:p>
          <a:p>
            <a:r>
              <a:rPr lang="en-GB" dirty="0"/>
              <a:t>In assessing Robustness, we need to consider what are the different ways that a lack of robustness would manifest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ambiguous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Resilience to adversarial inputs (prompt injection)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Stability under minor input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Stability under noisy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Performance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of context shits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long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 recovery and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Response Consistency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Edge Cases/Rare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Handling of inappropriate inputs/topics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5B19-E70A-C9D3-4484-296FA91075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364-577E-4F70-B340-26F594E1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119E-9DB0-EA8B-8048-319B9E43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3066EA-5C71-603B-871F-06DA99A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D65F20-4D3C-364B-5AD2-947EABCD9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800" dirty="0"/>
              <a:t>Introduction to LLM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91EC7E-F8DA-9FF9-EB26-84763C9B7E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800" dirty="0"/>
              <a:t>Dimensions of Quality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DBC0EC-96DB-294D-8835-887514A33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Testing for Bias &amp; </a:t>
            </a:r>
            <a:r>
              <a:rPr lang="en-GB" sz="2800" dirty="0" err="1"/>
              <a:t>Faireness</a:t>
            </a:r>
            <a:endParaRPr lang="en-GB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2B28-046F-7C50-AD8D-63BC4F5C44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sz="2800" dirty="0"/>
              <a:t>Core Testing Challenges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4C7049-2E97-534E-3874-C33790484A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2800" dirty="0"/>
              <a:t>Testing for Correctness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EDD6858-6188-874F-0A24-52F3090613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2800" dirty="0"/>
              <a:t>Testing for Robustness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5973B4-56FF-CBA3-0325-1F7ACE4C889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5C50C6-C750-4782-1AF7-0B0A958C5F4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D792149-7631-977B-40CD-62F58B61AF11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3F3572-3055-0765-6186-752D94B6E50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E8FC5F-6160-5BB8-09FF-1AE88D79525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CA0454C-2071-6745-0B66-0764FC759D0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1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75-E96B-D790-4F69-809DAAF9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 4: Testing for Robustness </a:t>
            </a:r>
            <a:r>
              <a:rPr lang="en-GB" sz="4400" dirty="0"/>
              <a:t>(15 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4645-22EE-6096-8E99-076B748CB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The purpose of the Demo App is to give appropriate information to employees regardless of their </a:t>
            </a:r>
          </a:p>
          <a:p>
            <a:r>
              <a:rPr lang="en-GB" dirty="0"/>
              <a:t>In your groups consider and discuss: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Pick 1-2 aspects of Robustness and consider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approach to generating inputs would you take to assess this aspect? (input generation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determine an correct/acceptable output? (the oracle problem)</a:t>
            </a:r>
          </a:p>
          <a:p>
            <a:pPr marL="1619220" lvl="2" indent="-400050">
              <a:buFont typeface="+mj-lt"/>
              <a:buAutoNum type="romanUcPeriod"/>
            </a:pPr>
            <a:r>
              <a:rPr lang="en-GB" dirty="0"/>
              <a:t>For some aspects it might be easier to consider how would you determine an inappropriate output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How would you evaluate the model against this aspect of robustness (the approximation problem)</a:t>
            </a:r>
          </a:p>
          <a:p>
            <a:pPr marL="1009635" lvl="1" indent="-400050">
              <a:buFont typeface="+mj-lt"/>
              <a:buAutoNum type="romanUcPeriod"/>
            </a:pPr>
            <a:r>
              <a:rPr lang="en-GB" dirty="0"/>
              <a:t>What residual risks might be present if you adopt this approach?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368D-0F07-ABDF-0A92-9B396DA693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0140-5DCE-D1A9-4D2F-B6CD3702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BAFE-D6A2-BE34-D266-A11995D3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F02B-1750-25E8-9345-19015487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4B91-A175-BAC3-C5B3-F8A47B1787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340768"/>
            <a:ext cx="10871200" cy="48832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Key challenges of testing LLM Applications and how these are essential to most tests we would conduct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Input Generation Problem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Oracle Problem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Approximation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Different Dimensions of Quality that we would need to consider for any LLM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Practice at defining approaches to testing and evaluating different dimensions of quality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Correctness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Faireness</a:t>
            </a:r>
            <a:r>
              <a:rPr lang="en-GB" dirty="0"/>
              <a:t> and Bias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Robustness (non-malicious)</a:t>
            </a:r>
          </a:p>
          <a:p>
            <a:pPr marL="1504920" lvl="2" indent="-285750">
              <a:buFont typeface="Wingdings" panose="05000000000000000000" pitchFamily="2" charset="2"/>
              <a:buChar char="Ø"/>
            </a:pPr>
            <a:r>
              <a:rPr lang="en-GB" dirty="0"/>
              <a:t>If you are interested in Robustness to malicious use – try to attend the session </a:t>
            </a:r>
            <a:r>
              <a:rPr lang="en-GB"/>
              <a:t>later today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27F2-886E-EFD6-F80A-54808D4E51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CB9F-9948-9719-8BE7-1759FBC17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A996E-8C3D-C3A7-6B35-755C8B3E1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4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7200" y="2413000"/>
            <a:ext cx="8737600" cy="14747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Thank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828800" y="3937000"/>
            <a:ext cx="9448800" cy="15802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Ask </a:t>
            </a:r>
            <a:r>
              <a:rPr lang="en-US" sz="2400" dirty="0">
                <a:solidFill>
                  <a:schemeClr val="accent1"/>
                </a:solidFill>
              </a:rPr>
              <a:t>Questions</a:t>
            </a:r>
            <a:r>
              <a:rPr lang="en-US" sz="2400" dirty="0">
                <a:solidFill>
                  <a:schemeClr val="tx1"/>
                </a:solidFill>
              </a:rPr>
              <a:t> now or later via: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During </a:t>
            </a:r>
            <a:r>
              <a:rPr lang="en-US" sz="2000" dirty="0" err="1">
                <a:solidFill>
                  <a:schemeClr val="tx1"/>
                </a:solidFill>
              </a:rPr>
              <a:t>TestBash</a:t>
            </a:r>
            <a:r>
              <a:rPr lang="en-US" sz="2000" dirty="0">
                <a:solidFill>
                  <a:schemeClr val="tx1"/>
                </a:solidFill>
              </a:rPr>
              <a:t> (I’m very approachable!)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Ministry of Testing Slack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LinkedIn: </a:t>
            </a:r>
            <a:r>
              <a:rPr lang="en-US" sz="2000" b="1" dirty="0">
                <a:solidFill>
                  <a:schemeClr val="tx1"/>
                </a:solidFill>
              </a:rPr>
              <a:t>linkedin.com/in/</a:t>
            </a:r>
            <a:r>
              <a:rPr lang="en-US" sz="2000" b="1" dirty="0" err="1">
                <a:solidFill>
                  <a:schemeClr val="tx1"/>
                </a:solidFill>
              </a:rPr>
              <a:t>billmatthews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Threads: </a:t>
            </a:r>
            <a:r>
              <a:rPr lang="en-US" sz="2000" b="1" dirty="0">
                <a:solidFill>
                  <a:schemeClr val="tx1"/>
                </a:solidFill>
              </a:rPr>
              <a:t>@BillMatthews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dirty="0"/>
              <a:t>©2019 Target Testing Ltd.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A3F1B5D-EFD4-0FE5-6FE2-6BBD3BC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LLMs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60560A-25CB-8CA6-C81F-FC161F71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279FC1-EABA-37D1-8F14-25007DD37E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Large Language Models (LLMs) are Machine Learning Models based on the Transformer architecture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Designed to understand natural language and produce outputs relevant to the input.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learning and understand should be caveated with </a:t>
            </a:r>
            <a:r>
              <a:rPr lang="en-GB" sz="2400" b="1" dirty="0"/>
              <a:t>to some degree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Considerably outperform previous Natural Language Machine Learning models</a:t>
            </a:r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C363-DF70-4BDC-FD7D-E702C72A43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3225F1-86A1-46C6-B964-4D22E6F71B53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2610-2788-EFF3-1679-20AE3FF2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9A5DC4-09B7-9343-1B77-DA3A3760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Transformer Architecture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95AD03-CBD4-7414-56FF-C6BB7B69BE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72391" y="1484784"/>
            <a:ext cx="4978400" cy="660400"/>
          </a:xfrm>
        </p:spPr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A918-9605-FF1F-1902-DB244EAE52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889F-D1A1-E9DA-392A-1F0440E31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DCD171-A389-283C-55A1-9B0EDBE373D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1200" y="1484784"/>
            <a:ext cx="5283200" cy="468741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59B082-0303-D10F-19FC-6A618B9C30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04000" y="2145184"/>
            <a:ext cx="4978400" cy="402701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Huge number of parameters (7-30+ billion)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Processes a stream of inputs (tokens)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Outputs Probabilities</a:t>
            </a:r>
            <a:r>
              <a:rPr lang="en-GB" sz="2000" dirty="0"/>
              <a:t> for the next token/word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GB" sz="2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9F2D-5158-4470-63C8-16F549AB2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82D4E-A91E-DCAC-AC49-6CCE6FE8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426162"/>
            <a:ext cx="3312368" cy="46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1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17EC-D962-FA17-E58B-B2895321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 LLMs Trained?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E4FDDC-D4D2-375F-6989-65AE22D4B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1. Pre-Training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CAA2-529A-E31F-C5AB-56BC88608B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FCEB5-F940-D79F-038C-428D9E63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1EF3FB-F12A-760A-9B0D-981EF9187B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2. Instruction Fine Tunning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434B0F-7BEE-DA41-1987-BCE9047227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3. Human Feedback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A0BE1A-ABB4-D6EE-F3DC-D5EF535C893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Self-Supervised Learning to develop language understanding.</a:t>
            </a:r>
          </a:p>
          <a:p>
            <a:endParaRPr lang="en-GB" dirty="0"/>
          </a:p>
          <a:p>
            <a:r>
              <a:rPr lang="en-GB" dirty="0"/>
              <a:t>Large quantities of raw </a:t>
            </a:r>
            <a:r>
              <a:rPr lang="en-GB" dirty="0" err="1"/>
              <a:t>unlabbeld</a:t>
            </a:r>
            <a:r>
              <a:rPr lang="en-GB" dirty="0"/>
              <a:t> data (usually from internet sources)</a:t>
            </a:r>
          </a:p>
          <a:p>
            <a:endParaRPr lang="en-GB" dirty="0"/>
          </a:p>
          <a:p>
            <a:r>
              <a:rPr lang="en-GB" dirty="0"/>
              <a:t>Model learns to predict random masked words/tokens in sequences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71B2E7-EC75-D15F-218C-1953489DCBDD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Collection of prompts pairs (input and output).</a:t>
            </a:r>
          </a:p>
          <a:p>
            <a:endParaRPr lang="en-GB" dirty="0"/>
          </a:p>
          <a:p>
            <a:r>
              <a:rPr lang="en-GB" dirty="0"/>
              <a:t>Model learns to predict output for given inputs.</a:t>
            </a:r>
          </a:p>
          <a:p>
            <a:endParaRPr lang="en-GB" dirty="0"/>
          </a:p>
          <a:p>
            <a:r>
              <a:rPr lang="en-GB" dirty="0"/>
              <a:t>Model is learning specific tasks such as summarisation, question answering, translation etc.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49210E-DF8C-A07C-F070-1642C29EC40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Collection of prompts pairs (input and output).</a:t>
            </a:r>
          </a:p>
          <a:p>
            <a:endParaRPr lang="en-GB" dirty="0"/>
          </a:p>
          <a:p>
            <a:r>
              <a:rPr lang="en-GB" dirty="0"/>
              <a:t>Human Labeller</a:t>
            </a:r>
          </a:p>
          <a:p>
            <a:endParaRPr lang="en-GB" dirty="0"/>
          </a:p>
          <a:p>
            <a:r>
              <a:rPr lang="en-GB" dirty="0"/>
              <a:t>Human feedback on model outputs to align the model to human goals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1CC62-9355-0A51-80FB-A7B84CD89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68A77DB-553A-0D61-E63E-ACBE52C2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 Applications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61F03A-9009-A8D4-5223-2E4A1609F0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196752"/>
            <a:ext cx="10871200" cy="50273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Large Language Models tend to be general purpose or have a wide scope but businesses tend to want to have narrow purposes that fit their context.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LLMs are generally well tested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Use Standard Benchmarks to evaluate abilities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Businesses want to use LLMs to serve their </a:t>
            </a:r>
            <a:r>
              <a:rPr lang="en-GB" b="1" dirty="0"/>
              <a:t>specific business purpose 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these are LLM Applications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Chat-GPT is one such LLM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business might use a bespoke LLM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They may use an LLM that they built and trained or fine-tuned a existing LLM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The may use a general purpose LLM as GPT, Gemini, Bard etc. and limit the scope using prompting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LLM Apps tend to have a number of components in addition to the underlying LLM to control the output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Prompt Templates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Routers to pass queries to different LLMs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Routers to use tools to accomplish </a:t>
            </a:r>
            <a:r>
              <a:rPr lang="en-GB" dirty="0" err="1"/>
              <a:t>taks</a:t>
            </a:r>
            <a:endParaRPr lang="en-GB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Calls to LLMs to optimise and expand queries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Guardrails to prevent malicious use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dirty="0"/>
              <a:t>Private data stores to enable the LLM to generate output based on local/private knowledge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7A7246-26A8-3803-6E73-8ED727816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FBE4-69E9-3EBB-32A4-60E09C1B1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C46C-73D8-9BC2-A988-A6CF6A244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4899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5FF-E8CB-EB2A-59CE-F23B13BD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we use LLMs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B5B2-24C9-AF8E-8386-053A20518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34D9-AE2F-97F4-B91F-D1A46C7BE6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1DB9-83FB-9B67-6941-3582C5E93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F6A9043-13FE-37DD-1B21-4D7B30FAA0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Text Summarization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00E2D6-97CD-36FB-4688-2B9E5A391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Information Extraction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34D1A-8F09-7879-4934-22CC83195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Given a prompt we can instruct the model to generate content, </a:t>
            </a:r>
            <a:r>
              <a:rPr lang="en-GB" dirty="0" err="1"/>
              <a:t>quizes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AA59F-2EE8-DE26-2AF4-5F97E630C5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Given one or more documents we can summarise the documents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7D86FD-29EA-DA48-A297-6B3DAA09A0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Given a document we can prompt the model to extract specific information from the document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9B14C4-DFC8-D949-5C21-2C018DDC2F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F553BBC-92DA-C68D-9B78-E09C10B8AC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CAED5B2-0DC8-0BD7-CD36-7F8CE107AA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7FB09A9-A550-8D46-7A78-4F4A3C793E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Given a text input we can prompt the model to translate the text into different languages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CDF41BE-BEDB-6265-9014-563014625B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Given a set of documents we can prompt the LLM to make recommendations based on some criteria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D94EE0-4A09-E26E-077D-A519A92947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Given text we can prompt an LLM to detect language patterns such as toxicity, sentiment or classify the text into some </a:t>
            </a:r>
            <a:r>
              <a:rPr lang="en-GB" dirty="0" err="1"/>
              <a:t>taxonmy</a:t>
            </a:r>
            <a:r>
              <a:rPr lang="en-GB" dirty="0"/>
              <a:t>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C4C91C-6E97-00AC-8FF9-D95F5195B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6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2768-9722-BAD0-F844-6E837101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 1: Explore the Demo LLM App </a:t>
            </a:r>
            <a:r>
              <a:rPr lang="en-GB" sz="3600" dirty="0"/>
              <a:t>(10-15mins)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8397-56B5-47EA-4FC7-A86FBC24D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link to access the Demo Application at the following URL</a:t>
            </a:r>
          </a:p>
          <a:p>
            <a:pPr algn="ctr"/>
            <a:r>
              <a:rPr lang="en-GB" sz="3600" dirty="0"/>
              <a:t>https://github.com/BillMatthews/TestBash2024</a:t>
            </a:r>
          </a:p>
          <a:p>
            <a:endParaRPr lang="en-GB" dirty="0"/>
          </a:p>
          <a:p>
            <a:r>
              <a:rPr lang="en-GB" dirty="0"/>
              <a:t>Explore the Demo Application and observe the behaviours when you interact with the app as follows.</a:t>
            </a:r>
          </a:p>
          <a:p>
            <a:pPr marL="342900" indent="-342900">
              <a:buAutoNum type="arabicPeriod"/>
            </a:pPr>
            <a:r>
              <a:rPr lang="en-GB" dirty="0"/>
              <a:t>Try asking questions</a:t>
            </a:r>
          </a:p>
          <a:p>
            <a:pPr marL="342900" indent="-342900">
              <a:buAutoNum type="arabicPeriod"/>
            </a:pPr>
            <a:r>
              <a:rPr lang="en-GB" dirty="0"/>
              <a:t>Try asking the same question twice</a:t>
            </a:r>
          </a:p>
          <a:p>
            <a:pPr marL="342900" indent="-342900">
              <a:buAutoNum type="arabicPeriod"/>
            </a:pPr>
            <a:r>
              <a:rPr lang="en-GB" dirty="0"/>
              <a:t>Try asking the same question in different ways</a:t>
            </a:r>
          </a:p>
          <a:p>
            <a:pPr marL="342900" indent="-342900">
              <a:buAutoNum type="arabicPeriod"/>
            </a:pPr>
            <a:r>
              <a:rPr lang="en-GB" dirty="0"/>
              <a:t>Try asking simple questions</a:t>
            </a:r>
          </a:p>
          <a:p>
            <a:pPr marL="342900" indent="-342900">
              <a:buAutoNum type="arabicPeriod"/>
            </a:pPr>
            <a:r>
              <a:rPr lang="en-GB" dirty="0"/>
              <a:t>Try asking complex questions</a:t>
            </a:r>
          </a:p>
          <a:p>
            <a:pPr marL="342900" indent="-342900">
              <a:buAutoNum type="arabicPeriod"/>
            </a:pPr>
            <a:r>
              <a:rPr lang="en-GB" dirty="0"/>
              <a:t>Try having a conversation with the LLM App on a topic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In your groups consider and discuss:</a:t>
            </a:r>
          </a:p>
          <a:p>
            <a:pPr marL="342900" indent="-342900">
              <a:buAutoNum type="arabicPeriod"/>
            </a:pPr>
            <a:r>
              <a:rPr lang="en-GB" dirty="0"/>
              <a:t>What challenges can you foresee with testing an application like this?</a:t>
            </a:r>
          </a:p>
          <a:p>
            <a:pPr marL="342900" indent="-342900">
              <a:buAutoNum type="arabicPeriod"/>
            </a:pPr>
            <a:r>
              <a:rPr lang="en-GB" dirty="0"/>
              <a:t>What aspects of testing this LLM App seems different to testing more traditional applications (such as an ecommerce site)?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What aspects of testing this LLM App seems similar to testing more traditional applications (such as an ecommerce site)?</a:t>
            </a:r>
          </a:p>
          <a:p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1FCF-0F0B-2668-B6EB-FE7B177CC7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DD22B-B276-C47E-9709-A993779D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4279-207F-7E7E-1978-46E98ABB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for Testing LLMs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A94A27-054B-FC3E-1943-AEF4D0D9F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Input Generation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September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©2018 Your Company. All Rights Reserved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93C87-8673-20E5-12F5-5EFD60BF8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Oracle Problem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51DA31-7167-EF05-2FBF-9B15F33891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Approximation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42E568-3B9C-1D67-704D-BBB9CAEE71B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LLMs typically use natural language to express what we want the app to do.</a:t>
            </a:r>
          </a:p>
          <a:p>
            <a:r>
              <a:rPr lang="en-GB" dirty="0"/>
              <a:t>The same objective can be expressed in many ways using subtly different structures and words but retain the same semantic meaning.</a:t>
            </a:r>
          </a:p>
          <a:p>
            <a:r>
              <a:rPr lang="en-GB" dirty="0"/>
              <a:t>How do we know if we have a good level of coverage?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6E84390-DD96-47DE-A218-4447D68AE2F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LLMs generate non-deterministic outputs</a:t>
            </a:r>
          </a:p>
          <a:p>
            <a:r>
              <a:rPr lang="en-GB" dirty="0"/>
              <a:t>We need mechanisms to decide if there is a problem or not</a:t>
            </a:r>
          </a:p>
          <a:p>
            <a:r>
              <a:rPr lang="en-GB" dirty="0"/>
              <a:t>Since we are generating text this can take a variety of forms so we need ways to evaluate if there is a problem or not.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239EFB1-A8FD-1B89-DB13-24B8F738505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All ML Models (including LLMs) are an approximation of a solution to a problem.</a:t>
            </a:r>
          </a:p>
          <a:p>
            <a:r>
              <a:rPr lang="en-GB" dirty="0"/>
              <a:t>The Model is never going to be 100% correct….and that’s ok</a:t>
            </a:r>
          </a:p>
          <a:p>
            <a:r>
              <a:rPr lang="en-GB" dirty="0"/>
              <a:t>We need to test across a distribution to understand if there is a problem (in general terms)</a:t>
            </a:r>
          </a:p>
          <a:p>
            <a:r>
              <a:rPr lang="en-GB" dirty="0"/>
              <a:t>We need to dig into the errors to understand if there is a specific problem.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ltimate Blue">
      <a:dk1>
        <a:srgbClr val="262626"/>
      </a:dk1>
      <a:lt1>
        <a:srgbClr val="FFFFFF"/>
      </a:lt1>
      <a:dk2>
        <a:srgbClr val="B6B6B6"/>
      </a:dk2>
      <a:lt2>
        <a:srgbClr val="B6B6B6"/>
      </a:lt2>
      <a:accent1>
        <a:srgbClr val="00B0F0"/>
      </a:accent1>
      <a:accent2>
        <a:srgbClr val="818181"/>
      </a:accent2>
      <a:accent3>
        <a:srgbClr val="262626"/>
      </a:accent3>
      <a:accent4>
        <a:srgbClr val="00B0F0"/>
      </a:accent4>
      <a:accent5>
        <a:srgbClr val="B6B6B6"/>
      </a:accent5>
      <a:accent6>
        <a:srgbClr val="4BACC6"/>
      </a:accent6>
      <a:hlink>
        <a:srgbClr val="0000FF"/>
      </a:hlink>
      <a:folHlink>
        <a:srgbClr val="800080"/>
      </a:folHlink>
    </a:clrScheme>
    <a:fontScheme name="Pro T1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. Ultimate Widescreen (HD) 16 x 9 - Blue" id="{17DEF549-AF3B-4770-A9E8-3E46E2DACBA8}" vid="{CCA80F44-908C-483E-992C-1B2AECA8B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TestBash</Template>
  <TotalTime>2474</TotalTime>
  <Words>2388</Words>
  <Application>Microsoft Office PowerPoint</Application>
  <PresentationFormat>Widescreen</PresentationFormat>
  <Paragraphs>355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Bebas Neue Bold</vt:lpstr>
      <vt:lpstr>Calibri</vt:lpstr>
      <vt:lpstr>Wingdings</vt:lpstr>
      <vt:lpstr>Office Theme</vt:lpstr>
      <vt:lpstr>Testing LLM Apps</vt:lpstr>
      <vt:lpstr>Agenda</vt:lpstr>
      <vt:lpstr>Introduction to LLMs</vt:lpstr>
      <vt:lpstr>The Transformer Architecture</vt:lpstr>
      <vt:lpstr>How are  LLMs Trained?</vt:lpstr>
      <vt:lpstr>LLM Applications</vt:lpstr>
      <vt:lpstr>What can we use LLMs for?</vt:lpstr>
      <vt:lpstr>Exercise 1: Explore the Demo LLM App (10-15mins)</vt:lpstr>
      <vt:lpstr>Key challenges for Testing LLMs</vt:lpstr>
      <vt:lpstr>Input Generation Approaches</vt:lpstr>
      <vt:lpstr>Approaches to the Oracle Problem</vt:lpstr>
      <vt:lpstr>Embeddings and Semantic Similarity</vt:lpstr>
      <vt:lpstr>General Approach to the Approximation Problem</vt:lpstr>
      <vt:lpstr>Dimensions of Quality</vt:lpstr>
      <vt:lpstr>Testing for Correctness (group Discussion 5 mins)</vt:lpstr>
      <vt:lpstr>Exercise 2: Testing for Correctness (15 mins)</vt:lpstr>
      <vt:lpstr>Testing for Fairness (group Discussion 5 mins)</vt:lpstr>
      <vt:lpstr>Exercise 3: Testing for Fairness (15 mins)</vt:lpstr>
      <vt:lpstr>Testing for Robustness (group Discussion 5 mins)</vt:lpstr>
      <vt:lpstr>Exercise 4: Testing for Robustness (15 mins)</vt:lpstr>
      <vt:lpstr>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Risks In AI Systems</dc:title>
  <dc:creator>Bill Matthews</dc:creator>
  <cp:lastModifiedBy>Bill Matthews</cp:lastModifiedBy>
  <cp:revision>62</cp:revision>
  <cp:lastPrinted>2012-12-29T15:03:16Z</cp:lastPrinted>
  <dcterms:created xsi:type="dcterms:W3CDTF">2019-10-03T17:03:17Z</dcterms:created>
  <dcterms:modified xsi:type="dcterms:W3CDTF">2024-09-12T10:01:52Z</dcterms:modified>
</cp:coreProperties>
</file>