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  <p:sldMasterId id="2147483719" r:id="rId2"/>
  </p:sldMasterIdLst>
  <p:notesMasterIdLst>
    <p:notesMasterId r:id="rId28"/>
  </p:notesMasterIdLst>
  <p:handoutMasterIdLst>
    <p:handoutMasterId r:id="rId29"/>
  </p:handoutMasterIdLst>
  <p:sldIdLst>
    <p:sldId id="256" r:id="rId3"/>
    <p:sldId id="278" r:id="rId4"/>
    <p:sldId id="281" r:id="rId5"/>
    <p:sldId id="279" r:id="rId6"/>
    <p:sldId id="280" r:id="rId7"/>
    <p:sldId id="302" r:id="rId8"/>
    <p:sldId id="298" r:id="rId9"/>
    <p:sldId id="295" r:id="rId10"/>
    <p:sldId id="296" r:id="rId11"/>
    <p:sldId id="297" r:id="rId12"/>
    <p:sldId id="300" r:id="rId13"/>
    <p:sldId id="303" r:id="rId14"/>
    <p:sldId id="299" r:id="rId15"/>
    <p:sldId id="304" r:id="rId16"/>
    <p:sldId id="294" r:id="rId17"/>
    <p:sldId id="293" r:id="rId18"/>
    <p:sldId id="282" r:id="rId19"/>
    <p:sldId id="283" r:id="rId20"/>
    <p:sldId id="305" r:id="rId21"/>
    <p:sldId id="310" r:id="rId22"/>
    <p:sldId id="306" r:id="rId23"/>
    <p:sldId id="309" r:id="rId24"/>
    <p:sldId id="308" r:id="rId25"/>
    <p:sldId id="311" r:id="rId26"/>
    <p:sldId id="312" r:id="rId2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atthews" initials="BM" lastIdx="2" clrIdx="0">
    <p:extLst>
      <p:ext uri="{19B8F6BF-5375-455C-9EA6-DF929625EA0E}">
        <p15:presenceInfo xmlns:p15="http://schemas.microsoft.com/office/powerpoint/2012/main" userId="744c63a84a73c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4" autoAdjust="0"/>
    <p:restoredTop sz="95373" autoAdjust="0"/>
  </p:normalViewPr>
  <p:slideViewPr>
    <p:cSldViewPr snapToGrid="0">
      <p:cViewPr>
        <p:scale>
          <a:sx n="66" d="100"/>
          <a:sy n="66" d="100"/>
        </p:scale>
        <p:origin x="834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8867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130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70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112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702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739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61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3263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721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  <p:extLst>
      <p:ext uri="{BB962C8B-B14F-4D97-AF65-F5344CB8AC3E}">
        <p14:creationId xmlns:p14="http://schemas.microsoft.com/office/powerpoint/2010/main" val="306593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9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4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6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  <a:cs typeface="Arial" panose="020B060402020202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tx2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9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155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8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ml-course" TargetMode="Externa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ml-course" TargetMode="Externa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ml-course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ml-course" TargetMode="Externa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ml-course" TargetMode="Externa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ml-course" TargetMode="Externa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ml-course" TargetMode="Externa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Bill Matthews (@</a:t>
            </a:r>
            <a:r>
              <a:rPr lang="en-GB" dirty="0" err="1"/>
              <a:t>Bill_Matthews</a:t>
            </a:r>
            <a:r>
              <a:rPr lang="en-GB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AB75E5-874E-4A0D-ABF4-AD70B0A47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2970077"/>
          </a:xfrm>
        </p:spPr>
        <p:txBody>
          <a:bodyPr/>
          <a:lstStyle/>
          <a:p>
            <a:r>
              <a:rPr lang="en-GB" dirty="0"/>
              <a:t>Outcome</a:t>
            </a:r>
          </a:p>
          <a:p>
            <a:pPr lvl="1"/>
            <a:r>
              <a:rPr lang="en-GB" dirty="0"/>
              <a:t>For one (or two) of potential projects</a:t>
            </a:r>
          </a:p>
          <a:p>
            <a:pPr lvl="2"/>
            <a:r>
              <a:rPr lang="en-GB" dirty="0"/>
              <a:t>Identify the types of data you would need for your ML Project.</a:t>
            </a:r>
          </a:p>
          <a:p>
            <a:pPr lvl="2"/>
            <a:r>
              <a:rPr lang="en-GB" dirty="0"/>
              <a:t>Identify where the data would come from</a:t>
            </a:r>
          </a:p>
          <a:p>
            <a:pPr lvl="2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7B94-FE9A-49B5-A8F3-7839BE92A18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2970077"/>
          </a:xfrm>
        </p:spPr>
        <p:txBody>
          <a:bodyPr/>
          <a:lstStyle/>
          <a:p>
            <a:r>
              <a:rPr lang="en-GB" dirty="0"/>
              <a:t>Process</a:t>
            </a:r>
          </a:p>
          <a:p>
            <a:pPr lvl="1"/>
            <a:r>
              <a:rPr lang="en-GB" dirty="0"/>
              <a:t>Review your list of potential projects and select one or two that you think are interesting and suitable for ML</a:t>
            </a:r>
          </a:p>
          <a:p>
            <a:pPr lvl="1"/>
            <a:r>
              <a:rPr lang="en-GB" dirty="0"/>
              <a:t>Consider what sources of data you would need to create the simpler version of the project.</a:t>
            </a:r>
          </a:p>
          <a:p>
            <a:pPr lvl="1"/>
            <a:r>
              <a:rPr lang="en-GB" dirty="0"/>
              <a:t>Consider how accessible the data is and how much there is available.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1641D2-6113-4CA7-A32F-509C0BB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Team Exercise: Feeding the Beast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655C2B2-89D3-41CF-BA32-833493B1EEB6}"/>
              </a:ext>
            </a:extLst>
          </p:cNvPr>
          <p:cNvSpPr txBox="1">
            <a:spLocks/>
          </p:cNvSpPr>
          <p:nvPr/>
        </p:nvSpPr>
        <p:spPr>
          <a:xfrm>
            <a:off x="516000" y="4666211"/>
            <a:ext cx="11270400" cy="1474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Example:</a:t>
            </a:r>
          </a:p>
          <a:p>
            <a:pPr lvl="1">
              <a:spcBef>
                <a:spcPts val="0"/>
              </a:spcBef>
            </a:pPr>
            <a:r>
              <a:rPr lang="en-GB" dirty="0"/>
              <a:t>Images and/or video of experienced Yoga Instructors performing poses well – we have this from our app instructional videos and stills.</a:t>
            </a:r>
          </a:p>
          <a:p>
            <a:pPr lvl="1">
              <a:spcBef>
                <a:spcPts val="0"/>
              </a:spcBef>
            </a:pPr>
            <a:r>
              <a:rPr lang="en-GB" dirty="0"/>
              <a:t>Images and/or video of people performing poses – need examples of good and bad form but not expert.</a:t>
            </a:r>
          </a:p>
        </p:txBody>
      </p:sp>
    </p:spTree>
    <p:extLst>
      <p:ext uri="{BB962C8B-B14F-4D97-AF65-F5344CB8AC3E}">
        <p14:creationId xmlns:p14="http://schemas.microsoft.com/office/powerpoint/2010/main" val="75693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AB75E5-874E-4A0D-ABF4-AD70B0A47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1720397"/>
          </a:xfrm>
        </p:spPr>
        <p:txBody>
          <a:bodyPr/>
          <a:lstStyle/>
          <a:p>
            <a:r>
              <a:rPr lang="en-GB" dirty="0"/>
              <a:t>Outcome</a:t>
            </a:r>
          </a:p>
          <a:p>
            <a:pPr lvl="1"/>
            <a:r>
              <a:rPr lang="en-GB" dirty="0"/>
              <a:t>For your previously selected project(s)</a:t>
            </a:r>
          </a:p>
          <a:p>
            <a:pPr lvl="2"/>
            <a:r>
              <a:rPr lang="en-GB" dirty="0"/>
              <a:t>Identify what sort of problem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7B94-FE9A-49B5-A8F3-7839BE92A18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06400" y="1557589"/>
            <a:ext cx="5580000" cy="1920240"/>
          </a:xfrm>
        </p:spPr>
        <p:txBody>
          <a:bodyPr/>
          <a:lstStyle/>
          <a:p>
            <a:r>
              <a:rPr lang="en-GB" dirty="0"/>
              <a:t>Process</a:t>
            </a:r>
          </a:p>
          <a:p>
            <a:pPr lvl="1"/>
            <a:r>
              <a:rPr lang="en-GB" dirty="0"/>
              <a:t>Review your projects and think about the output of the Simpler version of your project.</a:t>
            </a:r>
          </a:p>
          <a:p>
            <a:pPr lvl="1"/>
            <a:r>
              <a:rPr lang="en-GB" dirty="0"/>
              <a:t>Look at the table below and decide what sort of ML problem you think it is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1641D2-6113-4CA7-A32F-509C0BB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Team Exercise: What sort of problem is it?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655C2B2-89D3-41CF-BA32-833493B1EEB6}"/>
              </a:ext>
            </a:extLst>
          </p:cNvPr>
          <p:cNvSpPr txBox="1">
            <a:spLocks/>
          </p:cNvSpPr>
          <p:nvPr/>
        </p:nvSpPr>
        <p:spPr>
          <a:xfrm>
            <a:off x="294328" y="3358172"/>
            <a:ext cx="11270400" cy="99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Example:</a:t>
            </a:r>
          </a:p>
          <a:p>
            <a:pPr lvl="1">
              <a:spcBef>
                <a:spcPts val="0"/>
              </a:spcBef>
            </a:pPr>
            <a:r>
              <a:rPr lang="en-GB" dirty="0"/>
              <a:t>Classification – we are taking an image and classifying it as an approximation of one of the standard Poses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424C11-34B0-4102-937D-9571BB65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52165"/>
              </p:ext>
            </p:extLst>
          </p:nvPr>
        </p:nvGraphicFramePr>
        <p:xfrm>
          <a:off x="155240" y="4240800"/>
          <a:ext cx="1140948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971">
                  <a:extLst>
                    <a:ext uri="{9D8B030D-6E8A-4147-A177-3AD203B41FA5}">
                      <a16:colId xmlns:a16="http://schemas.microsoft.com/office/drawing/2014/main" val="2909274433"/>
                    </a:ext>
                  </a:extLst>
                </a:gridCol>
                <a:gridCol w="4039841">
                  <a:extLst>
                    <a:ext uri="{9D8B030D-6E8A-4147-A177-3AD203B41FA5}">
                      <a16:colId xmlns:a16="http://schemas.microsoft.com/office/drawing/2014/main" val="328865072"/>
                    </a:ext>
                  </a:extLst>
                </a:gridCol>
                <a:gridCol w="4767676">
                  <a:extLst>
                    <a:ext uri="{9D8B030D-6E8A-4147-A177-3AD203B41FA5}">
                      <a16:colId xmlns:a16="http://schemas.microsoft.com/office/drawing/2014/main" val="281132873"/>
                    </a:ext>
                  </a:extLst>
                </a:gridCol>
              </a:tblGrid>
              <a:tr h="224386">
                <a:tc>
                  <a:txBody>
                    <a:bodyPr/>
                    <a:lstStyle/>
                    <a:p>
                      <a:r>
                        <a:rPr lang="en-GB" sz="1200" dirty="0"/>
                        <a:t>Problem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26523"/>
                  </a:ext>
                </a:extLst>
              </a:tr>
              <a:tr h="224386">
                <a:tc>
                  <a:txBody>
                    <a:bodyPr/>
                    <a:lstStyle/>
                    <a:p>
                      <a:r>
                        <a:rPr lang="en-GB" sz="1200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Pick one from a set of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Classify an image as a Cat or 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71133"/>
                  </a:ext>
                </a:extLst>
              </a:tr>
              <a:tr h="224386">
                <a:tc>
                  <a:txBody>
                    <a:bodyPr/>
                    <a:lstStyle/>
                    <a:p>
                      <a:r>
                        <a:rPr lang="en-GB" sz="12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Predict numerical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Predict House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06242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r>
                        <a:rPr lang="en-GB" sz="1200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Group Similar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Group similar documents together based on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39865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r>
                        <a:rPr lang="en-GB" sz="1200" dirty="0"/>
                        <a:t>Rule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Infer likely association patterns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If you buy burgers  buns, you’re likely to buy hamburgers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8250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r>
                        <a:rPr lang="en-GB" sz="1200" dirty="0"/>
                        <a:t>Structured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Create complex output from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Place bounding boxes around objects in an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22669"/>
                  </a:ext>
                </a:extLst>
              </a:tr>
              <a:tr h="224386">
                <a:tc>
                  <a:txBody>
                    <a:bodyPr/>
                    <a:lstStyle/>
                    <a:p>
                      <a:r>
                        <a:rPr lang="en-GB" sz="1200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Identify position on a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Search results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2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86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5905CC-9B87-4797-BE04-F6B3CD97F0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49586-31FC-468C-B6B7-A82FCDAE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859973-051E-4BE5-85CD-0F627D249638}"/>
              </a:ext>
            </a:extLst>
          </p:cNvPr>
          <p:cNvSpPr/>
          <p:nvPr/>
        </p:nvSpPr>
        <p:spPr>
          <a:xfrm>
            <a:off x="526469" y="2865121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Define a ML Problem and Propose Solution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31310-C4E3-457B-8266-44471E34A1B2}"/>
              </a:ext>
            </a:extLst>
          </p:cNvPr>
          <p:cNvSpPr/>
          <p:nvPr/>
        </p:nvSpPr>
        <p:spPr>
          <a:xfrm>
            <a:off x="3369426" y="2865121"/>
            <a:ext cx="2310938" cy="1191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Construct and Prepare 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61D976-07FD-446B-8E54-109BDE552C7D}"/>
              </a:ext>
            </a:extLst>
          </p:cNvPr>
          <p:cNvSpPr/>
          <p:nvPr/>
        </p:nvSpPr>
        <p:spPr>
          <a:xfrm>
            <a:off x="6204067" y="2833254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Build ,Train and Evaluate Models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13DEB8-CAD8-4FC5-882E-7E4C5B12A8A7}"/>
              </a:ext>
            </a:extLst>
          </p:cNvPr>
          <p:cNvSpPr/>
          <p:nvPr/>
        </p:nvSpPr>
        <p:spPr>
          <a:xfrm>
            <a:off x="9050227" y="2837413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Make Predictions and Test Model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494957-DD24-463E-81AE-DDDE2B86A5EF}"/>
              </a:ext>
            </a:extLst>
          </p:cNvPr>
          <p:cNvSpPr/>
          <p:nvPr/>
        </p:nvSpPr>
        <p:spPr>
          <a:xfrm>
            <a:off x="2870659" y="3336176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74B92AF-A155-467C-AE45-A80FABFC395B}"/>
              </a:ext>
            </a:extLst>
          </p:cNvPr>
          <p:cNvSpPr/>
          <p:nvPr/>
        </p:nvSpPr>
        <p:spPr>
          <a:xfrm>
            <a:off x="5705300" y="3380510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6F7C1C-5015-40E8-A350-525CC98451D1}"/>
              </a:ext>
            </a:extLst>
          </p:cNvPr>
          <p:cNvSpPr/>
          <p:nvPr/>
        </p:nvSpPr>
        <p:spPr>
          <a:xfrm>
            <a:off x="8545489" y="3348643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8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D85DC8-380C-4851-B0B4-437055A74B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https://github.com/BillMatthews/ml-course</a:t>
            </a:r>
            <a:r>
              <a:rPr lang="en-GB" sz="3600" dirty="0"/>
              <a:t> </a:t>
            </a:r>
          </a:p>
          <a:p>
            <a:r>
              <a:rPr lang="en-GB" dirty="0"/>
              <a:t>Scroll down to the </a:t>
            </a:r>
            <a:r>
              <a:rPr lang="en-GB" b="1" dirty="0"/>
              <a:t>ReadMe</a:t>
            </a:r>
          </a:p>
          <a:p>
            <a:r>
              <a:rPr lang="en-GB" dirty="0"/>
              <a:t>Click on the link to “Lesson 001 – Working with Data”</a:t>
            </a:r>
          </a:p>
          <a:p>
            <a:pPr lvl="1"/>
            <a:r>
              <a:rPr lang="en-GB" dirty="0"/>
              <a:t>This *should* open up the workbook in Colab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C11EA8-A6DE-4B54-902B-D6E0BEB1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Practical Demo: Data Cleaning</a:t>
            </a:r>
          </a:p>
        </p:txBody>
      </p:sp>
    </p:spTree>
    <p:extLst>
      <p:ext uri="{BB962C8B-B14F-4D97-AF65-F5344CB8AC3E}">
        <p14:creationId xmlns:p14="http://schemas.microsoft.com/office/powerpoint/2010/main" val="22804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5905CC-9B87-4797-BE04-F6B3CD97F0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49586-31FC-468C-B6B7-A82FCDAE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859973-051E-4BE5-85CD-0F627D249638}"/>
              </a:ext>
            </a:extLst>
          </p:cNvPr>
          <p:cNvSpPr/>
          <p:nvPr/>
        </p:nvSpPr>
        <p:spPr>
          <a:xfrm>
            <a:off x="526469" y="2865121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Define a ML Problem and Propose Solution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31310-C4E3-457B-8266-44471E34A1B2}"/>
              </a:ext>
            </a:extLst>
          </p:cNvPr>
          <p:cNvSpPr/>
          <p:nvPr/>
        </p:nvSpPr>
        <p:spPr>
          <a:xfrm>
            <a:off x="3369426" y="2865121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Construct and Prepare 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61D976-07FD-446B-8E54-109BDE552C7D}"/>
              </a:ext>
            </a:extLst>
          </p:cNvPr>
          <p:cNvSpPr/>
          <p:nvPr/>
        </p:nvSpPr>
        <p:spPr>
          <a:xfrm>
            <a:off x="6204067" y="2833254"/>
            <a:ext cx="2310938" cy="1191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Build ,Train and Evaluate Models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13DEB8-CAD8-4FC5-882E-7E4C5B12A8A7}"/>
              </a:ext>
            </a:extLst>
          </p:cNvPr>
          <p:cNvSpPr/>
          <p:nvPr/>
        </p:nvSpPr>
        <p:spPr>
          <a:xfrm>
            <a:off x="9050227" y="2837413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Make Predictions and Test Model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494957-DD24-463E-81AE-DDDE2B86A5EF}"/>
              </a:ext>
            </a:extLst>
          </p:cNvPr>
          <p:cNvSpPr/>
          <p:nvPr/>
        </p:nvSpPr>
        <p:spPr>
          <a:xfrm>
            <a:off x="2870659" y="3336176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74B92AF-A155-467C-AE45-A80FABFC395B}"/>
              </a:ext>
            </a:extLst>
          </p:cNvPr>
          <p:cNvSpPr/>
          <p:nvPr/>
        </p:nvSpPr>
        <p:spPr>
          <a:xfrm>
            <a:off x="5705300" y="3380510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6F7C1C-5015-40E8-A350-525CC98451D1}"/>
              </a:ext>
            </a:extLst>
          </p:cNvPr>
          <p:cNvSpPr/>
          <p:nvPr/>
        </p:nvSpPr>
        <p:spPr>
          <a:xfrm>
            <a:off x="8545489" y="3348643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4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51E3A5-41B5-424C-BCCE-438070A303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BC60B-6347-45C2-927A-C9BCD53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Deep Learning Does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982650-DCBE-4270-856F-32A5300E0FFE}"/>
              </a:ext>
            </a:extLst>
          </p:cNvPr>
          <p:cNvGrpSpPr/>
          <p:nvPr/>
        </p:nvGrpSpPr>
        <p:grpSpPr>
          <a:xfrm>
            <a:off x="1052945" y="2044929"/>
            <a:ext cx="8636926" cy="1130532"/>
            <a:chOff x="1052945" y="2044929"/>
            <a:chExt cx="8636926" cy="1130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32F249-2DD3-4967-85A1-86A6EB586495}"/>
                </a:ext>
              </a:extLst>
            </p:cNvPr>
            <p:cNvSpPr/>
            <p:nvPr/>
          </p:nvSpPr>
          <p:spPr>
            <a:xfrm>
              <a:off x="1052945" y="2044930"/>
              <a:ext cx="2466110" cy="1130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Observation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6931D-12AE-4475-B8A7-D77BE7F803B4}"/>
                </a:ext>
              </a:extLst>
            </p:cNvPr>
            <p:cNvSpPr/>
            <p:nvPr/>
          </p:nvSpPr>
          <p:spPr>
            <a:xfrm>
              <a:off x="7223761" y="2044929"/>
              <a:ext cx="2466110" cy="1130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Target/Outcome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0444778-883A-4DFA-8D62-89A3450DDF57}"/>
                </a:ext>
              </a:extLst>
            </p:cNvPr>
            <p:cNvSpPr/>
            <p:nvPr/>
          </p:nvSpPr>
          <p:spPr>
            <a:xfrm>
              <a:off x="3618808" y="2221876"/>
              <a:ext cx="3546764" cy="825731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Some Relationship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DD2FDA-6765-40AB-80EE-F6EBBDFEB80A}"/>
              </a:ext>
            </a:extLst>
          </p:cNvPr>
          <p:cNvGrpSpPr/>
          <p:nvPr/>
        </p:nvGrpSpPr>
        <p:grpSpPr>
          <a:xfrm>
            <a:off x="3811821" y="2880713"/>
            <a:ext cx="2945477" cy="3099636"/>
            <a:chOff x="3811821" y="2880713"/>
            <a:chExt cx="2945477" cy="3099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4A0EE6-4D73-4477-8CDD-4D0AC346DBF7}"/>
                </a:ext>
              </a:extLst>
            </p:cNvPr>
            <p:cNvSpPr/>
            <p:nvPr/>
          </p:nvSpPr>
          <p:spPr>
            <a:xfrm>
              <a:off x="4261659" y="4788858"/>
              <a:ext cx="2261062" cy="1191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Deep Learning Model</a:t>
              </a:r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D6F6E62-E0FF-4980-9B5F-D92052DE4175}"/>
                </a:ext>
              </a:extLst>
            </p:cNvPr>
            <p:cNvSpPr/>
            <p:nvPr/>
          </p:nvSpPr>
          <p:spPr>
            <a:xfrm>
              <a:off x="3811821" y="2880713"/>
              <a:ext cx="2945477" cy="1796935"/>
            </a:xfrm>
            <a:prstGeom prst="clou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Learns to </a:t>
              </a:r>
              <a:r>
                <a:rPr lang="en-GB" sz="1600" b="1" dirty="0">
                  <a:solidFill>
                    <a:schemeClr val="tx1"/>
                  </a:solidFill>
                  <a:cs typeface="Arial" pitchFamily="34" charset="0"/>
                </a:rPr>
                <a:t>approximate </a:t>
              </a:r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this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0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51F3C1-0ADD-4448-B747-14D7A1CBB2FF}"/>
              </a:ext>
            </a:extLst>
          </p:cNvPr>
          <p:cNvSpPr/>
          <p:nvPr/>
        </p:nvSpPr>
        <p:spPr>
          <a:xfrm>
            <a:off x="1169323" y="2058633"/>
            <a:ext cx="2349731" cy="3519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50AD10-3EC7-4602-8937-B768827492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43E41-64B5-4349-80DA-692D3D6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does it learn (supervised learning)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94F59-2A07-4CC1-9128-44EFA1C5BA1F}"/>
              </a:ext>
            </a:extLst>
          </p:cNvPr>
          <p:cNvSpPr/>
          <p:nvPr/>
        </p:nvSpPr>
        <p:spPr>
          <a:xfrm>
            <a:off x="1291244" y="2288771"/>
            <a:ext cx="2105891" cy="742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Targets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(Expected Outputs)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D12FD-5854-4A0F-AE4D-2E2E6DE9D0C9}"/>
              </a:ext>
            </a:extLst>
          </p:cNvPr>
          <p:cNvSpPr/>
          <p:nvPr/>
        </p:nvSpPr>
        <p:spPr>
          <a:xfrm>
            <a:off x="1291244" y="4669530"/>
            <a:ext cx="2105891" cy="742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Observations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(Inputs)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1A41FA-1FC9-4EBB-9E9F-D66532C47850}"/>
              </a:ext>
            </a:extLst>
          </p:cNvPr>
          <p:cNvGrpSpPr/>
          <p:nvPr/>
        </p:nvGrpSpPr>
        <p:grpSpPr>
          <a:xfrm>
            <a:off x="3397135" y="2080401"/>
            <a:ext cx="7460289" cy="3516682"/>
            <a:chOff x="3397135" y="2080401"/>
            <a:chExt cx="7460289" cy="351668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22220A-1258-4613-9D57-4CB7795BDEC2}"/>
                </a:ext>
              </a:extLst>
            </p:cNvPr>
            <p:cNvGrpSpPr/>
            <p:nvPr/>
          </p:nvGrpSpPr>
          <p:grpSpPr>
            <a:xfrm>
              <a:off x="3397135" y="2080401"/>
              <a:ext cx="7460289" cy="3516682"/>
              <a:chOff x="3397135" y="2080401"/>
              <a:chExt cx="7460289" cy="351668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4A6C941-224D-4FC1-AD1F-518F1170259A}"/>
                  </a:ext>
                </a:extLst>
              </p:cNvPr>
              <p:cNvGrpSpPr/>
              <p:nvPr/>
            </p:nvGrpSpPr>
            <p:grpSpPr>
              <a:xfrm>
                <a:off x="4811747" y="2080401"/>
                <a:ext cx="6045677" cy="3516682"/>
                <a:chOff x="4811747" y="2080401"/>
                <a:chExt cx="6045677" cy="35166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DB853C3-25A3-4BC7-937D-49AB3F59DD2F}"/>
                    </a:ext>
                  </a:extLst>
                </p:cNvPr>
                <p:cNvSpPr/>
                <p:nvPr/>
              </p:nvSpPr>
              <p:spPr>
                <a:xfrm>
                  <a:off x="4811747" y="2080401"/>
                  <a:ext cx="6045677" cy="351668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solidFill>
                        <a:schemeClr val="bg1"/>
                      </a:solidFill>
                      <a:cs typeface="Arial" pitchFamily="34" charset="0"/>
                    </a:rPr>
                    <a:t>Deep Learning Model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AC3F28-9C5E-4290-B1B1-2166F8AFA0DA}"/>
                    </a:ext>
                  </a:extLst>
                </p:cNvPr>
                <p:cNvSpPr/>
                <p:nvPr/>
              </p:nvSpPr>
              <p:spPr>
                <a:xfrm>
                  <a:off x="5335003" y="2261062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Loss Function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D5958D-CF14-47BE-90C8-D62AD92821EE}"/>
                    </a:ext>
                  </a:extLst>
                </p:cNvPr>
                <p:cNvSpPr/>
                <p:nvPr/>
              </p:nvSpPr>
              <p:spPr>
                <a:xfrm>
                  <a:off x="5343314" y="4630188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Model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581F03-A58C-4257-B6FA-17F24CBF9E6F}"/>
                    </a:ext>
                  </a:extLst>
                </p:cNvPr>
                <p:cNvSpPr/>
                <p:nvPr/>
              </p:nvSpPr>
              <p:spPr>
                <a:xfrm>
                  <a:off x="8763065" y="4630188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Parameters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D0AA167-3973-4615-9ADC-6C2AFC608F21}"/>
                    </a:ext>
                  </a:extLst>
                </p:cNvPr>
                <p:cNvCxnSpPr>
                  <a:stCxn id="10" idx="0"/>
                  <a:endCxn id="9" idx="2"/>
                </p:cNvCxnSpPr>
                <p:nvPr/>
              </p:nvCxnSpPr>
              <p:spPr>
                <a:xfrm flipH="1" flipV="1">
                  <a:off x="6116400" y="3031375"/>
                  <a:ext cx="8311" cy="159881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7DAF3AA1-4083-481F-8735-C6377D1237DD}"/>
                    </a:ext>
                  </a:extLst>
                </p:cNvPr>
                <p:cNvCxnSpPr>
                  <a:stCxn id="9" idx="3"/>
                  <a:endCxn id="11" idx="0"/>
                </p:cNvCxnSpPr>
                <p:nvPr/>
              </p:nvCxnSpPr>
              <p:spPr>
                <a:xfrm>
                  <a:off x="6897796" y="2646219"/>
                  <a:ext cx="2646666" cy="1983969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833F138-879C-4207-8D5C-DB643A03EDDD}"/>
                    </a:ext>
                  </a:extLst>
                </p:cNvPr>
                <p:cNvSpPr txBox="1"/>
                <p:nvPr/>
              </p:nvSpPr>
              <p:spPr>
                <a:xfrm>
                  <a:off x="9224930" y="3028890"/>
                  <a:ext cx="800219" cy="400110"/>
                </a:xfrm>
                <a:prstGeom prst="rect">
                  <a:avLst/>
                </a:prstGeom>
                <a:solidFill>
                  <a:srgbClr val="B9CDE5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000" dirty="0">
                      <a:latin typeface="Courier New" pitchFamily="49" charset="0"/>
                      <a:cs typeface="Courier New" pitchFamily="49" charset="0"/>
                    </a:rPr>
                    <a:t>Loss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4CD764B-B9C9-46D6-B07B-C484F505C8B1}"/>
                    </a:ext>
                  </a:extLst>
                </p:cNvPr>
                <p:cNvSpPr txBox="1"/>
                <p:nvPr/>
              </p:nvSpPr>
              <p:spPr>
                <a:xfrm>
                  <a:off x="5177680" y="3309252"/>
                  <a:ext cx="1877437" cy="400110"/>
                </a:xfrm>
                <a:prstGeom prst="rect">
                  <a:avLst/>
                </a:prstGeom>
                <a:solidFill>
                  <a:srgbClr val="B9CDE5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000" dirty="0">
                      <a:latin typeface="Courier New" pitchFamily="49" charset="0"/>
                      <a:cs typeface="Courier New" pitchFamily="49" charset="0"/>
                    </a:rPr>
                    <a:t>Predictions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38C3D01-270D-4B44-A69C-EB72CDADCFE3}"/>
                  </a:ext>
                </a:extLst>
              </p:cNvPr>
              <p:cNvCxnSpPr>
                <a:stCxn id="5" idx="3"/>
                <a:endCxn id="9" idx="1"/>
              </p:cNvCxnSpPr>
              <p:nvPr/>
            </p:nvCxnSpPr>
            <p:spPr>
              <a:xfrm flipV="1">
                <a:off x="3397135" y="2646219"/>
                <a:ext cx="1937868" cy="1385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764FE3A-9C41-4E64-A50B-56928CFEACC1}"/>
                  </a:ext>
                </a:extLst>
              </p:cNvPr>
              <p:cNvCxnSpPr>
                <a:stCxn id="6" idx="3"/>
                <a:endCxn id="10" idx="1"/>
              </p:cNvCxnSpPr>
              <p:nvPr/>
            </p:nvCxnSpPr>
            <p:spPr>
              <a:xfrm flipV="1">
                <a:off x="3397135" y="5015345"/>
                <a:ext cx="1946179" cy="25487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A6892B-FA3C-449D-9431-9B08116164A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906107" y="5015345"/>
              <a:ext cx="1856958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10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3CAB4D-3523-4CE3-8C52-DFC9DA6E0D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2BEEF-1BDB-41E9-B0A4-7D99B5F6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404800" cy="1153618"/>
          </a:xfrm>
        </p:spPr>
        <p:txBody>
          <a:bodyPr>
            <a:normAutofit/>
          </a:bodyPr>
          <a:lstStyle/>
          <a:p>
            <a:r>
              <a:rPr lang="en-GB" dirty="0"/>
              <a:t>What does the Model look like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A1246-66D5-4CD8-8F6B-EBE73D19EDD2}"/>
              </a:ext>
            </a:extLst>
          </p:cNvPr>
          <p:cNvSpPr/>
          <p:nvPr/>
        </p:nvSpPr>
        <p:spPr>
          <a:xfrm>
            <a:off x="731522" y="3413761"/>
            <a:ext cx="1529541" cy="581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Observations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643866-E6A6-4A77-BCAD-B219CA82F286}"/>
              </a:ext>
            </a:extLst>
          </p:cNvPr>
          <p:cNvGrpSpPr/>
          <p:nvPr/>
        </p:nvGrpSpPr>
        <p:grpSpPr>
          <a:xfrm>
            <a:off x="2261063" y="2022714"/>
            <a:ext cx="2094807" cy="3169970"/>
            <a:chOff x="2261063" y="2022714"/>
            <a:chExt cx="2094807" cy="316997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12A58A8-D581-4792-BAE2-98F284F5B7C8}"/>
                </a:ext>
              </a:extLst>
            </p:cNvPr>
            <p:cNvSpPr/>
            <p:nvPr/>
          </p:nvSpPr>
          <p:spPr>
            <a:xfrm>
              <a:off x="3009210" y="2458478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2595868-B930-4E78-95B2-0F4F2799C8AB}"/>
                </a:ext>
              </a:extLst>
            </p:cNvPr>
            <p:cNvSpPr/>
            <p:nvPr/>
          </p:nvSpPr>
          <p:spPr>
            <a:xfrm>
              <a:off x="3086794" y="2629961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1F8E8347-BE97-4536-8DBE-64E24453564F}"/>
                </a:ext>
              </a:extLst>
            </p:cNvPr>
            <p:cNvSpPr/>
            <p:nvPr/>
          </p:nvSpPr>
          <p:spPr>
            <a:xfrm>
              <a:off x="3086794" y="3303517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4117FA56-EF03-4005-BFC9-77E4D46C10BF}"/>
                </a:ext>
              </a:extLst>
            </p:cNvPr>
            <p:cNvSpPr/>
            <p:nvPr/>
          </p:nvSpPr>
          <p:spPr>
            <a:xfrm>
              <a:off x="3086794" y="3977073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685B14BE-379A-4A51-8666-961ED182AA57}"/>
                </a:ext>
              </a:extLst>
            </p:cNvPr>
            <p:cNvSpPr/>
            <p:nvPr/>
          </p:nvSpPr>
          <p:spPr>
            <a:xfrm>
              <a:off x="3086794" y="4650629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779647-BC00-4036-9E0F-49A57A2644B1}"/>
                </a:ext>
              </a:extLst>
            </p:cNvPr>
            <p:cNvSpPr txBox="1"/>
            <p:nvPr/>
          </p:nvSpPr>
          <p:spPr>
            <a:xfrm>
              <a:off x="2335877" y="2022714"/>
              <a:ext cx="2019993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Courier New" pitchFamily="49" charset="0"/>
                  <a:cs typeface="Courier New" pitchFamily="49" charset="0"/>
                </a:rPr>
                <a:t>Input Layer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818C6A-FAAA-46CC-B442-4C7BA9167329}"/>
                </a:ext>
              </a:extLst>
            </p:cNvPr>
            <p:cNvCxnSpPr>
              <a:endCxn id="31" idx="2"/>
            </p:cNvCxnSpPr>
            <p:nvPr/>
          </p:nvCxnSpPr>
          <p:spPr>
            <a:xfrm flipV="1">
              <a:off x="2283232" y="2787903"/>
              <a:ext cx="803562" cy="916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16944F-0227-4886-AB13-D2F4D013E36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283232" y="3461459"/>
              <a:ext cx="803562" cy="2432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B292EEB-BBCA-441D-8ECB-8A4358FF3003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2283232" y="3704706"/>
              <a:ext cx="803562" cy="4303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C11317B-6DDF-4214-8009-993131436667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2261063" y="3704706"/>
              <a:ext cx="825731" cy="11038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F8F0807-F9D2-4244-870E-5F78D52A67F8}"/>
              </a:ext>
            </a:extLst>
          </p:cNvPr>
          <p:cNvSpPr txBox="1"/>
          <p:nvPr/>
        </p:nvSpPr>
        <p:spPr>
          <a:xfrm>
            <a:off x="4568279" y="2007531"/>
            <a:ext cx="3842856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Courier New" pitchFamily="49" charset="0"/>
                <a:cs typeface="Courier New" pitchFamily="49" charset="0"/>
              </a:rPr>
              <a:t>Hidden Layers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AD0F01-3E10-4E04-94FD-815E46CC38B3}"/>
              </a:ext>
            </a:extLst>
          </p:cNvPr>
          <p:cNvGrpSpPr/>
          <p:nvPr/>
        </p:nvGrpSpPr>
        <p:grpSpPr>
          <a:xfrm>
            <a:off x="3397136" y="2443295"/>
            <a:ext cx="2332156" cy="2734206"/>
            <a:chOff x="3397136" y="2443295"/>
            <a:chExt cx="2332156" cy="273420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189CDCD-C070-4215-8FFC-A8852607CEAC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0640248-9472-41D3-9D00-43A131E4ABAC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96BF8FD6-F2F5-4B7A-A7C4-065433F7318F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5FA57664-6676-4A59-9F37-09D49418F0E9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7C98F804-5186-4CD1-B05B-8DBC7802A1CD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E9127AA-FD85-497B-B747-4FF171D93E37}"/>
                </a:ext>
              </a:extLst>
            </p:cNvPr>
            <p:cNvCxnSpPr>
              <a:cxnSpLocks/>
              <a:stCxn id="31" idx="6"/>
              <a:endCxn id="43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59E3DD0-D99D-4306-A1D1-61728823A34A}"/>
                </a:ext>
              </a:extLst>
            </p:cNvPr>
            <p:cNvCxnSpPr>
              <a:cxnSpLocks/>
              <a:stCxn id="31" idx="6"/>
              <a:endCxn id="44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0B0230E-F275-4F1A-8D0D-8490D13ED839}"/>
                </a:ext>
              </a:extLst>
            </p:cNvPr>
            <p:cNvCxnSpPr>
              <a:cxnSpLocks/>
              <a:stCxn id="31" idx="6"/>
              <a:endCxn id="45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C3DC948-4A8F-4A1F-96AE-969C30C358FE}"/>
                </a:ext>
              </a:extLst>
            </p:cNvPr>
            <p:cNvCxnSpPr>
              <a:cxnSpLocks/>
              <a:stCxn id="31" idx="6"/>
              <a:endCxn id="46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0113636-1CED-4B78-98C3-865DFC5687D2}"/>
                </a:ext>
              </a:extLst>
            </p:cNvPr>
            <p:cNvCxnSpPr>
              <a:cxnSpLocks/>
              <a:stCxn id="32" idx="6"/>
              <a:endCxn id="43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09151CD-2336-48B6-B2B1-2A604794CCB2}"/>
                </a:ext>
              </a:extLst>
            </p:cNvPr>
            <p:cNvCxnSpPr>
              <a:cxnSpLocks/>
              <a:stCxn id="33" idx="6"/>
              <a:endCxn id="45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0545F5-5B95-4AE6-BE8A-27CF629C9681}"/>
                </a:ext>
              </a:extLst>
            </p:cNvPr>
            <p:cNvCxnSpPr>
              <a:cxnSpLocks/>
              <a:stCxn id="32" idx="6"/>
              <a:endCxn id="44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9D6C32D-C4FA-498F-B05B-3A6BD149D3B8}"/>
                </a:ext>
              </a:extLst>
            </p:cNvPr>
            <p:cNvCxnSpPr>
              <a:cxnSpLocks/>
              <a:stCxn id="32" idx="6"/>
              <a:endCxn id="45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6945928-703D-4929-A579-57C5A8A82EC2}"/>
                </a:ext>
              </a:extLst>
            </p:cNvPr>
            <p:cNvCxnSpPr>
              <a:cxnSpLocks/>
              <a:stCxn id="32" idx="6"/>
              <a:endCxn id="45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3887F82-8E50-4705-88B1-009E03C95E9D}"/>
                </a:ext>
              </a:extLst>
            </p:cNvPr>
            <p:cNvCxnSpPr>
              <a:cxnSpLocks/>
              <a:stCxn id="32" idx="6"/>
              <a:endCxn id="46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E6A5BB-D205-41A1-8B54-6D14C37F632D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2E088E-782C-4BFC-A955-2E71BDA4BA05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A21A74-099B-4A27-AAC5-0E5E1BDE2FEF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15D773B-EF7D-4BF7-9C73-83EDED906E89}"/>
                </a:ext>
              </a:extLst>
            </p:cNvPr>
            <p:cNvCxnSpPr>
              <a:cxnSpLocks/>
              <a:stCxn id="34" idx="6"/>
              <a:endCxn id="44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F5B780-1973-4C42-B44E-B76AF77876F0}"/>
                </a:ext>
              </a:extLst>
            </p:cNvPr>
            <p:cNvCxnSpPr>
              <a:cxnSpLocks/>
              <a:stCxn id="34" idx="6"/>
              <a:endCxn id="43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256C64-7872-44FA-A434-327769E5358E}"/>
                </a:ext>
              </a:extLst>
            </p:cNvPr>
            <p:cNvCxnSpPr>
              <a:cxnSpLocks/>
              <a:stCxn id="34" idx="6"/>
              <a:endCxn id="45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5EF2D80-F168-4E80-8F53-FF7A4EA85147}"/>
                </a:ext>
              </a:extLst>
            </p:cNvPr>
            <p:cNvCxnSpPr>
              <a:cxnSpLocks/>
              <a:stCxn id="34" idx="6"/>
              <a:endCxn id="46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E0769B-2CD7-41B7-9B5F-A01C65C9B7A3}"/>
              </a:ext>
            </a:extLst>
          </p:cNvPr>
          <p:cNvGrpSpPr/>
          <p:nvPr/>
        </p:nvGrpSpPr>
        <p:grpSpPr>
          <a:xfrm>
            <a:off x="5644522" y="2430125"/>
            <a:ext cx="2332156" cy="2734206"/>
            <a:chOff x="3397136" y="2443295"/>
            <a:chExt cx="2332156" cy="273420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C0DBFF0-8A5D-47D1-9FE5-843A32F067BA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309B485F-D4DF-4F9E-BD9F-70DFCFBC357A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064AD58-C9C5-4991-99E5-F0D5D567A8FB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B003A78C-4CFF-445B-8838-FF04D3984C44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CFA7251E-915F-4946-BC82-94FF0AF0F9D9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C53A2BF-61E1-4368-8113-F59F9CB76740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89CEA0E-D93B-4DFB-92C9-99232405FDE6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2695091-2E0A-4B12-AC76-1EE21CFE199C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5C98E96-E35D-475B-B795-8EC24FBD2406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DB1B33E-F780-4E7F-9602-90957E82646E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35E7FD4-9ABF-46A4-9BD0-6942D2AB4BA1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6CC5DED-FDE8-4275-8647-BBFE43DB6B64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A9CA197-F6F0-4C11-9AE8-2D2AFF1D3A9F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4EEA21F-0F32-4F03-A436-4E158825F3F1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30498A3-E890-4742-A650-FFAEC035B5D4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7B9B3AB-15ED-415E-BD02-5C6A36FCF324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5F675B5-FBBA-4BAE-9C8A-0B39DC1EC8D0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12B4615-35C3-40A0-9BEF-49233AB3D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138861A-5DFE-44FE-995F-3BD2E127A54A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27E738A-E565-4F47-80C4-92A597E40F8F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2316482-89A4-4904-B779-C82AC14BAE5F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6D80F90-724B-4577-8F01-5E689441B7CC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31C2D4E-98B2-4766-B7F0-D141E8A09BD0}"/>
              </a:ext>
            </a:extLst>
          </p:cNvPr>
          <p:cNvSpPr txBox="1"/>
          <p:nvPr/>
        </p:nvSpPr>
        <p:spPr>
          <a:xfrm>
            <a:off x="8875058" y="2022714"/>
            <a:ext cx="2097741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urier New" pitchFamily="49" charset="0"/>
                <a:cs typeface="Courier New" pitchFamily="49" charset="0"/>
              </a:rPr>
              <a:t>Output Layer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A10831-BC19-4559-958B-6E2508E5BA96}"/>
              </a:ext>
            </a:extLst>
          </p:cNvPr>
          <p:cNvGrpSpPr/>
          <p:nvPr/>
        </p:nvGrpSpPr>
        <p:grpSpPr>
          <a:xfrm>
            <a:off x="7950400" y="2445308"/>
            <a:ext cx="2332156" cy="2734206"/>
            <a:chOff x="3397136" y="2443295"/>
            <a:chExt cx="2332156" cy="273420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F927A9A2-C8EE-4368-9E46-B9BFE4AA5746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A5FEF436-8745-4214-848E-9E9430DB3956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92755476-D999-4C8E-909F-B6422289F2B5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EBDFC680-ABDB-4F47-8709-9CA38467161B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7C9F1A94-CFFA-4179-A793-0F18CB33BBF9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5CCD27C-E960-4E8F-82BA-A367BE624057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8DEB2ED-179E-455B-B2B0-893B08B397AE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570AF86-CA0B-44EE-A68E-5FCF2634C9B5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975320B-FFC8-4EBA-BBCE-7FF047DF1E33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CABE4DA-0C77-4B3A-BDD5-C8E97D3086A3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BB634C1-7AE4-4BB8-8196-0A91EC8EB13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B69B5C-C387-45F9-B67F-5DE575F4FA6A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5E2B0A7-C5AA-47D5-9963-75E17C8934DD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5E176A2-4D56-46E9-BDB3-75644F5FE622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00285F9-4006-40C1-8362-E884924D5497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0DBDDDC-5F29-4343-BA2A-06D8F2213EB3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3FF94E3-1367-464B-A8A2-CE7A693AE07A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22EE21A-34FC-4F50-A765-5E13B387B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62E3998-F346-403C-AF1C-8D4AF3A2AF55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9962E9E-EE5E-414D-AC7F-07F29CE02719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022878C-AC07-414F-BE1E-4ADE4104A9E9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DAEC81F9-F69B-4E4D-AC56-1B8A9E389751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719F047-97D2-463E-A7EC-F12CCED32F06}"/>
              </a:ext>
            </a:extLst>
          </p:cNvPr>
          <p:cNvGrpSpPr/>
          <p:nvPr/>
        </p:nvGrpSpPr>
        <p:grpSpPr>
          <a:xfrm>
            <a:off x="10182802" y="2774733"/>
            <a:ext cx="1744722" cy="2020668"/>
            <a:chOff x="10182802" y="2774733"/>
            <a:chExt cx="1744722" cy="2020668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BF80CDF-E406-43FB-ABB1-4D5C8E4DDD36}"/>
                </a:ext>
              </a:extLst>
            </p:cNvPr>
            <p:cNvSpPr/>
            <p:nvPr/>
          </p:nvSpPr>
          <p:spPr>
            <a:xfrm>
              <a:off x="10724029" y="3446276"/>
              <a:ext cx="1203495" cy="6887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Predictions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FB5F82D-12B6-4290-A7D5-945ECD1D41EC}"/>
                </a:ext>
              </a:extLst>
            </p:cNvPr>
            <p:cNvCxnSpPr>
              <a:stCxn id="125" idx="6"/>
              <a:endCxn id="146" idx="1"/>
            </p:cNvCxnSpPr>
            <p:nvPr/>
          </p:nvCxnSpPr>
          <p:spPr>
            <a:xfrm>
              <a:off x="10182802" y="2774733"/>
              <a:ext cx="541227" cy="10159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4167BAF-1E11-4BFC-AA83-6C7E2D7D6DCF}"/>
                </a:ext>
              </a:extLst>
            </p:cNvPr>
            <p:cNvCxnSpPr>
              <a:cxnSpLocks/>
              <a:stCxn id="126" idx="6"/>
              <a:endCxn id="146" idx="1"/>
            </p:cNvCxnSpPr>
            <p:nvPr/>
          </p:nvCxnSpPr>
          <p:spPr>
            <a:xfrm>
              <a:off x="10182802" y="3448289"/>
              <a:ext cx="541227" cy="3423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D6648324-670D-46BA-806E-F90523BECD88}"/>
                </a:ext>
              </a:extLst>
            </p:cNvPr>
            <p:cNvCxnSpPr>
              <a:cxnSpLocks/>
              <a:stCxn id="127" idx="6"/>
              <a:endCxn id="146" idx="1"/>
            </p:cNvCxnSpPr>
            <p:nvPr/>
          </p:nvCxnSpPr>
          <p:spPr>
            <a:xfrm flipV="1">
              <a:off x="10182802" y="3790646"/>
              <a:ext cx="541227" cy="3311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E93A5EB4-01D7-49FD-9DA6-F1CF78011D99}"/>
                </a:ext>
              </a:extLst>
            </p:cNvPr>
            <p:cNvCxnSpPr>
              <a:cxnSpLocks/>
              <a:stCxn id="128" idx="6"/>
              <a:endCxn id="146" idx="1"/>
            </p:cNvCxnSpPr>
            <p:nvPr/>
          </p:nvCxnSpPr>
          <p:spPr>
            <a:xfrm flipV="1">
              <a:off x="10182802" y="3790646"/>
              <a:ext cx="541227" cy="1004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CF1C1DF-976B-4BED-933B-5B69CAC196A9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444959" y="4207400"/>
            <a:ext cx="1874237" cy="585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36E6D1-EE7D-44D1-B3FB-8D07CE2399A4}"/>
              </a:ext>
            </a:extLst>
          </p:cNvPr>
          <p:cNvCxnSpPr>
            <a:cxnSpLocks/>
          </p:cNvCxnSpPr>
          <p:nvPr/>
        </p:nvCxnSpPr>
        <p:spPr>
          <a:xfrm>
            <a:off x="5637030" y="4108669"/>
            <a:ext cx="1871897" cy="64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393261A-1736-423F-ADD2-1A236B9170BC}"/>
              </a:ext>
            </a:extLst>
          </p:cNvPr>
          <p:cNvCxnSpPr>
            <a:cxnSpLocks/>
            <a:endCxn id="128" idx="2"/>
          </p:cNvCxnSpPr>
          <p:nvPr/>
        </p:nvCxnSpPr>
        <p:spPr>
          <a:xfrm>
            <a:off x="7976678" y="4129436"/>
            <a:ext cx="1895782" cy="665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https://github.com/BillMatthews/ml-course</a:t>
            </a:r>
            <a:r>
              <a:rPr lang="en-GB" sz="3600" dirty="0"/>
              <a:t> </a:t>
            </a:r>
          </a:p>
          <a:p>
            <a:r>
              <a:rPr lang="en-GB" dirty="0"/>
              <a:t>Scroll down to the </a:t>
            </a:r>
            <a:r>
              <a:rPr lang="en-GB" b="1" dirty="0"/>
              <a:t>ReadMe</a:t>
            </a:r>
          </a:p>
          <a:p>
            <a:r>
              <a:rPr lang="en-GB" dirty="0"/>
              <a:t>Click on the link to “Lesson 002 - Developing DL Intuition”</a:t>
            </a:r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 fontScale="90000"/>
          </a:bodyPr>
          <a:lstStyle/>
          <a:p>
            <a:r>
              <a:rPr lang="en-GB" dirty="0"/>
              <a:t>Developing Intution about how Deep Learning works</a:t>
            </a:r>
          </a:p>
        </p:txBody>
      </p:sp>
    </p:spTree>
    <p:extLst>
      <p:ext uri="{BB962C8B-B14F-4D97-AF65-F5344CB8AC3E}">
        <p14:creationId xmlns:p14="http://schemas.microsoft.com/office/powerpoint/2010/main" val="121786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https://github.com/BillMatthews/ml-course</a:t>
            </a:r>
            <a:r>
              <a:rPr lang="en-GB" sz="3600" dirty="0"/>
              <a:t> </a:t>
            </a:r>
          </a:p>
          <a:p>
            <a:r>
              <a:rPr lang="en-GB" dirty="0"/>
              <a:t>Scroll down to the </a:t>
            </a:r>
            <a:r>
              <a:rPr lang="en-GB" b="1" dirty="0"/>
              <a:t>ReadMe</a:t>
            </a:r>
          </a:p>
          <a:p>
            <a:r>
              <a:rPr lang="en-GB" dirty="0"/>
              <a:t>Click on the link to “Lesson 002 - Developing DL Intuition”</a:t>
            </a:r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/>
          </a:bodyPr>
          <a:lstStyle/>
          <a:p>
            <a:r>
              <a:rPr lang="en-GB" dirty="0"/>
              <a:t>Building Models with Keras</a:t>
            </a:r>
          </a:p>
        </p:txBody>
      </p:sp>
    </p:spTree>
    <p:extLst>
      <p:ext uri="{BB962C8B-B14F-4D97-AF65-F5344CB8AC3E}">
        <p14:creationId xmlns:p14="http://schemas.microsoft.com/office/powerpoint/2010/main" val="358084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0FB6B-E6C8-4B27-8989-05F7C7C4919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Workshop Objectives</a:t>
            </a:r>
          </a:p>
          <a:p>
            <a:pPr lvl="1"/>
            <a:r>
              <a:rPr lang="en-GB" dirty="0"/>
              <a:t>Gain a conceptual (non-mathematical) understanding of what Deep Learning is and isn't</a:t>
            </a:r>
          </a:p>
          <a:p>
            <a:pPr lvl="1"/>
            <a:r>
              <a:rPr lang="en-GB" dirty="0"/>
              <a:t>Understand how Deep Learning systems are developed</a:t>
            </a:r>
          </a:p>
          <a:p>
            <a:pPr lvl="1"/>
            <a:r>
              <a:rPr lang="en-GB" dirty="0"/>
              <a:t>Train your own Deep Learning model to solve some problems</a:t>
            </a:r>
          </a:p>
          <a:p>
            <a:pPr lvl="1"/>
            <a:r>
              <a:rPr lang="en-GB" dirty="0"/>
              <a:t>Explore the risks and challenges of testing Deep Learning based systems.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17F4-E2DA-41FB-9E73-080FFDC5E8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98002" y="1544760"/>
            <a:ext cx="5580000" cy="4546800"/>
          </a:xfrm>
        </p:spPr>
        <p:txBody>
          <a:bodyPr/>
          <a:lstStyle/>
          <a:p>
            <a:r>
              <a:rPr lang="en-GB" dirty="0"/>
              <a:t>What to expect</a:t>
            </a:r>
          </a:p>
          <a:p>
            <a:pPr lvl="1"/>
            <a:r>
              <a:rPr lang="en-GB" dirty="0"/>
              <a:t>You will Build and Train Models to solve some problems using small Standard Datasets</a:t>
            </a:r>
          </a:p>
          <a:p>
            <a:pPr lvl="1"/>
            <a:r>
              <a:rPr lang="en-GB" dirty="0"/>
              <a:t>You don’t need to be able to code but you will be working with code through guided lessons</a:t>
            </a:r>
          </a:p>
          <a:p>
            <a:pPr lvl="1"/>
            <a:r>
              <a:rPr lang="en-GB" dirty="0"/>
              <a:t>Working in groups to experiement with Models</a:t>
            </a:r>
          </a:p>
          <a:p>
            <a:pPr lvl="1"/>
            <a:r>
              <a:rPr lang="en-GB" dirty="0"/>
              <a:t>We may not get through all the exercises</a:t>
            </a:r>
          </a:p>
          <a:p>
            <a:pPr lvl="2"/>
            <a:r>
              <a:rPr lang="en-GB" dirty="0"/>
              <a:t>But you can always use the workbooks in your own time.</a:t>
            </a:r>
          </a:p>
          <a:p>
            <a:pPr lvl="1"/>
            <a:r>
              <a:rPr lang="en-GB" dirty="0"/>
              <a:t>Support from be during the Workshop and after the workshop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B4DF7-D391-4CE8-B919-5AD1768C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Objectives</a:t>
            </a:r>
          </a:p>
        </p:txBody>
      </p:sp>
    </p:spTree>
    <p:extLst>
      <p:ext uri="{BB962C8B-B14F-4D97-AF65-F5344CB8AC3E}">
        <p14:creationId xmlns:p14="http://schemas.microsoft.com/office/powerpoint/2010/main" val="24942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8D15B6-B241-4C4E-9D3A-DCA46C5736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sz="1600" dirty="0"/>
              <a:t>General Layers</a:t>
            </a:r>
          </a:p>
          <a:p>
            <a:pPr lvl="1"/>
            <a:r>
              <a:rPr lang="en-GB" sz="1400" dirty="0"/>
              <a:t>Input Layer (accepts the data)</a:t>
            </a:r>
          </a:p>
          <a:p>
            <a:pPr lvl="1"/>
            <a:r>
              <a:rPr lang="en-GB" sz="1400" dirty="0"/>
              <a:t>Hidden Layers (approximates the mapping</a:t>
            </a:r>
          </a:p>
          <a:p>
            <a:pPr lvl="1"/>
            <a:r>
              <a:rPr lang="en-GB" sz="1400" dirty="0"/>
              <a:t>Output Layer (marshals the output)</a:t>
            </a:r>
          </a:p>
          <a:p>
            <a:r>
              <a:rPr lang="en-GB" sz="1600" dirty="0"/>
              <a:t>Layer Architectures</a:t>
            </a:r>
          </a:p>
          <a:p>
            <a:pPr lvl="1"/>
            <a:r>
              <a:rPr lang="en-GB" sz="1400" dirty="0"/>
              <a:t>Dense</a:t>
            </a:r>
          </a:p>
          <a:p>
            <a:pPr lvl="1"/>
            <a:r>
              <a:rPr lang="en-GB" sz="1400" dirty="0"/>
              <a:t>Convolutional</a:t>
            </a:r>
          </a:p>
          <a:p>
            <a:pPr lvl="1"/>
            <a:r>
              <a:rPr lang="en-GB" sz="1400" dirty="0"/>
              <a:t>Recurrent</a:t>
            </a:r>
          </a:p>
          <a:p>
            <a:pPr lvl="1"/>
            <a:r>
              <a:rPr lang="en-GB" sz="1400" dirty="0"/>
              <a:t>Embedding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16E65-09DC-48BC-BE4C-05B433FAB3C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sz="1400" dirty="0"/>
              <a:t>Activation Functions</a:t>
            </a:r>
          </a:p>
          <a:p>
            <a:pPr lvl="1"/>
            <a:r>
              <a:rPr lang="en-GB" sz="1200" dirty="0"/>
              <a:t>RELU</a:t>
            </a:r>
          </a:p>
          <a:p>
            <a:pPr lvl="2"/>
            <a:r>
              <a:rPr lang="en-GB" sz="1200" dirty="0"/>
              <a:t>General purpose activation function used in hidden Layers (mostly) 	</a:t>
            </a:r>
          </a:p>
          <a:p>
            <a:pPr lvl="1"/>
            <a:r>
              <a:rPr lang="en-GB" sz="1200" dirty="0"/>
              <a:t>Linear</a:t>
            </a:r>
          </a:p>
          <a:p>
            <a:pPr lvl="2"/>
            <a:r>
              <a:rPr lang="en-GB" sz="1200" dirty="0"/>
              <a:t>Generally used on output layers to predict real values on Regression Problems</a:t>
            </a:r>
          </a:p>
          <a:p>
            <a:pPr lvl="1"/>
            <a:r>
              <a:rPr lang="en-GB" sz="1200" dirty="0"/>
              <a:t>Sigmoid</a:t>
            </a:r>
          </a:p>
          <a:p>
            <a:pPr lvl="2"/>
            <a:r>
              <a:rPr lang="en-GB" sz="1200" dirty="0"/>
              <a:t>Generally used on output layers on Binary Classification problems</a:t>
            </a:r>
          </a:p>
          <a:p>
            <a:pPr lvl="1"/>
            <a:r>
              <a:rPr lang="en-GB" sz="1200" dirty="0"/>
              <a:t>SoftMax</a:t>
            </a:r>
          </a:p>
          <a:p>
            <a:pPr lvl="2"/>
            <a:r>
              <a:rPr lang="en-GB" sz="1200" dirty="0"/>
              <a:t>Generally used on output layer on  multi-class Classification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1A884-5DEB-48F2-B56B-503CC558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Layers and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07475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https://github.com/BillMatthews/ml-course</a:t>
            </a:r>
            <a:r>
              <a:rPr lang="en-GB" sz="3600" dirty="0"/>
              <a:t> </a:t>
            </a:r>
          </a:p>
          <a:p>
            <a:r>
              <a:rPr lang="en-GB" dirty="0"/>
              <a:t>Scroll down to the </a:t>
            </a:r>
            <a:r>
              <a:rPr lang="en-GB" b="1" dirty="0"/>
              <a:t>ReadMe</a:t>
            </a:r>
          </a:p>
          <a:p>
            <a:r>
              <a:rPr lang="en-GB" dirty="0"/>
              <a:t>Click on the link to “Lesson 004 - Making Predictions from Data”</a:t>
            </a:r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/>
          </a:bodyPr>
          <a:lstStyle/>
          <a:p>
            <a:r>
              <a:rPr lang="en-GB" dirty="0"/>
              <a:t>Predicting with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6397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https://github.com/BillMatthews/ml-course</a:t>
            </a:r>
            <a:r>
              <a:rPr lang="en-GB" sz="3600" dirty="0"/>
              <a:t> </a:t>
            </a:r>
          </a:p>
          <a:p>
            <a:r>
              <a:rPr lang="en-GB" dirty="0"/>
              <a:t>Scroll down to the </a:t>
            </a:r>
            <a:r>
              <a:rPr lang="en-GB" b="1" dirty="0"/>
              <a:t>ReadMe</a:t>
            </a:r>
          </a:p>
          <a:p>
            <a:r>
              <a:rPr lang="en-GB" dirty="0"/>
              <a:t>Click on the link to “Lesson 005 - Predicting Taxi Fares Project”</a:t>
            </a:r>
          </a:p>
          <a:p>
            <a:pPr lvl="1"/>
            <a:r>
              <a:rPr lang="en-GB" dirty="0"/>
              <a:t>This *should* open up the workbook in Colab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/>
          </a:bodyPr>
          <a:lstStyle/>
          <a:p>
            <a:r>
              <a:rPr lang="en-GB" dirty="0"/>
              <a:t>Mini Project: Predicting Taxi Fares </a:t>
            </a:r>
          </a:p>
        </p:txBody>
      </p:sp>
    </p:spTree>
    <p:extLst>
      <p:ext uri="{BB962C8B-B14F-4D97-AF65-F5344CB8AC3E}">
        <p14:creationId xmlns:p14="http://schemas.microsoft.com/office/powerpoint/2010/main" val="130186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50820-344F-4D2E-B9D4-81EDF29C31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Questions to Consider:</a:t>
            </a:r>
          </a:p>
          <a:p>
            <a:pPr lvl="1"/>
            <a:r>
              <a:rPr lang="en-GB" dirty="0"/>
              <a:t>How well did you model do at predicting the Taxi Fares?</a:t>
            </a:r>
          </a:p>
          <a:p>
            <a:pPr lvl="2"/>
            <a:r>
              <a:rPr lang="en-GB" dirty="0"/>
              <a:t>What was the Accuracy?</a:t>
            </a:r>
          </a:p>
          <a:p>
            <a:pPr lvl="2"/>
            <a:r>
              <a:rPr lang="en-GB" dirty="0"/>
              <a:t>Do you think you could improve this with:</a:t>
            </a:r>
          </a:p>
          <a:p>
            <a:pPr lvl="3"/>
            <a:r>
              <a:rPr lang="en-GB" dirty="0"/>
              <a:t>More training</a:t>
            </a:r>
          </a:p>
          <a:p>
            <a:pPr lvl="3"/>
            <a:r>
              <a:rPr lang="en-GB" dirty="0"/>
              <a:t>Better features</a:t>
            </a:r>
          </a:p>
          <a:p>
            <a:pPr lvl="3"/>
            <a:r>
              <a:rPr lang="en-GB" dirty="0"/>
              <a:t>More data?</a:t>
            </a:r>
          </a:p>
          <a:p>
            <a:pPr lvl="1"/>
            <a:r>
              <a:rPr lang="en-GB" dirty="0"/>
              <a:t>What sort of test cases did you come up with?</a:t>
            </a:r>
          </a:p>
          <a:p>
            <a:pPr lvl="1"/>
            <a:r>
              <a:rPr lang="en-GB" dirty="0"/>
              <a:t>What Oracles could you use?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D7DB3-9B05-468E-872C-25CDA8D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Project Debrief  </a:t>
            </a:r>
          </a:p>
        </p:txBody>
      </p:sp>
    </p:spTree>
    <p:extLst>
      <p:ext uri="{BB962C8B-B14F-4D97-AF65-F5344CB8AC3E}">
        <p14:creationId xmlns:p14="http://schemas.microsoft.com/office/powerpoint/2010/main" val="8203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https://github.com/BillMatthews/ml-course</a:t>
            </a:r>
            <a:r>
              <a:rPr lang="en-GB" sz="3600" dirty="0"/>
              <a:t> </a:t>
            </a:r>
          </a:p>
          <a:p>
            <a:r>
              <a:rPr lang="en-GB" dirty="0"/>
              <a:t>Scroll down to the </a:t>
            </a:r>
            <a:r>
              <a:rPr lang="en-GB" b="1" dirty="0"/>
              <a:t>ReadMe</a:t>
            </a:r>
          </a:p>
          <a:p>
            <a:r>
              <a:rPr lang="en-GB" dirty="0"/>
              <a:t>Click on the link to “</a:t>
            </a:r>
            <a:r>
              <a:rPr lang="fr-FR" dirty="0"/>
              <a:t>Lesson 006 - Image Classification MNIST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/>
          </a:bodyPr>
          <a:lstStyle/>
          <a:p>
            <a:r>
              <a:rPr lang="en-GB" dirty="0"/>
              <a:t>Classification of Image Data</a:t>
            </a:r>
          </a:p>
        </p:txBody>
      </p:sp>
    </p:spTree>
    <p:extLst>
      <p:ext uri="{BB962C8B-B14F-4D97-AF65-F5344CB8AC3E}">
        <p14:creationId xmlns:p14="http://schemas.microsoft.com/office/powerpoint/2010/main" val="138250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https://github.com/BillMatthews/ml-course</a:t>
            </a:r>
            <a:r>
              <a:rPr lang="en-GB" sz="3600" dirty="0"/>
              <a:t> </a:t>
            </a:r>
          </a:p>
          <a:p>
            <a:r>
              <a:rPr lang="en-GB" dirty="0"/>
              <a:t>Scroll down to the </a:t>
            </a:r>
            <a:r>
              <a:rPr lang="en-GB" b="1" dirty="0"/>
              <a:t>ReadMe</a:t>
            </a:r>
          </a:p>
          <a:p>
            <a:r>
              <a:rPr lang="en-GB" dirty="0"/>
              <a:t>Click on the link to “</a:t>
            </a:r>
            <a:r>
              <a:rPr lang="fr-FR" dirty="0"/>
              <a:t>Lesson 007 - Image Classification Fashion-MNIST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 fontScale="90000"/>
          </a:bodyPr>
          <a:lstStyle/>
          <a:p>
            <a:r>
              <a:rPr lang="en-GB" dirty="0"/>
              <a:t>Classification of more complex image data</a:t>
            </a:r>
          </a:p>
        </p:txBody>
      </p:sp>
    </p:spTree>
    <p:extLst>
      <p:ext uri="{BB962C8B-B14F-4D97-AF65-F5344CB8AC3E}">
        <p14:creationId xmlns:p14="http://schemas.microsoft.com/office/powerpoint/2010/main" val="33719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FD503-7EBE-4F2A-9098-16966A13CA8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 Laptop (or access to shared one)</a:t>
            </a:r>
          </a:p>
          <a:p>
            <a:pPr lvl="1"/>
            <a:r>
              <a:rPr lang="en-GB" dirty="0"/>
              <a:t>Internet Connection</a:t>
            </a:r>
          </a:p>
          <a:p>
            <a:pPr lvl="1"/>
            <a:r>
              <a:rPr lang="en-GB" dirty="0"/>
              <a:t>A recent Chrome Browser installed</a:t>
            </a:r>
          </a:p>
          <a:p>
            <a:pPr lvl="2"/>
            <a:r>
              <a:rPr lang="en-GB" dirty="0"/>
              <a:t>We are using a Google </a:t>
            </a:r>
            <a:r>
              <a:rPr lang="en-GB" dirty="0" err="1"/>
              <a:t>Colab</a:t>
            </a:r>
            <a:r>
              <a:rPr lang="en-GB" dirty="0"/>
              <a:t> platform so other browsers might not work that well</a:t>
            </a:r>
          </a:p>
          <a:p>
            <a:pPr lvl="1"/>
            <a:r>
              <a:rPr lang="en-GB" dirty="0"/>
              <a:t>A Google Account that you can access</a:t>
            </a:r>
          </a:p>
          <a:p>
            <a:pPr lvl="2"/>
            <a:r>
              <a:rPr lang="en-GB" dirty="0"/>
              <a:t>You will need this to access the Google </a:t>
            </a:r>
            <a:r>
              <a:rPr lang="en-GB" dirty="0" err="1"/>
              <a:t>Colab</a:t>
            </a:r>
            <a:r>
              <a:rPr lang="en-GB" dirty="0"/>
              <a:t> platform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8589C-51F0-41AE-B0F3-9BDFE79E8C8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125" y="1966251"/>
            <a:ext cx="5580063" cy="37287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C48F10-F7EC-49A7-AD9F-F4AFF1B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Pre-Requisites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4F3C1-1C2B-4C1A-90BA-448433C3D237}"/>
              </a:ext>
            </a:extLst>
          </p:cNvPr>
          <p:cNvSpPr txBox="1"/>
          <p:nvPr/>
        </p:nvSpPr>
        <p:spPr>
          <a:xfrm>
            <a:off x="6197939" y="5735782"/>
            <a:ext cx="5580062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Image courtesy of wocintechchat.com</a:t>
            </a:r>
          </a:p>
        </p:txBody>
      </p:sp>
    </p:spTree>
    <p:extLst>
      <p:ext uri="{BB962C8B-B14F-4D97-AF65-F5344CB8AC3E}">
        <p14:creationId xmlns:p14="http://schemas.microsoft.com/office/powerpoint/2010/main" val="5381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14EA8-7355-4019-B55A-1F3F6B8671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4000" y="1352204"/>
            <a:ext cx="5580000" cy="4752184"/>
          </a:xfrm>
        </p:spPr>
        <p:txBody>
          <a:bodyPr/>
          <a:lstStyle/>
          <a:p>
            <a:r>
              <a:rPr lang="en-GB" sz="1800" dirty="0"/>
              <a:t>Form Teams of between 2 and 5</a:t>
            </a:r>
          </a:p>
          <a:p>
            <a:r>
              <a:rPr lang="en-GB" sz="1800" dirty="0"/>
              <a:t>Introduce yourselves to each other</a:t>
            </a:r>
          </a:p>
          <a:p>
            <a:pPr lvl="1"/>
            <a:r>
              <a:rPr lang="en-GB" sz="1600" dirty="0"/>
              <a:t>Find at least 1 </a:t>
            </a:r>
            <a:r>
              <a:rPr lang="en-GB" sz="1600" b="1" dirty="0"/>
              <a:t>Really Interesting fact that you have in common</a:t>
            </a:r>
            <a:endParaRPr lang="en-GB" sz="1600" dirty="0"/>
          </a:p>
          <a:p>
            <a:r>
              <a:rPr lang="en-GB" sz="1800" dirty="0"/>
              <a:t>Agree on an </a:t>
            </a:r>
            <a:r>
              <a:rPr lang="en-GB" dirty="0"/>
              <a:t>Awesome Team Name</a:t>
            </a:r>
            <a:endParaRPr lang="en-GB" sz="1800" dirty="0"/>
          </a:p>
          <a:p>
            <a:pPr lvl="1"/>
            <a:r>
              <a:rPr lang="en-GB" sz="1600" dirty="0"/>
              <a:t>Put your Team Name on the Teams Sheet</a:t>
            </a:r>
          </a:p>
          <a:p>
            <a:r>
              <a:rPr lang="en-GB" sz="1800" dirty="0"/>
              <a:t>If you are waiting for others to finish forming a team then discuss in your team</a:t>
            </a:r>
          </a:p>
          <a:p>
            <a:pPr lvl="1"/>
            <a:r>
              <a:rPr lang="en-GB" sz="1600" dirty="0"/>
              <a:t>Your current knowledge of AI, Machine Learning and Deep Learning</a:t>
            </a:r>
          </a:p>
          <a:p>
            <a:pPr lvl="1"/>
            <a:r>
              <a:rPr lang="en-GB" sz="1600" dirty="0"/>
              <a:t>What you want to get out of this session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5CF99-1B24-4BE8-A5BF-9FFF758CBDB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125" y="1966251"/>
            <a:ext cx="5580063" cy="37287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5D02A3-71B7-406A-86F0-B8CDAAD4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Up!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C5EBC-8EAF-46DA-8A33-874720E1C86A}"/>
              </a:ext>
            </a:extLst>
          </p:cNvPr>
          <p:cNvSpPr txBox="1"/>
          <p:nvPr/>
        </p:nvSpPr>
        <p:spPr>
          <a:xfrm>
            <a:off x="6197939" y="5735782"/>
            <a:ext cx="5580062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Image courtesy of wocintechchat.com</a:t>
            </a:r>
          </a:p>
        </p:txBody>
      </p:sp>
    </p:spTree>
    <p:extLst>
      <p:ext uri="{BB962C8B-B14F-4D97-AF65-F5344CB8AC3E}">
        <p14:creationId xmlns:p14="http://schemas.microsoft.com/office/powerpoint/2010/main" val="34521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31993E-6AE2-4F07-B433-9D1B847440B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D111-20D2-4423-B935-12DC5FE717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sz="1400" dirty="0"/>
              <a:t>Artificial Intelligence (AI) – Broad Field of Scientific Study</a:t>
            </a:r>
          </a:p>
          <a:p>
            <a:pPr lvl="1"/>
            <a:r>
              <a:rPr lang="en-GB" sz="1400" dirty="0"/>
              <a:t>Computational Intelligence and Decision Making</a:t>
            </a:r>
          </a:p>
          <a:p>
            <a:r>
              <a:rPr lang="en-GB" sz="1400" dirty="0"/>
              <a:t>Machine Learning (ML) - An approach to AI where an algorithm learns from examples and/or experience</a:t>
            </a:r>
          </a:p>
          <a:p>
            <a:pPr lvl="2"/>
            <a:r>
              <a:rPr lang="en-GB" sz="1400" dirty="0"/>
              <a:t>Supervised – learn from examples and expected outcomes</a:t>
            </a:r>
          </a:p>
          <a:p>
            <a:pPr lvl="2"/>
            <a:r>
              <a:rPr lang="en-GB" sz="1400" dirty="0"/>
              <a:t>Unsupervised – learns patterns and relationships from data without expected outcomes</a:t>
            </a:r>
          </a:p>
          <a:p>
            <a:pPr lvl="2"/>
            <a:r>
              <a:rPr lang="en-GB" sz="1400" dirty="0"/>
              <a:t>Reinforcement – learns from experiences via immediate or delayed reward signal</a:t>
            </a:r>
          </a:p>
          <a:p>
            <a:r>
              <a:rPr lang="en-GB" sz="1400" dirty="0"/>
              <a:t>Deep Learning</a:t>
            </a:r>
          </a:p>
          <a:p>
            <a:pPr lvl="1"/>
            <a:r>
              <a:rPr lang="en-GB" sz="1400" dirty="0"/>
              <a:t>An approach to Machine Learning that uses Deep Neural Networks to approximate some relationship between a set of input and an 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E56B16-F314-4E06-BB2F-A23E8A13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AI, ML, DL oh my!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FB1865-5DEA-46B8-8917-F6972DC72D72}"/>
              </a:ext>
            </a:extLst>
          </p:cNvPr>
          <p:cNvSpPr/>
          <p:nvPr/>
        </p:nvSpPr>
        <p:spPr>
          <a:xfrm>
            <a:off x="414000" y="1627459"/>
            <a:ext cx="5735781" cy="4546800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Artificial Intelligence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621A80-63D8-4F84-89BC-E66FE13113F4}"/>
              </a:ext>
            </a:extLst>
          </p:cNvPr>
          <p:cNvSpPr/>
          <p:nvPr/>
        </p:nvSpPr>
        <p:spPr>
          <a:xfrm>
            <a:off x="1434905" y="2945474"/>
            <a:ext cx="2970057" cy="312302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Machine Learning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BF242E-9428-4A82-AB2F-43FA50B06238}"/>
              </a:ext>
            </a:extLst>
          </p:cNvPr>
          <p:cNvSpPr/>
          <p:nvPr/>
        </p:nvSpPr>
        <p:spPr>
          <a:xfrm>
            <a:off x="1990468" y="4290293"/>
            <a:ext cx="1961096" cy="174204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903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5905CC-9B87-4797-BE04-F6B3CD97F0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49586-31FC-468C-B6B7-A82FCDAE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ML Products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859973-051E-4BE5-85CD-0F627D249638}"/>
              </a:ext>
            </a:extLst>
          </p:cNvPr>
          <p:cNvSpPr/>
          <p:nvPr/>
        </p:nvSpPr>
        <p:spPr>
          <a:xfrm>
            <a:off x="526469" y="2865121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Define a ML Problem and Propose Solution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31310-C4E3-457B-8266-44471E34A1B2}"/>
              </a:ext>
            </a:extLst>
          </p:cNvPr>
          <p:cNvSpPr/>
          <p:nvPr/>
        </p:nvSpPr>
        <p:spPr>
          <a:xfrm>
            <a:off x="3369426" y="2865121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Construct and Prepare 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61D976-07FD-446B-8E54-109BDE552C7D}"/>
              </a:ext>
            </a:extLst>
          </p:cNvPr>
          <p:cNvSpPr/>
          <p:nvPr/>
        </p:nvSpPr>
        <p:spPr>
          <a:xfrm>
            <a:off x="6204067" y="2833254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Build ,Train and Evaluate Models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13DEB8-CAD8-4FC5-882E-7E4C5B12A8A7}"/>
              </a:ext>
            </a:extLst>
          </p:cNvPr>
          <p:cNvSpPr/>
          <p:nvPr/>
        </p:nvSpPr>
        <p:spPr>
          <a:xfrm>
            <a:off x="9050227" y="2837413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Make Predictions and Test Model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494957-DD24-463E-81AE-DDDE2B86A5EF}"/>
              </a:ext>
            </a:extLst>
          </p:cNvPr>
          <p:cNvSpPr/>
          <p:nvPr/>
        </p:nvSpPr>
        <p:spPr>
          <a:xfrm>
            <a:off x="2870659" y="3336176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74B92AF-A155-467C-AE45-A80FABFC395B}"/>
              </a:ext>
            </a:extLst>
          </p:cNvPr>
          <p:cNvSpPr/>
          <p:nvPr/>
        </p:nvSpPr>
        <p:spPr>
          <a:xfrm>
            <a:off x="5705300" y="3380510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6F7C1C-5015-40E8-A350-525CC98451D1}"/>
              </a:ext>
            </a:extLst>
          </p:cNvPr>
          <p:cNvSpPr/>
          <p:nvPr/>
        </p:nvSpPr>
        <p:spPr>
          <a:xfrm>
            <a:off x="8545489" y="3348643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0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5905CC-9B87-4797-BE04-F6B3CD97F0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49586-31FC-468C-B6B7-A82FCDAE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Forming an ML Problem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859973-051E-4BE5-85CD-0F627D249638}"/>
              </a:ext>
            </a:extLst>
          </p:cNvPr>
          <p:cNvSpPr/>
          <p:nvPr/>
        </p:nvSpPr>
        <p:spPr>
          <a:xfrm>
            <a:off x="526469" y="2865121"/>
            <a:ext cx="2310938" cy="1191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Define a ML Problem and Propose Solution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31310-C4E3-457B-8266-44471E34A1B2}"/>
              </a:ext>
            </a:extLst>
          </p:cNvPr>
          <p:cNvSpPr/>
          <p:nvPr/>
        </p:nvSpPr>
        <p:spPr>
          <a:xfrm>
            <a:off x="3369426" y="2865121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Construct and Prepare 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61D976-07FD-446B-8E54-109BDE552C7D}"/>
              </a:ext>
            </a:extLst>
          </p:cNvPr>
          <p:cNvSpPr/>
          <p:nvPr/>
        </p:nvSpPr>
        <p:spPr>
          <a:xfrm>
            <a:off x="6204067" y="2833254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Build ,Train and Evaluate Models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13DEB8-CAD8-4FC5-882E-7E4C5B12A8A7}"/>
              </a:ext>
            </a:extLst>
          </p:cNvPr>
          <p:cNvSpPr/>
          <p:nvPr/>
        </p:nvSpPr>
        <p:spPr>
          <a:xfrm>
            <a:off x="9050227" y="2837413"/>
            <a:ext cx="2310938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Make Predictions and Test Model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494957-DD24-463E-81AE-DDDE2B86A5EF}"/>
              </a:ext>
            </a:extLst>
          </p:cNvPr>
          <p:cNvSpPr/>
          <p:nvPr/>
        </p:nvSpPr>
        <p:spPr>
          <a:xfrm>
            <a:off x="2870659" y="3336176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74B92AF-A155-467C-AE45-A80FABFC395B}"/>
              </a:ext>
            </a:extLst>
          </p:cNvPr>
          <p:cNvSpPr/>
          <p:nvPr/>
        </p:nvSpPr>
        <p:spPr>
          <a:xfrm>
            <a:off x="5705300" y="3380510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6F7C1C-5015-40E8-A350-525CC98451D1}"/>
              </a:ext>
            </a:extLst>
          </p:cNvPr>
          <p:cNvSpPr/>
          <p:nvPr/>
        </p:nvSpPr>
        <p:spPr>
          <a:xfrm>
            <a:off x="8545489" y="3348643"/>
            <a:ext cx="501535" cy="16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3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37DE22-BA3C-45DF-B2F7-5A2CF58331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E1BD6-D051-40B7-8E79-298F19AA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ML Good 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F49833-B816-4C29-B937-3261770B5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68125"/>
              </p:ext>
            </p:extLst>
          </p:nvPr>
        </p:nvGraphicFramePr>
        <p:xfrm>
          <a:off x="414001" y="1544760"/>
          <a:ext cx="11112519" cy="452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246">
                  <a:extLst>
                    <a:ext uri="{9D8B030D-6E8A-4147-A177-3AD203B41FA5}">
                      <a16:colId xmlns:a16="http://schemas.microsoft.com/office/drawing/2014/main" val="215249231"/>
                    </a:ext>
                  </a:extLst>
                </a:gridCol>
                <a:gridCol w="3934691">
                  <a:extLst>
                    <a:ext uri="{9D8B030D-6E8A-4147-A177-3AD203B41FA5}">
                      <a16:colId xmlns:a16="http://schemas.microsoft.com/office/drawing/2014/main" val="722316779"/>
                    </a:ext>
                  </a:extLst>
                </a:gridCol>
                <a:gridCol w="4643582">
                  <a:extLst>
                    <a:ext uri="{9D8B030D-6E8A-4147-A177-3AD203B41FA5}">
                      <a16:colId xmlns:a16="http://schemas.microsoft.com/office/drawing/2014/main" val="1535223342"/>
                    </a:ext>
                  </a:extLst>
                </a:gridCol>
              </a:tblGrid>
              <a:tr h="638908">
                <a:tc>
                  <a:txBody>
                    <a:bodyPr/>
                    <a:lstStyle/>
                    <a:p>
                      <a:r>
                        <a:rPr lang="en-GB" sz="1800" dirty="0"/>
                        <a:t>Problem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62878"/>
                  </a:ext>
                </a:extLst>
              </a:tr>
              <a:tr h="638908">
                <a:tc>
                  <a:txBody>
                    <a:bodyPr/>
                    <a:lstStyle/>
                    <a:p>
                      <a:r>
                        <a:rPr lang="en-GB" sz="1800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Pick one from a set of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Classify an image as a Cat or 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18095"/>
                  </a:ext>
                </a:extLst>
              </a:tr>
              <a:tr h="638908">
                <a:tc>
                  <a:txBody>
                    <a:bodyPr/>
                    <a:lstStyle/>
                    <a:p>
                      <a:r>
                        <a:rPr lang="en-GB" sz="18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Predict numerical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Predict House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8107"/>
                  </a:ext>
                </a:extLst>
              </a:tr>
              <a:tr h="656362">
                <a:tc>
                  <a:txBody>
                    <a:bodyPr/>
                    <a:lstStyle/>
                    <a:p>
                      <a:r>
                        <a:rPr lang="en-GB" sz="1800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Group Similar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Group similar documents together based on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10793"/>
                  </a:ext>
                </a:extLst>
              </a:tr>
              <a:tr h="656362">
                <a:tc>
                  <a:txBody>
                    <a:bodyPr/>
                    <a:lstStyle/>
                    <a:p>
                      <a:r>
                        <a:rPr lang="en-GB" sz="1800" dirty="0"/>
                        <a:t>Rule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Infer likely association patterns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If you buy burgers  buns, you’re likely to buy hamburgers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81325"/>
                  </a:ext>
                </a:extLst>
              </a:tr>
              <a:tr h="656362">
                <a:tc>
                  <a:txBody>
                    <a:bodyPr/>
                    <a:lstStyle/>
                    <a:p>
                      <a:r>
                        <a:rPr lang="en-GB" sz="1800" dirty="0"/>
                        <a:t>Structured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Create complex output from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Place bounding boxes around objects in an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8531"/>
                  </a:ext>
                </a:extLst>
              </a:tr>
              <a:tr h="638908">
                <a:tc>
                  <a:txBody>
                    <a:bodyPr/>
                    <a:lstStyle/>
                    <a:p>
                      <a:r>
                        <a:rPr lang="en-GB" sz="1800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Identify position on a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Search results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4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8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2DE66A-312A-4EE5-8AFF-AAE705FA0BB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2870325"/>
          </a:xfrm>
        </p:spPr>
        <p:txBody>
          <a:bodyPr/>
          <a:lstStyle/>
          <a:p>
            <a:r>
              <a:rPr lang="en-GB" sz="1800" dirty="0"/>
              <a:t>Outcome:</a:t>
            </a:r>
          </a:p>
          <a:p>
            <a:pPr lvl="1"/>
            <a:r>
              <a:rPr lang="en-GB" sz="1600" dirty="0"/>
              <a:t>Produce a small set of Problem Statements that you think we could use ML to solve</a:t>
            </a:r>
          </a:p>
          <a:p>
            <a:pPr lvl="2"/>
            <a:r>
              <a:rPr lang="en-GB" sz="1600" dirty="0"/>
              <a:t>Clear Problem Outcome – The ideal problem outcome and how would you measure success</a:t>
            </a:r>
          </a:p>
          <a:p>
            <a:pPr lvl="2"/>
            <a:r>
              <a:rPr lang="en-GB" sz="1600" dirty="0"/>
              <a:t>What is a simpler problem you could start with?</a:t>
            </a:r>
          </a:p>
          <a:p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972CB-A9CE-4860-B813-EB557447B9E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2870325"/>
          </a:xfrm>
        </p:spPr>
        <p:txBody>
          <a:bodyPr/>
          <a:lstStyle/>
          <a:p>
            <a:r>
              <a:rPr lang="en-GB" sz="1800" dirty="0"/>
              <a:t>Process</a:t>
            </a:r>
          </a:p>
          <a:p>
            <a:pPr lvl="1"/>
            <a:r>
              <a:rPr lang="en-GB" sz="1600" dirty="0"/>
              <a:t>Collectively capture a number of possible problems  you’d be interested in working on. Thinks that frustrate are a good source.</a:t>
            </a:r>
          </a:p>
          <a:p>
            <a:pPr lvl="1"/>
            <a:r>
              <a:rPr lang="en-GB" sz="1600" dirty="0"/>
              <a:t>Consider if ML could help</a:t>
            </a:r>
          </a:p>
          <a:p>
            <a:pPr lvl="1"/>
            <a:r>
              <a:rPr lang="en-GB" sz="1600" dirty="0"/>
              <a:t>Choose a subset of the interesting ones and formulate a clear Problem Outcome and Success measure</a:t>
            </a: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2D77F-0718-44BF-AF18-73762988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Exercise: Framing 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BBED8-CA45-4461-8A9A-0EABEB819AEF}"/>
              </a:ext>
            </a:extLst>
          </p:cNvPr>
          <p:cNvSpPr txBox="1"/>
          <p:nvPr/>
        </p:nvSpPr>
        <p:spPr>
          <a:xfrm>
            <a:off x="541898" y="4361411"/>
            <a:ext cx="971046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Example</a:t>
            </a:r>
            <a:r>
              <a:rPr lang="en-GB" sz="1600" dirty="0"/>
              <a:t>: </a:t>
            </a:r>
          </a:p>
          <a:p>
            <a:r>
              <a:rPr lang="en-GB" sz="1600" dirty="0"/>
              <a:t>Help people develop proper form when performing Yoga workouts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Our ideal outcome is that we provide real-time feedback to a user based on their attempts at yoga poses during workouts provided by our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feedback is helpful and clear enabling the user to correct major form issues within a 5 minute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Start with being able to classify a user’s pose as compared to Pose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09395285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 testers guide to testing ai applications v2" id="{156E6DA2-1AE7-404E-9382-BDCD53C85E8E}" vid="{EA98C019-B129-4BFC-8A51-AEB9829621A6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testers guide to testing ai applications v2</Template>
  <TotalTime>4399</TotalTime>
  <Words>1516</Words>
  <Application>Microsoft Office PowerPoint</Application>
  <PresentationFormat>Widescreen</PresentationFormat>
  <Paragraphs>240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Schoolbook</vt:lpstr>
      <vt:lpstr>Corbel</vt:lpstr>
      <vt:lpstr>Courier New</vt:lpstr>
      <vt:lpstr>Segoe UI</vt:lpstr>
      <vt:lpstr>QAC_Powerpoint_Template</vt:lpstr>
      <vt:lpstr>Headlines</vt:lpstr>
      <vt:lpstr>Introduction to Deep Learning</vt:lpstr>
      <vt:lpstr>Workshop Objectives</vt:lpstr>
      <vt:lpstr>Workshop Pre-Requisites</vt:lpstr>
      <vt:lpstr>Form Up!</vt:lpstr>
      <vt:lpstr>AI, ML, DL oh my!</vt:lpstr>
      <vt:lpstr>Building ML Products</vt:lpstr>
      <vt:lpstr>Forming an ML Problem</vt:lpstr>
      <vt:lpstr>What is ML Good At</vt:lpstr>
      <vt:lpstr>Team Exercise: Framing ML</vt:lpstr>
      <vt:lpstr>Team Exercise: Feeding the Beast </vt:lpstr>
      <vt:lpstr>Team Exercise: What sort of problem is it?</vt:lpstr>
      <vt:lpstr>Preparing Data</vt:lpstr>
      <vt:lpstr>Practical Demo: Data Cleaning</vt:lpstr>
      <vt:lpstr>Building Models</vt:lpstr>
      <vt:lpstr>What Deep Learning Does</vt:lpstr>
      <vt:lpstr>How does it learn (supervised learning)</vt:lpstr>
      <vt:lpstr>What does the Model look like</vt:lpstr>
      <vt:lpstr>Developing Intution about how Deep Learning works</vt:lpstr>
      <vt:lpstr>Building Models with Keras</vt:lpstr>
      <vt:lpstr>Layers and Activation Functions</vt:lpstr>
      <vt:lpstr>Predicting with Deep Learning</vt:lpstr>
      <vt:lpstr>Mini Project: Predicting Taxi Fares </vt:lpstr>
      <vt:lpstr>Mini Project Debrief  </vt:lpstr>
      <vt:lpstr>Classification of Image Data</vt:lpstr>
      <vt:lpstr>Classification of more complex image data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Tester’s Guide to Testing AI Applications</dc:title>
  <dc:creator>Bill Matthews</dc:creator>
  <cp:lastModifiedBy>Bill Matthews</cp:lastModifiedBy>
  <cp:revision>90</cp:revision>
  <dcterms:created xsi:type="dcterms:W3CDTF">2018-01-23T21:21:14Z</dcterms:created>
  <dcterms:modified xsi:type="dcterms:W3CDTF">2019-10-01T06:36:50Z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