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2" r:id="rId2"/>
    <p:sldId id="286" r:id="rId3"/>
    <p:sldId id="292" r:id="rId4"/>
    <p:sldId id="310" r:id="rId5"/>
    <p:sldId id="324" r:id="rId6"/>
    <p:sldId id="295" r:id="rId7"/>
    <p:sldId id="314" r:id="rId8"/>
    <p:sldId id="348" r:id="rId9"/>
    <p:sldId id="317" r:id="rId10"/>
    <p:sldId id="325" r:id="rId11"/>
    <p:sldId id="326" r:id="rId12"/>
    <p:sldId id="327" r:id="rId13"/>
    <p:sldId id="328" r:id="rId14"/>
    <p:sldId id="329" r:id="rId15"/>
    <p:sldId id="330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3" r:id="rId27"/>
    <p:sldId id="344" r:id="rId28"/>
    <p:sldId id="345" r:id="rId29"/>
    <p:sldId id="315" r:id="rId30"/>
    <p:sldId id="316" r:id="rId31"/>
    <p:sldId id="322" r:id="rId32"/>
    <p:sldId id="346" r:id="rId33"/>
    <p:sldId id="323" r:id="rId34"/>
    <p:sldId id="318" r:id="rId35"/>
    <p:sldId id="319" r:id="rId36"/>
    <p:sldId id="320" r:id="rId37"/>
    <p:sldId id="321" r:id="rId38"/>
    <p:sldId id="304" r:id="rId39"/>
    <p:sldId id="311" r:id="rId40"/>
    <p:sldId id="313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42D8459F-7683-F84D-8DE6-C3C38246EA5E}">
          <p14:sldIdLst>
            <p14:sldId id="312"/>
            <p14:sldId id="286"/>
            <p14:sldId id="292"/>
          </p14:sldIdLst>
        </p14:section>
        <p14:section name="Intro &amp; Agenda" id="{633342C5-2906-0A48-A0EE-D91411AF78AE}">
          <p14:sldIdLst>
            <p14:sldId id="310"/>
            <p14:sldId id="324"/>
            <p14:sldId id="295"/>
          </p14:sldIdLst>
        </p14:section>
        <p14:section name="HPL/SQL" id="{2E80396B-81CB-004D-B5FB-13199941CBCE}">
          <p14:sldIdLst>
            <p14:sldId id="314"/>
            <p14:sldId id="348"/>
            <p14:sldId id="317"/>
            <p14:sldId id="325"/>
            <p14:sldId id="326"/>
            <p14:sldId id="327"/>
            <p14:sldId id="328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  <p14:section name="Hive Today and Tomorrow" id="{C3524E1D-E3AC-354E-B584-02894D56FC94}">
          <p14:sldIdLst>
            <p14:sldId id="343"/>
            <p14:sldId id="344"/>
            <p14:sldId id="345"/>
            <p14:sldId id="315"/>
            <p14:sldId id="316"/>
            <p14:sldId id="322"/>
            <p14:sldId id="346"/>
          </p14:sldIdLst>
        </p14:section>
        <p14:section name="LLAP" id="{43E53698-CC0E-CE47-8672-0A0BEF3F84C0}">
          <p14:sldIdLst>
            <p14:sldId id="323"/>
            <p14:sldId id="318"/>
            <p14:sldId id="319"/>
            <p14:sldId id="320"/>
            <p14:sldId id="321"/>
            <p14:sldId id="304"/>
            <p14:sldId id="311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 autoAdjust="0"/>
    <p:restoredTop sz="97586" autoAdjust="0"/>
  </p:normalViewPr>
  <p:slideViewPr>
    <p:cSldViewPr snapToGrid="0">
      <p:cViewPr>
        <p:scale>
          <a:sx n="137" d="100"/>
          <a:sy n="137" d="100"/>
        </p:scale>
        <p:origin x="912" y="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Hive 2 New Features</c:v>
                </c:pt>
              </c:strCache>
            </c:strRef>
          </c:tx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</c:spPr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From Hortonworks</c:v>
                </c:pt>
                <c:pt idx="1">
                  <c:v>From Community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1391.0</c:v>
                </c:pt>
                <c:pt idx="1">
                  <c:v>642.0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6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6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88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bg1"/>
                </a:solidFill>
              </a:rPr>
              <a:t>Dunce Alert: Ensure Hive service is started!  ;-)</a:t>
            </a:r>
          </a:p>
          <a:p>
            <a:endParaRPr lang="en-US" b="0" dirty="0" smtClean="0">
              <a:solidFill>
                <a:schemeClr val="bg1"/>
              </a:solidFill>
            </a:endParaRPr>
          </a:p>
          <a:p>
            <a:r>
              <a:rPr lang="en-US" b="0" dirty="0" smtClean="0">
                <a:solidFill>
                  <a:schemeClr val="bg1"/>
                </a:solidFill>
              </a:rPr>
              <a:t>CREATE TABLE `dual`(`dummy` varchar(1))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insert into dual select 'A' from customer limit 1 ;</a:t>
            </a:r>
          </a:p>
          <a:p>
            <a:endParaRPr lang="en-US" b="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6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10/27/16 9:10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10/27/16 9:10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Substanial</a:t>
            </a:r>
            <a:r>
              <a:rPr lang="en-US" dirty="0" smtClean="0"/>
              <a:t> milestone for Hive</a:t>
            </a:r>
          </a:p>
          <a:p>
            <a:endParaRPr lang="en-US" dirty="0" smtClean="0"/>
          </a:p>
          <a:p>
            <a:r>
              <a:rPr lang="en-US" dirty="0" smtClean="0"/>
              <a:t>ACID GA</a:t>
            </a:r>
          </a:p>
          <a:p>
            <a:r>
              <a:rPr lang="en-US" dirty="0" smtClean="0"/>
              <a:t>LLAP</a:t>
            </a:r>
          </a:p>
          <a:p>
            <a:r>
              <a:rPr lang="en-US" dirty="0" smtClean="0"/>
              <a:t>HPL\SQL</a:t>
            </a:r>
          </a:p>
          <a:p>
            <a:r>
              <a:rPr lang="en-US" dirty="0" smtClean="0"/>
              <a:t>MR deprecated</a:t>
            </a:r>
            <a:r>
              <a:rPr lang="en-US" baseline="0" dirty="0" smtClean="0"/>
              <a:t> HDP 3.0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7E594-4005-43F8-B8F3-453F0010D5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9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Multi-year</a:t>
            </a:r>
            <a:r>
              <a:rPr lang="en-US" baseline="0" dirty="0" smtClean="0"/>
              <a:t> roadmap</a:t>
            </a:r>
          </a:p>
          <a:p>
            <a:r>
              <a:rPr lang="en-US" baseline="0" dirty="0" smtClean="0"/>
              <a:t>Focused on data warehouse. EDW holds 3 months of data, HDP can hold 3 years but certain capabilities hold back adoption.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7E594-4005-43F8-B8F3-453F0010D5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9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Hive 2 with LLAP Advantages:</a:t>
            </a:r>
          </a:p>
          <a:p>
            <a:pPr lvl="1"/>
            <a:r>
              <a:rPr lang="en-US" dirty="0" smtClean="0"/>
              <a:t>Optimized in-memory caching of the hottest data.</a:t>
            </a:r>
          </a:p>
          <a:p>
            <a:pPr lvl="1"/>
            <a:r>
              <a:rPr lang="en-US" dirty="0" smtClean="0"/>
              <a:t>Persistent servers to instantly execute SQL queries.</a:t>
            </a:r>
          </a:p>
          <a:p>
            <a:pPr lvl="1"/>
            <a:r>
              <a:rPr lang="en-US" dirty="0" smtClean="0"/>
              <a:t>Fine-grained preemption.</a:t>
            </a:r>
          </a:p>
          <a:p>
            <a:pPr lvl="1"/>
            <a:r>
              <a:rPr lang="en-US" dirty="0" smtClean="0"/>
              <a:t>Overcomes latency of traditional SQL-on-Hadoop.</a:t>
            </a:r>
          </a:p>
          <a:p>
            <a:pPr lvl="1"/>
            <a:r>
              <a:rPr lang="en-US" dirty="0" smtClean="0"/>
              <a:t>Simplified operational setup via Ambari &amp; reduces tuning complexity.</a:t>
            </a:r>
          </a:p>
          <a:p>
            <a:r>
              <a:rPr lang="en-US" dirty="0" smtClean="0"/>
              <a:t>SQL Compatibility:</a:t>
            </a:r>
          </a:p>
          <a:p>
            <a:pPr lvl="1"/>
            <a:r>
              <a:rPr lang="en-US" dirty="0" smtClean="0"/>
              <a:t>100% Compatible with Hive SQL.</a:t>
            </a:r>
          </a:p>
          <a:p>
            <a:pPr lvl="1"/>
            <a:r>
              <a:rPr lang="en-US" dirty="0" smtClean="0"/>
              <a:t>Compatible with existing tools (BI, ETL, etc.)</a:t>
            </a:r>
          </a:p>
          <a:p>
            <a:r>
              <a:rPr lang="en-US" dirty="0" smtClean="0"/>
              <a:t>Security:</a:t>
            </a:r>
          </a:p>
          <a:p>
            <a:pPr lvl="1"/>
            <a:r>
              <a:rPr lang="en-US" dirty="0" smtClean="0"/>
              <a:t>Security via HiveServer2.</a:t>
            </a:r>
          </a:p>
          <a:p>
            <a:pPr lvl="1"/>
            <a:r>
              <a:rPr lang="en-US" dirty="0" smtClean="0"/>
              <a:t>Integrates with Apache Ranger.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Hortonworks: Powering the Future of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8852D-A642-44AF-93F0-4A3BD6E66CA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38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defTabSz="914400"/>
            <a:fld id="{921D043F-9EED-40CE-8459-259E9D9A818A}" type="slidenum">
              <a:rPr lang="en-US" sz="1400" kern="0" smtClea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rPr>
              <a:pPr defTabSz="914400"/>
              <a:t>35</a:t>
            </a:fld>
            <a:endParaRPr lang="en-US" sz="1400" kern="0">
              <a:solidFill>
                <a:prstClr val="black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61733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defTabSz="914400"/>
            <a:fld id="{921D043F-9EED-40CE-8459-259E9D9A818A}" type="slidenum">
              <a:rPr lang="en-US" sz="1400" kern="0" smtClean="0">
                <a:solidFill>
                  <a:prstClr val="black"/>
                </a:solidFill>
                <a:ea typeface="Arial"/>
                <a:cs typeface="Arial"/>
                <a:sym typeface="Arial"/>
                <a:rtl val="0"/>
              </a:rPr>
              <a:pPr defTabSz="914400"/>
              <a:t>36</a:t>
            </a:fld>
            <a:endParaRPr lang="en-US" sz="1400" kern="0">
              <a:solidFill>
                <a:prstClr val="black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98001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Combines intelligent in-memory caching and</a:t>
            </a:r>
            <a:r>
              <a:rPr lang="en-US" baseline="0" dirty="0" smtClean="0"/>
              <a:t> persistent query execution</a:t>
            </a:r>
          </a:p>
          <a:p>
            <a:r>
              <a:rPr lang="en-US" baseline="0" dirty="0" smtClean="0"/>
              <a:t>Keeps in-memory at the columnar level and compressed.</a:t>
            </a:r>
          </a:p>
          <a:p>
            <a:r>
              <a:rPr lang="en-US" baseline="0" dirty="0" smtClean="0"/>
              <a:t>Query executors run for a long time.</a:t>
            </a:r>
          </a:p>
          <a:p>
            <a:r>
              <a:rPr lang="en-US" baseline="0" dirty="0" smtClean="0"/>
              <a:t>LLAP runs in YARN and you can configure how much resources to dedicate to LLAP. Allow for dynamic resource allocation – flex capacity based 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7E594-4005-43F8-B8F3-453F0010D5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bg1"/>
                </a:solidFill>
              </a:rPr>
              <a:t>Dunce Alert: Ensure Hive service is started!  ;-)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bg1"/>
                </a:solidFill>
              </a:rPr>
              <a:t>CREATE TABLE `dual`(`dummy` varchar(1))</a:t>
            </a:r>
          </a:p>
          <a:p>
            <a:r>
              <a:rPr lang="en-US" b="0" dirty="0" smtClean="0">
                <a:solidFill>
                  <a:schemeClr val="bg1"/>
                </a:solidFill>
              </a:rPr>
              <a:t>insert into dual select 'A' from customer limit 1 ;</a:t>
            </a:r>
          </a:p>
          <a:p>
            <a:endParaRPr lang="en-US" b="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7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20B00A-819E-C242-B8E0-9EB52C77990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15" y="0"/>
            <a:ext cx="8229601" cy="762000"/>
          </a:xfrm>
          <a:prstGeom prst="rect">
            <a:avLst/>
          </a:prstGeom>
          <a:noFill/>
          <a:ln>
            <a:noFill/>
          </a:ln>
        </p:spPr>
        <p:txBody>
          <a:bodyPr lIns="109699" tIns="109699" rIns="109699" bIns="109699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6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6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6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6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6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70" marR="0" lvl="5" indent="0" algn="l" rtl="0">
              <a:spcBef>
                <a:spcPts val="0"/>
              </a:spcBef>
              <a:spcAft>
                <a:spcPts val="0"/>
              </a:spcAft>
              <a:buNone/>
              <a:defRPr sz="26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39" marR="0" lvl="6" indent="0" algn="l" rtl="0">
              <a:spcBef>
                <a:spcPts val="0"/>
              </a:spcBef>
              <a:spcAft>
                <a:spcPts val="0"/>
              </a:spcAft>
              <a:buNone/>
              <a:defRPr sz="26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08" marR="0" lvl="7" indent="0" algn="l" rtl="0">
              <a:spcBef>
                <a:spcPts val="0"/>
              </a:spcBef>
              <a:spcAft>
                <a:spcPts val="0"/>
              </a:spcAft>
              <a:buNone/>
              <a:defRPr sz="26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477" marR="0" lvl="8" indent="0" algn="l" rtl="0">
              <a:spcBef>
                <a:spcPts val="0"/>
              </a:spcBef>
              <a:spcAft>
                <a:spcPts val="0"/>
              </a:spcAft>
              <a:buNone/>
              <a:defRPr sz="26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15" y="829827"/>
            <a:ext cx="8229601" cy="3715940"/>
          </a:xfrm>
          <a:prstGeom prst="rect">
            <a:avLst/>
          </a:prstGeom>
          <a:noFill/>
          <a:ln>
            <a:noFill/>
          </a:ln>
        </p:spPr>
        <p:txBody>
          <a:bodyPr lIns="109699" tIns="109699" rIns="109699" bIns="109699" anchor="t" anchorCtr="0"/>
          <a:lstStyle>
            <a:lvl1pPr marL="0" marR="0" lvl="0" indent="0" algn="l" rtl="0">
              <a:spcBef>
                <a:spcPts val="582"/>
              </a:spcBef>
              <a:spcAft>
                <a:spcPts val="0"/>
              </a:spcAft>
              <a:buClr>
                <a:srgbClr val="69BE28"/>
              </a:buClr>
              <a:buFont typeface="Noto Sans Symbols"/>
              <a:buNone/>
              <a:defRPr sz="181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7864" marR="0" lvl="1" indent="-72623" algn="l" rtl="0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500" b="0" i="0" u="none" strike="noStrike" cap="none">
                <a:solidFill>
                  <a:srgbClr val="818A8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73828" marR="0" lvl="2" indent="-45239" algn="l" rtl="0">
              <a:spcBef>
                <a:spcPts val="582"/>
              </a:spcBef>
              <a:spcAft>
                <a:spcPts val="0"/>
              </a:spcAft>
              <a:buClr>
                <a:srgbClr val="818A8F"/>
              </a:buClr>
              <a:buSzPct val="100000"/>
              <a:buFont typeface="Merriweather Sans"/>
              <a:buChar char="–"/>
              <a:defRPr sz="1438" b="0" i="0" u="none" strike="noStrike" cap="none">
                <a:solidFill>
                  <a:srgbClr val="818A8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739" marR="0" lvl="3" indent="-57146" algn="l" rtl="0">
              <a:spcBef>
                <a:spcPts val="582"/>
              </a:spcBef>
              <a:spcAft>
                <a:spcPts val="0"/>
              </a:spcAft>
              <a:buClr>
                <a:srgbClr val="818A8F"/>
              </a:buClr>
              <a:buSzPct val="100000"/>
              <a:buFont typeface="Arial"/>
              <a:buChar char="–"/>
              <a:defRPr sz="1188" b="0" i="0" u="none" strike="noStrike" cap="none">
                <a:solidFill>
                  <a:srgbClr val="818A8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58363" marR="0" lvl="4" indent="-67859" algn="l" rtl="0">
              <a:spcBef>
                <a:spcPts val="582"/>
              </a:spcBef>
              <a:spcAft>
                <a:spcPts val="0"/>
              </a:spcAft>
              <a:buClr>
                <a:srgbClr val="818A8F"/>
              </a:buClr>
              <a:buSzPct val="100000"/>
              <a:buFont typeface="Merriweather Sans"/>
              <a:buChar char="-"/>
              <a:defRPr sz="1125" b="0" i="0" u="none" strike="noStrike" cap="none">
                <a:solidFill>
                  <a:srgbClr val="818A8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781" marR="0" lvl="5" indent="-76193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650" marR="0" lvl="6" indent="-76193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519" marR="0" lvl="7" indent="-76193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388" marR="0" lvl="8" indent="-76193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04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8" y="0"/>
            <a:ext cx="8229601" cy="762000"/>
          </a:xfrm>
          <a:prstGeom prst="rect">
            <a:avLst/>
          </a:prstGeom>
        </p:spPr>
        <p:txBody>
          <a:bodyPr vert="horz" lIns="68570" tIns="34289" rIns="68570" bIns="34289" rtlCol="0" anchor="ctr">
            <a:noAutofit/>
          </a:bodyPr>
          <a:lstStyle>
            <a:lvl1pPr>
              <a:defRPr>
                <a:latin typeface="+mj-lt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8" y="829826"/>
            <a:ext cx="8229601" cy="3715941"/>
          </a:xfrm>
          <a:prstGeom prst="rect">
            <a:avLst/>
          </a:prstGeom>
        </p:spPr>
        <p:txBody>
          <a:bodyPr vert="horz" lIns="68570" tIns="34289" rIns="68570" bIns="34289"/>
          <a:lstStyle>
            <a:lvl1pPr marL="0" indent="0">
              <a:spcBef>
                <a:spcPts val="1032"/>
              </a:spcBef>
              <a:buClr>
                <a:srgbClr val="69BE28"/>
              </a:buClr>
              <a:buFont typeface="Wingdings" charset="2"/>
              <a:buNone/>
              <a:defRPr sz="1800" b="1" i="0" baseline="0">
                <a:latin typeface="+mn-lt"/>
                <a:cs typeface="Arial"/>
              </a:defRPr>
            </a:lvl1pPr>
            <a:lvl2pPr marL="0" indent="0" defTabSz="44047">
              <a:spcBef>
                <a:spcPts val="582"/>
              </a:spcBef>
              <a:buFont typeface="Lucida Grande"/>
              <a:buNone/>
              <a:tabLst/>
              <a:defRPr sz="1500">
                <a:solidFill>
                  <a:srgbClr val="1E1E1E"/>
                </a:solidFill>
                <a:latin typeface="+mn-lt"/>
              </a:defRPr>
            </a:lvl2pPr>
            <a:lvl3pPr marL="124995" indent="-124995" defTabSz="211896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  <a:latin typeface="+mn-lt"/>
              </a:defRPr>
            </a:lvl3pPr>
            <a:lvl4pPr marL="297604" indent="-128567" defTabSz="211896">
              <a:spcBef>
                <a:spcPts val="582"/>
              </a:spcBef>
              <a:spcAft>
                <a:spcPts val="0"/>
              </a:spcAft>
              <a:defRPr sz="1200">
                <a:solidFill>
                  <a:srgbClr val="1E1E1E"/>
                </a:solidFill>
                <a:latin typeface="+mn-lt"/>
              </a:defRPr>
            </a:lvl4pPr>
            <a:lvl5pPr marL="470213" indent="-132139" defTabSz="211896">
              <a:spcBef>
                <a:spcPts val="582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1E1E1E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rchitecture Mini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5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420707"/>
            <a:ext cx="8229203" cy="302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500"/>
            </a:lvl2pPr>
            <a:lvl3pPr marL="168078" indent="0">
              <a:buNone/>
              <a:defRPr/>
            </a:lvl3pPr>
            <a:lvl4pPr marL="336156" indent="0">
              <a:buNone/>
              <a:defRPr/>
            </a:lvl4pPr>
            <a:lvl5pPr marL="50423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203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 smtClean="0"/>
              <a:t>Heading One Style </a:t>
            </a:r>
          </a:p>
          <a:p>
            <a:pPr lvl="0"/>
            <a:r>
              <a:rPr lang="en-US" dirty="0" smtClean="0"/>
              <a:t>Body content, 18pt Segoe UI (gray)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Heading Two Style</a:t>
            </a:r>
          </a:p>
          <a:p>
            <a:pPr lvl="0"/>
            <a:r>
              <a:rPr lang="en-US" dirty="0" smtClean="0"/>
              <a:t>Body content, 18pt Segoe UI (gray)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HEADING THREE STYLE</a:t>
            </a:r>
          </a:p>
          <a:p>
            <a:pPr lvl="0"/>
            <a:r>
              <a:rPr lang="en-US" dirty="0" smtClean="0"/>
              <a:t>Body content, 18pt Segoe UI (gray)</a:t>
            </a:r>
          </a:p>
          <a:p>
            <a:pPr lvl="0"/>
            <a:endParaRPr lang="en-US" dirty="0" smtClean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25935" y="420707"/>
            <a:ext cx="8229601" cy="302968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spAutoFit/>
          </a:bodyPr>
          <a:lstStyle>
            <a:lvl1pPr marL="0" indent="0" algn="l" defTabSz="340403">
              <a:lnSpc>
                <a:spcPct val="85000"/>
              </a:lnSpc>
              <a:spcAft>
                <a:spcPts val="0"/>
              </a:spcAft>
              <a:tabLst/>
              <a:defRPr sz="225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25934" y="1440657"/>
            <a:ext cx="4000500" cy="498213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257088" indent="-257088">
              <a:lnSpc>
                <a:spcPct val="90000"/>
              </a:lnSpc>
              <a:spcBef>
                <a:spcPts val="1125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1750"/>
            </a:lvl1pPr>
            <a:lvl2pPr>
              <a:lnSpc>
                <a:spcPct val="90000"/>
              </a:lnSpc>
              <a:spcBef>
                <a:spcPts val="375"/>
              </a:spcBef>
              <a:defRPr sz="1500"/>
            </a:lvl2pPr>
            <a:lvl3pPr>
              <a:defRPr sz="1750"/>
            </a:lvl3pPr>
            <a:lvl4pPr>
              <a:defRPr sz="1750"/>
            </a:lvl4pPr>
            <a:lvl5pPr>
              <a:defRPr sz="1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55036" y="1440657"/>
            <a:ext cx="4000500" cy="498213"/>
          </a:xfrm>
          <a:prstGeom prst="rect">
            <a:avLst/>
          </a:prstGeom>
        </p:spPr>
        <p:txBody>
          <a:bodyPr lIns="0" tIns="0" bIns="0">
            <a:spAutoFit/>
          </a:bodyPr>
          <a:lstStyle>
            <a:lvl1pPr marL="257088" indent="-257088">
              <a:lnSpc>
                <a:spcPct val="90000"/>
              </a:lnSpc>
              <a:spcBef>
                <a:spcPts val="1125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1750"/>
            </a:lvl1pPr>
            <a:lvl2pPr>
              <a:lnSpc>
                <a:spcPct val="90000"/>
              </a:lnSpc>
              <a:spcBef>
                <a:spcPts val="375"/>
              </a:spcBef>
              <a:defRPr sz="1500"/>
            </a:lvl2pPr>
            <a:lvl3pPr>
              <a:defRPr sz="1750"/>
            </a:lvl3pPr>
            <a:lvl4pPr>
              <a:defRPr sz="1750"/>
            </a:lvl4pPr>
            <a:lvl5pPr>
              <a:defRPr sz="17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25934" y="1043380"/>
            <a:ext cx="4000500" cy="313932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750"/>
              </a:spcBef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755036" y="1043380"/>
            <a:ext cx="4000500" cy="313932"/>
          </a:xfrm>
        </p:spPr>
        <p:txBody>
          <a:bodyPr tIns="0" bIns="0" anchor="b" anchorCtr="0">
            <a:spAutoFit/>
          </a:bodyPr>
          <a:lstStyle>
            <a:lvl1pPr marL="0" indent="0">
              <a:lnSpc>
                <a:spcPct val="85000"/>
              </a:lnSpc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67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Title Styling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://www.sqlsaturday.com/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://www.sqlpass.org/PASSChapters.aspx" TargetMode="External"/><Relationship Id="rId7" Type="http://schemas.openxmlformats.org/officeDocument/2006/relationships/hyperlink" Target="http://www.sqlpass.org/PASSChapters/VirtualChapters.aspx" TargetMode="Externa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mailto:sshaw@hortonwork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sz="2400" dirty="0" smtClean="0">
                <a:solidFill>
                  <a:schemeClr val="tx2"/>
                </a:solidFill>
              </a:rPr>
              <a:t>Hadoop Stored Procedures, Procedural Language, Visualization, Oh My!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4676702" y="3872020"/>
            <a:ext cx="4136019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+mn-lt"/>
                <a:cs typeface="Century Gothic"/>
              </a:rPr>
              <a:t>Bill </a:t>
            </a:r>
            <a:r>
              <a:rPr lang="en-US" sz="1400" b="1" dirty="0" err="1" smtClean="0">
                <a:solidFill>
                  <a:schemeClr val="tx1"/>
                </a:solidFill>
                <a:latin typeface="+mn-lt"/>
                <a:cs typeface="Century Gothic"/>
              </a:rPr>
              <a:t>Preachuk</a:t>
            </a:r>
            <a:r>
              <a:rPr lang="en-US" sz="1400" b="1" dirty="0" smtClean="0">
                <a:solidFill>
                  <a:schemeClr val="tx1"/>
                </a:solidFill>
                <a:latin typeface="+mn-lt"/>
                <a:cs typeface="Century Gothic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Century Gothic"/>
              </a:rPr>
              <a:t>Solutions Engineer, Hortonworks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  <a:latin typeface="+mn-lt"/>
                <a:cs typeface="Century Gothic"/>
              </a:rPr>
              <a:t>Scott Shaw,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Century Gothic"/>
              </a:rPr>
              <a:t>Sr. Solutions 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Century Gothic"/>
              </a:rPr>
              <a:t>Engineer, Hortonworks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511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72" y="339363"/>
            <a:ext cx="2298409" cy="1442783"/>
          </a:xfrm>
        </p:spPr>
        <p:txBody>
          <a:bodyPr/>
          <a:lstStyle/>
          <a:p>
            <a:r>
              <a:rPr lang="en-US" dirty="0" smtClean="0"/>
              <a:t>Common </a:t>
            </a:r>
            <a:br>
              <a:rPr lang="en-US" dirty="0" smtClean="0"/>
            </a:br>
            <a:r>
              <a:rPr lang="en-US" dirty="0" smtClean="0"/>
              <a:t>Objections </a:t>
            </a:r>
            <a:br>
              <a:rPr lang="en-US" dirty="0" smtClean="0"/>
            </a:br>
            <a:r>
              <a:rPr lang="en-US" dirty="0" smtClean="0"/>
              <a:t>to Hive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588737" y="1587591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1435862" y="144647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AutoShape 2" descr="https://i.imgflip.com/ub5q0.jpg"/>
          <p:cNvSpPr>
            <a:spLocks noChangeAspect="1" noChangeArrowheads="1"/>
          </p:cNvSpPr>
          <p:nvPr/>
        </p:nvSpPr>
        <p:spPr bwMode="auto">
          <a:xfrm>
            <a:off x="117872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47" y="402507"/>
            <a:ext cx="3571875" cy="44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588737" y="1587591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1435862" y="144647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 rot="20657892">
            <a:off x="6421404" y="3708023"/>
            <a:ext cx="1250858" cy="381785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Addressed </a:t>
            </a:r>
            <a:r>
              <a:rPr lang="en-US" sz="2000" b="1" smtClean="0">
                <a:solidFill>
                  <a:srgbClr val="FF0000"/>
                </a:solidFill>
              </a:rPr>
              <a:t>by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HPL/SQL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AutoShape 2" descr="https://i.imgflip.com/ub5q0.jpg"/>
          <p:cNvSpPr>
            <a:spLocks noChangeAspect="1" noChangeArrowheads="1"/>
          </p:cNvSpPr>
          <p:nvPr/>
        </p:nvSpPr>
        <p:spPr bwMode="auto">
          <a:xfrm>
            <a:off x="117872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 rot="20657892">
            <a:off x="6559142" y="360909"/>
            <a:ext cx="1250858" cy="1399692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Addressed </a:t>
            </a:r>
            <a:r>
              <a:rPr lang="en-US" sz="2000" b="1" dirty="0" smtClean="0">
                <a:solidFill>
                  <a:srgbClr val="FF0000"/>
                </a:solidFill>
              </a:rPr>
              <a:t>by 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Stinger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</a:rPr>
              <a:t>LLAP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8272" y="339363"/>
            <a:ext cx="2298409" cy="1442783"/>
          </a:xfrm>
          <a:prstGeom prst="rect">
            <a:avLst/>
          </a:prstGeom>
        </p:spPr>
        <p:txBody>
          <a:bodyPr vert="horz" lIns="68570" tIns="34289" rIns="68570" bIns="34289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Common </a:t>
            </a:r>
            <a:br>
              <a:rPr lang="en-US" dirty="0" smtClean="0"/>
            </a:br>
            <a:r>
              <a:rPr lang="en-US" dirty="0" smtClean="0"/>
              <a:t>Objections </a:t>
            </a:r>
            <a:br>
              <a:rPr lang="en-US" dirty="0" smtClean="0"/>
            </a:br>
            <a:r>
              <a:rPr lang="en-US" dirty="0" smtClean="0"/>
              <a:t>to Hive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88737" y="1587591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435862" y="144647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47" y="402507"/>
            <a:ext cx="3571875" cy="44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46655"/>
            <a:ext cx="8229601" cy="762000"/>
          </a:xfrm>
        </p:spPr>
        <p:txBody>
          <a:bodyPr/>
          <a:lstStyle/>
          <a:p>
            <a:r>
              <a:rPr lang="en-US" dirty="0" smtClean="0"/>
              <a:t>HPL/SQL History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8175"/>
          <a:stretch/>
        </p:blipFill>
        <p:spPr>
          <a:xfrm>
            <a:off x="419373" y="2828154"/>
            <a:ext cx="2812088" cy="1760756"/>
          </a:xfrm>
          <a:prstGeom prst="rect">
            <a:avLst/>
          </a:prstGeom>
          <a:ln>
            <a:solidFill>
              <a:schemeClr val="tx1">
                <a:alpha val="47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95" y="987835"/>
            <a:ext cx="5141748" cy="3306686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588737" y="1587591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481540" y="869325"/>
            <a:ext cx="2812088" cy="1363565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r>
              <a:rPr lang="en-US" sz="1600" b="1" dirty="0"/>
              <a:t>Originally called PL/HQL </a:t>
            </a:r>
          </a:p>
          <a:p>
            <a:endParaRPr lang="en-US" sz="1600" b="1" dirty="0"/>
          </a:p>
          <a:p>
            <a:r>
              <a:rPr lang="en-US" sz="1600" b="1" dirty="0"/>
              <a:t>HPL/SQL 0.1 – Feb. 27, 2015</a:t>
            </a:r>
          </a:p>
          <a:p>
            <a:r>
              <a:rPr lang="en-US" sz="1600" b="1" dirty="0"/>
              <a:t>Initial release</a:t>
            </a:r>
          </a:p>
          <a:p>
            <a:endParaRPr lang="en-US" sz="1600" b="1" dirty="0"/>
          </a:p>
          <a:p>
            <a:r>
              <a:rPr lang="en-US" sz="1600" b="1" dirty="0" smtClean="0"/>
              <a:t>Included </a:t>
            </a:r>
            <a:r>
              <a:rPr lang="en-US" sz="1600" b="1" dirty="0"/>
              <a:t>in Hive </a:t>
            </a:r>
            <a:r>
              <a:rPr lang="en-US" sz="1600" b="1" dirty="0" smtClean="0"/>
              <a:t>2.0/HDP 2.5 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35862" y="144647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921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46655"/>
            <a:ext cx="8229601" cy="762000"/>
          </a:xfrm>
        </p:spPr>
        <p:txBody>
          <a:bodyPr/>
          <a:lstStyle/>
          <a:p>
            <a:r>
              <a:rPr lang="en-US" dirty="0" smtClean="0"/>
              <a:t>So what is HPL/SQL?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8272" y="829826"/>
            <a:ext cx="8227457" cy="3715941"/>
          </a:xfrm>
        </p:spPr>
        <p:txBody>
          <a:bodyPr/>
          <a:lstStyle/>
          <a:p>
            <a:r>
              <a:rPr lang="en-US" sz="2100" dirty="0">
                <a:solidFill>
                  <a:schemeClr val="tx1"/>
                </a:solidFill>
              </a:rPr>
              <a:t>Implements Procedural SQL Language for Hive (and others)</a:t>
            </a:r>
          </a:p>
          <a:p>
            <a:r>
              <a:rPr lang="en-US" sz="2100" dirty="0">
                <a:solidFill>
                  <a:schemeClr val="tx1"/>
                </a:solidFill>
              </a:rPr>
              <a:t>GREATLY eases Migration of RDBMS SQL into Hive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Variables &amp; Expressions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Flow Control and Iterations 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Error Handling 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Stored Procedures &amp; Functions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On-the-fly SQL conversion to </a:t>
            </a:r>
            <a:r>
              <a:rPr lang="en-US" b="0" dirty="0" err="1" smtClean="0">
                <a:solidFill>
                  <a:schemeClr val="tx1"/>
                </a:solidFill>
              </a:rPr>
              <a:t>HiveQL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Single scripting environment (instead of Python, Shell scripts, etc.)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Multi-RDBMS code (MySQL, Oracle, SQL Server, DB2) </a:t>
            </a:r>
            <a:r>
              <a:rPr lang="en-US" dirty="0" smtClean="0">
                <a:solidFill>
                  <a:schemeClr val="tx1"/>
                </a:solidFill>
              </a:rPr>
              <a:t>in same script</a:t>
            </a:r>
          </a:p>
        </p:txBody>
      </p:sp>
    </p:spTree>
    <p:extLst>
      <p:ext uri="{BB962C8B-B14F-4D97-AF65-F5344CB8AC3E}">
        <p14:creationId xmlns:p14="http://schemas.microsoft.com/office/powerpoint/2010/main" val="6818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HDP </a:t>
            </a:r>
            <a:r>
              <a:rPr lang="en-US" dirty="0" smtClean="0">
                <a:solidFill>
                  <a:schemeClr val="tx1"/>
                </a:solidFill>
              </a:rPr>
              <a:t>2.5: </a:t>
            </a:r>
            <a:r>
              <a:rPr lang="en-US" dirty="0" smtClean="0">
                <a:solidFill>
                  <a:schemeClr val="accent4"/>
                </a:solidFill>
              </a:rPr>
              <a:t>Included!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HDP </a:t>
            </a:r>
            <a:r>
              <a:rPr lang="en-US" dirty="0">
                <a:solidFill>
                  <a:schemeClr val="tx1"/>
                </a:solidFill>
              </a:rPr>
              <a:t>2.4 and older: Straightforward</a:t>
            </a:r>
            <a:endParaRPr lang="en-US" b="0" dirty="0">
              <a:solidFill>
                <a:schemeClr val="tx1"/>
              </a:solidFill>
            </a:endParaRP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http://www.hplsql.org/start 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hplsql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Change </a:t>
            </a:r>
            <a:r>
              <a:rPr lang="en-US" b="0" dirty="0">
                <a:solidFill>
                  <a:schemeClr val="tx1"/>
                </a:solidFill>
              </a:rPr>
              <a:t>HADOOP_CLASSPATH text </a:t>
            </a: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      /</a:t>
            </a:r>
            <a:r>
              <a:rPr lang="en-US" b="0" dirty="0" err="1">
                <a:solidFill>
                  <a:schemeClr val="tx1"/>
                </a:solidFill>
              </a:rPr>
              <a:t>usr</a:t>
            </a:r>
            <a:r>
              <a:rPr lang="en-US" b="0" dirty="0">
                <a:solidFill>
                  <a:schemeClr val="tx1"/>
                </a:solidFill>
              </a:rPr>
              <a:t>/lib/ </a:t>
            </a:r>
            <a:r>
              <a:rPr lang="en-US" b="0" dirty="0" smtClean="0">
                <a:solidFill>
                  <a:schemeClr val="tx1"/>
                </a:solidFill>
              </a:rPr>
              <a:t> to  </a:t>
            </a:r>
            <a:r>
              <a:rPr lang="en-US" b="0" dirty="0">
                <a:solidFill>
                  <a:schemeClr val="tx1"/>
                </a:solidFill>
              </a:rPr>
              <a:t>/</a:t>
            </a:r>
            <a:r>
              <a:rPr lang="en-US" b="0" dirty="0" err="1">
                <a:solidFill>
                  <a:schemeClr val="tx1"/>
                </a:solidFill>
              </a:rPr>
              <a:t>usr</a:t>
            </a:r>
            <a:r>
              <a:rPr lang="en-US" b="0" dirty="0">
                <a:solidFill>
                  <a:schemeClr val="tx1"/>
                </a:solidFill>
              </a:rPr>
              <a:t>/</a:t>
            </a:r>
            <a:r>
              <a:rPr lang="en-US" b="0" dirty="0" err="1">
                <a:solidFill>
                  <a:schemeClr val="tx1"/>
                </a:solidFill>
              </a:rPr>
              <a:t>hdp</a:t>
            </a:r>
            <a:r>
              <a:rPr lang="en-US" b="0" dirty="0">
                <a:solidFill>
                  <a:schemeClr val="tx1"/>
                </a:solidFill>
              </a:rPr>
              <a:t>/2</a:t>
            </a:r>
            <a:r>
              <a:rPr lang="en-US" b="0" dirty="0" smtClean="0">
                <a:solidFill>
                  <a:schemeClr val="tx1"/>
                </a:solidFill>
              </a:rPr>
              <a:t>.x.x.x-xxxx/   ( /</a:t>
            </a:r>
            <a:r>
              <a:rPr lang="en-US" b="0" dirty="0" err="1">
                <a:solidFill>
                  <a:schemeClr val="tx1"/>
                </a:solidFill>
              </a:rPr>
              <a:t>usr</a:t>
            </a:r>
            <a:r>
              <a:rPr lang="en-US" b="0" dirty="0">
                <a:solidFill>
                  <a:schemeClr val="tx1"/>
                </a:solidFill>
              </a:rPr>
              <a:t>/</a:t>
            </a:r>
            <a:r>
              <a:rPr lang="en-US" b="0" dirty="0" err="1">
                <a:solidFill>
                  <a:schemeClr val="tx1"/>
                </a:solidFill>
              </a:rPr>
              <a:t>hdp</a:t>
            </a:r>
            <a:r>
              <a:rPr lang="en-US" b="0" dirty="0">
                <a:solidFill>
                  <a:schemeClr val="tx1"/>
                </a:solidFill>
              </a:rPr>
              <a:t>/2.3.0.0-2557</a:t>
            </a:r>
            <a:r>
              <a:rPr lang="en-US" b="0" dirty="0" smtClean="0">
                <a:solidFill>
                  <a:schemeClr val="tx1"/>
                </a:solidFill>
              </a:rPr>
              <a:t>/ )  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hplsql</a:t>
            </a:r>
            <a:r>
              <a:rPr lang="en-US" dirty="0" err="1">
                <a:solidFill>
                  <a:schemeClr val="tx1"/>
                </a:solidFill>
              </a:rPr>
              <a:t>-site.xml</a:t>
            </a:r>
            <a:endParaRPr lang="en-US" dirty="0">
              <a:solidFill>
                <a:schemeClr val="tx1"/>
              </a:solidFill>
            </a:endParaRP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Change </a:t>
            </a:r>
            <a:r>
              <a:rPr lang="en-US" b="0" dirty="0">
                <a:solidFill>
                  <a:schemeClr val="tx1"/>
                </a:solidFill>
              </a:rPr>
              <a:t>connection </a:t>
            </a:r>
            <a:r>
              <a:rPr lang="en-US" b="0" dirty="0" smtClean="0">
                <a:solidFill>
                  <a:schemeClr val="tx1"/>
                </a:solidFill>
              </a:rPr>
              <a:t>info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Update Hive </a:t>
            </a:r>
            <a:r>
              <a:rPr lang="en-US" b="0" dirty="0" err="1">
                <a:solidFill>
                  <a:schemeClr val="tx1"/>
                </a:solidFill>
              </a:rPr>
              <a:t>parms</a:t>
            </a:r>
            <a:r>
              <a:rPr lang="en-US" b="0" dirty="0">
                <a:solidFill>
                  <a:schemeClr val="tx1"/>
                </a:solidFill>
              </a:rPr>
              <a:t> (queue name, default </a:t>
            </a:r>
            <a:r>
              <a:rPr lang="en-US" b="0" dirty="0" smtClean="0">
                <a:solidFill>
                  <a:schemeClr val="tx1"/>
                </a:solidFill>
              </a:rPr>
              <a:t>DB, </a:t>
            </a:r>
            <a:r>
              <a:rPr lang="en-US" b="0" dirty="0">
                <a:solidFill>
                  <a:schemeClr val="tx1"/>
                </a:solidFill>
              </a:rPr>
              <a:t>execution </a:t>
            </a:r>
            <a:r>
              <a:rPr lang="en-US" b="0" dirty="0" smtClean="0">
                <a:solidFill>
                  <a:schemeClr val="tx1"/>
                </a:solidFill>
              </a:rPr>
              <a:t>engine, etc.)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217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&amp;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Just like Hive </a:t>
            </a:r>
            <a:endParaRPr lang="en-US" b="0" dirty="0" smtClean="0">
              <a:solidFill>
                <a:schemeClr val="tx1"/>
              </a:solidFill>
            </a:endParaRPr>
          </a:p>
          <a:p>
            <a:pPr marL="257175" indent="-257175">
              <a:buFont typeface="Arial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hplsql</a:t>
            </a:r>
            <a:r>
              <a:rPr 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query3.hpl"</a:t>
            </a:r>
          </a:p>
          <a:p>
            <a:pPr marL="257175" indent="-257175">
              <a:buFont typeface="Arial"/>
              <a:buChar char="•"/>
            </a:pP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hplsql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"declare ZP char(10); select ZP = min(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zipPostal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from customer; print 'Smallest Zip Code is: ' || ZP</a:t>
            </a:r>
            <a:r>
              <a:rPr 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257175" indent="-257175">
              <a:buFont typeface="Arial"/>
              <a:buChar char="•"/>
            </a:pPr>
            <a:endParaRPr 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indent="-257175">
              <a:buFont typeface="Arial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Hiveconf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&amp; </a:t>
            </a:r>
            <a:r>
              <a:rPr lang="en-US" b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Hivevar</a:t>
            </a:r>
            <a:r>
              <a:rPr lang="en-US" b="0" dirty="0" smtClean="0">
                <a:solidFill>
                  <a:schemeClr val="tx1"/>
                </a:solidFill>
              </a:rPr>
              <a:t> variables can be specified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Ability to use ‘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en-US" b="0" dirty="0" smtClean="0">
                <a:solidFill>
                  <a:schemeClr val="tx1"/>
                </a:solidFill>
              </a:rPr>
              <a:t>’ table functionality (like Oracle) </a:t>
            </a:r>
          </a:p>
          <a:p>
            <a:pPr marL="257175" indent="-257175">
              <a:buFont typeface="Arial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Can create its’ own temporary Tables (outside of Hive)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3924130" y="2433250"/>
            <a:ext cx="2997937" cy="300082"/>
          </a:xfrm>
          <a:prstGeom prst="rect">
            <a:avLst/>
          </a:prstGeom>
          <a:solidFill>
            <a:srgbClr val="00B050">
              <a:alpha val="16000"/>
            </a:srgbClr>
          </a:solidFill>
          <a:ln>
            <a:solidFill>
              <a:schemeClr val="tx1">
                <a:alpha val="5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Smallest Zip Code is: 00131</a:t>
            </a:r>
          </a:p>
        </p:txBody>
      </p:sp>
    </p:spTree>
    <p:extLst>
      <p:ext uri="{BB962C8B-B14F-4D97-AF65-F5344CB8AC3E}">
        <p14:creationId xmlns:p14="http://schemas.microsoft.com/office/powerpoint/2010/main" val="12241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– SQL Server &amp; Hive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3072434" y="1752656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0" name="Right Arrow 9"/>
          <p:cNvSpPr/>
          <p:nvPr/>
        </p:nvSpPr>
        <p:spPr>
          <a:xfrm>
            <a:off x="3503665" y="2237763"/>
            <a:ext cx="1609211" cy="470085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68580" bIns="68580" rtlCol="0" anchor="t" anchorCtr="0"/>
          <a:lstStyle/>
          <a:p>
            <a:pPr algn="l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7423" y="2237763"/>
            <a:ext cx="685800" cy="268664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r>
              <a:rPr lang="en-US" b="1" dirty="0">
                <a:latin typeface="Bauhaus 93" panose="04030905020B02020C02" pitchFamily="82" charset="0"/>
                <a:cs typeface="Consolas" panose="020B0609020204030204" pitchFamily="49" charset="0"/>
              </a:rPr>
              <a:t>Sqoop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5407" y="2581574"/>
            <a:ext cx="1351168" cy="484748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 err="1">
                <a:latin typeface="Calibri" panose="020F0502020204030204" pitchFamily="34" charset="0"/>
              </a:rPr>
              <a:t>SalesLineItem</a:t>
            </a:r>
            <a:r>
              <a:rPr lang="en-US" sz="1500" b="1" dirty="0">
                <a:latin typeface="Calibri" panose="020F0502020204030204" pitchFamily="34" charset="0"/>
              </a:rPr>
              <a:t> </a:t>
            </a:r>
            <a:endParaRPr lang="en-US" sz="1500" dirty="0">
              <a:latin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</a:rPr>
              <a:t>(50,000 records)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6591" y="1224669"/>
            <a:ext cx="1010158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/>
              <a:t>Product</a:t>
            </a:r>
          </a:p>
          <a:p>
            <a:r>
              <a:rPr lang="en-US" sz="1050" dirty="0"/>
              <a:t>(300 records)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1898" y="1190044"/>
            <a:ext cx="1062629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/>
              <a:t>Customer</a:t>
            </a:r>
          </a:p>
          <a:p>
            <a:r>
              <a:rPr lang="en-US" sz="1050" dirty="0"/>
              <a:t>(2,000 records) </a:t>
            </a:r>
            <a:endParaRPr lang="en-US" sz="1050" dirty="0">
              <a:latin typeface="Calibri" panose="020F0502020204030204" pitchFamily="34" charset="0"/>
            </a:endParaRPr>
          </a:p>
        </p:txBody>
      </p:sp>
      <p:cxnSp>
        <p:nvCxnSpPr>
          <p:cNvPr id="20" name="Elbow Connector 19"/>
          <p:cNvCxnSpPr>
            <a:stCxn id="16" idx="2"/>
          </p:cNvCxnSpPr>
          <p:nvPr/>
        </p:nvCxnSpPr>
        <p:spPr>
          <a:xfrm rot="16200000" flipH="1">
            <a:off x="630220" y="1864702"/>
            <a:ext cx="929866" cy="503880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</p:cNvCxnSpPr>
          <p:nvPr/>
        </p:nvCxnSpPr>
        <p:spPr>
          <a:xfrm rot="5400000">
            <a:off x="1702413" y="1912319"/>
            <a:ext cx="895242" cy="443272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utoShape 2" descr="Image result for microsoft clippy"/>
          <p:cNvSpPr>
            <a:spLocks noChangeAspect="1" noChangeArrowheads="1"/>
          </p:cNvSpPr>
          <p:nvPr/>
        </p:nvSpPr>
        <p:spPr bwMode="auto">
          <a:xfrm>
            <a:off x="2676152" y="3402702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04" y="3488194"/>
            <a:ext cx="1085929" cy="83141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442333" y="2597229"/>
            <a:ext cx="1351168" cy="484748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 err="1">
                <a:latin typeface="Calibri" panose="020F0502020204030204" pitchFamily="34" charset="0"/>
              </a:rPr>
              <a:t>SalesLineItem</a:t>
            </a:r>
            <a:r>
              <a:rPr lang="en-US" sz="1500" b="1" dirty="0">
                <a:latin typeface="Calibri" panose="020F0502020204030204" pitchFamily="34" charset="0"/>
              </a:rPr>
              <a:t> </a:t>
            </a:r>
            <a:endParaRPr lang="en-US" sz="1500" dirty="0">
              <a:latin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</a:rPr>
              <a:t>(50,000 records)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53518" y="1240323"/>
            <a:ext cx="1010158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/>
              <a:t>Product</a:t>
            </a:r>
          </a:p>
          <a:p>
            <a:r>
              <a:rPr lang="en-US" sz="1050" dirty="0"/>
              <a:t>(300 records)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98824" y="1205699"/>
            <a:ext cx="1062629" cy="461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b="1" dirty="0"/>
              <a:t>Customer</a:t>
            </a:r>
          </a:p>
          <a:p>
            <a:r>
              <a:rPr lang="en-US" sz="1050" dirty="0"/>
              <a:t>(2,000 records) </a:t>
            </a:r>
            <a:endParaRPr lang="en-US" sz="1050" dirty="0">
              <a:latin typeface="Calibri" panose="020F0502020204030204" pitchFamily="34" charset="0"/>
            </a:endParaRPr>
          </a:p>
        </p:txBody>
      </p:sp>
      <p:cxnSp>
        <p:nvCxnSpPr>
          <p:cNvPr id="35" name="Elbow Connector 34"/>
          <p:cNvCxnSpPr>
            <a:stCxn id="34" idx="2"/>
          </p:cNvCxnSpPr>
          <p:nvPr/>
        </p:nvCxnSpPr>
        <p:spPr>
          <a:xfrm rot="16200000" flipH="1">
            <a:off x="6117146" y="1880357"/>
            <a:ext cx="929866" cy="503880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3" idx="2"/>
          </p:cNvCxnSpPr>
          <p:nvPr/>
        </p:nvCxnSpPr>
        <p:spPr>
          <a:xfrm rot="5400000">
            <a:off x="7189340" y="1927973"/>
            <a:ext cx="895243" cy="443272"/>
          </a:xfrm>
          <a:prstGeom prst="bentConnector3">
            <a:avLst/>
          </a:prstGeom>
          <a:ln w="127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264" y="3358441"/>
            <a:ext cx="1211304" cy="112292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34936" y="2704842"/>
            <a:ext cx="1528727" cy="430175"/>
          </a:xfrm>
          <a:prstGeom prst="rect">
            <a:avLst/>
          </a:prstGeom>
          <a:solidFill>
            <a:schemeClr val="accent4">
              <a:alpha val="13000"/>
            </a:schemeClr>
          </a:solidFill>
          <a:ln>
            <a:solidFill>
              <a:schemeClr val="tx1"/>
            </a:solidFill>
          </a:ln>
        </p:spPr>
        <p:txBody>
          <a:bodyPr vert="horz" wrap="none" lIns="68580" tIns="68580" rIns="68580" bIns="68580" rtlCol="0">
            <a:noAutofit/>
          </a:bodyPr>
          <a:lstStyle/>
          <a:p>
            <a:r>
              <a:rPr lang="en-US" sz="1050" i="1" dirty="0">
                <a:latin typeface="+mj-lt"/>
                <a:cs typeface="Consolas" panose="020B0609020204030204" pitchFamily="49" charset="0"/>
              </a:rPr>
              <a:t>(using default Sqoop </a:t>
            </a:r>
          </a:p>
          <a:p>
            <a:r>
              <a:rPr lang="en-US" sz="1050" i="1" dirty="0">
                <a:latin typeface="+mj-lt"/>
                <a:cs typeface="Consolas" panose="020B0609020204030204" pitchFamily="49" charset="0"/>
              </a:rPr>
              <a:t>variable type assignment) </a:t>
            </a:r>
          </a:p>
        </p:txBody>
      </p:sp>
      <p:sp>
        <p:nvSpPr>
          <p:cNvPr id="23" name="TextBox 22"/>
          <p:cNvSpPr txBox="1"/>
          <p:nvPr/>
        </p:nvSpPr>
        <p:spPr>
          <a:xfrm rot="20657892">
            <a:off x="3732234" y="3562387"/>
            <a:ext cx="1170250" cy="1097816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available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b="1" dirty="0" smtClean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github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Code Differences #1 – Dates &amp; Local Variables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57" y="844320"/>
            <a:ext cx="3988048" cy="3715941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 Server 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declare @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set @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'2011-05-01' ; 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print 'The date is: ' 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</a:p>
          <a:p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cast(@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char);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select count(*) from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saleslineitem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transactiondate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&lt; @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select count(*) from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saleslineitem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transactiondate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&gt;= @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15372" y="829826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779654" y="855547"/>
            <a:ext cx="3988048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HPL/SQL 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declare @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set @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'2011-05-01' 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print 'The date is: ' 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</a:p>
          <a:p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@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select count(*) from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saleslineitem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transactiondate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&lt; @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select count(*) from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saleslineitem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transactiondate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&gt;= @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date_value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87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sz="3200" dirty="0" smtClean="0"/>
              <a:t>Differences</a:t>
            </a:r>
            <a:r>
              <a:rPr lang="en-US" dirty="0" smtClean="0"/>
              <a:t> #1 –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57" y="844320"/>
            <a:ext cx="2616464" cy="3715941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 Server 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date is: 2011-05-01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-----------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23471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 row(s) affected)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-----------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26561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(1 row(s) affected)</a:t>
            </a:r>
          </a:p>
          <a:p>
            <a:endParaRPr lang="en-US" sz="105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15372" y="829826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96566" y="829826"/>
            <a:ext cx="6011021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HPL/SQL </a:t>
            </a:r>
          </a:p>
          <a:p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date is: 2011-05-01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15/11/18 03:57:53 INFO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jdbc.Utils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 Supplied authorities: localhost:10000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15/11/18 03:57:53 INFO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jdbc.Utils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 Resolved authority: localhost:10000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15/11/18 03:57:53 INFO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jdbc.HiveConnection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 Will try to open client transport with JDBC Uri: jdbc:hive2://localhost:10000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Open connection: jdbc:hive2://localhost:10000 (236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Starting query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Query executed successfully (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1.49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sec)</a:t>
            </a:r>
          </a:p>
          <a:p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23471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Starting query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Query executed successfully (2.55 sec)</a:t>
            </a:r>
          </a:p>
          <a:p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26561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5772" y="1245429"/>
            <a:ext cx="2647917" cy="299126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r>
              <a:rPr lang="en-US" sz="1050" i="1" dirty="0"/>
              <a:t>This code will not be displayed in future slides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67544" y="1539990"/>
            <a:ext cx="5976456" cy="153911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Code Differences #2 – Results-Based Execution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56" y="844320"/>
            <a:ext cx="4491471" cy="3715941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 Server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declare @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date_value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datetime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select @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date_value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min(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transactiondate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 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saleslineitem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print 'The date is: ' + </a:t>
            </a:r>
            <a:endParaRPr lang="en-US" sz="12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            cast</a:t>
            </a:r>
            <a:r>
              <a:rPr lang="en-US" sz="1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(@</a:t>
            </a:r>
            <a:r>
              <a:rPr lang="en-US" sz="12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date_value</a:t>
            </a:r>
            <a:r>
              <a:rPr lang="en-US" sz="12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as char);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select count(*) from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saleslineitem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transactiondate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= @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date_value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select min(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transactiondate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 as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MinNextDate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saleslineitem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transactiondate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&gt; @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date_value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6856" y="855547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196245" y="855547"/>
            <a:ext cx="4571457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HPL/SQL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string;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'The date is: ' ||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MinNextDate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81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/>
          <p:cNvSpPr/>
          <p:nvPr/>
        </p:nvSpPr>
        <p:spPr>
          <a:xfrm rot="8100000">
            <a:off x="701184" y="1248457"/>
            <a:ext cx="2226304" cy="2226304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89828" y="1631611"/>
            <a:ext cx="849018" cy="152923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303466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000" dirty="0" smtClean="0">
                <a:solidFill>
                  <a:srgbClr val="0084CC"/>
                </a:solidFill>
              </a:rPr>
              <a:t>Please silence </a:t>
            </a:r>
            <a:br>
              <a:rPr lang="en-US" sz="6000" dirty="0" smtClean="0">
                <a:solidFill>
                  <a:srgbClr val="0084CC"/>
                </a:solidFill>
              </a:rPr>
            </a:br>
            <a:r>
              <a:rPr lang="en-US" sz="6000" dirty="0" smtClean="0">
                <a:solidFill>
                  <a:srgbClr val="0084CC"/>
                </a:solidFill>
              </a:rPr>
              <a:t>cell phones</a:t>
            </a:r>
            <a:endParaRPr lang="en-US" sz="6000" dirty="0">
              <a:solidFill>
                <a:srgbClr val="0084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06" y="25123"/>
            <a:ext cx="8229601" cy="762000"/>
          </a:xfrm>
        </p:spPr>
        <p:txBody>
          <a:bodyPr/>
          <a:lstStyle/>
          <a:p>
            <a:r>
              <a:rPr lang="en-US" sz="3200" dirty="0" smtClean="0"/>
              <a:t>Code Differences #2 – Results-Based Execution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56" y="844320"/>
            <a:ext cx="4491471" cy="3715941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 Server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'The date is: ' +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cast(@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char);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MinNextDate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6856" y="855547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196245" y="855547"/>
            <a:ext cx="4571457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HPL/SQL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string;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 'The date is: '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@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45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MinNextDate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@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087" y="1031704"/>
            <a:ext cx="5369668" cy="4673569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344185" y="1231225"/>
            <a:ext cx="5704120" cy="2781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root@sandbox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hplsql_queries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]#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hplsql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"query2.hpl"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Starting query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executed successfully (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1.85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sec)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date is: 2011-01-01 00:11:34.19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Starting query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executed successfully (2.97 sec)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Starting query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executed successfully 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(1.70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sec)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2011-01-01 00:18:02.99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72" y="0"/>
            <a:ext cx="8451249" cy="762000"/>
          </a:xfrm>
        </p:spPr>
        <p:txBody>
          <a:bodyPr/>
          <a:lstStyle/>
          <a:p>
            <a:r>
              <a:rPr lang="en-US" sz="2800" dirty="0" smtClean="0"/>
              <a:t>Code Sample #3 – Flow Control &amp; Multi-RDBMS code 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56" y="844320"/>
            <a:ext cx="4555253" cy="48400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 SQL Server and Oracle/DB2 Syntax mixed up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default 0;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select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count(*)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from Customer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State = 'MN';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(select count(*) from Customer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State = 'IL');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 ' MN Count: ' ||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' IL Count: ' ||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/* 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statement - Oracle/DB2 Syntax *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 */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print 'MN has the most customers';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6856" y="855547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196245" y="855547"/>
            <a:ext cx="4571457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5297" y="889226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236238" y="833093"/>
            <a:ext cx="4491471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 If Statement - SQL Server syntax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&gt;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'IL has the most customers';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'We checked twice. MN Still has the most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customers.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It''s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time to give up...';</a:t>
            </a:r>
          </a:p>
          <a:p>
            <a:pPr>
              <a:spcBef>
                <a:spcPts val="0"/>
              </a:spcBef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954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72" y="0"/>
            <a:ext cx="8394689" cy="762000"/>
          </a:xfrm>
        </p:spPr>
        <p:txBody>
          <a:bodyPr/>
          <a:lstStyle/>
          <a:p>
            <a:r>
              <a:rPr lang="en-US" sz="2800" dirty="0" smtClean="0"/>
              <a:t>Code Sample #3 – Flow Control &amp; Multi-RDBMS code 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56" y="844320"/>
            <a:ext cx="4555253" cy="48400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 SQL Server and Oracle/DB2 Syntax mixed up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default 0;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select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count(*)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from Customer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State = 'MN';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(select count(*) from Customer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State = 'IL');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 ' MN Count: ' ||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' IL Count: ' ||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/* 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statement - Oracle/DB2 Syntax *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 */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(@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print 'MN has the most customers';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6856" y="855547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196245" y="855547"/>
            <a:ext cx="4571457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5297" y="889226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276231" y="822914"/>
            <a:ext cx="4491471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 If Statement - SQL Server syntax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ILCustomerCount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&gt; @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MNCustomerCount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print 'IL has the most customers';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'We checked twice. MN Still has the most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customers.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It''s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time to give up...';</a:t>
            </a:r>
          </a:p>
          <a:p>
            <a:pPr>
              <a:spcBef>
                <a:spcPts val="0"/>
              </a:spcBef>
            </a:pP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344185" y="1231225"/>
            <a:ext cx="5704120" cy="2781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root@sandbox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hplsql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"query3.hpl"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Starting query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executed successfully (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1.67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Starting query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 executed successfully </a:t>
            </a:r>
            <a:r>
              <a:rPr lang="en-US" sz="13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(1.17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sec)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 Count: 37 IL Count: 36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 has the most customers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checked twice. MN Still has the most customers. 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It's time to give up...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root@sandbox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~]#</a:t>
            </a:r>
          </a:p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Code Sample #4 – Stored Procs &amp; Error Handling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56" y="844320"/>
            <a:ext cx="4555253" cy="40007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char(10))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plhql.onerror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seterror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'Beginning execution...';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'*' ||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|| '*'; 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/* Fail if invalid Input Parameter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not in ('LAST', 'CURRENT'))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BEGIN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'Bad Input Parameter';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-1;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/* Load Prior Month */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'LAST')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BEGIN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'Inserting Last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Month''s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Data...';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insert into 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 * from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&gt;= '2011-06-01'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'2011-07-01';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6856" y="855547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196245" y="855547"/>
            <a:ext cx="4571457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5297" y="889226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236238" y="833093"/>
            <a:ext cx="4491471" cy="4011998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SQLCODE &lt;&gt; 0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-2;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/* Load Current Month */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'CURRENT')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BEGIN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'Inserting Current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month''s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data...';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insert into 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 * from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&gt;= '2011-07-01'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'2011-08-01';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SQLCODE &lt;&gt; 0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-3;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'Execution Completed...';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/* Stored Proc invocation */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 CALL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('GARBAGE');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 CALL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('LAST');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('CURRENT');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Code Sample #4 – Stored Procs &amp; Error Handling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56" y="844320"/>
            <a:ext cx="4555253" cy="40007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char(10))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SET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plhql.onerror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seterror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'Beginning execution...';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'*' ||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|| '*'; 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/* Fail if invalid Input Parameter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not in ('LAST', 'CURRENT'))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BEGIN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'Bad Input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-1;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/* Load Prior Month */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'LAST')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BEGIN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'Inserting Last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Month''s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Data...';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insert into 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 * from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&gt;= '2011-06-01'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'2011-07-01';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6856" y="855547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196245" y="855547"/>
            <a:ext cx="4571457" cy="371594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5297" y="889226"/>
            <a:ext cx="4382405" cy="3715941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236238" y="833093"/>
            <a:ext cx="4491471" cy="4011998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376"/>
              </a:spcBef>
              <a:spcAft>
                <a:spcPct val="0"/>
              </a:spcAft>
              <a:buClr>
                <a:srgbClr val="69BE28"/>
              </a:buClr>
              <a:buFont typeface="Wingdings" charset="2"/>
              <a:buNone/>
              <a:defRPr sz="2400" b="1" i="0" kern="1200" baseline="0">
                <a:solidFill>
                  <a:schemeClr val="tx1"/>
                </a:solidFill>
                <a:latin typeface="Arial"/>
                <a:ea typeface="ヒラギノ角ゴ Pro W3" charset="-128"/>
                <a:cs typeface="Arial"/>
              </a:defRPr>
            </a:lvl1pPr>
            <a:lvl2pPr marL="0" indent="0" algn="l" defTabSz="58738" rtl="0" eaLnBrk="1" fontAlgn="base" hangingPunct="1">
              <a:spcBef>
                <a:spcPts val="776"/>
              </a:spcBef>
              <a:spcAft>
                <a:spcPct val="0"/>
              </a:spcAft>
              <a:buFont typeface="Lucida Grande"/>
              <a:buNone/>
              <a:tabLst/>
              <a:defRPr sz="20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66688" indent="-166688" algn="l" defTabSz="282575" rtl="0" eaLnBrk="1" fontAlgn="base" hangingPunct="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396875" indent="-171450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Arial" charset="0"/>
              <a:buChar char="–"/>
              <a:defRPr sz="16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627063" indent="-176213" algn="l" defTabSz="282575" rtl="0" eaLnBrk="1" fontAlgn="base" hangingPunct="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 kern="1200">
                <a:solidFill>
                  <a:srgbClr val="1E1E1E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SQLCODE &lt;&gt; 0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-2;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/* Load Current Month */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ELSE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LoadMonth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'CURRENT')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BEGIN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 'Inserting Current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month''s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data...';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insert into 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 * from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saleslineitem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&gt;= '2011-07-01'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and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transactionDate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'2011-08-01';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SQLCODE &lt;&gt; 0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-3;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'Execution Completed...';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/* Stored Proc invocation */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 CALL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('GARBAGE'); 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 CALL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('LAST');</a:t>
            </a:r>
          </a:p>
          <a:p>
            <a:pPr>
              <a:spcBef>
                <a:spcPts val="0"/>
              </a:spcBef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('CURRENT');</a:t>
            </a:r>
          </a:p>
          <a:p>
            <a:pPr>
              <a:spcBef>
                <a:spcPts val="0"/>
              </a:spcBef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7201" y="1322590"/>
            <a:ext cx="5704120" cy="1894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root@sandbox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hplsql_queries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]#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hplsql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"query4.hpl"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Beginning execution...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*CURRENT*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Inserting Current month's data...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Starting SQL statement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SQL statement executed successfully (228 </a:t>
            </a:r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 Completed...</a:t>
            </a:r>
          </a:p>
        </p:txBody>
      </p:sp>
    </p:spTree>
    <p:extLst>
      <p:ext uri="{BB962C8B-B14F-4D97-AF65-F5344CB8AC3E}">
        <p14:creationId xmlns:p14="http://schemas.microsoft.com/office/powerpoint/2010/main" val="16452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Stored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1. Inline (prior slide)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2. By using INCLUDE statement in your script</a:t>
            </a:r>
          </a:p>
          <a:p>
            <a:pPr marL="0" lvl="2" indent="0">
              <a:buNone/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INCLUDE "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spLoadSalesFact.hpl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spcBef>
                <a:spcPts val="0"/>
              </a:spcBef>
            </a:pPr>
            <a:r>
              <a:rPr 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lvl="1">
              <a:spcBef>
                <a:spcPts val="0"/>
              </a:spcBef>
            </a:pPr>
            <a:r>
              <a:rPr 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CALL </a:t>
            </a:r>
            <a:r>
              <a:rPr lang="en-US" sz="13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3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('CURRENT');</a:t>
            </a:r>
          </a:p>
          <a:p>
            <a:pPr lvl="1">
              <a:spcBef>
                <a:spcPts val="0"/>
              </a:spcBef>
            </a:pPr>
            <a:endParaRPr lang="en-US" sz="13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3. Add stored </a:t>
            </a:r>
            <a:r>
              <a:rPr lang="en-US" dirty="0" err="1" smtClean="0">
                <a:solidFill>
                  <a:schemeClr val="tx1"/>
                </a:solidFill>
              </a:rPr>
              <a:t>proc</a:t>
            </a:r>
            <a:r>
              <a:rPr lang="en-US" dirty="0" smtClean="0">
                <a:solidFill>
                  <a:schemeClr val="tx1"/>
                </a:solidFill>
              </a:rPr>
              <a:t> to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hplsqlrc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file </a:t>
            </a:r>
          </a:p>
          <a:p>
            <a:r>
              <a:rPr lang="en-US" sz="1350" b="0" dirty="0">
                <a:solidFill>
                  <a:schemeClr val="tx1"/>
                </a:solidFill>
                <a:cs typeface="Courier New" panose="02070309020205020404" pitchFamily="49" charset="0"/>
              </a:rPr>
              <a:t>  Once added to the file, Stored procs can be executed from </a:t>
            </a:r>
            <a:r>
              <a:rPr lang="en-US" sz="1350" b="0" dirty="0" err="1">
                <a:solidFill>
                  <a:schemeClr val="tx1"/>
                </a:solidFill>
                <a:cs typeface="Courier New" panose="02070309020205020404" pitchFamily="49" charset="0"/>
              </a:rPr>
              <a:t>hplsql</a:t>
            </a:r>
            <a:r>
              <a:rPr lang="en-US" sz="1350" b="0" dirty="0">
                <a:solidFill>
                  <a:schemeClr val="tx1"/>
                </a:solidFill>
                <a:cs typeface="Courier New" panose="02070309020205020404" pitchFamily="49" charset="0"/>
              </a:rPr>
              <a:t> command line, files, or SPs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hplsql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-e "CALL </a:t>
            </a:r>
            <a:r>
              <a:rPr lang="en-US" sz="13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spLoadSalesFact</a:t>
            </a:r>
            <a:r>
              <a:rPr lang="en-US" sz="13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('CURRENT')"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0881" y="492741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906247" y="484509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753806" y="4856852"/>
            <a:ext cx="685800" cy="685800"/>
          </a:xfrm>
          <a:prstGeom prst="rect">
            <a:avLst/>
          </a:prstGeom>
        </p:spPr>
        <p:txBody>
          <a:bodyPr vert="horz" wrap="none" lIns="68580" tIns="68580" rIns="68580" bIns="68580" rtlCol="0">
            <a:no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044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49895" y="2393423"/>
            <a:ext cx="6010224" cy="706657"/>
          </a:xfrm>
        </p:spPr>
        <p:txBody>
          <a:bodyPr/>
          <a:lstStyle/>
          <a:p>
            <a:r>
              <a:rPr lang="en-US" sz="4000" dirty="0" smtClean="0"/>
              <a:t>Hive Today and Tomorrow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08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Hive?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90298" y="1168957"/>
            <a:ext cx="4963406" cy="3058325"/>
            <a:chOff x="3344476" y="1870330"/>
            <a:chExt cx="7941449" cy="4893320"/>
          </a:xfrm>
        </p:grpSpPr>
        <p:sp>
          <p:nvSpPr>
            <p:cNvPr id="4" name="TextBox 3"/>
            <p:cNvSpPr txBox="1"/>
            <p:nvPr/>
          </p:nvSpPr>
          <p:spPr>
            <a:xfrm>
              <a:off x="3344834" y="1870330"/>
              <a:ext cx="7940731" cy="1141235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>
                <a:lnSpc>
                  <a:spcPct val="85000"/>
                </a:lnSpc>
                <a:spcBef>
                  <a:spcPts val="375"/>
                </a:spcBef>
              </a:pPr>
              <a:r>
                <a:rPr lang="en-US" b="1" dirty="0"/>
                <a:t>Apache Hive</a:t>
              </a:r>
              <a:r>
                <a:rPr lang="en-US" dirty="0"/>
                <a:t> is a SQL data warehouse infrastructure that delivers fast, scalable SQL processing on Hadoop and in the Cloud.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344476" y="3342406"/>
              <a:ext cx="7941449" cy="3421244"/>
              <a:chOff x="3344476" y="3255256"/>
              <a:chExt cx="7941449" cy="342124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344476" y="3255256"/>
                <a:ext cx="4698721" cy="3421244"/>
              </a:xfrm>
              <a:prstGeom prst="rect">
                <a:avLst/>
              </a:prstGeom>
            </p:spPr>
            <p:txBody>
              <a:bodyPr vert="horz" wrap="none" lIns="0" tIns="0" rIns="0" bIns="0" rtlCol="0" anchor="ctr" anchorCtr="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ts val="375"/>
                  </a:spcBef>
                </a:pPr>
                <a:r>
                  <a:rPr lang="en-US" sz="1300" dirty="0"/>
                  <a:t>Features:</a:t>
                </a:r>
              </a:p>
              <a:p>
                <a:pPr marL="285750" indent="-285750">
                  <a:lnSpc>
                    <a:spcPct val="85000"/>
                  </a:lnSpc>
                  <a:spcBef>
                    <a:spcPts val="375"/>
                  </a:spcBef>
                  <a:buFontTx/>
                  <a:buChar char="•"/>
                </a:pPr>
                <a:r>
                  <a:rPr lang="en-US" sz="1300" dirty="0"/>
                  <a:t>Extensive SQL:2011 Support</a:t>
                </a:r>
              </a:p>
              <a:p>
                <a:pPr marL="285750" indent="-285750">
                  <a:lnSpc>
                    <a:spcPct val="85000"/>
                  </a:lnSpc>
                  <a:spcBef>
                    <a:spcPts val="375"/>
                  </a:spcBef>
                  <a:buFontTx/>
                  <a:buChar char="•"/>
                </a:pPr>
                <a:r>
                  <a:rPr lang="en-US" sz="1300" dirty="0"/>
                  <a:t>ACID Transactions</a:t>
                </a:r>
              </a:p>
              <a:p>
                <a:pPr marL="285750" indent="-285750">
                  <a:lnSpc>
                    <a:spcPct val="85000"/>
                  </a:lnSpc>
                  <a:spcBef>
                    <a:spcPts val="375"/>
                  </a:spcBef>
                  <a:buFontTx/>
                  <a:buChar char="•"/>
                </a:pPr>
                <a:r>
                  <a:rPr lang="en-US" sz="1300" dirty="0"/>
                  <a:t>In-Memory Caching</a:t>
                </a:r>
              </a:p>
              <a:p>
                <a:pPr marL="285750" indent="-285750">
                  <a:lnSpc>
                    <a:spcPct val="85000"/>
                  </a:lnSpc>
                  <a:spcBef>
                    <a:spcPts val="375"/>
                  </a:spcBef>
                  <a:buFontTx/>
                  <a:buChar char="•"/>
                </a:pPr>
                <a:r>
                  <a:rPr lang="en-US" sz="1300" dirty="0"/>
                  <a:t>Cost-Based Optimizer</a:t>
                </a:r>
              </a:p>
              <a:p>
                <a:pPr marL="285750" indent="-285750">
                  <a:lnSpc>
                    <a:spcPct val="85000"/>
                  </a:lnSpc>
                  <a:spcBef>
                    <a:spcPts val="375"/>
                  </a:spcBef>
                  <a:buFontTx/>
                  <a:buChar char="•"/>
                </a:pPr>
                <a:r>
                  <a:rPr lang="en-US" sz="1300" dirty="0"/>
                  <a:t>User-Based Dynamic Security</a:t>
                </a:r>
              </a:p>
              <a:p>
                <a:pPr marL="285750" indent="-285750">
                  <a:lnSpc>
                    <a:spcPct val="85000"/>
                  </a:lnSpc>
                  <a:spcBef>
                    <a:spcPts val="375"/>
                  </a:spcBef>
                  <a:buFontTx/>
                  <a:buChar char="•"/>
                </a:pPr>
                <a:r>
                  <a:rPr lang="en-US" sz="1300" dirty="0"/>
                  <a:t>Replication and Disaster Recovery</a:t>
                </a:r>
              </a:p>
              <a:p>
                <a:pPr marL="285750" indent="-285750">
                  <a:lnSpc>
                    <a:spcPct val="85000"/>
                  </a:lnSpc>
                  <a:spcBef>
                    <a:spcPts val="375"/>
                  </a:spcBef>
                  <a:buFontTx/>
                  <a:buChar char="•"/>
                </a:pPr>
                <a:r>
                  <a:rPr lang="en-US" sz="1300" dirty="0"/>
                  <a:t>JDBC and ODBC Support</a:t>
                </a:r>
              </a:p>
              <a:p>
                <a:pPr marL="285750" indent="-285750">
                  <a:lnSpc>
                    <a:spcPct val="85000"/>
                  </a:lnSpc>
                  <a:spcBef>
                    <a:spcPts val="375"/>
                  </a:spcBef>
                  <a:buFontTx/>
                  <a:buChar char="•"/>
                </a:pPr>
                <a:r>
                  <a:rPr lang="en-US" sz="1300" dirty="0"/>
                  <a:t>Compatible with every major BI Tool</a:t>
                </a:r>
              </a:p>
              <a:p>
                <a:pPr marL="285750" indent="-285750">
                  <a:lnSpc>
                    <a:spcPct val="85000"/>
                  </a:lnSpc>
                  <a:spcBef>
                    <a:spcPts val="375"/>
                  </a:spcBef>
                  <a:buFontTx/>
                  <a:buChar char="•"/>
                </a:pPr>
                <a:r>
                  <a:rPr lang="en-US" sz="1300" dirty="0"/>
                  <a:t>Proven at 300+ PB Scale</a:t>
                </a:r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9444" y="3441961"/>
                <a:ext cx="3386481" cy="30478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421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Hive Timeline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13" y="1268648"/>
            <a:ext cx="3017002" cy="318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247448" indent="-247448">
              <a:lnSpc>
                <a:spcPct val="85000"/>
              </a:lnSpc>
              <a:spcBef>
                <a:spcPts val="441"/>
              </a:spcBef>
              <a:buFont typeface="Arial"/>
              <a:buChar char="•"/>
            </a:pPr>
            <a:r>
              <a:rPr lang="en-US" sz="1200" dirty="0"/>
              <a:t>Apache Hive becomes a Top-Level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6278" y="1347866"/>
            <a:ext cx="2853576" cy="16158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252118" indent="-252118">
              <a:lnSpc>
                <a:spcPct val="85000"/>
              </a:lnSpc>
              <a:spcBef>
                <a:spcPts val="441"/>
              </a:spcBef>
              <a:buFont typeface="Arial"/>
              <a:buChar char="•"/>
            </a:pPr>
            <a:r>
              <a:rPr lang="en-US" sz="1200" dirty="0"/>
              <a:t>Apache Tez enters incubation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8753" y="1347866"/>
            <a:ext cx="2662267" cy="16158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252118" indent="-252118">
              <a:lnSpc>
                <a:spcPct val="85000"/>
              </a:lnSpc>
              <a:spcBef>
                <a:spcPts val="441"/>
              </a:spcBef>
              <a:buFont typeface="Arial"/>
              <a:buChar char="•"/>
            </a:pPr>
            <a:r>
              <a:rPr lang="en-US" sz="1200" dirty="0"/>
              <a:t>Hive ACID introduced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0370" y="1646004"/>
            <a:ext cx="2615319" cy="0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406" y="1646004"/>
            <a:ext cx="2615319" cy="0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2227" y="1646004"/>
            <a:ext cx="2503170" cy="0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18753" y="3853867"/>
            <a:ext cx="2657732" cy="3185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210098" indent="-210098">
              <a:lnSpc>
                <a:spcPct val="85000"/>
              </a:lnSpc>
              <a:spcBef>
                <a:spcPts val="441"/>
              </a:spcBef>
              <a:buFont typeface="Arial"/>
              <a:buChar char="•"/>
            </a:pPr>
            <a:r>
              <a:rPr lang="en-US" sz="1200" dirty="0"/>
              <a:t>Hive 2.0 introduces LLAP and intelligent in-memory caching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583" y="3852349"/>
            <a:ext cx="2975331" cy="53206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252118" indent="-252118">
              <a:lnSpc>
                <a:spcPct val="85000"/>
              </a:lnSpc>
              <a:spcBef>
                <a:spcPts val="441"/>
              </a:spcBef>
              <a:buFont typeface="Arial"/>
              <a:buChar char="•"/>
            </a:pPr>
            <a:r>
              <a:rPr lang="en-US" sz="1200" dirty="0"/>
              <a:t>HiveServer2 adds ODBC/JDBC</a:t>
            </a:r>
          </a:p>
          <a:p>
            <a:pPr marL="252118" indent="-252118">
              <a:lnSpc>
                <a:spcPct val="85000"/>
              </a:lnSpc>
              <a:spcBef>
                <a:spcPts val="441"/>
              </a:spcBef>
              <a:buFont typeface="Arial"/>
              <a:buChar char="•"/>
            </a:pPr>
            <a:r>
              <a:rPr lang="en-US" sz="1200" dirty="0"/>
              <a:t>SQL breadth expands with windowing and more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5415" y="3852336"/>
            <a:ext cx="2855301" cy="47551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252118" indent="-252118">
              <a:lnSpc>
                <a:spcPct val="85000"/>
              </a:lnSpc>
              <a:spcBef>
                <a:spcPts val="441"/>
              </a:spcBef>
              <a:buFont typeface="Arial"/>
              <a:buChar char="•"/>
            </a:pPr>
            <a:r>
              <a:rPr lang="en-US" sz="1200" dirty="0"/>
              <a:t>Hive 0.13 marks delivery of the Stinger Initiative with Tez, </a:t>
            </a:r>
            <a:r>
              <a:rPr lang="en-US" sz="1200" dirty="0" err="1"/>
              <a:t>Vectorized</a:t>
            </a:r>
            <a:r>
              <a:rPr lang="en-US" sz="1200" dirty="0"/>
              <a:t> Query and </a:t>
            </a:r>
            <a:r>
              <a:rPr lang="en-US" sz="1200" dirty="0" err="1"/>
              <a:t>ORCFile</a:t>
            </a:r>
            <a:r>
              <a:rPr lang="en-US" sz="1200" dirty="0"/>
              <a:t> support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31205" y="3718784"/>
            <a:ext cx="2615319" cy="0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15406" y="3718784"/>
            <a:ext cx="2615319" cy="0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39959" y="3718784"/>
            <a:ext cx="2503170" cy="0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3670" y="1665316"/>
            <a:ext cx="153898" cy="903686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71367" y="2578532"/>
            <a:ext cx="552623" cy="1143633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49444" y="1635034"/>
            <a:ext cx="217476" cy="971651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35458" y="2578531"/>
            <a:ext cx="638376" cy="1124573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207664" y="1644564"/>
            <a:ext cx="790823" cy="924437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22439" y="2569001"/>
            <a:ext cx="9528" cy="1134103"/>
          </a:xfrm>
          <a:prstGeom prst="line">
            <a:avLst/>
          </a:prstGeom>
          <a:ln w="28575">
            <a:solidFill>
              <a:srgbClr val="1E1E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130406" y="2169222"/>
            <a:ext cx="8800494" cy="1026344"/>
          </a:xfrm>
          <a:prstGeom prst="rightArrow">
            <a:avLst>
              <a:gd name="adj1" fmla="val 61030"/>
              <a:gd name="adj2" fmla="val 9958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4463" tIns="134463" rIns="134463" bIns="134463" rtlCol="0" anchor="ctr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endParaRPr lang="en-US" sz="2100" dirty="0" err="1">
              <a:solidFill>
                <a:schemeClr val="tx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1605" y="2442792"/>
            <a:ext cx="249615" cy="249651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4463" tIns="134463" rIns="134463" bIns="134463" rtlCol="0" anchor="ctr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endParaRPr lang="en-US" sz="2100" dirty="0" err="1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52200" y="2442792"/>
            <a:ext cx="249615" cy="249651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4463" tIns="134463" rIns="134463" bIns="134463" rtlCol="0" anchor="ctr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endParaRPr lang="en-US" sz="2100" dirty="0" err="1">
              <a:solidFill>
                <a:schemeClr val="tx2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82796" y="2442792"/>
            <a:ext cx="249615" cy="249651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4463" tIns="134463" rIns="134463" bIns="134463" rtlCol="0" anchor="ctr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endParaRPr lang="en-US" sz="2100" dirty="0" err="1">
              <a:solidFill>
                <a:schemeClr val="tx2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813391" y="2442792"/>
            <a:ext cx="249615" cy="249651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4463" tIns="134463" rIns="134463" bIns="134463" rtlCol="0" anchor="ctr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endParaRPr lang="en-US" sz="2100" dirty="0" err="1">
              <a:solidFill>
                <a:schemeClr val="tx2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943986" y="2442792"/>
            <a:ext cx="249615" cy="249651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4463" tIns="134463" rIns="134463" bIns="134463" rtlCol="0" anchor="ctr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endParaRPr lang="en-US" sz="2100" dirty="0" err="1">
              <a:solidFill>
                <a:schemeClr val="tx2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074581" y="2442792"/>
            <a:ext cx="249615" cy="249651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4463" tIns="134463" rIns="134463" bIns="134463" rtlCol="0" anchor="ctr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endParaRPr lang="en-US" sz="2100" dirty="0" err="1">
              <a:solidFill>
                <a:schemeClr val="tx2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205176" y="2442792"/>
            <a:ext cx="249615" cy="249651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4463" tIns="134463" rIns="134463" bIns="134463" rtlCol="0" anchor="ctr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endParaRPr lang="en-US" sz="2100" dirty="0" err="1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3176" y="2721989"/>
            <a:ext cx="427927" cy="20197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r>
              <a:rPr lang="en-US" sz="1500" dirty="0">
                <a:solidFill>
                  <a:srgbClr val="FFFFFF"/>
                </a:solidFill>
              </a:rPr>
              <a:t>2010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71237" y="2721989"/>
            <a:ext cx="413650" cy="20197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r>
              <a:rPr lang="en-US" sz="1500" dirty="0">
                <a:solidFill>
                  <a:srgbClr val="FFFFFF"/>
                </a:solidFill>
              </a:rPr>
              <a:t>2011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5021" y="2721989"/>
            <a:ext cx="427927" cy="20197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r>
              <a:rPr lang="en-US" sz="1500" dirty="0">
                <a:solidFill>
                  <a:srgbClr val="FFFFFF"/>
                </a:solidFill>
              </a:rPr>
              <a:t>2012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25943" y="2721989"/>
            <a:ext cx="427927" cy="20197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r>
              <a:rPr lang="en-US" sz="1500" dirty="0">
                <a:solidFill>
                  <a:srgbClr val="FFFFFF"/>
                </a:solidFill>
              </a:rPr>
              <a:t>2013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56865" y="2721989"/>
            <a:ext cx="427927" cy="20197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r>
              <a:rPr lang="en-US" sz="1500" dirty="0">
                <a:solidFill>
                  <a:srgbClr val="FFFFFF"/>
                </a:solidFill>
              </a:rPr>
              <a:t>2014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87788" y="2721989"/>
            <a:ext cx="427927" cy="20197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r>
              <a:rPr lang="en-US" sz="1500" dirty="0">
                <a:solidFill>
                  <a:srgbClr val="FFFFFF"/>
                </a:solidFill>
              </a:rPr>
              <a:t>2015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18709" y="2721989"/>
            <a:ext cx="427927" cy="20197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85000"/>
              </a:lnSpc>
              <a:spcBef>
                <a:spcPts val="441"/>
              </a:spcBef>
            </a:pPr>
            <a:r>
              <a:rPr lang="en-US" sz="1500" dirty="0">
                <a:solidFill>
                  <a:srgbClr val="FFFFFF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0014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HDP 2.5 is a Major Milestone for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5934" y="1121672"/>
            <a:ext cx="4000500" cy="36348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a High Level:</a:t>
            </a:r>
          </a:p>
          <a:p>
            <a:pPr lvl="1"/>
            <a:r>
              <a:rPr lang="en-US" dirty="0" smtClean="0"/>
              <a:t>2000+ features, improvements and bug fixes in Hive since HDP 2.4.</a:t>
            </a:r>
          </a:p>
          <a:p>
            <a:pPr lvl="1"/>
            <a:r>
              <a:rPr lang="en-US" dirty="0" smtClean="0"/>
              <a:t>600+ of these from outside of Hortonworks.</a:t>
            </a:r>
          </a:p>
          <a:p>
            <a:r>
              <a:rPr lang="en-US" dirty="0" smtClean="0"/>
              <a:t>Major Improvements:</a:t>
            </a:r>
          </a:p>
          <a:p>
            <a:pPr lvl="1"/>
            <a:r>
              <a:rPr lang="en-US" dirty="0" smtClean="0"/>
              <a:t>Preview: Hive LLAP: Persistent query servers with intelligent in-memory caching.</a:t>
            </a:r>
          </a:p>
          <a:p>
            <a:pPr lvl="1"/>
            <a:r>
              <a:rPr lang="en-US" dirty="0" smtClean="0"/>
              <a:t>ACID GA: Hardened and proven at scale.</a:t>
            </a:r>
          </a:p>
          <a:p>
            <a:pPr lvl="1"/>
            <a:r>
              <a:rPr lang="en-US" dirty="0" smtClean="0"/>
              <a:t>Expanded SQL Compliance: More capable integration with BI tools.</a:t>
            </a:r>
          </a:p>
          <a:p>
            <a:pPr lvl="1"/>
            <a:r>
              <a:rPr lang="en-US" dirty="0" smtClean="0"/>
              <a:t>Performance: Interactive query, 2x faster ETL.</a:t>
            </a:r>
          </a:p>
          <a:p>
            <a:pPr lvl="1"/>
            <a:r>
              <a:rPr lang="en-US" dirty="0" smtClean="0"/>
              <a:t>Security: Row / Column security extending to views, Column level security for Spark.</a:t>
            </a:r>
          </a:p>
          <a:p>
            <a:pPr lvl="1"/>
            <a:r>
              <a:rPr lang="en-US" dirty="0" smtClean="0"/>
              <a:t>Operations: LLAP integration in Ambari, new </a:t>
            </a:r>
            <a:r>
              <a:rPr lang="en-US" dirty="0" err="1" smtClean="0"/>
              <a:t>Grafana</a:t>
            </a:r>
            <a:r>
              <a:rPr lang="en-US" dirty="0" smtClean="0"/>
              <a:t> dashboards.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872578681"/>
              </p:ext>
            </p:extLst>
          </p:nvPr>
        </p:nvGraphicFramePr>
        <p:xfrm>
          <a:off x="4754563" y="1232190"/>
          <a:ext cx="4000500" cy="1920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Hive 2 Improvements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914701" y="3012239"/>
            <a:ext cx="3680224" cy="577081"/>
            <a:chOff x="7863521" y="4909383"/>
            <a:chExt cx="5888359" cy="923330"/>
          </a:xfrm>
        </p:grpSpPr>
        <p:sp>
          <p:nvSpPr>
            <p:cNvPr id="11" name="Rounded Rectangle 10"/>
            <p:cNvSpPr/>
            <p:nvPr/>
          </p:nvSpPr>
          <p:spPr>
            <a:xfrm>
              <a:off x="7883800" y="5086598"/>
              <a:ext cx="5868080" cy="587965"/>
            </a:xfrm>
            <a:prstGeom prst="roundRect">
              <a:avLst>
                <a:gd name="adj" fmla="val 50000"/>
              </a:avLst>
            </a:prstGeom>
            <a:solidFill>
              <a:srgbClr val="3E3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00050" rtlCol="0" anchor="ctr"/>
            <a:lstStyle/>
            <a:p>
              <a:r>
                <a:rPr lang="en-US" sz="1600" dirty="0">
                  <a:solidFill>
                    <a:srgbClr val="FFFFFF"/>
                  </a:solidFill>
                  <a:cs typeface="Segoe UI" panose="020B0502040204020203" pitchFamily="34" charset="0"/>
                </a:rPr>
                <a:t>Interactive Query with Hive LLAP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863521" y="5086595"/>
              <a:ext cx="589482" cy="589483"/>
            </a:xfrm>
            <a:custGeom>
              <a:avLst/>
              <a:gdLst>
                <a:gd name="connsiteX0" fmla="*/ 192024 w 384048"/>
                <a:gd name="connsiteY0" fmla="*/ 0 h 384048"/>
                <a:gd name="connsiteX1" fmla="*/ 384048 w 384048"/>
                <a:gd name="connsiteY1" fmla="*/ 192024 h 384048"/>
                <a:gd name="connsiteX2" fmla="*/ 384048 w 384048"/>
                <a:gd name="connsiteY2" fmla="*/ 384048 h 384048"/>
                <a:gd name="connsiteX3" fmla="*/ 192024 w 384048"/>
                <a:gd name="connsiteY3" fmla="*/ 384048 h 384048"/>
                <a:gd name="connsiteX4" fmla="*/ 0 w 384048"/>
                <a:gd name="connsiteY4" fmla="*/ 192024 h 384048"/>
                <a:gd name="connsiteX5" fmla="*/ 192024 w 384048"/>
                <a:gd name="connsiteY5" fmla="*/ 0 h 38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48" h="384048">
                  <a:moveTo>
                    <a:pt x="192024" y="0"/>
                  </a:moveTo>
                  <a:cubicBezTo>
                    <a:pt x="298076" y="0"/>
                    <a:pt x="384048" y="85972"/>
                    <a:pt x="384048" y="192024"/>
                  </a:cubicBezTo>
                  <a:lnTo>
                    <a:pt x="384048" y="384048"/>
                  </a:lnTo>
                  <a:lnTo>
                    <a:pt x="192024" y="384048"/>
                  </a:lnTo>
                  <a:cubicBezTo>
                    <a:pt x="85972" y="384048"/>
                    <a:pt x="0" y="298076"/>
                    <a:pt x="0" y="192024"/>
                  </a:cubicBezTo>
                  <a:cubicBezTo>
                    <a:pt x="0" y="85972"/>
                    <a:pt x="85972" y="0"/>
                    <a:pt x="192024" y="0"/>
                  </a:cubicBezTo>
                  <a:close/>
                </a:path>
              </a:pathLst>
            </a:custGeom>
            <a:solidFill>
              <a:srgbClr val="87A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85751" y="4909383"/>
              <a:ext cx="589906" cy="923330"/>
            </a:xfrm>
            <a:prstGeom prst="rect">
              <a:avLst/>
            </a:prstGeom>
          </p:spPr>
          <p:txBody>
            <a:bodyPr vert="horz" wrap="none" lIns="57150" tIns="57150" rIns="57150" bIns="57150" rtlCol="0">
              <a:spAutoFit/>
            </a:bodyPr>
            <a:lstStyle/>
            <a:p>
              <a:r>
                <a:rPr lang="en-US" sz="30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+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14701" y="3544287"/>
            <a:ext cx="3680224" cy="577081"/>
            <a:chOff x="7863521" y="5715757"/>
            <a:chExt cx="5888359" cy="923330"/>
          </a:xfrm>
        </p:grpSpPr>
        <p:sp>
          <p:nvSpPr>
            <p:cNvPr id="25" name="Rounded Rectangle 24"/>
            <p:cNvSpPr/>
            <p:nvPr/>
          </p:nvSpPr>
          <p:spPr>
            <a:xfrm>
              <a:off x="7883800" y="5892972"/>
              <a:ext cx="5868080" cy="587965"/>
            </a:xfrm>
            <a:prstGeom prst="roundRect">
              <a:avLst>
                <a:gd name="adj" fmla="val 50000"/>
              </a:avLst>
            </a:prstGeom>
            <a:solidFill>
              <a:srgbClr val="3E3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00050" rtlCol="0" anchor="ctr"/>
            <a:lstStyle/>
            <a:p>
              <a:r>
                <a:rPr lang="en-US" sz="1750" dirty="0">
                  <a:solidFill>
                    <a:srgbClr val="FFFFFF"/>
                  </a:solidFill>
                  <a:cs typeface="Segoe UI" panose="020B0502040204020203" pitchFamily="34" charset="0"/>
                </a:rPr>
                <a:t>SQL ACID Fully Supported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7863521" y="5892969"/>
              <a:ext cx="589482" cy="589483"/>
            </a:xfrm>
            <a:custGeom>
              <a:avLst/>
              <a:gdLst>
                <a:gd name="connsiteX0" fmla="*/ 192024 w 384048"/>
                <a:gd name="connsiteY0" fmla="*/ 0 h 384048"/>
                <a:gd name="connsiteX1" fmla="*/ 384048 w 384048"/>
                <a:gd name="connsiteY1" fmla="*/ 192024 h 384048"/>
                <a:gd name="connsiteX2" fmla="*/ 384048 w 384048"/>
                <a:gd name="connsiteY2" fmla="*/ 384048 h 384048"/>
                <a:gd name="connsiteX3" fmla="*/ 192024 w 384048"/>
                <a:gd name="connsiteY3" fmla="*/ 384048 h 384048"/>
                <a:gd name="connsiteX4" fmla="*/ 0 w 384048"/>
                <a:gd name="connsiteY4" fmla="*/ 192024 h 384048"/>
                <a:gd name="connsiteX5" fmla="*/ 192024 w 384048"/>
                <a:gd name="connsiteY5" fmla="*/ 0 h 38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48" h="384048">
                  <a:moveTo>
                    <a:pt x="192024" y="0"/>
                  </a:moveTo>
                  <a:cubicBezTo>
                    <a:pt x="298076" y="0"/>
                    <a:pt x="384048" y="85972"/>
                    <a:pt x="384048" y="192024"/>
                  </a:cubicBezTo>
                  <a:lnTo>
                    <a:pt x="384048" y="384048"/>
                  </a:lnTo>
                  <a:lnTo>
                    <a:pt x="192024" y="384048"/>
                  </a:lnTo>
                  <a:cubicBezTo>
                    <a:pt x="85972" y="384048"/>
                    <a:pt x="0" y="298076"/>
                    <a:pt x="0" y="192024"/>
                  </a:cubicBezTo>
                  <a:cubicBezTo>
                    <a:pt x="0" y="85972"/>
                    <a:pt x="85972" y="0"/>
                    <a:pt x="192024" y="0"/>
                  </a:cubicBezTo>
                  <a:close/>
                </a:path>
              </a:pathLst>
            </a:custGeom>
            <a:solidFill>
              <a:srgbClr val="87A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85751" y="5715757"/>
              <a:ext cx="589906" cy="923330"/>
            </a:xfrm>
            <a:prstGeom prst="rect">
              <a:avLst/>
            </a:prstGeom>
          </p:spPr>
          <p:txBody>
            <a:bodyPr vert="horz" wrap="none" lIns="57150" tIns="57150" rIns="57150" bIns="57150" rtlCol="0">
              <a:spAutoFit/>
            </a:bodyPr>
            <a:lstStyle/>
            <a:p>
              <a:r>
                <a:rPr lang="en-US" sz="30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+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14701" y="4076334"/>
            <a:ext cx="3680224" cy="577081"/>
            <a:chOff x="7863521" y="6522132"/>
            <a:chExt cx="5888359" cy="923330"/>
          </a:xfrm>
        </p:grpSpPr>
        <p:sp>
          <p:nvSpPr>
            <p:cNvPr id="29" name="Rounded Rectangle 28"/>
            <p:cNvSpPr/>
            <p:nvPr/>
          </p:nvSpPr>
          <p:spPr>
            <a:xfrm>
              <a:off x="7883800" y="6699347"/>
              <a:ext cx="5868080" cy="587965"/>
            </a:xfrm>
            <a:prstGeom prst="roundRect">
              <a:avLst>
                <a:gd name="adj" fmla="val 50000"/>
              </a:avLst>
            </a:prstGeom>
            <a:solidFill>
              <a:srgbClr val="3E3E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00050" rtlCol="0" anchor="ctr"/>
            <a:lstStyle/>
            <a:p>
              <a:r>
                <a:rPr lang="en-US" sz="1750" dirty="0">
                  <a:solidFill>
                    <a:srgbClr val="FFFFFF"/>
                  </a:solidFill>
                  <a:cs typeface="Segoe UI" panose="020B0502040204020203" pitchFamily="34" charset="0"/>
                </a:rPr>
                <a:t>2x Faster ETL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863521" y="6699344"/>
              <a:ext cx="589482" cy="589483"/>
            </a:xfrm>
            <a:custGeom>
              <a:avLst/>
              <a:gdLst>
                <a:gd name="connsiteX0" fmla="*/ 192024 w 384048"/>
                <a:gd name="connsiteY0" fmla="*/ 0 h 384048"/>
                <a:gd name="connsiteX1" fmla="*/ 384048 w 384048"/>
                <a:gd name="connsiteY1" fmla="*/ 192024 h 384048"/>
                <a:gd name="connsiteX2" fmla="*/ 384048 w 384048"/>
                <a:gd name="connsiteY2" fmla="*/ 384048 h 384048"/>
                <a:gd name="connsiteX3" fmla="*/ 192024 w 384048"/>
                <a:gd name="connsiteY3" fmla="*/ 384048 h 384048"/>
                <a:gd name="connsiteX4" fmla="*/ 0 w 384048"/>
                <a:gd name="connsiteY4" fmla="*/ 192024 h 384048"/>
                <a:gd name="connsiteX5" fmla="*/ 192024 w 384048"/>
                <a:gd name="connsiteY5" fmla="*/ 0 h 38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48" h="384048">
                  <a:moveTo>
                    <a:pt x="192024" y="0"/>
                  </a:moveTo>
                  <a:cubicBezTo>
                    <a:pt x="298076" y="0"/>
                    <a:pt x="384048" y="85972"/>
                    <a:pt x="384048" y="192024"/>
                  </a:cubicBezTo>
                  <a:lnTo>
                    <a:pt x="384048" y="384048"/>
                  </a:lnTo>
                  <a:lnTo>
                    <a:pt x="192024" y="384048"/>
                  </a:lnTo>
                  <a:cubicBezTo>
                    <a:pt x="85972" y="384048"/>
                    <a:pt x="0" y="298076"/>
                    <a:pt x="0" y="192024"/>
                  </a:cubicBezTo>
                  <a:cubicBezTo>
                    <a:pt x="0" y="85972"/>
                    <a:pt x="85972" y="0"/>
                    <a:pt x="192024" y="0"/>
                  </a:cubicBezTo>
                  <a:close/>
                </a:path>
              </a:pathLst>
            </a:custGeom>
            <a:solidFill>
              <a:srgbClr val="87A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85751" y="6522132"/>
              <a:ext cx="589906" cy="923330"/>
            </a:xfrm>
            <a:prstGeom prst="rect">
              <a:avLst/>
            </a:prstGeom>
          </p:spPr>
          <p:txBody>
            <a:bodyPr vert="horz" wrap="none" lIns="57150" tIns="57150" rIns="57150" bIns="57150" rtlCol="0">
              <a:spAutoFit/>
            </a:bodyPr>
            <a:lstStyle/>
            <a:p>
              <a:r>
                <a:rPr lang="en-US" sz="3000" dirty="0">
                  <a:solidFill>
                    <a:schemeClr val="bg2"/>
                  </a:solidFill>
                  <a:latin typeface="Arial Black" panose="020B0A04020102020204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9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Explore Everything PASS Has to Offer </a:t>
            </a:r>
            <a:endParaRPr lang="en-US" dirty="0"/>
          </a:p>
        </p:txBody>
      </p:sp>
      <p:pic>
        <p:nvPicPr>
          <p:cNvPr id="44" name="Picture 43" descr="Untitled-1.png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29" b="67265"/>
          <a:stretch/>
        </p:blipFill>
        <p:spPr>
          <a:xfrm>
            <a:off x="1110651" y="1011180"/>
            <a:ext cx="1342454" cy="580280"/>
          </a:xfrm>
          <a:prstGeom prst="rect">
            <a:avLst/>
          </a:prstGeom>
        </p:spPr>
      </p:pic>
      <p:sp>
        <p:nvSpPr>
          <p:cNvPr id="52" name="Rectangle 51">
            <a:hlinkClick r:id="rId2"/>
          </p:cNvPr>
          <p:cNvSpPr/>
          <p:nvPr/>
        </p:nvSpPr>
        <p:spPr>
          <a:xfrm>
            <a:off x="592568" y="1705063"/>
            <a:ext cx="2385191" cy="410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FREE ONLINE WEBINAR EVENTS </a:t>
            </a:r>
          </a:p>
        </p:txBody>
      </p:sp>
      <p:sp>
        <p:nvSpPr>
          <p:cNvPr id="53" name="Rectangle 52">
            <a:hlinkClick r:id="rId4"/>
          </p:cNvPr>
          <p:cNvSpPr/>
          <p:nvPr/>
        </p:nvSpPr>
        <p:spPr>
          <a:xfrm>
            <a:off x="3155643" y="1739588"/>
            <a:ext cx="2767264" cy="3409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FREE 1-DAY LOCAL TRAINING EVENTS</a:t>
            </a:r>
          </a:p>
        </p:txBody>
      </p:sp>
      <p:pic>
        <p:nvPicPr>
          <p:cNvPr id="54" name="Picture 53" descr="Untitled-1.png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1" r="39628" b="67265"/>
          <a:stretch/>
        </p:blipFill>
        <p:spPr>
          <a:xfrm>
            <a:off x="3864347" y="1011180"/>
            <a:ext cx="1348465" cy="582877"/>
          </a:xfrm>
          <a:prstGeom prst="rect">
            <a:avLst/>
          </a:prstGeom>
        </p:spPr>
      </p:pic>
      <p:sp>
        <p:nvSpPr>
          <p:cNvPr id="60" name="Rectangle 59">
            <a:hlinkClick r:id="rId6"/>
          </p:cNvPr>
          <p:cNvSpPr/>
          <p:nvPr/>
        </p:nvSpPr>
        <p:spPr>
          <a:xfrm>
            <a:off x="457200" y="3043791"/>
            <a:ext cx="2491519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LOCAL USER GROUPS </a:t>
            </a:r>
            <a:br>
              <a:rPr lang="en-US" sz="900" b="1" dirty="0" smtClean="0">
                <a:solidFill>
                  <a:srgbClr val="0090D2"/>
                </a:solidFill>
              </a:rPr>
            </a:br>
            <a:r>
              <a:rPr lang="en-US" sz="900" b="1" dirty="0" smtClean="0">
                <a:solidFill>
                  <a:srgbClr val="0090D2"/>
                </a:solidFill>
              </a:rPr>
              <a:t>AROUND THE WORLD</a:t>
            </a:r>
          </a:p>
        </p:txBody>
      </p:sp>
      <p:sp>
        <p:nvSpPr>
          <p:cNvPr id="61" name="Rectangle 60">
            <a:hlinkClick r:id="rId7"/>
          </p:cNvPr>
          <p:cNvSpPr/>
          <p:nvPr/>
        </p:nvSpPr>
        <p:spPr>
          <a:xfrm>
            <a:off x="3406478" y="3081818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ONLINE SPECIAL INTEREST </a:t>
            </a:r>
            <a:br>
              <a:rPr lang="en-US" sz="900" b="1" dirty="0" smtClean="0">
                <a:solidFill>
                  <a:srgbClr val="0090D2"/>
                </a:solidFill>
              </a:rPr>
            </a:br>
            <a:r>
              <a:rPr lang="en-US" sz="900" b="1" dirty="0" smtClean="0">
                <a:solidFill>
                  <a:srgbClr val="0090D2"/>
                </a:solidFill>
              </a:rPr>
              <a:t>USER GROUPS </a:t>
            </a:r>
          </a:p>
        </p:txBody>
      </p:sp>
      <p:pic>
        <p:nvPicPr>
          <p:cNvPr id="65" name="Picture 64" descr="Untitled-1.png">
            <a:hlinkClick r:id="rId2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2" r="76329" b="2679"/>
          <a:stretch/>
        </p:blipFill>
        <p:spPr>
          <a:xfrm>
            <a:off x="1028453" y="2366344"/>
            <a:ext cx="1255432" cy="61715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11420" y="2361449"/>
            <a:ext cx="1267496" cy="700899"/>
            <a:chOff x="6709476" y="3749645"/>
            <a:chExt cx="1134889" cy="627570"/>
          </a:xfrm>
        </p:grpSpPr>
        <p:pic>
          <p:nvPicPr>
            <p:cNvPr id="62" name="Picture 61" descr="Untitled-1.png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62" t="86749" r="3350" b="-1518"/>
            <a:stretch/>
          </p:blipFill>
          <p:spPr>
            <a:xfrm>
              <a:off x="6709476" y="4179421"/>
              <a:ext cx="1134889" cy="197794"/>
            </a:xfrm>
            <a:prstGeom prst="rect">
              <a:avLst/>
            </a:prstGeom>
          </p:spPr>
        </p:pic>
        <p:pic>
          <p:nvPicPr>
            <p:cNvPr id="66" name="Picture 65" descr="Untitled-1.png">
              <a:hlinkClick r:id="rId2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92" r="76329" b="10747"/>
            <a:stretch/>
          </p:blipFill>
          <p:spPr>
            <a:xfrm>
              <a:off x="6742870" y="3749645"/>
              <a:ext cx="1054730" cy="406122"/>
            </a:xfrm>
            <a:prstGeom prst="rect">
              <a:avLst/>
            </a:prstGeom>
          </p:spPr>
        </p:pic>
      </p:grpSp>
      <p:sp>
        <p:nvSpPr>
          <p:cNvPr id="70" name="Rectangle 69">
            <a:hlinkClick r:id="rId6"/>
          </p:cNvPr>
          <p:cNvSpPr/>
          <p:nvPr/>
        </p:nvSpPr>
        <p:spPr>
          <a:xfrm>
            <a:off x="3430883" y="4663746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BUSINESS ANALYTICS TRAINING </a:t>
            </a:r>
          </a:p>
        </p:txBody>
      </p:sp>
      <p:sp>
        <p:nvSpPr>
          <p:cNvPr id="71" name="Rectangle 70">
            <a:hlinkClick r:id="rId6"/>
          </p:cNvPr>
          <p:cNvSpPr/>
          <p:nvPr/>
        </p:nvSpPr>
        <p:spPr>
          <a:xfrm>
            <a:off x="6258671" y="1735531"/>
            <a:ext cx="232430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VOLUNTEERING OPPORTUNITIES </a:t>
            </a:r>
          </a:p>
        </p:txBody>
      </p:sp>
      <p:sp>
        <p:nvSpPr>
          <p:cNvPr id="72" name="Rectangle 71">
            <a:hlinkClick r:id="rId6"/>
          </p:cNvPr>
          <p:cNvSpPr/>
          <p:nvPr/>
        </p:nvSpPr>
        <p:spPr>
          <a:xfrm>
            <a:off x="6253277" y="3081818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PASS COMMUNITY NEWSLETTER </a:t>
            </a: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01" y="2443301"/>
            <a:ext cx="2185026" cy="54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18027" y="2165685"/>
            <a:ext cx="8107947" cy="0"/>
          </a:xfrm>
          <a:prstGeom prst="line">
            <a:avLst/>
          </a:prstGeom>
          <a:ln w="9525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8027" y="3562685"/>
            <a:ext cx="8107947" cy="0"/>
          </a:xfrm>
          <a:prstGeom prst="line">
            <a:avLst/>
          </a:prstGeom>
          <a:ln w="9525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148263" y="1096213"/>
            <a:ext cx="2847474" cy="929103"/>
            <a:chOff x="2673685" y="1096213"/>
            <a:chExt cx="2847474" cy="9291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673685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521159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148263" y="2379582"/>
            <a:ext cx="2847474" cy="929103"/>
            <a:chOff x="2673685" y="1096213"/>
            <a:chExt cx="2847474" cy="929103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673685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521159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148263" y="3789950"/>
            <a:ext cx="2847474" cy="929103"/>
            <a:chOff x="2673685" y="1096213"/>
            <a:chExt cx="2847474" cy="929103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673685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521159" y="1096213"/>
              <a:ext cx="0" cy="929103"/>
            </a:xfrm>
            <a:prstGeom prst="line">
              <a:avLst/>
            </a:prstGeom>
            <a:ln w="9525" cmpd="sng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51" y="3719352"/>
            <a:ext cx="1644898" cy="1005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2973" y="3789950"/>
            <a:ext cx="1553402" cy="750085"/>
          </a:xfrm>
          <a:prstGeom prst="rect">
            <a:avLst/>
          </a:prstGeom>
        </p:spPr>
      </p:pic>
      <p:sp>
        <p:nvSpPr>
          <p:cNvPr id="37" name="Rectangle 36">
            <a:hlinkClick r:id="rId6"/>
          </p:cNvPr>
          <p:cNvSpPr/>
          <p:nvPr/>
        </p:nvSpPr>
        <p:spPr>
          <a:xfrm>
            <a:off x="6294254" y="4671842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BA INSIGHTS NEWSLETTER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586" y="3711721"/>
            <a:ext cx="2374318" cy="321605"/>
          </a:xfrm>
          <a:prstGeom prst="rect">
            <a:avLst/>
          </a:prstGeom>
        </p:spPr>
      </p:pic>
      <p:sp>
        <p:nvSpPr>
          <p:cNvPr id="39" name="Rectangle 38">
            <a:hlinkClick r:id="rId6"/>
          </p:cNvPr>
          <p:cNvSpPr/>
          <p:nvPr/>
        </p:nvSpPr>
        <p:spPr>
          <a:xfrm>
            <a:off x="567513" y="4693336"/>
            <a:ext cx="2331720" cy="3698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90D2"/>
                </a:solidFill>
              </a:rPr>
              <a:t>FREE ONLINE RESOURCES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230" y="4056462"/>
            <a:ext cx="2374318" cy="328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568" y="4407677"/>
            <a:ext cx="2356151" cy="348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34388" y="4384490"/>
            <a:ext cx="443371" cy="4433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6105" y="993025"/>
            <a:ext cx="1426063" cy="7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34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35" y="421694"/>
            <a:ext cx="8229601" cy="302968"/>
          </a:xfrm>
        </p:spPr>
        <p:txBody>
          <a:bodyPr/>
          <a:lstStyle/>
          <a:p>
            <a:r>
              <a:rPr lang="en-US" sz="2800" dirty="0" smtClean="0"/>
              <a:t>Hive: Scalable Modern Data Warehousing with HDP</a:t>
            </a:r>
            <a:endParaRPr lang="en-US" sz="2800" dirty="0"/>
          </a:p>
        </p:txBody>
      </p:sp>
      <p:sp>
        <p:nvSpPr>
          <p:cNvPr id="93" name="Left Bracket 92"/>
          <p:cNvSpPr/>
          <p:nvPr/>
        </p:nvSpPr>
        <p:spPr>
          <a:xfrm>
            <a:off x="208325" y="2023654"/>
            <a:ext cx="357825" cy="903739"/>
          </a:xfrm>
          <a:prstGeom prst="leftBracket">
            <a:avLst>
              <a:gd name="adj" fmla="val 0"/>
            </a:avLst>
          </a:prstGeom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0" tIns="34284" rIns="137138" bIns="34284" rtlCol="0" anchor="ctr"/>
          <a:lstStyle/>
          <a:p>
            <a:pPr algn="ctr" defTabSz="684975"/>
            <a:r>
              <a:rPr lang="en-US" sz="1125" dirty="0">
                <a:solidFill>
                  <a:prstClr val="black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Capabilities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85848" y="2023654"/>
            <a:ext cx="1301686" cy="903739"/>
          </a:xfrm>
          <a:prstGeom prst="rect">
            <a:avLst/>
          </a:prstGeom>
          <a:solidFill>
            <a:srgbClr val="87A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500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Batch SQL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141604" y="2023654"/>
            <a:ext cx="1301686" cy="9037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500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OLAP / Cube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49787" y="2023654"/>
            <a:ext cx="1301686" cy="903739"/>
          </a:xfrm>
          <a:prstGeom prst="rect">
            <a:avLst/>
          </a:prstGeom>
          <a:solidFill>
            <a:srgbClr val="87A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500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Interactive SQL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3726" y="2023654"/>
            <a:ext cx="1301686" cy="903739"/>
          </a:xfrm>
          <a:prstGeom prst="rect">
            <a:avLst/>
          </a:prstGeom>
          <a:solidFill>
            <a:srgbClr val="4BB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500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Sub-Second SQL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777666" y="2023654"/>
            <a:ext cx="1301686" cy="903739"/>
          </a:xfrm>
          <a:prstGeom prst="rect">
            <a:avLst/>
          </a:prstGeom>
          <a:solidFill>
            <a:srgbClr val="4BB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500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ACID / MERGE</a:t>
            </a:r>
          </a:p>
        </p:txBody>
      </p:sp>
      <p:sp>
        <p:nvSpPr>
          <p:cNvPr id="96" name="Left Bracket 95"/>
          <p:cNvSpPr/>
          <p:nvPr/>
        </p:nvSpPr>
        <p:spPr>
          <a:xfrm>
            <a:off x="208325" y="971018"/>
            <a:ext cx="357825" cy="952117"/>
          </a:xfrm>
          <a:prstGeom prst="leftBracket">
            <a:avLst>
              <a:gd name="adj" fmla="val 0"/>
            </a:avLst>
          </a:prstGeom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0" tIns="34284" rIns="137138" bIns="34284" rtlCol="0" anchor="ctr"/>
          <a:lstStyle/>
          <a:p>
            <a:pPr algn="ctr" defTabSz="684975"/>
            <a:r>
              <a:rPr lang="en-US" sz="1125" dirty="0">
                <a:solidFill>
                  <a:prstClr val="black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Applications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848" y="971018"/>
            <a:ext cx="1301686" cy="952117"/>
          </a:xfrm>
          <a:prstGeom prst="rect">
            <a:avLst/>
          </a:prstGeom>
          <a:solidFill>
            <a:srgbClr val="87A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68568" rIns="68568" bIns="34284" rtlCol="0" anchor="t"/>
          <a:lstStyle/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ETL</a:t>
            </a:r>
          </a:p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Reporting</a:t>
            </a:r>
          </a:p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Data Mining</a:t>
            </a:r>
          </a:p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Deep Analytics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41604" y="971018"/>
            <a:ext cx="1301686" cy="95211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68568" rIns="68568" bIns="34284" rtlCol="0" anchor="t"/>
          <a:lstStyle/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Multidimensional Analytics</a:t>
            </a:r>
          </a:p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MDX Tools</a:t>
            </a:r>
          </a:p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Excel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49787" y="971018"/>
            <a:ext cx="1301686" cy="952117"/>
          </a:xfrm>
          <a:prstGeom prst="rect">
            <a:avLst/>
          </a:prstGeom>
          <a:solidFill>
            <a:srgbClr val="87A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68568" rIns="68568" bIns="34284" rtlCol="0" anchor="t"/>
          <a:lstStyle/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Reporting</a:t>
            </a:r>
          </a:p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BI Tools: Tableau, </a:t>
            </a:r>
            <a:r>
              <a:rPr lang="en-US" sz="1063" dirty="0" err="1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Microstrategy</a:t>
            </a: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, </a:t>
            </a:r>
            <a:r>
              <a:rPr lang="en-US" sz="1063" dirty="0" err="1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Cognos</a:t>
            </a:r>
            <a:endParaRPr lang="en-US" sz="1063" dirty="0">
              <a:solidFill>
                <a:prstClr val="white"/>
              </a:solidFill>
              <a:latin typeface="Calibri"/>
              <a:cs typeface="Segoe UI" panose="020B0502040204020203" pitchFamily="34" charset="0"/>
              <a:sym typeface="Arial"/>
              <a:rtl val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13726" y="971018"/>
            <a:ext cx="1301686" cy="952117"/>
          </a:xfrm>
          <a:prstGeom prst="rect">
            <a:avLst/>
          </a:prstGeom>
          <a:solidFill>
            <a:srgbClr val="4BB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68568" rIns="68568" bIns="34284" rtlCol="0" anchor="t"/>
          <a:lstStyle/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Ad-Hoc</a:t>
            </a:r>
          </a:p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Drill-Down</a:t>
            </a:r>
          </a:p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BI Tools: Tableau, Excel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77666" y="971018"/>
            <a:ext cx="1301686" cy="952117"/>
          </a:xfrm>
          <a:prstGeom prst="rect">
            <a:avLst/>
          </a:prstGeom>
          <a:solidFill>
            <a:srgbClr val="4BB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68568" rIns="68568" bIns="34284" rtlCol="0" anchor="t"/>
          <a:lstStyle/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Continuous Ingestion from Operational DBMS</a:t>
            </a:r>
          </a:p>
          <a:p>
            <a:pPr marL="128564" indent="-128564" defTabSz="684975">
              <a:buFont typeface="Arial"/>
              <a:buChar char="•"/>
            </a:pPr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Slowly Changing Dimensions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7577424" y="3515506"/>
            <a:ext cx="972656" cy="286512"/>
            <a:chOff x="7380135" y="3972798"/>
            <a:chExt cx="972657" cy="286512"/>
          </a:xfrm>
        </p:grpSpPr>
        <p:sp>
          <p:nvSpPr>
            <p:cNvPr id="79" name="Rectangle 78"/>
            <p:cNvSpPr/>
            <p:nvPr/>
          </p:nvSpPr>
          <p:spPr>
            <a:xfrm>
              <a:off x="7380135" y="3972798"/>
              <a:ext cx="286512" cy="286512"/>
            </a:xfrm>
            <a:prstGeom prst="rect">
              <a:avLst/>
            </a:prstGeom>
            <a:solidFill>
              <a:srgbClr val="87A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975"/>
              <a:endParaRPr lang="en-US" sz="1125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87572" y="3977555"/>
              <a:ext cx="565220" cy="27514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defTabSz="684975"/>
              <a:r>
                <a:rPr lang="en-US" sz="1188" dirty="0">
                  <a:solidFill>
                    <a:prstClr val="black"/>
                  </a:solidFill>
                  <a:latin typeface="Calibri"/>
                  <a:ea typeface="Arial"/>
                  <a:cs typeface="Segoe UI" panose="020B0502040204020203" pitchFamily="34" charset="0"/>
                  <a:sym typeface="Arial"/>
                  <a:rtl val="0"/>
                </a:rPr>
                <a:t>Existing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77417" y="3834826"/>
            <a:ext cx="1336537" cy="286512"/>
            <a:chOff x="7380135" y="4292118"/>
            <a:chExt cx="1336538" cy="286512"/>
          </a:xfrm>
        </p:grpSpPr>
        <p:sp>
          <p:nvSpPr>
            <p:cNvPr id="77" name="Rectangle 76"/>
            <p:cNvSpPr/>
            <p:nvPr/>
          </p:nvSpPr>
          <p:spPr>
            <a:xfrm>
              <a:off x="7380135" y="4292118"/>
              <a:ext cx="286512" cy="286512"/>
            </a:xfrm>
            <a:prstGeom prst="rect">
              <a:avLst/>
            </a:prstGeom>
            <a:solidFill>
              <a:srgbClr val="4BB3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975"/>
              <a:endParaRPr lang="en-US" sz="1125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87572" y="4296875"/>
              <a:ext cx="929101" cy="27514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defTabSz="684975"/>
              <a:r>
                <a:rPr lang="en-US" sz="1188" dirty="0">
                  <a:solidFill>
                    <a:prstClr val="black"/>
                  </a:solidFill>
                  <a:latin typeface="Calibri"/>
                  <a:ea typeface="Arial"/>
                  <a:cs typeface="Segoe UI" panose="020B0502040204020203" pitchFamily="34" charset="0"/>
                  <a:sym typeface="Arial"/>
                  <a:rtl val="0"/>
                </a:rPr>
                <a:t>Development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77425" y="4154146"/>
            <a:ext cx="910139" cy="286512"/>
            <a:chOff x="7380135" y="4611438"/>
            <a:chExt cx="910139" cy="286512"/>
          </a:xfrm>
        </p:grpSpPr>
        <p:sp>
          <p:nvSpPr>
            <p:cNvPr id="75" name="Rectangle 74"/>
            <p:cNvSpPr/>
            <p:nvPr/>
          </p:nvSpPr>
          <p:spPr>
            <a:xfrm>
              <a:off x="7380135" y="4611438"/>
              <a:ext cx="286512" cy="28651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975"/>
              <a:endParaRPr lang="en-US" sz="1813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87572" y="4616195"/>
              <a:ext cx="502702" cy="27514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defTabSz="684975"/>
              <a:r>
                <a:rPr lang="en-US" sz="1188" dirty="0">
                  <a:solidFill>
                    <a:prstClr val="black"/>
                  </a:solidFill>
                  <a:latin typeface="Calibri"/>
                  <a:ea typeface="Arial"/>
                  <a:cs typeface="Segoe UI" panose="020B0502040204020203" pitchFamily="34" charset="0"/>
                  <a:sym typeface="Arial"/>
                  <a:rtl val="0"/>
                </a:rPr>
                <a:t>Future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992786" y="3216877"/>
            <a:ext cx="522888" cy="252045"/>
          </a:xfrm>
          <a:prstGeom prst="rect">
            <a:avLst/>
          </a:prstGeom>
          <a:noFill/>
        </p:spPr>
        <p:txBody>
          <a:bodyPr wrap="none" lIns="0" tIns="34284" rIns="68568" bIns="34284" rtlCol="0">
            <a:spAutoFit/>
          </a:bodyPr>
          <a:lstStyle/>
          <a:p>
            <a:pPr defTabSz="684975"/>
            <a:r>
              <a:rPr lang="en-US" sz="1188" b="1" dirty="0">
                <a:solidFill>
                  <a:prstClr val="black"/>
                </a:solidFill>
                <a:latin typeface="Calibri"/>
                <a:ea typeface="Arial"/>
                <a:cs typeface="Segoe UI" panose="020B0502040204020203" pitchFamily="34" charset="0"/>
                <a:sym typeface="Arial"/>
                <a:rtl val="0"/>
              </a:rPr>
              <a:t>Legend</a:t>
            </a:r>
          </a:p>
        </p:txBody>
      </p:sp>
      <p:sp>
        <p:nvSpPr>
          <p:cNvPr id="65" name="Left Bracket 64"/>
          <p:cNvSpPr/>
          <p:nvPr/>
        </p:nvSpPr>
        <p:spPr>
          <a:xfrm>
            <a:off x="208325" y="3027912"/>
            <a:ext cx="357825" cy="1412748"/>
          </a:xfrm>
          <a:prstGeom prst="leftBracket">
            <a:avLst>
              <a:gd name="adj" fmla="val 0"/>
            </a:avLst>
          </a:prstGeom>
          <a:ln w="19050">
            <a:solidFill>
              <a:srgbClr val="CECCC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0" tIns="34284" rIns="137138" bIns="34284" rtlCol="0" anchor="ctr"/>
          <a:lstStyle/>
          <a:p>
            <a:pPr algn="ctr" defTabSz="684975"/>
            <a:r>
              <a:rPr lang="en-US" sz="1125" dirty="0">
                <a:solidFill>
                  <a:prstClr val="black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Core Hive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5847" y="3027912"/>
            <a:ext cx="6757443" cy="1412748"/>
          </a:xfrm>
          <a:prstGeom prst="rect">
            <a:avLst/>
          </a:prstGeom>
          <a:solidFill>
            <a:srgbClr val="4644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endParaRPr lang="en-US" sz="1813">
              <a:solidFill>
                <a:prstClr val="white"/>
              </a:solidFill>
              <a:latin typeface="Calibri"/>
              <a:cs typeface="Segoe UI" panose="020B0502040204020203" pitchFamily="34" charset="0"/>
              <a:sym typeface="Arial"/>
              <a:rtl val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130871" y="4239362"/>
            <a:ext cx="1711903" cy="7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130868" y="4226751"/>
            <a:ext cx="521284" cy="223126"/>
          </a:xfrm>
          <a:prstGeom prst="rect">
            <a:avLst/>
          </a:prstGeom>
          <a:noFill/>
        </p:spPr>
        <p:txBody>
          <a:bodyPr wrap="none" lIns="0" tIns="34284" rIns="68568" bIns="34284" rtlCol="0">
            <a:spAutoFit/>
          </a:bodyPr>
          <a:lstStyle/>
          <a:p>
            <a:pPr defTabSz="684975"/>
            <a:r>
              <a:rPr lang="en-US" sz="1000" dirty="0">
                <a:solidFill>
                  <a:prstClr val="white"/>
                </a:solidFill>
                <a:latin typeface="Calibri"/>
                <a:ea typeface="Arial"/>
                <a:cs typeface="Segoe UI" panose="020B0502040204020203" pitchFamily="34" charset="0"/>
                <a:sym typeface="Arial"/>
                <a:rtl val="0"/>
              </a:rPr>
              <a:t>Platform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203973" y="3847576"/>
            <a:ext cx="1516013" cy="336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Scale-Out Storage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203973" y="3473048"/>
            <a:ext cx="1516013" cy="336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Petabyte Scale Processing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3208617" y="4239362"/>
            <a:ext cx="1711903" cy="7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08617" y="4226751"/>
            <a:ext cx="923639" cy="223126"/>
          </a:xfrm>
          <a:prstGeom prst="rect">
            <a:avLst/>
          </a:prstGeom>
          <a:noFill/>
        </p:spPr>
        <p:txBody>
          <a:bodyPr wrap="none" lIns="0" tIns="34284" rIns="68568" bIns="34284" rtlCol="0">
            <a:spAutoFit/>
          </a:bodyPr>
          <a:lstStyle/>
          <a:p>
            <a:pPr defTabSz="684975"/>
            <a:r>
              <a:rPr lang="en-US" sz="1000" dirty="0">
                <a:solidFill>
                  <a:prstClr val="white"/>
                </a:solidFill>
                <a:latin typeface="Calibri"/>
                <a:ea typeface="Arial"/>
                <a:cs typeface="Segoe UI" panose="020B0502040204020203" pitchFamily="34" charset="0"/>
                <a:sym typeface="Arial"/>
                <a:rtl val="0"/>
              </a:rPr>
              <a:t>Core SQL Engine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281719" y="3847576"/>
            <a:ext cx="1516013" cy="336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68568" rtlCol="0" anchor="ctr"/>
          <a:lstStyle/>
          <a:p>
            <a:pPr algn="ctr" defTabSz="684975"/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Apache Tez: Scalable Distributed Processing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281719" y="3473048"/>
            <a:ext cx="1516013" cy="336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Advanced Cost-Based Optimizer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286364" y="4239362"/>
            <a:ext cx="1711903" cy="7"/>
          </a:xfrm>
          <a:prstGeom prst="line">
            <a:avLst/>
          </a:prstGeom>
          <a:ln w="1905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286362" y="4226751"/>
            <a:ext cx="718454" cy="223126"/>
          </a:xfrm>
          <a:prstGeom prst="rect">
            <a:avLst/>
          </a:prstGeom>
          <a:noFill/>
        </p:spPr>
        <p:txBody>
          <a:bodyPr wrap="none" lIns="0" tIns="34284" rIns="68568" bIns="34284" rtlCol="0">
            <a:spAutoFit/>
          </a:bodyPr>
          <a:lstStyle/>
          <a:p>
            <a:pPr defTabSz="684975"/>
            <a:r>
              <a:rPr lang="en-US" sz="1000" dirty="0">
                <a:solidFill>
                  <a:prstClr val="white"/>
                </a:solidFill>
                <a:latin typeface="Calibri"/>
                <a:ea typeface="Arial"/>
                <a:cs typeface="Segoe UI" panose="020B0502040204020203" pitchFamily="34" charset="0"/>
                <a:sym typeface="Arial"/>
                <a:rtl val="0"/>
              </a:rPr>
              <a:t>Connectivity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359465" y="3847576"/>
            <a:ext cx="1516013" cy="336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Advanced Security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359465" y="3473048"/>
            <a:ext cx="1516013" cy="336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JDBC / ODBC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281719" y="3098520"/>
            <a:ext cx="1516013" cy="3360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 defTabSz="684975"/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Comprehensive</a:t>
            </a:r>
          </a:p>
          <a:p>
            <a:pPr algn="ctr" defTabSz="684975"/>
            <a:r>
              <a:rPr lang="en-US" sz="1063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SQL:2011 Coverage</a:t>
            </a:r>
          </a:p>
        </p:txBody>
      </p:sp>
    </p:spTree>
    <p:extLst>
      <p:ext uri="{BB962C8B-B14F-4D97-AF65-F5344CB8AC3E}">
        <p14:creationId xmlns:p14="http://schemas.microsoft.com/office/powerpoint/2010/main" val="21453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79959"/>
              </p:ext>
            </p:extLst>
          </p:nvPr>
        </p:nvGraphicFramePr>
        <p:xfrm>
          <a:off x="243232" y="620891"/>
          <a:ext cx="8657536" cy="4047744"/>
        </p:xfrm>
        <a:graphic>
          <a:graphicData uri="http://schemas.openxmlformats.org/drawingml/2006/table">
            <a:tbl>
              <a:tblPr firstRow="1" bandRow="1"/>
              <a:tblGrid>
                <a:gridCol w="2188279"/>
                <a:gridCol w="174721"/>
                <a:gridCol w="2646391"/>
                <a:gridCol w="174721"/>
                <a:gridCol w="1346634"/>
                <a:gridCol w="174721"/>
                <a:gridCol w="1952069"/>
              </a:tblGrid>
              <a:tr h="255651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Data Types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B1D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0" dirty="0">
                        <a:solidFill>
                          <a:schemeClr val="bg2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Features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B1D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400" b="1" dirty="0">
                        <a:solidFill>
                          <a:schemeClr val="bg2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Formats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2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Futures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B1D"/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Numeric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2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Core SQL Features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2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Columnar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Procedural Extensions (PL/SQL)</a:t>
                      </a:r>
                      <a:endParaRPr lang="en-US" sz="1100" b="0" dirty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FAD"/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/DOUBLE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Date, Time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and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Arithmetical Functions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ORCFile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Primary Key / Foreign</a:t>
                      </a:r>
                      <a:r>
                        <a:rPr lang="en-US" sz="1100" b="0" baseline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 Key</a:t>
                      </a:r>
                      <a:endParaRPr lang="en-US" sz="11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FAD"/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3427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DECIMAL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INNER, OUTER, CROSS and SEMI Joins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Parquet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Non-Equijoin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FAD"/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INT/TINYINT/SMALLINT/BIGINT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Derived Table Subqueries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Text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Scalable Cross Product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9E"/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BOOLEAN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Correlated +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Uncorrelated Subqueries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CSV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Enhanced OLAP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9E"/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2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UNION ALL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Logfile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CHAR / VARCHAR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UDFs,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UDAFs, UDTFs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Nested / Complex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ACID MERGE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Common Table Expressions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Avro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Multi </a:t>
                      </a:r>
                      <a:r>
                        <a:rPr lang="en-US" sz="1100" b="0" dirty="0" err="1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Subquery</a:t>
                      </a:r>
                      <a:endParaRPr lang="en-US" sz="11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BINARY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UNION DISTINCT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JSON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Comparison to sub-select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Time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Advanced Analytics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XML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INTERSECT</a:t>
                      </a:r>
                      <a:r>
                        <a:rPr lang="en-US" sz="1100" b="0" baseline="0" dirty="0" smtClean="0">
                          <a:solidFill>
                            <a:schemeClr val="tx2"/>
                          </a:solidFill>
                          <a:latin typeface="Calibri"/>
                          <a:cs typeface="Calibri"/>
                        </a:rPr>
                        <a:t> and EXCEPT</a:t>
                      </a:r>
                      <a:endParaRPr lang="en-US" sz="1100" b="0" dirty="0" smtClean="0">
                        <a:solidFill>
                          <a:schemeClr val="tx2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AE3"/>
                    </a:solidFill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lang="en-US" sz="1100" baseline="300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1D2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OLAP and Windowing Functions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5D1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Custom Formats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3427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TIMESTAMP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1D2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CUBE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and Grouping Sets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F5D1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Other Features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Interval Types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1D2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Nested Data Analytics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2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XPath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Analytics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1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 Types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Nested Data Traversal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ARRAY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1D2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Lateral Views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1D2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MAP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ACID Transactions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AE2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026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STRUCT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INSERT / UPDATE / DELETE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5651"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UNION</a:t>
                      </a: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2DA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1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3428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68563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028445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37126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171407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056889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399700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2742512" algn="l" defTabSz="685630" rtl="0" eaLnBrk="1" latinLnBrk="0" hangingPunct="1">
                        <a:defRPr sz="1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</a:txBody>
                  <a:tcPr marL="68598" marR="68598" marT="18288" marB="1828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" name="Rounded Rectangle 123"/>
          <p:cNvSpPr/>
          <p:nvPr/>
        </p:nvSpPr>
        <p:spPr>
          <a:xfrm>
            <a:off x="2155695" y="184031"/>
            <a:ext cx="4832618" cy="314985"/>
          </a:xfrm>
          <a:prstGeom prst="roundRect">
            <a:avLst>
              <a:gd name="adj" fmla="val 50000"/>
            </a:avLst>
          </a:prstGeom>
          <a:solidFill>
            <a:srgbClr val="4D8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rtlCol="0" anchor="ctr"/>
          <a:lstStyle/>
          <a:p>
            <a:pPr algn="ctr" defTabSz="685097"/>
            <a:r>
              <a:rPr lang="en-US" sz="1563" b="1" dirty="0">
                <a:solidFill>
                  <a:prstClr val="white"/>
                </a:solidFill>
                <a:latin typeface="Calibri"/>
                <a:cs typeface="Segoe UI" panose="020B0502040204020203" pitchFamily="34" charset="0"/>
                <a:sym typeface="Arial"/>
                <a:rtl val="0"/>
              </a:rPr>
              <a:t>Apache Hive: Journey to SQL:2011 Analytics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95844" y="3072032"/>
            <a:ext cx="1525208" cy="1249986"/>
            <a:chOff x="6539747" y="4877513"/>
            <a:chExt cx="2033079" cy="1666648"/>
          </a:xfrm>
        </p:grpSpPr>
        <p:sp>
          <p:nvSpPr>
            <p:cNvPr id="115" name="TextBox 114"/>
            <p:cNvSpPr txBox="1"/>
            <p:nvPr/>
          </p:nvSpPr>
          <p:spPr>
            <a:xfrm>
              <a:off x="6976956" y="4877513"/>
              <a:ext cx="1169246" cy="495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71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3" b="1" kern="0" dirty="0">
                  <a:solidFill>
                    <a:prstClr val="black"/>
                  </a:solidFill>
                  <a:latin typeface="Calibri"/>
                  <a:ea typeface="ＭＳ Ｐゴシック" charset="0"/>
                  <a:cs typeface="Calibri"/>
                  <a:sym typeface="Arial"/>
                  <a:rtl val="0"/>
                </a:rPr>
                <a:t>Legend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539747" y="5451965"/>
              <a:ext cx="2033079" cy="1092196"/>
              <a:chOff x="6539747" y="5451965"/>
              <a:chExt cx="2033079" cy="1092196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539747" y="5451965"/>
                <a:ext cx="1161268" cy="353942"/>
                <a:chOff x="1579321" y="5556083"/>
                <a:chExt cx="1161276" cy="353942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1579321" y="5558558"/>
                  <a:ext cx="302826" cy="302826"/>
                </a:xfrm>
                <a:prstGeom prst="rect">
                  <a:avLst/>
                </a:prstGeom>
                <a:solidFill>
                  <a:srgbClr val="E4F2DA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1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13" kern="0">
                    <a:solidFill>
                      <a:sysClr val="window" lastClr="FFFFFF"/>
                    </a:solidFill>
                    <a:latin typeface="Calibri"/>
                    <a:ea typeface="ＭＳ Ｐゴシック" charset="0"/>
                    <a:cs typeface="ＭＳ Ｐゴシック" charset="0"/>
                    <a:sym typeface="Arial"/>
                    <a:rtl val="0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1898272" y="5556083"/>
                  <a:ext cx="842325" cy="353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371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25" kern="0" dirty="0">
                      <a:solidFill>
                        <a:prstClr val="black"/>
                      </a:solidFill>
                      <a:latin typeface="Calibri"/>
                      <a:ea typeface="ＭＳ Ｐゴシック" charset="0"/>
                      <a:cs typeface="Calibri"/>
                      <a:sym typeface="Arial"/>
                      <a:rtl val="0"/>
                    </a:rPr>
                    <a:t>Existing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6539754" y="6190219"/>
                <a:ext cx="2033072" cy="353942"/>
                <a:chOff x="1579321" y="5928670"/>
                <a:chExt cx="2033071" cy="353942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1579321" y="5931145"/>
                  <a:ext cx="302826" cy="302826"/>
                </a:xfrm>
                <a:prstGeom prst="rect">
                  <a:avLst/>
                </a:prstGeom>
                <a:solidFill>
                  <a:srgbClr val="44697D">
                    <a:lumMod val="20000"/>
                    <a:lumOff val="8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1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13" kern="0">
                    <a:solidFill>
                      <a:sysClr val="window" lastClr="FFFFFF"/>
                    </a:solidFill>
                    <a:latin typeface="Calibri"/>
                    <a:ea typeface="ＭＳ Ｐゴシック" charset="0"/>
                    <a:cs typeface="ＭＳ Ｐゴシック" charset="0"/>
                    <a:sym typeface="Arial"/>
                    <a:rtl val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898269" y="5928670"/>
                  <a:ext cx="1714123" cy="353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371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25" kern="0" dirty="0">
                      <a:solidFill>
                        <a:prstClr val="black"/>
                      </a:solidFill>
                      <a:latin typeface="Calibri"/>
                      <a:ea typeface="ＭＳ Ｐゴシック" charset="0"/>
                      <a:cs typeface="Calibri"/>
                      <a:sym typeface="Arial"/>
                      <a:rtl val="0"/>
                    </a:rPr>
                    <a:t>Projected: HDP 3.0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539754" y="5821092"/>
                <a:ext cx="2033070" cy="353942"/>
                <a:chOff x="1579321" y="5928670"/>
                <a:chExt cx="2033069" cy="353942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579321" y="5931145"/>
                  <a:ext cx="302826" cy="302826"/>
                </a:xfrm>
                <a:prstGeom prst="rect">
                  <a:avLst/>
                </a:prstGeom>
                <a:solidFill>
                  <a:srgbClr val="FDFFAD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3711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13" kern="0">
                    <a:solidFill>
                      <a:sysClr val="window" lastClr="FFFFFF"/>
                    </a:solidFill>
                    <a:latin typeface="Calibri"/>
                    <a:ea typeface="ＭＳ Ｐゴシック" charset="0"/>
                    <a:cs typeface="ＭＳ Ｐゴシック" charset="0"/>
                    <a:sym typeface="Arial"/>
                    <a:rtl val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898268" y="5928670"/>
                  <a:ext cx="1714122" cy="353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3711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125" kern="0" dirty="0">
                      <a:solidFill>
                        <a:prstClr val="black"/>
                      </a:solidFill>
                      <a:latin typeface="Calibri"/>
                      <a:ea typeface="ＭＳ Ｐゴシック" charset="0"/>
                      <a:cs typeface="Calibri"/>
                      <a:sym typeface="Arial"/>
                      <a:rtl val="0"/>
                    </a:rPr>
                    <a:t>Projected: HDP 2.5</a:t>
                  </a: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2703264" y="4676055"/>
            <a:ext cx="3438891" cy="22890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85000"/>
              </a:lnSpc>
              <a:spcBef>
                <a:spcPts val="375"/>
              </a:spcBef>
            </a:pPr>
            <a:r>
              <a:rPr lang="en-US" sz="1750" b="1" dirty="0">
                <a:solidFill>
                  <a:schemeClr val="tx2"/>
                </a:solidFill>
              </a:rPr>
              <a:t>Track Hive SQL Complete: HIVE-13554</a:t>
            </a:r>
          </a:p>
        </p:txBody>
      </p:sp>
    </p:spTree>
    <p:extLst>
      <p:ext uri="{BB962C8B-B14F-4D97-AF65-F5344CB8AC3E}">
        <p14:creationId xmlns:p14="http://schemas.microsoft.com/office/powerpoint/2010/main" val="14652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5934" y="421694"/>
            <a:ext cx="8229600" cy="302968"/>
          </a:xfrm>
        </p:spPr>
        <p:txBody>
          <a:bodyPr/>
          <a:lstStyle/>
          <a:p>
            <a:r>
              <a:rPr lang="en-US" sz="2800" dirty="0" smtClean="0"/>
              <a:t>Complete Picture</a:t>
            </a:r>
            <a:endParaRPr lang="en-US" sz="28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710442" y="966682"/>
            <a:ext cx="7723118" cy="3747865"/>
            <a:chOff x="841494" y="1546691"/>
            <a:chExt cx="12356989" cy="5996584"/>
          </a:xfrm>
        </p:grpSpPr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7588857" y="1679610"/>
              <a:ext cx="1263988" cy="1460338"/>
            </a:xfrm>
            <a:custGeom>
              <a:avLst/>
              <a:gdLst>
                <a:gd name="T0" fmla="*/ 0 w 515"/>
                <a:gd name="T1" fmla="*/ 149 h 595"/>
                <a:gd name="T2" fmla="*/ 258 w 515"/>
                <a:gd name="T3" fmla="*/ 0 h 595"/>
                <a:gd name="T4" fmla="*/ 515 w 515"/>
                <a:gd name="T5" fmla="*/ 149 h 595"/>
                <a:gd name="T6" fmla="*/ 515 w 515"/>
                <a:gd name="T7" fmla="*/ 446 h 595"/>
                <a:gd name="T8" fmla="*/ 258 w 515"/>
                <a:gd name="T9" fmla="*/ 595 h 595"/>
                <a:gd name="T10" fmla="*/ 0 w 515"/>
                <a:gd name="T11" fmla="*/ 446 h 595"/>
                <a:gd name="T12" fmla="*/ 0 w 515"/>
                <a:gd name="T13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595">
                  <a:moveTo>
                    <a:pt x="0" y="149"/>
                  </a:moveTo>
                  <a:lnTo>
                    <a:pt x="258" y="0"/>
                  </a:lnTo>
                  <a:lnTo>
                    <a:pt x="515" y="149"/>
                  </a:lnTo>
                  <a:lnTo>
                    <a:pt x="515" y="446"/>
                  </a:lnTo>
                  <a:lnTo>
                    <a:pt x="258" y="595"/>
                  </a:lnTo>
                  <a:lnTo>
                    <a:pt x="0" y="44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chemeClr val="tx2"/>
              </a:solidFill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00" dirty="0">
                  <a:solidFill>
                    <a:srgbClr val="FFFFFF"/>
                  </a:solidFill>
                </a:rPr>
                <a:t>Other ETL Tools</a:t>
              </a:r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4538070" y="2088058"/>
              <a:ext cx="3668985" cy="4238929"/>
            </a:xfrm>
            <a:custGeom>
              <a:avLst/>
              <a:gdLst>
                <a:gd name="T0" fmla="*/ 0 w 515"/>
                <a:gd name="T1" fmla="*/ 149 h 595"/>
                <a:gd name="T2" fmla="*/ 258 w 515"/>
                <a:gd name="T3" fmla="*/ 0 h 595"/>
                <a:gd name="T4" fmla="*/ 515 w 515"/>
                <a:gd name="T5" fmla="*/ 149 h 595"/>
                <a:gd name="T6" fmla="*/ 515 w 515"/>
                <a:gd name="T7" fmla="*/ 446 h 595"/>
                <a:gd name="T8" fmla="*/ 258 w 515"/>
                <a:gd name="T9" fmla="*/ 595 h 595"/>
                <a:gd name="T10" fmla="*/ 0 w 515"/>
                <a:gd name="T11" fmla="*/ 446 h 595"/>
                <a:gd name="T12" fmla="*/ 0 w 515"/>
                <a:gd name="T13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595">
                  <a:moveTo>
                    <a:pt x="0" y="149"/>
                  </a:moveTo>
                  <a:lnTo>
                    <a:pt x="258" y="0"/>
                  </a:lnTo>
                  <a:lnTo>
                    <a:pt x="515" y="149"/>
                  </a:lnTo>
                  <a:lnTo>
                    <a:pt x="515" y="446"/>
                  </a:lnTo>
                  <a:lnTo>
                    <a:pt x="258" y="595"/>
                  </a:lnTo>
                  <a:lnTo>
                    <a:pt x="0" y="44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chemeClr val="tx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841494" y="2088058"/>
              <a:ext cx="3668985" cy="4238929"/>
            </a:xfrm>
            <a:custGeom>
              <a:avLst/>
              <a:gdLst>
                <a:gd name="T0" fmla="*/ 0 w 515"/>
                <a:gd name="T1" fmla="*/ 149 h 595"/>
                <a:gd name="T2" fmla="*/ 258 w 515"/>
                <a:gd name="T3" fmla="*/ 0 h 595"/>
                <a:gd name="T4" fmla="*/ 515 w 515"/>
                <a:gd name="T5" fmla="*/ 149 h 595"/>
                <a:gd name="T6" fmla="*/ 515 w 515"/>
                <a:gd name="T7" fmla="*/ 446 h 595"/>
                <a:gd name="T8" fmla="*/ 258 w 515"/>
                <a:gd name="T9" fmla="*/ 595 h 595"/>
                <a:gd name="T10" fmla="*/ 0 w 515"/>
                <a:gd name="T11" fmla="*/ 446 h 595"/>
                <a:gd name="T12" fmla="*/ 0 w 515"/>
                <a:gd name="T13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595">
                  <a:moveTo>
                    <a:pt x="0" y="149"/>
                  </a:moveTo>
                  <a:lnTo>
                    <a:pt x="258" y="0"/>
                  </a:lnTo>
                  <a:lnTo>
                    <a:pt x="515" y="149"/>
                  </a:lnTo>
                  <a:lnTo>
                    <a:pt x="515" y="446"/>
                  </a:lnTo>
                  <a:lnTo>
                    <a:pt x="258" y="595"/>
                  </a:lnTo>
                  <a:lnTo>
                    <a:pt x="0" y="44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chemeClr val="tx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2" name="Freeform 8"/>
            <p:cNvSpPr>
              <a:spLocks/>
            </p:cNvSpPr>
            <p:nvPr/>
          </p:nvSpPr>
          <p:spPr bwMode="auto">
            <a:xfrm>
              <a:off x="8234647" y="2088058"/>
              <a:ext cx="3668985" cy="4238929"/>
            </a:xfrm>
            <a:custGeom>
              <a:avLst/>
              <a:gdLst>
                <a:gd name="T0" fmla="*/ 0 w 515"/>
                <a:gd name="T1" fmla="*/ 149 h 595"/>
                <a:gd name="T2" fmla="*/ 258 w 515"/>
                <a:gd name="T3" fmla="*/ 0 h 595"/>
                <a:gd name="T4" fmla="*/ 515 w 515"/>
                <a:gd name="T5" fmla="*/ 149 h 595"/>
                <a:gd name="T6" fmla="*/ 515 w 515"/>
                <a:gd name="T7" fmla="*/ 446 h 595"/>
                <a:gd name="T8" fmla="*/ 258 w 515"/>
                <a:gd name="T9" fmla="*/ 595 h 595"/>
                <a:gd name="T10" fmla="*/ 0 w 515"/>
                <a:gd name="T11" fmla="*/ 446 h 595"/>
                <a:gd name="T12" fmla="*/ 0 w 515"/>
                <a:gd name="T13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595">
                  <a:moveTo>
                    <a:pt x="0" y="149"/>
                  </a:moveTo>
                  <a:lnTo>
                    <a:pt x="258" y="0"/>
                  </a:lnTo>
                  <a:lnTo>
                    <a:pt x="515" y="149"/>
                  </a:lnTo>
                  <a:lnTo>
                    <a:pt x="515" y="446"/>
                  </a:lnTo>
                  <a:lnTo>
                    <a:pt x="258" y="595"/>
                  </a:lnTo>
                  <a:lnTo>
                    <a:pt x="0" y="44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F6600"/>
            </a:solidFill>
            <a:ln w="28575">
              <a:solidFill>
                <a:schemeClr val="tx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424609" y="2292760"/>
              <a:ext cx="502753" cy="579059"/>
              <a:chOff x="6157594" y="3415152"/>
              <a:chExt cx="194276" cy="223763"/>
            </a:xfrm>
          </p:grpSpPr>
          <p:sp>
            <p:nvSpPr>
              <p:cNvPr id="119" name="Freeform 101"/>
              <p:cNvSpPr>
                <a:spLocks noEditPoints="1"/>
              </p:cNvSpPr>
              <p:nvPr/>
            </p:nvSpPr>
            <p:spPr bwMode="auto">
              <a:xfrm>
                <a:off x="6157594" y="3415152"/>
                <a:ext cx="194276" cy="223763"/>
              </a:xfrm>
              <a:custGeom>
                <a:avLst/>
                <a:gdLst>
                  <a:gd name="T0" fmla="*/ 234 w 237"/>
                  <a:gd name="T1" fmla="*/ 66 h 273"/>
                  <a:gd name="T2" fmla="*/ 121 w 237"/>
                  <a:gd name="T3" fmla="*/ 1 h 273"/>
                  <a:gd name="T4" fmla="*/ 115 w 237"/>
                  <a:gd name="T5" fmla="*/ 1 h 273"/>
                  <a:gd name="T6" fmla="*/ 3 w 237"/>
                  <a:gd name="T7" fmla="*/ 66 h 273"/>
                  <a:gd name="T8" fmla="*/ 0 w 237"/>
                  <a:gd name="T9" fmla="*/ 72 h 273"/>
                  <a:gd name="T10" fmla="*/ 0 w 237"/>
                  <a:gd name="T11" fmla="*/ 202 h 273"/>
                  <a:gd name="T12" fmla="*/ 3 w 237"/>
                  <a:gd name="T13" fmla="*/ 206 h 273"/>
                  <a:gd name="T14" fmla="*/ 115 w 237"/>
                  <a:gd name="T15" fmla="*/ 272 h 273"/>
                  <a:gd name="T16" fmla="*/ 119 w 237"/>
                  <a:gd name="T17" fmla="*/ 273 h 273"/>
                  <a:gd name="T18" fmla="*/ 121 w 237"/>
                  <a:gd name="T19" fmla="*/ 272 h 273"/>
                  <a:gd name="T20" fmla="*/ 234 w 237"/>
                  <a:gd name="T21" fmla="*/ 206 h 273"/>
                  <a:gd name="T22" fmla="*/ 237 w 237"/>
                  <a:gd name="T23" fmla="*/ 202 h 273"/>
                  <a:gd name="T24" fmla="*/ 237 w 237"/>
                  <a:gd name="T25" fmla="*/ 72 h 273"/>
                  <a:gd name="T26" fmla="*/ 234 w 237"/>
                  <a:gd name="T27" fmla="*/ 66 h 273"/>
                  <a:gd name="T28" fmla="*/ 227 w 237"/>
                  <a:gd name="T29" fmla="*/ 199 h 273"/>
                  <a:gd name="T30" fmla="*/ 119 w 237"/>
                  <a:gd name="T31" fmla="*/ 261 h 273"/>
                  <a:gd name="T32" fmla="*/ 11 w 237"/>
                  <a:gd name="T33" fmla="*/ 199 h 273"/>
                  <a:gd name="T34" fmla="*/ 11 w 237"/>
                  <a:gd name="T35" fmla="*/ 75 h 273"/>
                  <a:gd name="T36" fmla="*/ 119 w 237"/>
                  <a:gd name="T37" fmla="*/ 12 h 273"/>
                  <a:gd name="T38" fmla="*/ 227 w 237"/>
                  <a:gd name="T39" fmla="*/ 75 h 273"/>
                  <a:gd name="T40" fmla="*/ 227 w 237"/>
                  <a:gd name="T41" fmla="*/ 199 h 273"/>
                  <a:gd name="T42" fmla="*/ 227 w 237"/>
                  <a:gd name="T43" fmla="*/ 199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273">
                    <a:moveTo>
                      <a:pt x="234" y="66"/>
                    </a:moveTo>
                    <a:cubicBezTo>
                      <a:pt x="121" y="1"/>
                      <a:pt x="121" y="1"/>
                      <a:pt x="121" y="1"/>
                    </a:cubicBezTo>
                    <a:cubicBezTo>
                      <a:pt x="120" y="0"/>
                      <a:pt x="118" y="0"/>
                      <a:pt x="115" y="1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1" y="67"/>
                      <a:pt x="0" y="69"/>
                      <a:pt x="0" y="7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204"/>
                      <a:pt x="1" y="205"/>
                      <a:pt x="3" y="206"/>
                    </a:cubicBezTo>
                    <a:cubicBezTo>
                      <a:pt x="115" y="272"/>
                      <a:pt x="115" y="272"/>
                      <a:pt x="115" y="272"/>
                    </a:cubicBezTo>
                    <a:cubicBezTo>
                      <a:pt x="117" y="273"/>
                      <a:pt x="118" y="273"/>
                      <a:pt x="119" y="273"/>
                    </a:cubicBezTo>
                    <a:cubicBezTo>
                      <a:pt x="120" y="273"/>
                      <a:pt x="121" y="273"/>
                      <a:pt x="121" y="272"/>
                    </a:cubicBezTo>
                    <a:cubicBezTo>
                      <a:pt x="234" y="206"/>
                      <a:pt x="234" y="206"/>
                      <a:pt x="234" y="206"/>
                    </a:cubicBezTo>
                    <a:cubicBezTo>
                      <a:pt x="236" y="205"/>
                      <a:pt x="237" y="204"/>
                      <a:pt x="237" y="202"/>
                    </a:cubicBezTo>
                    <a:cubicBezTo>
                      <a:pt x="237" y="72"/>
                      <a:pt x="237" y="72"/>
                      <a:pt x="237" y="72"/>
                    </a:cubicBezTo>
                    <a:cubicBezTo>
                      <a:pt x="237" y="69"/>
                      <a:pt x="236" y="67"/>
                      <a:pt x="234" y="66"/>
                    </a:cubicBezTo>
                    <a:close/>
                    <a:moveTo>
                      <a:pt x="227" y="199"/>
                    </a:moveTo>
                    <a:cubicBezTo>
                      <a:pt x="119" y="261"/>
                      <a:pt x="119" y="261"/>
                      <a:pt x="119" y="261"/>
                    </a:cubicBezTo>
                    <a:cubicBezTo>
                      <a:pt x="11" y="199"/>
                      <a:pt x="11" y="199"/>
                      <a:pt x="11" y="199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227" y="75"/>
                      <a:pt x="227" y="75"/>
                      <a:pt x="227" y="75"/>
                    </a:cubicBezTo>
                    <a:cubicBezTo>
                      <a:pt x="227" y="199"/>
                      <a:pt x="227" y="199"/>
                      <a:pt x="227" y="199"/>
                    </a:cubicBezTo>
                    <a:cubicBezTo>
                      <a:pt x="227" y="199"/>
                      <a:pt x="227" y="199"/>
                      <a:pt x="227" y="199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/>
                  </a:solidFill>
                  <a:latin typeface="Arial"/>
                </a:endParaRPr>
              </a:p>
            </p:txBody>
          </p:sp>
          <p:sp>
            <p:nvSpPr>
              <p:cNvPr id="120" name="Freeform 102"/>
              <p:cNvSpPr>
                <a:spLocks/>
              </p:cNvSpPr>
              <p:nvPr/>
            </p:nvSpPr>
            <p:spPr bwMode="auto">
              <a:xfrm>
                <a:off x="6180491" y="3437008"/>
                <a:ext cx="147442" cy="84648"/>
              </a:xfrm>
              <a:custGeom>
                <a:avLst/>
                <a:gdLst>
                  <a:gd name="T0" fmla="*/ 0 w 425"/>
                  <a:gd name="T1" fmla="*/ 121 h 244"/>
                  <a:gd name="T2" fmla="*/ 215 w 425"/>
                  <a:gd name="T3" fmla="*/ 244 h 244"/>
                  <a:gd name="T4" fmla="*/ 425 w 425"/>
                  <a:gd name="T5" fmla="*/ 121 h 244"/>
                  <a:gd name="T6" fmla="*/ 425 w 425"/>
                  <a:gd name="T7" fmla="*/ 121 h 244"/>
                  <a:gd name="T8" fmla="*/ 215 w 425"/>
                  <a:gd name="T9" fmla="*/ 0 h 244"/>
                  <a:gd name="T10" fmla="*/ 0 w 425"/>
                  <a:gd name="T11" fmla="*/ 121 h 244"/>
                  <a:gd name="T12" fmla="*/ 0 w 425"/>
                  <a:gd name="T13" fmla="*/ 121 h 244"/>
                  <a:gd name="T14" fmla="*/ 0 w 425"/>
                  <a:gd name="T15" fmla="*/ 121 h 244"/>
                  <a:gd name="T16" fmla="*/ 0 w 425"/>
                  <a:gd name="T17" fmla="*/ 121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244">
                    <a:moveTo>
                      <a:pt x="0" y="121"/>
                    </a:moveTo>
                    <a:lnTo>
                      <a:pt x="215" y="244"/>
                    </a:lnTo>
                    <a:lnTo>
                      <a:pt x="425" y="121"/>
                    </a:lnTo>
                    <a:lnTo>
                      <a:pt x="425" y="121"/>
                    </a:lnTo>
                    <a:lnTo>
                      <a:pt x="215" y="0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/>
                  </a:solidFill>
                  <a:latin typeface="Arial"/>
                </a:endParaRPr>
              </a:p>
            </p:txBody>
          </p:sp>
          <p:sp>
            <p:nvSpPr>
              <p:cNvPr id="121" name="Freeform 103"/>
              <p:cNvSpPr>
                <a:spLocks/>
              </p:cNvSpPr>
              <p:nvPr/>
            </p:nvSpPr>
            <p:spPr bwMode="auto">
              <a:xfrm>
                <a:off x="6175634" y="3555307"/>
                <a:ext cx="158196" cy="59670"/>
              </a:xfrm>
              <a:custGeom>
                <a:avLst/>
                <a:gdLst>
                  <a:gd name="T0" fmla="*/ 0 w 193"/>
                  <a:gd name="T1" fmla="*/ 0 h 73"/>
                  <a:gd name="T2" fmla="*/ 0 w 193"/>
                  <a:gd name="T3" fmla="*/ 17 h 73"/>
                  <a:gd name="T4" fmla="*/ 58 w 193"/>
                  <a:gd name="T5" fmla="*/ 51 h 73"/>
                  <a:gd name="T6" fmla="*/ 91 w 193"/>
                  <a:gd name="T7" fmla="*/ 70 h 73"/>
                  <a:gd name="T8" fmla="*/ 91 w 193"/>
                  <a:gd name="T9" fmla="*/ 70 h 73"/>
                  <a:gd name="T10" fmla="*/ 96 w 193"/>
                  <a:gd name="T11" fmla="*/ 73 h 73"/>
                  <a:gd name="T12" fmla="*/ 193 w 193"/>
                  <a:gd name="T13" fmla="*/ 18 h 73"/>
                  <a:gd name="T14" fmla="*/ 193 w 193"/>
                  <a:gd name="T15" fmla="*/ 0 h 73"/>
                  <a:gd name="T16" fmla="*/ 96 w 193"/>
                  <a:gd name="T17" fmla="*/ 56 h 73"/>
                  <a:gd name="T18" fmla="*/ 0 w 193"/>
                  <a:gd name="T19" fmla="*/ 0 h 73"/>
                  <a:gd name="T20" fmla="*/ 0 w 193"/>
                  <a:gd name="T2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3" h="73">
                    <a:moveTo>
                      <a:pt x="0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193" y="18"/>
                      <a:pt x="193" y="18"/>
                      <a:pt x="193" y="18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/>
                  </a:solidFill>
                  <a:latin typeface="Arial"/>
                </a:endParaRPr>
              </a:p>
            </p:txBody>
          </p:sp>
          <p:sp>
            <p:nvSpPr>
              <p:cNvPr id="122" name="Freeform 104"/>
              <p:cNvSpPr>
                <a:spLocks/>
              </p:cNvSpPr>
              <p:nvPr/>
            </p:nvSpPr>
            <p:spPr bwMode="auto">
              <a:xfrm>
                <a:off x="6175634" y="3493903"/>
                <a:ext cx="158196" cy="60364"/>
              </a:xfrm>
              <a:custGeom>
                <a:avLst/>
                <a:gdLst>
                  <a:gd name="T0" fmla="*/ 0 w 456"/>
                  <a:gd name="T1" fmla="*/ 0 h 174"/>
                  <a:gd name="T2" fmla="*/ 0 w 456"/>
                  <a:gd name="T3" fmla="*/ 42 h 174"/>
                  <a:gd name="T4" fmla="*/ 229 w 456"/>
                  <a:gd name="T5" fmla="*/ 174 h 174"/>
                  <a:gd name="T6" fmla="*/ 456 w 456"/>
                  <a:gd name="T7" fmla="*/ 42 h 174"/>
                  <a:gd name="T8" fmla="*/ 456 w 456"/>
                  <a:gd name="T9" fmla="*/ 2 h 174"/>
                  <a:gd name="T10" fmla="*/ 229 w 456"/>
                  <a:gd name="T11" fmla="*/ 132 h 174"/>
                  <a:gd name="T12" fmla="*/ 0 w 456"/>
                  <a:gd name="T13" fmla="*/ 0 h 174"/>
                  <a:gd name="T14" fmla="*/ 0 w 456"/>
                  <a:gd name="T15" fmla="*/ 0 h 174"/>
                  <a:gd name="T16" fmla="*/ 0 w 456"/>
                  <a:gd name="T17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6" h="174">
                    <a:moveTo>
                      <a:pt x="0" y="0"/>
                    </a:moveTo>
                    <a:lnTo>
                      <a:pt x="0" y="42"/>
                    </a:lnTo>
                    <a:lnTo>
                      <a:pt x="229" y="174"/>
                    </a:lnTo>
                    <a:lnTo>
                      <a:pt x="456" y="42"/>
                    </a:lnTo>
                    <a:lnTo>
                      <a:pt x="456" y="2"/>
                    </a:lnTo>
                    <a:lnTo>
                      <a:pt x="229" y="13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/>
                  </a:solidFill>
                  <a:latin typeface="Arial"/>
                </a:endParaRPr>
              </a:p>
            </p:txBody>
          </p:sp>
          <p:sp>
            <p:nvSpPr>
              <p:cNvPr id="123" name="Freeform 105"/>
              <p:cNvSpPr>
                <a:spLocks/>
              </p:cNvSpPr>
              <p:nvPr/>
            </p:nvSpPr>
            <p:spPr bwMode="auto">
              <a:xfrm>
                <a:off x="6175634" y="3524779"/>
                <a:ext cx="158196" cy="60711"/>
              </a:xfrm>
              <a:custGeom>
                <a:avLst/>
                <a:gdLst>
                  <a:gd name="T0" fmla="*/ 0 w 456"/>
                  <a:gd name="T1" fmla="*/ 0 h 175"/>
                  <a:gd name="T2" fmla="*/ 0 w 456"/>
                  <a:gd name="T3" fmla="*/ 43 h 175"/>
                  <a:gd name="T4" fmla="*/ 229 w 456"/>
                  <a:gd name="T5" fmla="*/ 175 h 175"/>
                  <a:gd name="T6" fmla="*/ 456 w 456"/>
                  <a:gd name="T7" fmla="*/ 43 h 175"/>
                  <a:gd name="T8" fmla="*/ 456 w 456"/>
                  <a:gd name="T9" fmla="*/ 0 h 175"/>
                  <a:gd name="T10" fmla="*/ 229 w 456"/>
                  <a:gd name="T11" fmla="*/ 130 h 175"/>
                  <a:gd name="T12" fmla="*/ 0 w 456"/>
                  <a:gd name="T13" fmla="*/ 0 h 175"/>
                  <a:gd name="T14" fmla="*/ 0 w 456"/>
                  <a:gd name="T15" fmla="*/ 0 h 175"/>
                  <a:gd name="T16" fmla="*/ 0 w 456"/>
                  <a:gd name="T1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6" h="175">
                    <a:moveTo>
                      <a:pt x="0" y="0"/>
                    </a:moveTo>
                    <a:lnTo>
                      <a:pt x="0" y="43"/>
                    </a:lnTo>
                    <a:lnTo>
                      <a:pt x="229" y="175"/>
                    </a:lnTo>
                    <a:lnTo>
                      <a:pt x="456" y="43"/>
                    </a:lnTo>
                    <a:lnTo>
                      <a:pt x="456" y="0"/>
                    </a:lnTo>
                    <a:lnTo>
                      <a:pt x="229" y="1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/>
                  </a:solidFill>
                  <a:latin typeface="Arial"/>
                </a:endParaRPr>
              </a:p>
            </p:txBody>
          </p:sp>
        </p:grpSp>
        <p:sp>
          <p:nvSpPr>
            <p:cNvPr id="84" name="Freeform 132"/>
            <p:cNvSpPr>
              <a:spLocks/>
            </p:cNvSpPr>
            <p:nvPr/>
          </p:nvSpPr>
          <p:spPr bwMode="auto">
            <a:xfrm>
              <a:off x="2253185" y="2088058"/>
              <a:ext cx="845602" cy="974508"/>
            </a:xfrm>
            <a:custGeom>
              <a:avLst/>
              <a:gdLst>
                <a:gd name="T0" fmla="*/ 409 w 820"/>
                <a:gd name="T1" fmla="*/ 0 h 945"/>
                <a:gd name="T2" fmla="*/ 820 w 820"/>
                <a:gd name="T3" fmla="*/ 236 h 945"/>
                <a:gd name="T4" fmla="*/ 820 w 820"/>
                <a:gd name="T5" fmla="*/ 709 h 945"/>
                <a:gd name="T6" fmla="*/ 409 w 820"/>
                <a:gd name="T7" fmla="*/ 945 h 945"/>
                <a:gd name="T8" fmla="*/ 0 w 820"/>
                <a:gd name="T9" fmla="*/ 709 h 945"/>
                <a:gd name="T10" fmla="*/ 0 w 820"/>
                <a:gd name="T11" fmla="*/ 236 h 945"/>
                <a:gd name="T12" fmla="*/ 409 w 820"/>
                <a:gd name="T13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0" h="945">
                  <a:moveTo>
                    <a:pt x="409" y="0"/>
                  </a:moveTo>
                  <a:lnTo>
                    <a:pt x="820" y="236"/>
                  </a:lnTo>
                  <a:lnTo>
                    <a:pt x="820" y="709"/>
                  </a:lnTo>
                  <a:lnTo>
                    <a:pt x="409" y="945"/>
                  </a:lnTo>
                  <a:lnTo>
                    <a:pt x="0" y="709"/>
                  </a:lnTo>
                  <a:lnTo>
                    <a:pt x="0" y="236"/>
                  </a:lnTo>
                  <a:lnTo>
                    <a:pt x="409" y="0"/>
                  </a:lnTo>
                  <a:close/>
                </a:path>
              </a:pathLst>
            </a:custGeom>
            <a:noFill/>
            <a:ln w="25400">
              <a:solidFill>
                <a:schemeClr val="tx2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949761" y="2088058"/>
              <a:ext cx="845602" cy="974508"/>
              <a:chOff x="6879946" y="2011084"/>
              <a:chExt cx="845602" cy="974508"/>
            </a:xfrm>
          </p:grpSpPr>
          <p:sp>
            <p:nvSpPr>
              <p:cNvPr id="117" name="Freeform 132"/>
              <p:cNvSpPr>
                <a:spLocks/>
              </p:cNvSpPr>
              <p:nvPr/>
            </p:nvSpPr>
            <p:spPr bwMode="auto">
              <a:xfrm>
                <a:off x="6879946" y="2011084"/>
                <a:ext cx="845602" cy="974508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  <a:close/>
                  </a:path>
                </a:pathLst>
              </a:custGeom>
              <a:noFill/>
              <a:ln w="25400">
                <a:solidFill>
                  <a:schemeClr val="tx2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/>
                  </a:solidFill>
                  <a:latin typeface="Arial"/>
                </a:endParaRPr>
              </a:p>
            </p:txBody>
          </p:sp>
          <p:sp>
            <p:nvSpPr>
              <p:cNvPr id="118" name="Trapezoid 102"/>
              <p:cNvSpPr/>
              <p:nvPr/>
            </p:nvSpPr>
            <p:spPr>
              <a:xfrm rot="8100000">
                <a:off x="7034150" y="2210554"/>
                <a:ext cx="537194" cy="537194"/>
              </a:xfrm>
              <a:custGeom>
                <a:avLst/>
                <a:gdLst/>
                <a:ahLst/>
                <a:cxnLst/>
                <a:rect l="l" t="t" r="r" b="b"/>
                <a:pathLst>
                  <a:path w="1184178" h="1184179">
                    <a:moveTo>
                      <a:pt x="480811" y="706432"/>
                    </a:moveTo>
                    <a:cubicBezTo>
                      <a:pt x="543852" y="769473"/>
                      <a:pt x="646062" y="769473"/>
                      <a:pt x="709103" y="706432"/>
                    </a:cubicBezTo>
                    <a:cubicBezTo>
                      <a:pt x="772144" y="643391"/>
                      <a:pt x="772144" y="541181"/>
                      <a:pt x="709103" y="478140"/>
                    </a:cubicBezTo>
                    <a:cubicBezTo>
                      <a:pt x="646062" y="415098"/>
                      <a:pt x="543852" y="415098"/>
                      <a:pt x="480811" y="478140"/>
                    </a:cubicBezTo>
                    <a:cubicBezTo>
                      <a:pt x="417769" y="541181"/>
                      <a:pt x="417769" y="643391"/>
                      <a:pt x="480811" y="706432"/>
                    </a:cubicBezTo>
                    <a:close/>
                    <a:moveTo>
                      <a:pt x="233502" y="1061504"/>
                    </a:moveTo>
                    <a:lnTo>
                      <a:pt x="125738" y="953740"/>
                    </a:lnTo>
                    <a:lnTo>
                      <a:pt x="213916" y="806778"/>
                    </a:lnTo>
                    <a:lnTo>
                      <a:pt x="207138" y="795939"/>
                    </a:lnTo>
                    <a:lnTo>
                      <a:pt x="175284" y="714673"/>
                    </a:lnTo>
                    <a:lnTo>
                      <a:pt x="0" y="670852"/>
                    </a:lnTo>
                    <a:lnTo>
                      <a:pt x="0" y="517816"/>
                    </a:lnTo>
                    <a:lnTo>
                      <a:pt x="175976" y="473822"/>
                    </a:lnTo>
                    <a:lnTo>
                      <a:pt x="189101" y="427495"/>
                    </a:lnTo>
                    <a:lnTo>
                      <a:pt x="214259" y="379687"/>
                    </a:lnTo>
                    <a:lnTo>
                      <a:pt x="124430" y="229971"/>
                    </a:lnTo>
                    <a:lnTo>
                      <a:pt x="232643" y="121759"/>
                    </a:lnTo>
                    <a:lnTo>
                      <a:pt x="382358" y="211588"/>
                    </a:lnTo>
                    <a:lnTo>
                      <a:pt x="430166" y="186430"/>
                    </a:lnTo>
                    <a:lnTo>
                      <a:pt x="474337" y="173916"/>
                    </a:lnTo>
                    <a:lnTo>
                      <a:pt x="517816" y="0"/>
                    </a:lnTo>
                    <a:lnTo>
                      <a:pt x="670852" y="0"/>
                    </a:lnTo>
                    <a:lnTo>
                      <a:pt x="713643" y="171162"/>
                    </a:lnTo>
                    <a:lnTo>
                      <a:pt x="798610" y="204467"/>
                    </a:lnTo>
                    <a:lnTo>
                      <a:pt x="808715" y="210787"/>
                    </a:lnTo>
                    <a:lnTo>
                      <a:pt x="958657" y="120822"/>
                    </a:lnTo>
                    <a:lnTo>
                      <a:pt x="1066420" y="228585"/>
                    </a:lnTo>
                    <a:lnTo>
                      <a:pt x="976455" y="378526"/>
                    </a:lnTo>
                    <a:lnTo>
                      <a:pt x="982776" y="388633"/>
                    </a:lnTo>
                    <a:lnTo>
                      <a:pt x="1015083" y="471052"/>
                    </a:lnTo>
                    <a:lnTo>
                      <a:pt x="1184178" y="513326"/>
                    </a:lnTo>
                    <a:lnTo>
                      <a:pt x="1184178" y="666362"/>
                    </a:lnTo>
                    <a:lnTo>
                      <a:pt x="1014495" y="708783"/>
                    </a:lnTo>
                    <a:lnTo>
                      <a:pt x="1000813" y="757076"/>
                    </a:lnTo>
                    <a:lnTo>
                      <a:pt x="976340" y="803581"/>
                    </a:lnTo>
                    <a:lnTo>
                      <a:pt x="1069153" y="958269"/>
                    </a:lnTo>
                    <a:lnTo>
                      <a:pt x="960941" y="1066482"/>
                    </a:lnTo>
                    <a:lnTo>
                      <a:pt x="807604" y="974480"/>
                    </a:lnTo>
                    <a:lnTo>
                      <a:pt x="798610" y="980105"/>
                    </a:lnTo>
                    <a:cubicBezTo>
                      <a:pt x="770008" y="995136"/>
                      <a:pt x="740092" y="1006785"/>
                      <a:pt x="709454" y="1015052"/>
                    </a:cubicBezTo>
                    <a:lnTo>
                      <a:pt x="708611" y="1015184"/>
                    </a:lnTo>
                    <a:lnTo>
                      <a:pt x="666362" y="1184179"/>
                    </a:lnTo>
                    <a:lnTo>
                      <a:pt x="513326" y="1184179"/>
                    </a:lnTo>
                    <a:lnTo>
                      <a:pt x="469610" y="1009317"/>
                    </a:lnTo>
                    <a:lnTo>
                      <a:pt x="430166" y="998142"/>
                    </a:lnTo>
                    <a:lnTo>
                      <a:pt x="381654" y="9726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28508"/>
                <a:endParaRPr lang="en-US" sz="11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646338" y="2088058"/>
              <a:ext cx="845602" cy="974508"/>
              <a:chOff x="10576523" y="2011084"/>
              <a:chExt cx="845602" cy="974508"/>
            </a:xfrm>
          </p:grpSpPr>
          <p:sp>
            <p:nvSpPr>
              <p:cNvPr id="109" name="Freeform 132"/>
              <p:cNvSpPr>
                <a:spLocks/>
              </p:cNvSpPr>
              <p:nvPr/>
            </p:nvSpPr>
            <p:spPr bwMode="auto">
              <a:xfrm>
                <a:off x="10576523" y="2011084"/>
                <a:ext cx="845602" cy="974508"/>
              </a:xfrm>
              <a:custGeom>
                <a:avLst/>
                <a:gdLst>
                  <a:gd name="T0" fmla="*/ 409 w 820"/>
                  <a:gd name="T1" fmla="*/ 0 h 945"/>
                  <a:gd name="T2" fmla="*/ 820 w 820"/>
                  <a:gd name="T3" fmla="*/ 236 h 945"/>
                  <a:gd name="T4" fmla="*/ 820 w 820"/>
                  <a:gd name="T5" fmla="*/ 709 h 945"/>
                  <a:gd name="T6" fmla="*/ 409 w 820"/>
                  <a:gd name="T7" fmla="*/ 945 h 945"/>
                  <a:gd name="T8" fmla="*/ 0 w 820"/>
                  <a:gd name="T9" fmla="*/ 709 h 945"/>
                  <a:gd name="T10" fmla="*/ 0 w 820"/>
                  <a:gd name="T11" fmla="*/ 236 h 945"/>
                  <a:gd name="T12" fmla="*/ 409 w 820"/>
                  <a:gd name="T13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0" h="945">
                    <a:moveTo>
                      <a:pt x="409" y="0"/>
                    </a:moveTo>
                    <a:lnTo>
                      <a:pt x="820" y="236"/>
                    </a:lnTo>
                    <a:lnTo>
                      <a:pt x="820" y="709"/>
                    </a:lnTo>
                    <a:lnTo>
                      <a:pt x="409" y="945"/>
                    </a:lnTo>
                    <a:lnTo>
                      <a:pt x="0" y="709"/>
                    </a:lnTo>
                    <a:lnTo>
                      <a:pt x="0" y="236"/>
                    </a:lnTo>
                    <a:lnTo>
                      <a:pt x="409" y="0"/>
                    </a:lnTo>
                    <a:close/>
                  </a:path>
                </a:pathLst>
              </a:custGeom>
              <a:noFill/>
              <a:ln w="25400">
                <a:solidFill>
                  <a:schemeClr val="tx2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2"/>
                  </a:solidFill>
                  <a:latin typeface="Arial"/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10837294" y="2173535"/>
                <a:ext cx="322300" cy="636002"/>
                <a:chOff x="10837294" y="2173535"/>
                <a:chExt cx="322300" cy="636002"/>
              </a:xfrm>
            </p:grpSpPr>
            <p:sp>
              <p:nvSpPr>
                <p:cNvPr id="111" name="AutoShape 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0840226" y="2176271"/>
                  <a:ext cx="318196" cy="633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28508"/>
                  <a:endParaRPr lang="en-US" sz="11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2" name="Freeform 6"/>
                <p:cNvSpPr>
                  <a:spLocks/>
                </p:cNvSpPr>
                <p:nvPr/>
              </p:nvSpPr>
              <p:spPr bwMode="auto">
                <a:xfrm>
                  <a:off x="10837294" y="2331656"/>
                  <a:ext cx="322300" cy="342824"/>
                </a:xfrm>
                <a:custGeom>
                  <a:avLst/>
                  <a:gdLst>
                    <a:gd name="T0" fmla="*/ 4545 w 4739"/>
                    <a:gd name="T1" fmla="*/ 2945 h 5038"/>
                    <a:gd name="T2" fmla="*/ 4168 w 4739"/>
                    <a:gd name="T3" fmla="*/ 2761 h 5038"/>
                    <a:gd name="T4" fmla="*/ 4160 w 4739"/>
                    <a:gd name="T5" fmla="*/ 2050 h 5038"/>
                    <a:gd name="T6" fmla="*/ 4551 w 4739"/>
                    <a:gd name="T7" fmla="*/ 1640 h 5038"/>
                    <a:gd name="T8" fmla="*/ 4486 w 4739"/>
                    <a:gd name="T9" fmla="*/ 1197 h 5038"/>
                    <a:gd name="T10" fmla="*/ 3947 w 4739"/>
                    <a:gd name="T11" fmla="*/ 1251 h 5038"/>
                    <a:gd name="T12" fmla="*/ 3557 w 4739"/>
                    <a:gd name="T13" fmla="*/ 1661 h 5038"/>
                    <a:gd name="T14" fmla="*/ 3402 w 4739"/>
                    <a:gd name="T15" fmla="*/ 2028 h 5038"/>
                    <a:gd name="T16" fmla="*/ 3402 w 4739"/>
                    <a:gd name="T17" fmla="*/ 2746 h 5038"/>
                    <a:gd name="T18" fmla="*/ 1359 w 4739"/>
                    <a:gd name="T19" fmla="*/ 2746 h 5038"/>
                    <a:gd name="T20" fmla="*/ 1359 w 4739"/>
                    <a:gd name="T21" fmla="*/ 2028 h 5038"/>
                    <a:gd name="T22" fmla="*/ 1205 w 4739"/>
                    <a:gd name="T23" fmla="*/ 1661 h 5038"/>
                    <a:gd name="T24" fmla="*/ 1141 w 4739"/>
                    <a:gd name="T25" fmla="*/ 1594 h 5038"/>
                    <a:gd name="T26" fmla="*/ 4303 w 4739"/>
                    <a:gd name="T27" fmla="*/ 652 h 5038"/>
                    <a:gd name="T28" fmla="*/ 4533 w 4739"/>
                    <a:gd name="T29" fmla="*/ 248 h 5038"/>
                    <a:gd name="T30" fmla="*/ 4042 w 4739"/>
                    <a:gd name="T31" fmla="*/ 59 h 5038"/>
                    <a:gd name="T32" fmla="*/ 316 w 4739"/>
                    <a:gd name="T33" fmla="*/ 1167 h 5038"/>
                    <a:gd name="T34" fmla="*/ 140 w 4739"/>
                    <a:gd name="T35" fmla="*/ 1563 h 5038"/>
                    <a:gd name="T36" fmla="*/ 592 w 4739"/>
                    <a:gd name="T37" fmla="*/ 2028 h 5038"/>
                    <a:gd name="T38" fmla="*/ 592 w 4739"/>
                    <a:gd name="T39" fmla="*/ 2761 h 5038"/>
                    <a:gd name="T40" fmla="*/ 217 w 4739"/>
                    <a:gd name="T41" fmla="*/ 2945 h 5038"/>
                    <a:gd name="T42" fmla="*/ 51 w 4739"/>
                    <a:gd name="T43" fmla="*/ 3405 h 5038"/>
                    <a:gd name="T44" fmla="*/ 266 w 4739"/>
                    <a:gd name="T45" fmla="*/ 4652 h 5038"/>
                    <a:gd name="T46" fmla="*/ 807 w 4739"/>
                    <a:gd name="T47" fmla="*/ 5038 h 5038"/>
                    <a:gd name="T48" fmla="*/ 3954 w 4739"/>
                    <a:gd name="T49" fmla="*/ 5038 h 5038"/>
                    <a:gd name="T50" fmla="*/ 4496 w 4739"/>
                    <a:gd name="T51" fmla="*/ 4652 h 5038"/>
                    <a:gd name="T52" fmla="*/ 4711 w 4739"/>
                    <a:gd name="T53" fmla="*/ 3406 h 5038"/>
                    <a:gd name="T54" fmla="*/ 4545 w 4739"/>
                    <a:gd name="T55" fmla="*/ 2945 h 5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739" h="5038">
                      <a:moveTo>
                        <a:pt x="4545" y="2945"/>
                      </a:moveTo>
                      <a:cubicBezTo>
                        <a:pt x="4446" y="2851"/>
                        <a:pt x="4313" y="2787"/>
                        <a:pt x="4168" y="2761"/>
                      </a:cubicBezTo>
                      <a:lnTo>
                        <a:pt x="4160" y="2050"/>
                      </a:lnTo>
                      <a:lnTo>
                        <a:pt x="4551" y="1640"/>
                      </a:lnTo>
                      <a:cubicBezTo>
                        <a:pt x="4682" y="1503"/>
                        <a:pt x="4653" y="1305"/>
                        <a:pt x="4486" y="1197"/>
                      </a:cubicBezTo>
                      <a:cubicBezTo>
                        <a:pt x="4320" y="1090"/>
                        <a:pt x="4078" y="1114"/>
                        <a:pt x="3947" y="1251"/>
                      </a:cubicBezTo>
                      <a:lnTo>
                        <a:pt x="3557" y="1661"/>
                      </a:lnTo>
                      <a:cubicBezTo>
                        <a:pt x="3457" y="1765"/>
                        <a:pt x="3402" y="1896"/>
                        <a:pt x="3402" y="2028"/>
                      </a:cubicBezTo>
                      <a:lnTo>
                        <a:pt x="3402" y="2746"/>
                      </a:lnTo>
                      <a:lnTo>
                        <a:pt x="1359" y="2746"/>
                      </a:lnTo>
                      <a:lnTo>
                        <a:pt x="1359" y="2028"/>
                      </a:lnTo>
                      <a:cubicBezTo>
                        <a:pt x="1359" y="1896"/>
                        <a:pt x="1305" y="1765"/>
                        <a:pt x="1205" y="1661"/>
                      </a:cubicBezTo>
                      <a:lnTo>
                        <a:pt x="1141" y="1594"/>
                      </a:lnTo>
                      <a:lnTo>
                        <a:pt x="4303" y="652"/>
                      </a:lnTo>
                      <a:cubicBezTo>
                        <a:pt x="4502" y="592"/>
                        <a:pt x="4606" y="411"/>
                        <a:pt x="4533" y="248"/>
                      </a:cubicBezTo>
                      <a:cubicBezTo>
                        <a:pt x="4461" y="84"/>
                        <a:pt x="4240" y="0"/>
                        <a:pt x="4042" y="59"/>
                      </a:cubicBezTo>
                      <a:cubicBezTo>
                        <a:pt x="4042" y="59"/>
                        <a:pt x="1229" y="890"/>
                        <a:pt x="316" y="1167"/>
                      </a:cubicBezTo>
                      <a:cubicBezTo>
                        <a:pt x="44" y="1249"/>
                        <a:pt x="0" y="1406"/>
                        <a:pt x="140" y="1563"/>
                      </a:cubicBezTo>
                      <a:cubicBezTo>
                        <a:pt x="253" y="1691"/>
                        <a:pt x="592" y="2028"/>
                        <a:pt x="592" y="2028"/>
                      </a:cubicBezTo>
                      <a:lnTo>
                        <a:pt x="592" y="2761"/>
                      </a:lnTo>
                      <a:cubicBezTo>
                        <a:pt x="447" y="2788"/>
                        <a:pt x="316" y="2852"/>
                        <a:pt x="217" y="2945"/>
                      </a:cubicBezTo>
                      <a:cubicBezTo>
                        <a:pt x="83" y="3072"/>
                        <a:pt x="22" y="3240"/>
                        <a:pt x="51" y="3405"/>
                      </a:cubicBezTo>
                      <a:lnTo>
                        <a:pt x="266" y="4652"/>
                      </a:lnTo>
                      <a:cubicBezTo>
                        <a:pt x="304" y="4873"/>
                        <a:pt x="535" y="5038"/>
                        <a:pt x="807" y="5038"/>
                      </a:cubicBezTo>
                      <a:lnTo>
                        <a:pt x="3954" y="5038"/>
                      </a:lnTo>
                      <a:cubicBezTo>
                        <a:pt x="4227" y="5038"/>
                        <a:pt x="4457" y="4873"/>
                        <a:pt x="4496" y="4652"/>
                      </a:cubicBezTo>
                      <a:lnTo>
                        <a:pt x="4711" y="3406"/>
                      </a:lnTo>
                      <a:cubicBezTo>
                        <a:pt x="4739" y="3240"/>
                        <a:pt x="4679" y="3072"/>
                        <a:pt x="4545" y="294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28508"/>
                  <a:endParaRPr lang="en-US" sz="11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3" name="Freeform 7"/>
                <p:cNvSpPr>
                  <a:spLocks/>
                </p:cNvSpPr>
                <p:nvPr/>
              </p:nvSpPr>
              <p:spPr bwMode="auto">
                <a:xfrm>
                  <a:off x="10955934" y="2758915"/>
                  <a:ext cx="86585" cy="49254"/>
                </a:xfrm>
                <a:custGeom>
                  <a:avLst/>
                  <a:gdLst>
                    <a:gd name="T0" fmla="*/ 1159 w 1272"/>
                    <a:gd name="T1" fmla="*/ 0 h 722"/>
                    <a:gd name="T2" fmla="*/ 113 w 1272"/>
                    <a:gd name="T3" fmla="*/ 0 h 722"/>
                    <a:gd name="T4" fmla="*/ 0 w 1272"/>
                    <a:gd name="T5" fmla="*/ 92 h 722"/>
                    <a:gd name="T6" fmla="*/ 0 w 1272"/>
                    <a:gd name="T7" fmla="*/ 200 h 722"/>
                    <a:gd name="T8" fmla="*/ 186 w 1272"/>
                    <a:gd name="T9" fmla="*/ 569 h 722"/>
                    <a:gd name="T10" fmla="*/ 635 w 1272"/>
                    <a:gd name="T11" fmla="*/ 722 h 722"/>
                    <a:gd name="T12" fmla="*/ 1272 w 1272"/>
                    <a:gd name="T13" fmla="*/ 199 h 722"/>
                    <a:gd name="T14" fmla="*/ 1272 w 1272"/>
                    <a:gd name="T15" fmla="*/ 92 h 722"/>
                    <a:gd name="T16" fmla="*/ 1159 w 1272"/>
                    <a:gd name="T17" fmla="*/ 0 h 7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72" h="722">
                      <a:moveTo>
                        <a:pt x="1159" y="0"/>
                      </a:moveTo>
                      <a:lnTo>
                        <a:pt x="113" y="0"/>
                      </a:lnTo>
                      <a:cubicBezTo>
                        <a:pt x="50" y="0"/>
                        <a:pt x="0" y="41"/>
                        <a:pt x="0" y="92"/>
                      </a:cubicBezTo>
                      <a:lnTo>
                        <a:pt x="0" y="200"/>
                      </a:lnTo>
                      <a:cubicBezTo>
                        <a:pt x="0" y="338"/>
                        <a:pt x="67" y="471"/>
                        <a:pt x="186" y="569"/>
                      </a:cubicBezTo>
                      <a:cubicBezTo>
                        <a:pt x="305" y="667"/>
                        <a:pt x="467" y="722"/>
                        <a:pt x="635" y="722"/>
                      </a:cubicBezTo>
                      <a:cubicBezTo>
                        <a:pt x="987" y="722"/>
                        <a:pt x="1272" y="488"/>
                        <a:pt x="1272" y="199"/>
                      </a:cubicBezTo>
                      <a:lnTo>
                        <a:pt x="1272" y="92"/>
                      </a:lnTo>
                      <a:cubicBezTo>
                        <a:pt x="1272" y="41"/>
                        <a:pt x="1221" y="0"/>
                        <a:pt x="1159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28508"/>
                  <a:endParaRPr lang="en-US" sz="11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4" name="Freeform 8"/>
                <p:cNvSpPr>
                  <a:spLocks/>
                </p:cNvSpPr>
                <p:nvPr/>
              </p:nvSpPr>
              <p:spPr bwMode="auto">
                <a:xfrm>
                  <a:off x="10882248" y="2695588"/>
                  <a:ext cx="233956" cy="42804"/>
                </a:xfrm>
                <a:custGeom>
                  <a:avLst/>
                  <a:gdLst>
                    <a:gd name="T0" fmla="*/ 3054 w 3437"/>
                    <a:gd name="T1" fmla="*/ 0 h 630"/>
                    <a:gd name="T2" fmla="*/ 384 w 3437"/>
                    <a:gd name="T3" fmla="*/ 0 h 630"/>
                    <a:gd name="T4" fmla="*/ 0 w 3437"/>
                    <a:gd name="T5" fmla="*/ 315 h 630"/>
                    <a:gd name="T6" fmla="*/ 384 w 3437"/>
                    <a:gd name="T7" fmla="*/ 630 h 630"/>
                    <a:gd name="T8" fmla="*/ 3054 w 3437"/>
                    <a:gd name="T9" fmla="*/ 630 h 630"/>
                    <a:gd name="T10" fmla="*/ 3437 w 3437"/>
                    <a:gd name="T11" fmla="*/ 315 h 630"/>
                    <a:gd name="T12" fmla="*/ 3054 w 3437"/>
                    <a:gd name="T13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37" h="630">
                      <a:moveTo>
                        <a:pt x="3054" y="0"/>
                      </a:moveTo>
                      <a:lnTo>
                        <a:pt x="384" y="0"/>
                      </a:lnTo>
                      <a:cubicBezTo>
                        <a:pt x="172" y="0"/>
                        <a:pt x="0" y="141"/>
                        <a:pt x="0" y="315"/>
                      </a:cubicBezTo>
                      <a:cubicBezTo>
                        <a:pt x="0" y="489"/>
                        <a:pt x="172" y="630"/>
                        <a:pt x="384" y="630"/>
                      </a:cubicBezTo>
                      <a:lnTo>
                        <a:pt x="3054" y="630"/>
                      </a:lnTo>
                      <a:cubicBezTo>
                        <a:pt x="3265" y="630"/>
                        <a:pt x="3437" y="489"/>
                        <a:pt x="3437" y="315"/>
                      </a:cubicBezTo>
                      <a:cubicBezTo>
                        <a:pt x="3437" y="141"/>
                        <a:pt x="3265" y="0"/>
                        <a:pt x="305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28508"/>
                  <a:endParaRPr lang="en-US" sz="11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5" name="Freeform 9"/>
                <p:cNvSpPr>
                  <a:spLocks/>
                </p:cNvSpPr>
                <p:nvPr/>
              </p:nvSpPr>
              <p:spPr bwMode="auto">
                <a:xfrm>
                  <a:off x="10842571" y="2245852"/>
                  <a:ext cx="308032" cy="119812"/>
                </a:xfrm>
                <a:custGeom>
                  <a:avLst/>
                  <a:gdLst>
                    <a:gd name="T0" fmla="*/ 434 w 4527"/>
                    <a:gd name="T1" fmla="*/ 1761 h 1761"/>
                    <a:gd name="T2" fmla="*/ 564 w 4527"/>
                    <a:gd name="T3" fmla="*/ 1742 h 1761"/>
                    <a:gd name="T4" fmla="*/ 4224 w 4527"/>
                    <a:gd name="T5" fmla="*/ 652 h 1761"/>
                    <a:gd name="T6" fmla="*/ 4454 w 4527"/>
                    <a:gd name="T7" fmla="*/ 248 h 1761"/>
                    <a:gd name="T8" fmla="*/ 3963 w 4527"/>
                    <a:gd name="T9" fmla="*/ 59 h 1761"/>
                    <a:gd name="T10" fmla="*/ 302 w 4527"/>
                    <a:gd name="T11" fmla="*/ 1149 h 1761"/>
                    <a:gd name="T12" fmla="*/ 73 w 4527"/>
                    <a:gd name="T13" fmla="*/ 1553 h 1761"/>
                    <a:gd name="T14" fmla="*/ 434 w 4527"/>
                    <a:gd name="T15" fmla="*/ 1761 h 17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527" h="1761">
                      <a:moveTo>
                        <a:pt x="434" y="1761"/>
                      </a:moveTo>
                      <a:cubicBezTo>
                        <a:pt x="477" y="1761"/>
                        <a:pt x="521" y="1755"/>
                        <a:pt x="564" y="1742"/>
                      </a:cubicBezTo>
                      <a:lnTo>
                        <a:pt x="4224" y="652"/>
                      </a:lnTo>
                      <a:cubicBezTo>
                        <a:pt x="4423" y="592"/>
                        <a:pt x="4527" y="412"/>
                        <a:pt x="4454" y="248"/>
                      </a:cubicBezTo>
                      <a:cubicBezTo>
                        <a:pt x="4382" y="84"/>
                        <a:pt x="4161" y="0"/>
                        <a:pt x="3963" y="59"/>
                      </a:cubicBezTo>
                      <a:lnTo>
                        <a:pt x="302" y="1149"/>
                      </a:lnTo>
                      <a:cubicBezTo>
                        <a:pt x="103" y="1209"/>
                        <a:pt x="0" y="1389"/>
                        <a:pt x="73" y="1553"/>
                      </a:cubicBezTo>
                      <a:cubicBezTo>
                        <a:pt x="129" y="1681"/>
                        <a:pt x="276" y="1761"/>
                        <a:pt x="434" y="176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28508"/>
                  <a:endParaRPr lang="en-US" sz="11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6" name="Freeform 10"/>
                <p:cNvSpPr>
                  <a:spLocks/>
                </p:cNvSpPr>
                <p:nvPr/>
              </p:nvSpPr>
              <p:spPr bwMode="auto">
                <a:xfrm>
                  <a:off x="10869153" y="2173535"/>
                  <a:ext cx="236106" cy="98508"/>
                </a:xfrm>
                <a:custGeom>
                  <a:avLst/>
                  <a:gdLst>
                    <a:gd name="T0" fmla="*/ 432 w 3470"/>
                    <a:gd name="T1" fmla="*/ 1448 h 1448"/>
                    <a:gd name="T2" fmla="*/ 563 w 3470"/>
                    <a:gd name="T3" fmla="*/ 1429 h 1448"/>
                    <a:gd name="T4" fmla="*/ 3168 w 3470"/>
                    <a:gd name="T5" fmla="*/ 653 h 1448"/>
                    <a:gd name="T6" fmla="*/ 3399 w 3470"/>
                    <a:gd name="T7" fmla="*/ 249 h 1448"/>
                    <a:gd name="T8" fmla="*/ 2907 w 3470"/>
                    <a:gd name="T9" fmla="*/ 60 h 1448"/>
                    <a:gd name="T10" fmla="*/ 302 w 3470"/>
                    <a:gd name="T11" fmla="*/ 836 h 1448"/>
                    <a:gd name="T12" fmla="*/ 72 w 3470"/>
                    <a:gd name="T13" fmla="*/ 1240 h 1448"/>
                    <a:gd name="T14" fmla="*/ 432 w 3470"/>
                    <a:gd name="T15" fmla="*/ 1448 h 1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70" h="1448">
                      <a:moveTo>
                        <a:pt x="432" y="1448"/>
                      </a:moveTo>
                      <a:cubicBezTo>
                        <a:pt x="476" y="1448"/>
                        <a:pt x="520" y="1442"/>
                        <a:pt x="563" y="1429"/>
                      </a:cubicBezTo>
                      <a:lnTo>
                        <a:pt x="3168" y="653"/>
                      </a:lnTo>
                      <a:cubicBezTo>
                        <a:pt x="3368" y="593"/>
                        <a:pt x="3470" y="413"/>
                        <a:pt x="3399" y="249"/>
                      </a:cubicBezTo>
                      <a:cubicBezTo>
                        <a:pt x="3327" y="85"/>
                        <a:pt x="3107" y="0"/>
                        <a:pt x="2907" y="60"/>
                      </a:cubicBezTo>
                      <a:lnTo>
                        <a:pt x="302" y="836"/>
                      </a:lnTo>
                      <a:cubicBezTo>
                        <a:pt x="102" y="895"/>
                        <a:pt x="0" y="1076"/>
                        <a:pt x="72" y="1240"/>
                      </a:cubicBezTo>
                      <a:cubicBezTo>
                        <a:pt x="128" y="1368"/>
                        <a:pt x="276" y="1448"/>
                        <a:pt x="432" y="144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28508"/>
                  <a:endParaRPr lang="en-US" sz="11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87" name="TextBox 86"/>
            <p:cNvSpPr txBox="1"/>
            <p:nvPr/>
          </p:nvSpPr>
          <p:spPr>
            <a:xfrm>
              <a:off x="1229227" y="3071637"/>
              <a:ext cx="2893520" cy="387798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ts val="375"/>
                </a:spcBef>
              </a:pPr>
              <a:r>
                <a:rPr lang="en-US" b="1" dirty="0">
                  <a:solidFill>
                    <a:srgbClr val="FFFFFF"/>
                  </a:solidFill>
                </a:rPr>
                <a:t>Ingest and Store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24457" y="3066405"/>
              <a:ext cx="3496210" cy="764517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</a:rPr>
                <a:t>ETL, Data Mining,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</a:rPr>
                <a:t>Advanced Analytics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584960" y="3066405"/>
              <a:ext cx="2968360" cy="764517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</a:rPr>
                <a:t>Interactive SQL,</a:t>
              </a:r>
            </a:p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</a:rPr>
                <a:t>Reporting, OLAP</a:t>
              </a:r>
            </a:p>
          </p:txBody>
        </p:sp>
        <p:sp>
          <p:nvSpPr>
            <p:cNvPr id="90" name="Hex_Outline"/>
            <p:cNvSpPr>
              <a:spLocks noChangeAspect="1"/>
            </p:cNvSpPr>
            <p:nvPr/>
          </p:nvSpPr>
          <p:spPr bwMode="gray">
            <a:xfrm>
              <a:off x="1688378" y="4787412"/>
              <a:ext cx="975902" cy="1127197"/>
            </a:xfrm>
            <a:custGeom>
              <a:avLst/>
              <a:gdLst>
                <a:gd name="T0" fmla="*/ 0 w 4091"/>
                <a:gd name="T1" fmla="*/ 1181 h 4724"/>
                <a:gd name="T2" fmla="*/ 2045 w 4091"/>
                <a:gd name="T3" fmla="*/ 0 h 4724"/>
                <a:gd name="T4" fmla="*/ 4091 w 4091"/>
                <a:gd name="T5" fmla="*/ 1181 h 4724"/>
                <a:gd name="T6" fmla="*/ 4091 w 4091"/>
                <a:gd name="T7" fmla="*/ 3543 h 4724"/>
                <a:gd name="T8" fmla="*/ 2045 w 4091"/>
                <a:gd name="T9" fmla="*/ 4724 h 4724"/>
                <a:gd name="T10" fmla="*/ 0 w 4091"/>
                <a:gd name="T11" fmla="*/ 3543 h 4724"/>
                <a:gd name="T12" fmla="*/ 0 w 4091"/>
                <a:gd name="T13" fmla="*/ 11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1" h="4724">
                  <a:moveTo>
                    <a:pt x="0" y="1181"/>
                  </a:moveTo>
                  <a:lnTo>
                    <a:pt x="2045" y="0"/>
                  </a:lnTo>
                  <a:lnTo>
                    <a:pt x="4091" y="1181"/>
                  </a:lnTo>
                  <a:lnTo>
                    <a:pt x="4091" y="3543"/>
                  </a:lnTo>
                  <a:lnTo>
                    <a:pt x="2045" y="4724"/>
                  </a:lnTo>
                  <a:lnTo>
                    <a:pt x="0" y="3543"/>
                  </a:lnTo>
                  <a:lnTo>
                    <a:pt x="0" y="1181"/>
                  </a:lnTo>
                  <a:close/>
                </a:path>
              </a:pathLst>
            </a:custGeom>
            <a:solidFill>
              <a:srgbClr val="3B8640"/>
            </a:solidFill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Kafka</a:t>
              </a:r>
            </a:p>
          </p:txBody>
        </p:sp>
        <p:sp>
          <p:nvSpPr>
            <p:cNvPr id="92" name="Hex_Outline"/>
            <p:cNvSpPr>
              <a:spLocks noChangeAspect="1"/>
            </p:cNvSpPr>
            <p:nvPr/>
          </p:nvSpPr>
          <p:spPr bwMode="gray">
            <a:xfrm>
              <a:off x="2702917" y="4787412"/>
              <a:ext cx="975902" cy="1127197"/>
            </a:xfrm>
            <a:custGeom>
              <a:avLst/>
              <a:gdLst>
                <a:gd name="T0" fmla="*/ 0 w 4091"/>
                <a:gd name="T1" fmla="*/ 1181 h 4724"/>
                <a:gd name="T2" fmla="*/ 2045 w 4091"/>
                <a:gd name="T3" fmla="*/ 0 h 4724"/>
                <a:gd name="T4" fmla="*/ 4091 w 4091"/>
                <a:gd name="T5" fmla="*/ 1181 h 4724"/>
                <a:gd name="T6" fmla="*/ 4091 w 4091"/>
                <a:gd name="T7" fmla="*/ 3543 h 4724"/>
                <a:gd name="T8" fmla="*/ 2045 w 4091"/>
                <a:gd name="T9" fmla="*/ 4724 h 4724"/>
                <a:gd name="T10" fmla="*/ 0 w 4091"/>
                <a:gd name="T11" fmla="*/ 3543 h 4724"/>
                <a:gd name="T12" fmla="*/ 0 w 4091"/>
                <a:gd name="T13" fmla="*/ 11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1" h="4724">
                  <a:moveTo>
                    <a:pt x="0" y="1181"/>
                  </a:moveTo>
                  <a:lnTo>
                    <a:pt x="2045" y="0"/>
                  </a:lnTo>
                  <a:lnTo>
                    <a:pt x="4091" y="1181"/>
                  </a:lnTo>
                  <a:lnTo>
                    <a:pt x="4091" y="3543"/>
                  </a:lnTo>
                  <a:lnTo>
                    <a:pt x="2045" y="4724"/>
                  </a:lnTo>
                  <a:lnTo>
                    <a:pt x="0" y="3543"/>
                  </a:lnTo>
                  <a:lnTo>
                    <a:pt x="0" y="1181"/>
                  </a:lnTo>
                  <a:close/>
                </a:path>
              </a:pathLst>
            </a:custGeom>
            <a:solidFill>
              <a:srgbClr val="3B8640"/>
            </a:solidFill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HDFS</a:t>
              </a:r>
            </a:p>
          </p:txBody>
        </p:sp>
        <p:sp>
          <p:nvSpPr>
            <p:cNvPr id="95" name="Hex_Outline"/>
            <p:cNvSpPr>
              <a:spLocks noChangeAspect="1"/>
            </p:cNvSpPr>
            <p:nvPr/>
          </p:nvSpPr>
          <p:spPr bwMode="gray">
            <a:xfrm>
              <a:off x="10088458" y="4787412"/>
              <a:ext cx="975902" cy="1127197"/>
            </a:xfrm>
            <a:custGeom>
              <a:avLst/>
              <a:gdLst>
                <a:gd name="T0" fmla="*/ 0 w 4091"/>
                <a:gd name="T1" fmla="*/ 1181 h 4724"/>
                <a:gd name="T2" fmla="*/ 2045 w 4091"/>
                <a:gd name="T3" fmla="*/ 0 h 4724"/>
                <a:gd name="T4" fmla="*/ 4091 w 4091"/>
                <a:gd name="T5" fmla="*/ 1181 h 4724"/>
                <a:gd name="T6" fmla="*/ 4091 w 4091"/>
                <a:gd name="T7" fmla="*/ 3543 h 4724"/>
                <a:gd name="T8" fmla="*/ 2045 w 4091"/>
                <a:gd name="T9" fmla="*/ 4724 h 4724"/>
                <a:gd name="T10" fmla="*/ 0 w 4091"/>
                <a:gd name="T11" fmla="*/ 3543 h 4724"/>
                <a:gd name="T12" fmla="*/ 0 w 4091"/>
                <a:gd name="T13" fmla="*/ 11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1" h="4724">
                  <a:moveTo>
                    <a:pt x="0" y="1181"/>
                  </a:moveTo>
                  <a:lnTo>
                    <a:pt x="2045" y="0"/>
                  </a:lnTo>
                  <a:lnTo>
                    <a:pt x="4091" y="1181"/>
                  </a:lnTo>
                  <a:lnTo>
                    <a:pt x="4091" y="3543"/>
                  </a:lnTo>
                  <a:lnTo>
                    <a:pt x="2045" y="4724"/>
                  </a:lnTo>
                  <a:lnTo>
                    <a:pt x="0" y="3543"/>
                  </a:lnTo>
                  <a:lnTo>
                    <a:pt x="0" y="1181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Hive LLAP</a:t>
              </a:r>
            </a:p>
          </p:txBody>
        </p:sp>
        <p:sp>
          <p:nvSpPr>
            <p:cNvPr id="97" name="Hex_Outline"/>
            <p:cNvSpPr>
              <a:spLocks noChangeAspect="1"/>
            </p:cNvSpPr>
            <p:nvPr/>
          </p:nvSpPr>
          <p:spPr bwMode="gray">
            <a:xfrm>
              <a:off x="5354582" y="4787412"/>
              <a:ext cx="975902" cy="1127197"/>
            </a:xfrm>
            <a:custGeom>
              <a:avLst/>
              <a:gdLst>
                <a:gd name="T0" fmla="*/ 0 w 4091"/>
                <a:gd name="T1" fmla="*/ 1181 h 4724"/>
                <a:gd name="T2" fmla="*/ 2045 w 4091"/>
                <a:gd name="T3" fmla="*/ 0 h 4724"/>
                <a:gd name="T4" fmla="*/ 4091 w 4091"/>
                <a:gd name="T5" fmla="*/ 1181 h 4724"/>
                <a:gd name="T6" fmla="*/ 4091 w 4091"/>
                <a:gd name="T7" fmla="*/ 3543 h 4724"/>
                <a:gd name="T8" fmla="*/ 2045 w 4091"/>
                <a:gd name="T9" fmla="*/ 4724 h 4724"/>
                <a:gd name="T10" fmla="*/ 0 w 4091"/>
                <a:gd name="T11" fmla="*/ 3543 h 4724"/>
                <a:gd name="T12" fmla="*/ 0 w 4091"/>
                <a:gd name="T13" fmla="*/ 11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1" h="4724">
                  <a:moveTo>
                    <a:pt x="0" y="1181"/>
                  </a:moveTo>
                  <a:lnTo>
                    <a:pt x="2045" y="0"/>
                  </a:lnTo>
                  <a:lnTo>
                    <a:pt x="4091" y="1181"/>
                  </a:lnTo>
                  <a:lnTo>
                    <a:pt x="4091" y="3543"/>
                  </a:lnTo>
                  <a:lnTo>
                    <a:pt x="2045" y="4724"/>
                  </a:lnTo>
                  <a:lnTo>
                    <a:pt x="0" y="3543"/>
                  </a:lnTo>
                  <a:lnTo>
                    <a:pt x="0" y="1181"/>
                  </a:lnTo>
                  <a:close/>
                </a:path>
              </a:pathLst>
            </a:custGeom>
            <a:solidFill>
              <a:srgbClr val="3B8640"/>
            </a:solidFill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Spark</a:t>
              </a:r>
            </a:p>
          </p:txBody>
        </p:sp>
        <p:sp>
          <p:nvSpPr>
            <p:cNvPr id="98" name="Hex_Outline"/>
            <p:cNvSpPr>
              <a:spLocks noChangeAspect="1"/>
            </p:cNvSpPr>
            <p:nvPr/>
          </p:nvSpPr>
          <p:spPr bwMode="gray">
            <a:xfrm>
              <a:off x="5861851" y="3925351"/>
              <a:ext cx="975902" cy="1127197"/>
            </a:xfrm>
            <a:custGeom>
              <a:avLst/>
              <a:gdLst>
                <a:gd name="T0" fmla="*/ 0 w 4091"/>
                <a:gd name="T1" fmla="*/ 1181 h 4724"/>
                <a:gd name="T2" fmla="*/ 2045 w 4091"/>
                <a:gd name="T3" fmla="*/ 0 h 4724"/>
                <a:gd name="T4" fmla="*/ 4091 w 4091"/>
                <a:gd name="T5" fmla="*/ 1181 h 4724"/>
                <a:gd name="T6" fmla="*/ 4091 w 4091"/>
                <a:gd name="T7" fmla="*/ 3543 h 4724"/>
                <a:gd name="T8" fmla="*/ 2045 w 4091"/>
                <a:gd name="T9" fmla="*/ 4724 h 4724"/>
                <a:gd name="T10" fmla="*/ 0 w 4091"/>
                <a:gd name="T11" fmla="*/ 3543 h 4724"/>
                <a:gd name="T12" fmla="*/ 0 w 4091"/>
                <a:gd name="T13" fmla="*/ 11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1" h="4724">
                  <a:moveTo>
                    <a:pt x="0" y="1181"/>
                  </a:moveTo>
                  <a:lnTo>
                    <a:pt x="2045" y="0"/>
                  </a:lnTo>
                  <a:lnTo>
                    <a:pt x="4091" y="1181"/>
                  </a:lnTo>
                  <a:lnTo>
                    <a:pt x="4091" y="3543"/>
                  </a:lnTo>
                  <a:lnTo>
                    <a:pt x="2045" y="4724"/>
                  </a:lnTo>
                  <a:lnTo>
                    <a:pt x="0" y="3543"/>
                  </a:lnTo>
                  <a:lnTo>
                    <a:pt x="0" y="1181"/>
                  </a:lnTo>
                  <a:close/>
                </a:path>
              </a:pathLst>
            </a:custGeom>
            <a:solidFill>
              <a:srgbClr val="3B8640"/>
            </a:solidFill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500" dirty="0">
                  <a:solidFill>
                    <a:srgbClr val="FFFFFF"/>
                  </a:solidFill>
                </a:rPr>
                <a:t>Hive</a:t>
              </a:r>
            </a:p>
          </p:txBody>
        </p:sp>
        <p:sp>
          <p:nvSpPr>
            <p:cNvPr id="99" name="Hex_Outline"/>
            <p:cNvSpPr>
              <a:spLocks noChangeAspect="1"/>
            </p:cNvSpPr>
            <p:nvPr/>
          </p:nvSpPr>
          <p:spPr bwMode="gray">
            <a:xfrm>
              <a:off x="6369121" y="4787412"/>
              <a:ext cx="975902" cy="1127197"/>
            </a:xfrm>
            <a:custGeom>
              <a:avLst/>
              <a:gdLst>
                <a:gd name="T0" fmla="*/ 0 w 4091"/>
                <a:gd name="T1" fmla="*/ 1181 h 4724"/>
                <a:gd name="T2" fmla="*/ 2045 w 4091"/>
                <a:gd name="T3" fmla="*/ 0 h 4724"/>
                <a:gd name="T4" fmla="*/ 4091 w 4091"/>
                <a:gd name="T5" fmla="*/ 1181 h 4724"/>
                <a:gd name="T6" fmla="*/ 4091 w 4091"/>
                <a:gd name="T7" fmla="*/ 3543 h 4724"/>
                <a:gd name="T8" fmla="*/ 2045 w 4091"/>
                <a:gd name="T9" fmla="*/ 4724 h 4724"/>
                <a:gd name="T10" fmla="*/ 0 w 4091"/>
                <a:gd name="T11" fmla="*/ 3543 h 4724"/>
                <a:gd name="T12" fmla="*/ 0 w 4091"/>
                <a:gd name="T13" fmla="*/ 11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1" h="4724">
                  <a:moveTo>
                    <a:pt x="0" y="1181"/>
                  </a:moveTo>
                  <a:lnTo>
                    <a:pt x="2045" y="0"/>
                  </a:lnTo>
                  <a:lnTo>
                    <a:pt x="4091" y="1181"/>
                  </a:lnTo>
                  <a:lnTo>
                    <a:pt x="4091" y="3543"/>
                  </a:lnTo>
                  <a:lnTo>
                    <a:pt x="2045" y="4724"/>
                  </a:lnTo>
                  <a:lnTo>
                    <a:pt x="0" y="3543"/>
                  </a:lnTo>
                  <a:lnTo>
                    <a:pt x="0" y="1181"/>
                  </a:lnTo>
                  <a:close/>
                </a:path>
              </a:pathLst>
            </a:custGeom>
            <a:solidFill>
              <a:srgbClr val="3B8640"/>
            </a:solidFill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HPL / SQL</a:t>
              </a:r>
            </a:p>
          </p:txBody>
        </p:sp>
        <p:sp>
          <p:nvSpPr>
            <p:cNvPr id="100" name="Hex_Outline"/>
            <p:cNvSpPr>
              <a:spLocks noChangeAspect="1"/>
            </p:cNvSpPr>
            <p:nvPr/>
          </p:nvSpPr>
          <p:spPr bwMode="gray">
            <a:xfrm>
              <a:off x="6876449" y="3925351"/>
              <a:ext cx="975902" cy="1127197"/>
            </a:xfrm>
            <a:custGeom>
              <a:avLst/>
              <a:gdLst>
                <a:gd name="T0" fmla="*/ 0 w 4091"/>
                <a:gd name="T1" fmla="*/ 1181 h 4724"/>
                <a:gd name="T2" fmla="*/ 2045 w 4091"/>
                <a:gd name="T3" fmla="*/ 0 h 4724"/>
                <a:gd name="T4" fmla="*/ 4091 w 4091"/>
                <a:gd name="T5" fmla="*/ 1181 h 4724"/>
                <a:gd name="T6" fmla="*/ 4091 w 4091"/>
                <a:gd name="T7" fmla="*/ 3543 h 4724"/>
                <a:gd name="T8" fmla="*/ 2045 w 4091"/>
                <a:gd name="T9" fmla="*/ 4724 h 4724"/>
                <a:gd name="T10" fmla="*/ 0 w 4091"/>
                <a:gd name="T11" fmla="*/ 3543 h 4724"/>
                <a:gd name="T12" fmla="*/ 0 w 4091"/>
                <a:gd name="T13" fmla="*/ 11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1" h="4724">
                  <a:moveTo>
                    <a:pt x="0" y="1181"/>
                  </a:moveTo>
                  <a:lnTo>
                    <a:pt x="2045" y="0"/>
                  </a:lnTo>
                  <a:lnTo>
                    <a:pt x="4091" y="1181"/>
                  </a:lnTo>
                  <a:lnTo>
                    <a:pt x="4091" y="3543"/>
                  </a:lnTo>
                  <a:lnTo>
                    <a:pt x="2045" y="4724"/>
                  </a:lnTo>
                  <a:lnTo>
                    <a:pt x="0" y="3543"/>
                  </a:lnTo>
                  <a:lnTo>
                    <a:pt x="0" y="1181"/>
                  </a:lnTo>
                  <a:close/>
                </a:path>
              </a:pathLst>
            </a:custGeom>
            <a:solidFill>
              <a:srgbClr val="3B8640"/>
            </a:solidFill>
            <a:ln w="12700" cap="flat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ACID</a:t>
              </a:r>
            </a:p>
          </p:txBody>
        </p:sp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3541588" y="5272598"/>
              <a:ext cx="1965374" cy="2270677"/>
            </a:xfrm>
            <a:custGeom>
              <a:avLst/>
              <a:gdLst>
                <a:gd name="T0" fmla="*/ 0 w 515"/>
                <a:gd name="T1" fmla="*/ 149 h 595"/>
                <a:gd name="T2" fmla="*/ 258 w 515"/>
                <a:gd name="T3" fmla="*/ 0 h 595"/>
                <a:gd name="T4" fmla="*/ 515 w 515"/>
                <a:gd name="T5" fmla="*/ 149 h 595"/>
                <a:gd name="T6" fmla="*/ 515 w 515"/>
                <a:gd name="T7" fmla="*/ 446 h 595"/>
                <a:gd name="T8" fmla="*/ 258 w 515"/>
                <a:gd name="T9" fmla="*/ 595 h 595"/>
                <a:gd name="T10" fmla="*/ 0 w 515"/>
                <a:gd name="T11" fmla="*/ 446 h 595"/>
                <a:gd name="T12" fmla="*/ 0 w 515"/>
                <a:gd name="T13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595">
                  <a:moveTo>
                    <a:pt x="0" y="149"/>
                  </a:moveTo>
                  <a:lnTo>
                    <a:pt x="258" y="0"/>
                  </a:lnTo>
                  <a:lnTo>
                    <a:pt x="515" y="149"/>
                  </a:lnTo>
                  <a:lnTo>
                    <a:pt x="515" y="446"/>
                  </a:lnTo>
                  <a:lnTo>
                    <a:pt x="258" y="595"/>
                  </a:lnTo>
                  <a:lnTo>
                    <a:pt x="0" y="44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3B8640"/>
            </a:solidFill>
            <a:ln w="28575">
              <a:solidFill>
                <a:schemeClr val="tx2"/>
              </a:solidFill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500" b="1" dirty="0">
                  <a:solidFill>
                    <a:srgbClr val="FFFFFF"/>
                  </a:solidFill>
                </a:rPr>
                <a:t>Atlas</a:t>
              </a:r>
            </a:p>
            <a:p>
              <a:pPr algn="ctr"/>
              <a:endParaRPr lang="en-US" sz="6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1300" dirty="0">
                  <a:solidFill>
                    <a:srgbClr val="FFFFFF"/>
                  </a:solidFill>
                </a:rPr>
                <a:t>Governance and Lineage</a:t>
              </a:r>
            </a:p>
          </p:txBody>
        </p:sp>
        <p:sp>
          <p:nvSpPr>
            <p:cNvPr id="102" name="Freeform 8"/>
            <p:cNvSpPr>
              <a:spLocks/>
            </p:cNvSpPr>
            <p:nvPr/>
          </p:nvSpPr>
          <p:spPr bwMode="auto">
            <a:xfrm>
              <a:off x="7237871" y="5272598"/>
              <a:ext cx="1965960" cy="2267712"/>
            </a:xfrm>
            <a:custGeom>
              <a:avLst/>
              <a:gdLst>
                <a:gd name="T0" fmla="*/ 0 w 515"/>
                <a:gd name="T1" fmla="*/ 149 h 595"/>
                <a:gd name="T2" fmla="*/ 258 w 515"/>
                <a:gd name="T3" fmla="*/ 0 h 595"/>
                <a:gd name="T4" fmla="*/ 515 w 515"/>
                <a:gd name="T5" fmla="*/ 149 h 595"/>
                <a:gd name="T6" fmla="*/ 515 w 515"/>
                <a:gd name="T7" fmla="*/ 446 h 595"/>
                <a:gd name="T8" fmla="*/ 258 w 515"/>
                <a:gd name="T9" fmla="*/ 595 h 595"/>
                <a:gd name="T10" fmla="*/ 0 w 515"/>
                <a:gd name="T11" fmla="*/ 446 h 595"/>
                <a:gd name="T12" fmla="*/ 0 w 515"/>
                <a:gd name="T13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595">
                  <a:moveTo>
                    <a:pt x="0" y="149"/>
                  </a:moveTo>
                  <a:lnTo>
                    <a:pt x="258" y="0"/>
                  </a:lnTo>
                  <a:lnTo>
                    <a:pt x="515" y="149"/>
                  </a:lnTo>
                  <a:lnTo>
                    <a:pt x="515" y="446"/>
                  </a:lnTo>
                  <a:lnTo>
                    <a:pt x="258" y="595"/>
                  </a:lnTo>
                  <a:lnTo>
                    <a:pt x="0" y="44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3B8640"/>
            </a:solidFill>
            <a:ln w="28575">
              <a:solidFill>
                <a:schemeClr val="tx2"/>
              </a:solidFill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500" b="1" dirty="0">
                  <a:solidFill>
                    <a:srgbClr val="FFFFFF"/>
                  </a:solidFill>
                </a:rPr>
                <a:t>Ranger</a:t>
              </a:r>
            </a:p>
            <a:p>
              <a:pPr algn="ctr"/>
              <a:endParaRPr lang="en-US" sz="600" dirty="0">
                <a:solidFill>
                  <a:srgbClr val="FFFFFF"/>
                </a:solidFill>
              </a:endParaRPr>
            </a:p>
            <a:p>
              <a:pPr algn="ctr"/>
              <a:r>
                <a:rPr lang="en-US" sz="1300" dirty="0">
                  <a:solidFill>
                    <a:srgbClr val="FFFFFF"/>
                  </a:solidFill>
                </a:rPr>
                <a:t>Advanced Security</a:t>
              </a:r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11219690" y="5397277"/>
              <a:ext cx="1263988" cy="1460338"/>
            </a:xfrm>
            <a:custGeom>
              <a:avLst/>
              <a:gdLst>
                <a:gd name="T0" fmla="*/ 0 w 515"/>
                <a:gd name="T1" fmla="*/ 149 h 595"/>
                <a:gd name="T2" fmla="*/ 258 w 515"/>
                <a:gd name="T3" fmla="*/ 0 h 595"/>
                <a:gd name="T4" fmla="*/ 515 w 515"/>
                <a:gd name="T5" fmla="*/ 149 h 595"/>
                <a:gd name="T6" fmla="*/ 515 w 515"/>
                <a:gd name="T7" fmla="*/ 446 h 595"/>
                <a:gd name="T8" fmla="*/ 258 w 515"/>
                <a:gd name="T9" fmla="*/ 595 h 595"/>
                <a:gd name="T10" fmla="*/ 0 w 515"/>
                <a:gd name="T11" fmla="*/ 446 h 595"/>
                <a:gd name="T12" fmla="*/ 0 w 515"/>
                <a:gd name="T13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595">
                  <a:moveTo>
                    <a:pt x="0" y="149"/>
                  </a:moveTo>
                  <a:lnTo>
                    <a:pt x="258" y="0"/>
                  </a:lnTo>
                  <a:lnTo>
                    <a:pt x="515" y="149"/>
                  </a:lnTo>
                  <a:lnTo>
                    <a:pt x="515" y="446"/>
                  </a:lnTo>
                  <a:lnTo>
                    <a:pt x="258" y="595"/>
                  </a:lnTo>
                  <a:lnTo>
                    <a:pt x="0" y="44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3B8640"/>
            </a:solidFill>
            <a:ln w="28575">
              <a:solidFill>
                <a:schemeClr val="tx2"/>
              </a:solidFill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</a:rPr>
                <a:t>Zeppelin</a:t>
              </a:r>
            </a:p>
          </p:txBody>
        </p:sp>
        <p:sp>
          <p:nvSpPr>
            <p:cNvPr id="105" name="Freeform 8"/>
            <p:cNvSpPr>
              <a:spLocks/>
            </p:cNvSpPr>
            <p:nvPr/>
          </p:nvSpPr>
          <p:spPr bwMode="auto">
            <a:xfrm>
              <a:off x="11219690" y="1546691"/>
              <a:ext cx="1263988" cy="1460338"/>
            </a:xfrm>
            <a:custGeom>
              <a:avLst/>
              <a:gdLst>
                <a:gd name="T0" fmla="*/ 0 w 515"/>
                <a:gd name="T1" fmla="*/ 149 h 595"/>
                <a:gd name="T2" fmla="*/ 258 w 515"/>
                <a:gd name="T3" fmla="*/ 0 h 595"/>
                <a:gd name="T4" fmla="*/ 515 w 515"/>
                <a:gd name="T5" fmla="*/ 149 h 595"/>
                <a:gd name="T6" fmla="*/ 515 w 515"/>
                <a:gd name="T7" fmla="*/ 446 h 595"/>
                <a:gd name="T8" fmla="*/ 258 w 515"/>
                <a:gd name="T9" fmla="*/ 595 h 595"/>
                <a:gd name="T10" fmla="*/ 0 w 515"/>
                <a:gd name="T11" fmla="*/ 446 h 595"/>
                <a:gd name="T12" fmla="*/ 0 w 515"/>
                <a:gd name="T13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5" h="595">
                  <a:moveTo>
                    <a:pt x="0" y="149"/>
                  </a:moveTo>
                  <a:lnTo>
                    <a:pt x="258" y="0"/>
                  </a:lnTo>
                  <a:lnTo>
                    <a:pt x="515" y="149"/>
                  </a:lnTo>
                  <a:lnTo>
                    <a:pt x="515" y="446"/>
                  </a:lnTo>
                  <a:lnTo>
                    <a:pt x="258" y="595"/>
                  </a:lnTo>
                  <a:lnTo>
                    <a:pt x="0" y="446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3B8640"/>
            </a:solidFill>
            <a:ln w="28575">
              <a:solidFill>
                <a:schemeClr val="tx2"/>
              </a:solidFill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00" dirty="0">
                  <a:solidFill>
                    <a:srgbClr val="FFFFFF"/>
                  </a:solidFill>
                </a:rPr>
                <a:t>Ambari Hive View</a:t>
              </a: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1904831" y="2714819"/>
              <a:ext cx="1293652" cy="2970575"/>
              <a:chOff x="11904831" y="2704361"/>
              <a:chExt cx="1293652" cy="2970575"/>
            </a:xfrm>
          </p:grpSpPr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11934495" y="2704361"/>
                <a:ext cx="1263988" cy="1460338"/>
              </a:xfrm>
              <a:custGeom>
                <a:avLst/>
                <a:gdLst>
                  <a:gd name="T0" fmla="*/ 0 w 515"/>
                  <a:gd name="T1" fmla="*/ 149 h 595"/>
                  <a:gd name="T2" fmla="*/ 258 w 515"/>
                  <a:gd name="T3" fmla="*/ 0 h 595"/>
                  <a:gd name="T4" fmla="*/ 515 w 515"/>
                  <a:gd name="T5" fmla="*/ 149 h 595"/>
                  <a:gd name="T6" fmla="*/ 515 w 515"/>
                  <a:gd name="T7" fmla="*/ 446 h 595"/>
                  <a:gd name="T8" fmla="*/ 258 w 515"/>
                  <a:gd name="T9" fmla="*/ 595 h 595"/>
                  <a:gd name="T10" fmla="*/ 0 w 515"/>
                  <a:gd name="T11" fmla="*/ 446 h 595"/>
                  <a:gd name="T12" fmla="*/ 0 w 515"/>
                  <a:gd name="T13" fmla="*/ 149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5" h="595">
                    <a:moveTo>
                      <a:pt x="0" y="149"/>
                    </a:moveTo>
                    <a:lnTo>
                      <a:pt x="258" y="0"/>
                    </a:lnTo>
                    <a:lnTo>
                      <a:pt x="515" y="149"/>
                    </a:lnTo>
                    <a:lnTo>
                      <a:pt x="515" y="446"/>
                    </a:lnTo>
                    <a:lnTo>
                      <a:pt x="258" y="595"/>
                    </a:lnTo>
                    <a:lnTo>
                      <a:pt x="0" y="446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tx2"/>
                </a:solidFill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300" dirty="0">
                    <a:solidFill>
                      <a:srgbClr val="FFFFFF"/>
                    </a:solidFill>
                  </a:rPr>
                  <a:t>BI Tools</a:t>
                </a:r>
              </a:p>
            </p:txBody>
          </p:sp>
          <p:sp>
            <p:nvSpPr>
              <p:cNvPr id="108" name="Freeform 8"/>
              <p:cNvSpPr>
                <a:spLocks/>
              </p:cNvSpPr>
              <p:nvPr/>
            </p:nvSpPr>
            <p:spPr bwMode="auto">
              <a:xfrm>
                <a:off x="11904831" y="4214600"/>
                <a:ext cx="1263988" cy="1460336"/>
              </a:xfrm>
              <a:custGeom>
                <a:avLst/>
                <a:gdLst>
                  <a:gd name="T0" fmla="*/ 0 w 515"/>
                  <a:gd name="T1" fmla="*/ 149 h 595"/>
                  <a:gd name="T2" fmla="*/ 258 w 515"/>
                  <a:gd name="T3" fmla="*/ 0 h 595"/>
                  <a:gd name="T4" fmla="*/ 515 w 515"/>
                  <a:gd name="T5" fmla="*/ 149 h 595"/>
                  <a:gd name="T6" fmla="*/ 515 w 515"/>
                  <a:gd name="T7" fmla="*/ 446 h 595"/>
                  <a:gd name="T8" fmla="*/ 258 w 515"/>
                  <a:gd name="T9" fmla="*/ 595 h 595"/>
                  <a:gd name="T10" fmla="*/ 0 w 515"/>
                  <a:gd name="T11" fmla="*/ 446 h 595"/>
                  <a:gd name="T12" fmla="*/ 0 w 515"/>
                  <a:gd name="T13" fmla="*/ 149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5" h="595">
                    <a:moveTo>
                      <a:pt x="0" y="149"/>
                    </a:moveTo>
                    <a:lnTo>
                      <a:pt x="258" y="0"/>
                    </a:lnTo>
                    <a:lnTo>
                      <a:pt x="515" y="149"/>
                    </a:lnTo>
                    <a:lnTo>
                      <a:pt x="515" y="446"/>
                    </a:lnTo>
                    <a:lnTo>
                      <a:pt x="258" y="595"/>
                    </a:lnTo>
                    <a:lnTo>
                      <a:pt x="0" y="446"/>
                    </a:lnTo>
                    <a:lnTo>
                      <a:pt x="0" y="149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tx2"/>
                </a:solidFill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100" dirty="0">
                    <a:solidFill>
                      <a:srgbClr val="FFFFFF"/>
                    </a:solidFill>
                  </a:rPr>
                  <a:t>Reporting Tools</a:t>
                </a:r>
              </a:p>
            </p:txBody>
          </p:sp>
        </p:grpSp>
      </p:grpSp>
      <p:sp>
        <p:nvSpPr>
          <p:cNvPr id="49" name="Hex_Outline"/>
          <p:cNvSpPr>
            <a:spLocks noChangeAspect="1"/>
          </p:cNvSpPr>
          <p:nvPr/>
        </p:nvSpPr>
        <p:spPr bwMode="gray">
          <a:xfrm>
            <a:off x="5855707" y="2992133"/>
            <a:ext cx="609939" cy="704498"/>
          </a:xfrm>
          <a:custGeom>
            <a:avLst/>
            <a:gdLst>
              <a:gd name="T0" fmla="*/ 0 w 4091"/>
              <a:gd name="T1" fmla="*/ 1181 h 4724"/>
              <a:gd name="T2" fmla="*/ 2045 w 4091"/>
              <a:gd name="T3" fmla="*/ 0 h 4724"/>
              <a:gd name="T4" fmla="*/ 4091 w 4091"/>
              <a:gd name="T5" fmla="*/ 1181 h 4724"/>
              <a:gd name="T6" fmla="*/ 4091 w 4091"/>
              <a:gd name="T7" fmla="*/ 3543 h 4724"/>
              <a:gd name="T8" fmla="*/ 2045 w 4091"/>
              <a:gd name="T9" fmla="*/ 4724 h 4724"/>
              <a:gd name="T10" fmla="*/ 0 w 4091"/>
              <a:gd name="T11" fmla="*/ 3543 h 4724"/>
              <a:gd name="T12" fmla="*/ 0 w 4091"/>
              <a:gd name="T13" fmla="*/ 1181 h 4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91" h="4724">
                <a:moveTo>
                  <a:pt x="0" y="1181"/>
                </a:moveTo>
                <a:lnTo>
                  <a:pt x="2045" y="0"/>
                </a:lnTo>
                <a:lnTo>
                  <a:pt x="4091" y="1181"/>
                </a:lnTo>
                <a:lnTo>
                  <a:pt x="4091" y="3543"/>
                </a:lnTo>
                <a:lnTo>
                  <a:pt x="2045" y="4724"/>
                </a:lnTo>
                <a:lnTo>
                  <a:pt x="0" y="3543"/>
                </a:lnTo>
                <a:lnTo>
                  <a:pt x="0" y="1181"/>
                </a:ln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57150" tIns="28575" rIns="57150" bIns="28575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</a:rPr>
              <a:t>Druid </a:t>
            </a:r>
            <a:r>
              <a:rPr lang="en-US" sz="1000" dirty="0">
                <a:solidFill>
                  <a:srgbClr val="FFFFFF"/>
                </a:solidFill>
              </a:rPr>
              <a:t>(Future)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81848" y="2906606"/>
            <a:ext cx="6262152" cy="706657"/>
          </a:xfrm>
        </p:spPr>
        <p:txBody>
          <a:bodyPr/>
          <a:lstStyle/>
          <a:p>
            <a:r>
              <a:rPr lang="en-US" sz="4000" smtClean="0"/>
              <a:t>LLAP (Long Live and Process)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32" y="394339"/>
            <a:ext cx="3144402" cy="22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63" y="236138"/>
            <a:ext cx="8229601" cy="762000"/>
          </a:xfrm>
        </p:spPr>
        <p:txBody>
          <a:bodyPr>
            <a:normAutofit/>
          </a:bodyPr>
          <a:lstStyle/>
          <a:p>
            <a:r>
              <a:rPr lang="en-US" sz="2438" b="1" dirty="0">
                <a:latin typeface="Calibri"/>
                <a:cs typeface="Calibri"/>
              </a:rPr>
              <a:t>Hive 2 with LLAP Enable Interactive Query In Seconds</a:t>
            </a:r>
          </a:p>
        </p:txBody>
      </p:sp>
      <p:sp>
        <p:nvSpPr>
          <p:cNvPr id="4" name="Content Placeholder 11"/>
          <p:cNvSpPr txBox="1">
            <a:spLocks/>
          </p:cNvSpPr>
          <p:nvPr/>
        </p:nvSpPr>
        <p:spPr>
          <a:xfrm>
            <a:off x="1069553" y="1257290"/>
            <a:ext cx="6854823" cy="583891"/>
          </a:xfrm>
          <a:prstGeom prst="rect">
            <a:avLst/>
          </a:prstGeom>
        </p:spPr>
        <p:txBody>
          <a:bodyPr lIns="68577" tIns="34289" rIns="68577" bIns="34289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1E1E1E"/>
                </a:solidFill>
              </a:rPr>
              <a:t>Developer Productivity: Interactive query in seconds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50675" y="1898170"/>
            <a:ext cx="3492583" cy="19756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50675" y="2833743"/>
            <a:ext cx="3492583" cy="0"/>
          </a:xfrm>
          <a:prstGeom prst="line">
            <a:avLst/>
          </a:prstGeom>
          <a:ln w="12700" cmpd="sng">
            <a:solidFill>
              <a:srgbClr val="6CBE4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50675" y="3719367"/>
            <a:ext cx="3492583" cy="0"/>
          </a:xfrm>
          <a:prstGeom prst="line">
            <a:avLst/>
          </a:prstGeom>
          <a:ln w="12700" cmpd="sng">
            <a:solidFill>
              <a:srgbClr val="6CBE4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4360" y="2197566"/>
            <a:ext cx="7865209" cy="377024"/>
          </a:xfrm>
          <a:prstGeom prst="rect">
            <a:avLst/>
          </a:prstGeom>
        </p:spPr>
        <p:txBody>
          <a:bodyPr lIns="68577" tIns="34289" rIns="68577" bIns="34289">
            <a:normAutofit/>
          </a:bodyPr>
          <a:lstStyle/>
          <a:p>
            <a:pPr algn="ctr" defTabSz="28575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1E1E1E"/>
                </a:solidFill>
                <a:ea typeface="ヒラギノ角ゴ Pro W3" charset="-128"/>
                <a:cs typeface="ヒラギノ角ゴ Pro W3" charset="-128"/>
              </a:rPr>
              <a:t>Ease of Use and Adoption : 100% compatible with Hive SQL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162" y="3083190"/>
            <a:ext cx="8047404" cy="377024"/>
          </a:xfrm>
          <a:prstGeom prst="rect">
            <a:avLst/>
          </a:prstGeom>
        </p:spPr>
        <p:txBody>
          <a:bodyPr lIns="68577" tIns="34289" rIns="68577" bIns="34289">
            <a:normAutofit/>
          </a:bodyPr>
          <a:lstStyle/>
          <a:p>
            <a:pPr algn="ctr" defTabSz="28575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1E1E1E"/>
                </a:solidFill>
                <a:ea typeface="ヒラギノ角ゴ Pro W3" charset="-128"/>
                <a:cs typeface="ヒラギノ角ゴ Pro W3" charset="-128"/>
              </a:rPr>
              <a:t>Enterprise Readiness: Linear scaling at Terabytes volume of data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162" y="3926234"/>
            <a:ext cx="8138383" cy="580573"/>
          </a:xfrm>
          <a:prstGeom prst="rect">
            <a:avLst/>
          </a:prstGeom>
        </p:spPr>
        <p:txBody>
          <a:bodyPr lIns="68577" tIns="34289" rIns="68577" bIns="34289">
            <a:normAutofit fontScale="92500" lnSpcReduction="20000"/>
          </a:bodyPr>
          <a:lstStyle/>
          <a:p>
            <a:pPr algn="ctr" defTabSz="28575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dirty="0">
                <a:solidFill>
                  <a:srgbClr val="1E1E1E"/>
                </a:solidFill>
                <a:ea typeface="ヒラギノ角ゴ Pro W3" charset="-128"/>
                <a:cs typeface="ヒラギノ角ゴ Pro W3" charset="-128"/>
              </a:rPr>
              <a:t>Streamlined Operations: LLAP integration with Ambari with automated dashboards  </a:t>
            </a:r>
          </a:p>
          <a:p>
            <a:pPr algn="ctr" defTabSz="285750" fontAlgn="base">
              <a:spcBef>
                <a:spcPct val="20000"/>
              </a:spcBef>
              <a:spcAft>
                <a:spcPct val="0"/>
              </a:spcAft>
            </a:pPr>
            <a:endParaRPr lang="en-US" sz="2000" dirty="0">
              <a:solidFill>
                <a:srgbClr val="1E1E1E"/>
              </a:solidFill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36659" y="0"/>
            <a:ext cx="1112106" cy="933450"/>
            <a:chOff x="10712754" y="0"/>
            <a:chExt cx="1482421" cy="1244600"/>
          </a:xfrm>
        </p:grpSpPr>
        <p:sp>
          <p:nvSpPr>
            <p:cNvPr id="12" name="Diagonal Stripe 11"/>
            <p:cNvSpPr/>
            <p:nvPr/>
          </p:nvSpPr>
          <p:spPr>
            <a:xfrm flipH="1">
              <a:off x="10712754" y="0"/>
              <a:ext cx="1482421" cy="1244600"/>
            </a:xfrm>
            <a:prstGeom prst="diagStrip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57150" bIns="57150" rtlCol="0" anchor="t" anchorCtr="0"/>
            <a:lstStyle/>
            <a:p>
              <a:pPr algn="l"/>
              <a:endParaRPr lang="en-US" sz="1125" dirty="0">
                <a:solidFill>
                  <a:schemeClr val="bg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414592">
              <a:off x="11174650" y="225334"/>
              <a:ext cx="990600" cy="508000"/>
            </a:xfrm>
            <a:prstGeom prst="rect">
              <a:avLst/>
            </a:prstGeom>
          </p:spPr>
          <p:txBody>
            <a:bodyPr vert="horz" wrap="none" lIns="57150" tIns="57150" rIns="57150" bIns="57150" rtlCol="0">
              <a:noAutofit/>
            </a:bodyPr>
            <a:lstStyle/>
            <a:p>
              <a:pPr algn="ctr"/>
              <a:r>
                <a:rPr lang="en-US" sz="1750" b="1" dirty="0">
                  <a:solidFill>
                    <a:srgbClr val="FFFFFF"/>
                  </a:solidFill>
                </a:rPr>
                <a:t>NEW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6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LLAP?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7" y="686742"/>
            <a:ext cx="6029382" cy="3859026"/>
          </a:xfrm>
        </p:spPr>
        <p:txBody>
          <a:bodyPr/>
          <a:lstStyle/>
          <a:p>
            <a:pPr marL="410745" lvl="2" indent="-285750"/>
            <a:r>
              <a:rPr lang="en-US" sz="1800" dirty="0"/>
              <a:t>People like Hive</a:t>
            </a:r>
          </a:p>
          <a:p>
            <a:pPr marL="410745" lvl="2" indent="-285750"/>
            <a:r>
              <a:rPr lang="en-US" sz="1800" dirty="0"/>
              <a:t>Disk-&gt;</a:t>
            </a:r>
            <a:r>
              <a:rPr lang="en-US" sz="1800" dirty="0" err="1"/>
              <a:t>Mem</a:t>
            </a:r>
            <a:r>
              <a:rPr lang="en-US" sz="1800" dirty="0"/>
              <a:t> is getting further away</a:t>
            </a:r>
          </a:p>
          <a:p>
            <a:pPr marL="583354" lvl="3" indent="-285750"/>
            <a:r>
              <a:rPr lang="en-US" sz="1600" dirty="0"/>
              <a:t>Cloud Storage isn’t co-located</a:t>
            </a:r>
          </a:p>
          <a:p>
            <a:pPr marL="583354" lvl="3" indent="-285750"/>
            <a:r>
              <a:rPr lang="en-US" sz="1600" dirty="0"/>
              <a:t>Disks are connected to the CPU via network</a:t>
            </a:r>
          </a:p>
          <a:p>
            <a:pPr marL="410745" lvl="2" indent="-285750"/>
            <a:r>
              <a:rPr lang="en-US" sz="1800" dirty="0"/>
              <a:t>Security landscape is changing</a:t>
            </a:r>
          </a:p>
          <a:p>
            <a:pPr marL="583354" lvl="3" indent="-285750"/>
            <a:r>
              <a:rPr lang="en-US" sz="1600" dirty="0"/>
              <a:t>Cells &amp; Columns are the new security boundary, not files</a:t>
            </a:r>
          </a:p>
          <a:p>
            <a:pPr marL="583354" lvl="3" indent="-285750"/>
            <a:r>
              <a:rPr lang="en-US" sz="1600" dirty="0"/>
              <a:t>Safely masking columns needs a process boundary</a:t>
            </a:r>
          </a:p>
          <a:p>
            <a:pPr marL="410745" lvl="2" indent="-285750"/>
            <a:r>
              <a:rPr lang="en-US" sz="1800" dirty="0"/>
              <a:t>Concurrency, Performance &amp; Scale are at conflict</a:t>
            </a:r>
          </a:p>
          <a:p>
            <a:pPr marL="583354" lvl="3" indent="-285750"/>
            <a:r>
              <a:rPr lang="en-US" sz="1600" dirty="0"/>
              <a:t>Concurrency at 100k queries/hour</a:t>
            </a:r>
          </a:p>
          <a:p>
            <a:pPr marL="583354" lvl="3" indent="-285750"/>
            <a:r>
              <a:rPr lang="en-US" sz="1600" dirty="0"/>
              <a:t>Latencies at 2-5 seconds/query</a:t>
            </a:r>
          </a:p>
          <a:p>
            <a:pPr marL="583354" lvl="3" indent="-285750"/>
            <a:r>
              <a:rPr lang="en-US" sz="1600" dirty="0"/>
              <a:t>Petabyte scale warehouses (with terabytes of “hot” data)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556967" y="829827"/>
            <a:ext cx="2229418" cy="3429203"/>
            <a:chOff x="6147922" y="935833"/>
            <a:chExt cx="2320938" cy="3589379"/>
          </a:xfrm>
        </p:grpSpPr>
        <p:sp>
          <p:nvSpPr>
            <p:cNvPr id="5" name="Rectangle 4"/>
            <p:cNvSpPr/>
            <p:nvPr/>
          </p:nvSpPr>
          <p:spPr>
            <a:xfrm>
              <a:off x="6147922" y="935833"/>
              <a:ext cx="2320937" cy="619967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446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/>
              <a:r>
                <a:rPr lang="en-US" sz="16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Node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47923" y="1555799"/>
              <a:ext cx="2320937" cy="1869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78836" y="2516984"/>
              <a:ext cx="1786359" cy="34290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/>
              <a:r>
                <a:rPr lang="en-US" sz="14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LLAP Process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78837" y="1716884"/>
              <a:ext cx="1786359" cy="8001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/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78837" y="2859886"/>
              <a:ext cx="1786357" cy="4531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r"/>
              <a:r>
                <a:rPr lang="en-US" sz="14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Cache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523" y="2932068"/>
              <a:ext cx="76200" cy="277065"/>
            </a:xfrm>
            <a:prstGeom prst="rect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58003" y="1831489"/>
              <a:ext cx="1611892" cy="2937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>
                <a:lnSpc>
                  <a:spcPct val="50000"/>
                </a:lnSpc>
              </a:pPr>
              <a:r>
                <a:rPr lang="en-US" sz="14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Query Fragment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86123" y="2933235"/>
              <a:ext cx="76200" cy="277065"/>
            </a:xfrm>
            <a:prstGeom prst="rect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7723" y="2934402"/>
              <a:ext cx="76200" cy="277065"/>
            </a:xfrm>
            <a:prstGeom prst="rect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89323" y="2934402"/>
              <a:ext cx="76200" cy="277065"/>
            </a:xfrm>
            <a:prstGeom prst="rect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23" name="Can 22"/>
            <p:cNvSpPr/>
            <p:nvPr/>
          </p:nvSpPr>
          <p:spPr>
            <a:xfrm>
              <a:off x="6147923" y="3870229"/>
              <a:ext cx="2320937" cy="654983"/>
            </a:xfrm>
            <a:prstGeom prst="can">
              <a:avLst/>
            </a:prstGeom>
            <a:solidFill>
              <a:schemeClr val="accent6"/>
            </a:solidFill>
            <a:ln>
              <a:solidFill>
                <a:srgbClr val="E17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/>
              <a:r>
                <a:rPr lang="en-US" sz="14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HDFS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058228" y="2007239"/>
            <a:ext cx="1548331" cy="280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>
              <a:lnSpc>
                <a:spcPct val="50000"/>
              </a:lnSpc>
            </a:pPr>
            <a:r>
              <a: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rPr>
              <a:t>Query Fragment</a:t>
            </a:r>
          </a:p>
        </p:txBody>
      </p:sp>
    </p:spTree>
    <p:extLst>
      <p:ext uri="{BB962C8B-B14F-4D97-AF65-F5344CB8AC3E}">
        <p14:creationId xmlns:p14="http://schemas.microsoft.com/office/powerpoint/2010/main" val="2768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LLAP?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57207" y="686742"/>
            <a:ext cx="6029382" cy="3859026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000" b="0" dirty="0"/>
              <a:t>Hybrid model combining daemons and containers for fast, concurrent execution of analytical workloads (e.g. Hive SQL queries)</a:t>
            </a:r>
          </a:p>
          <a:p>
            <a:pPr marL="410745" lvl="2" indent="-285750"/>
            <a:r>
              <a:rPr lang="en-US" sz="1800" dirty="0"/>
              <a:t>Concurrent queries without specialized YARN queue setup</a:t>
            </a:r>
          </a:p>
          <a:p>
            <a:pPr marL="410745" lvl="2" indent="-285750"/>
            <a:r>
              <a:rPr lang="en-US" sz="1800" dirty="0"/>
              <a:t>Multi-threaded execution of vectorized operator pipelines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/>
              <a:t>Asynchronous IO and efficient in-memory caching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/>
              <a:t>Relational view of the data available thru the API</a:t>
            </a:r>
          </a:p>
          <a:p>
            <a:pPr marL="410745" lvl="2" indent="-285750"/>
            <a:r>
              <a:rPr lang="en-US" sz="1800" dirty="0"/>
              <a:t>High performance scans, execution code pushdown</a:t>
            </a:r>
          </a:p>
          <a:p>
            <a:pPr marL="410745" lvl="2" indent="-285750"/>
            <a:r>
              <a:rPr lang="en-US" sz="1800" dirty="0"/>
              <a:t>Centralized data security</a:t>
            </a:r>
          </a:p>
          <a:p>
            <a:pPr marL="410745" lvl="2" indent="-285750"/>
            <a:endParaRPr lang="en-US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556967" y="829827"/>
            <a:ext cx="2229418" cy="3429203"/>
            <a:chOff x="6147922" y="935833"/>
            <a:chExt cx="2320938" cy="3589379"/>
          </a:xfrm>
        </p:grpSpPr>
        <p:sp>
          <p:nvSpPr>
            <p:cNvPr id="5" name="Rectangle 4"/>
            <p:cNvSpPr/>
            <p:nvPr/>
          </p:nvSpPr>
          <p:spPr>
            <a:xfrm>
              <a:off x="6147922" y="935833"/>
              <a:ext cx="2320937" cy="619967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446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/>
              <a:r>
                <a:rPr lang="en-US" sz="16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Node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47923" y="1555799"/>
              <a:ext cx="2320937" cy="1869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78836" y="2516984"/>
              <a:ext cx="1786359" cy="34290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/>
              <a:r>
                <a:rPr lang="en-US" sz="14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LLAP Process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78837" y="1716884"/>
              <a:ext cx="1786359" cy="8001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/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78837" y="2859886"/>
              <a:ext cx="1786357" cy="4531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r"/>
              <a:r>
                <a:rPr lang="en-US" sz="14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Cache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523" y="2932068"/>
              <a:ext cx="76200" cy="277065"/>
            </a:xfrm>
            <a:prstGeom prst="rect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58003" y="1831489"/>
              <a:ext cx="1611892" cy="29374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>
                <a:lnSpc>
                  <a:spcPct val="50000"/>
                </a:lnSpc>
              </a:pPr>
              <a:r>
                <a:rPr lang="en-US" sz="14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Query Fragment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86123" y="2933235"/>
              <a:ext cx="76200" cy="277065"/>
            </a:xfrm>
            <a:prstGeom prst="rect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7723" y="2934402"/>
              <a:ext cx="76200" cy="277065"/>
            </a:xfrm>
            <a:prstGeom prst="rect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89323" y="2934402"/>
              <a:ext cx="76200" cy="277065"/>
            </a:xfrm>
            <a:prstGeom prst="rect">
              <a:avLst/>
            </a:prstGeom>
            <a:solidFill>
              <a:srgbClr val="446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endPara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endParaRPr>
            </a:p>
          </p:txBody>
        </p:sp>
        <p:sp>
          <p:nvSpPr>
            <p:cNvPr id="23" name="Can 22"/>
            <p:cNvSpPr/>
            <p:nvPr/>
          </p:nvSpPr>
          <p:spPr>
            <a:xfrm>
              <a:off x="6147923" y="3870229"/>
              <a:ext cx="2320937" cy="654983"/>
            </a:xfrm>
            <a:prstGeom prst="can">
              <a:avLst/>
            </a:prstGeom>
            <a:solidFill>
              <a:schemeClr val="accent6"/>
            </a:solidFill>
            <a:ln>
              <a:solidFill>
                <a:srgbClr val="E17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 anchorCtr="0"/>
            <a:lstStyle/>
            <a:p>
              <a:pPr algn="ctr"/>
              <a:r>
                <a:rPr lang="en-US" sz="1400" kern="0" dirty="0">
                  <a:solidFill>
                    <a:srgbClr val="FFFFFF"/>
                  </a:solidFill>
                  <a:latin typeface="Arial"/>
                  <a:sym typeface="Arial"/>
                  <a:rtl val="0"/>
                </a:rPr>
                <a:t>HDFS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058228" y="2007239"/>
            <a:ext cx="1548331" cy="28063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algn="ctr">
              <a:lnSpc>
                <a:spcPct val="50000"/>
              </a:lnSpc>
            </a:pPr>
            <a:r>
              <a:rPr lang="en-US" sz="1400" kern="0" dirty="0">
                <a:solidFill>
                  <a:srgbClr val="FFFFFF"/>
                </a:solidFill>
                <a:latin typeface="Arial"/>
                <a:sym typeface="Arial"/>
                <a:rtl val="0"/>
              </a:rPr>
              <a:t>Query Fragment</a:t>
            </a:r>
          </a:p>
        </p:txBody>
      </p:sp>
    </p:spTree>
    <p:extLst>
      <p:ext uri="{BB962C8B-B14F-4D97-AF65-F5344CB8AC3E}">
        <p14:creationId xmlns:p14="http://schemas.microsoft.com/office/powerpoint/2010/main" val="7298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Hive 2 with LLAP: Architecture Overview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690709" y="1370858"/>
            <a:ext cx="7739374" cy="3321630"/>
            <a:chOff x="1134800" y="1337369"/>
            <a:chExt cx="12382999" cy="5314608"/>
          </a:xfrm>
        </p:grpSpPr>
        <p:grpSp>
          <p:nvGrpSpPr>
            <p:cNvPr id="6" name="Group 5"/>
            <p:cNvGrpSpPr/>
            <p:nvPr/>
          </p:nvGrpSpPr>
          <p:grpSpPr>
            <a:xfrm>
              <a:off x="3892951" y="5242131"/>
              <a:ext cx="9624848" cy="1409846"/>
              <a:chOff x="3243281" y="4835317"/>
              <a:chExt cx="8018616" cy="1174872"/>
            </a:xfrm>
          </p:grpSpPr>
          <p:sp>
            <p:nvSpPr>
              <p:cNvPr id="65" name="Left Bracket 64"/>
              <p:cNvSpPr/>
              <p:nvPr/>
            </p:nvSpPr>
            <p:spPr>
              <a:xfrm>
                <a:off x="3243281" y="4835317"/>
                <a:ext cx="922333" cy="1174872"/>
              </a:xfrm>
              <a:prstGeom prst="leftBracket">
                <a:avLst>
                  <a:gd name="adj" fmla="val 0"/>
                </a:avLst>
              </a:prstGeom>
              <a:ln w="19050">
                <a:solidFill>
                  <a:srgbClr val="CECCC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lIns="0" rIns="685800" bIns="28575" rtlCol="0" anchor="t"/>
              <a:lstStyle/>
              <a:p>
                <a:pPr algn="ctr" defTabSz="685053"/>
                <a:r>
                  <a:rPr lang="en-US" sz="1813" dirty="0">
                    <a:solidFill>
                      <a:prstClr val="black"/>
                    </a:solidFill>
                    <a:latin typeface="Calibri"/>
                    <a:cs typeface="Segoe UI" panose="020B0502040204020203" pitchFamily="34" charset="0"/>
                    <a:sym typeface="Arial"/>
                    <a:rtl val="0"/>
                  </a:rPr>
                  <a:t>Deep Storage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165615" y="4835317"/>
                <a:ext cx="7096282" cy="1174872"/>
              </a:xfrm>
              <a:prstGeom prst="rect">
                <a:avLst/>
              </a:prstGeom>
              <a:noFill/>
              <a:ln w="19050">
                <a:solidFill>
                  <a:srgbClr val="CECCC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 defTabSz="685053"/>
                <a:endParaRPr lang="en-US" sz="1813" dirty="0">
                  <a:solidFill>
                    <a:prstClr val="black"/>
                  </a:solidFill>
                  <a:latin typeface="Calibri"/>
                  <a:cs typeface="Segoe UI" panose="020B0502040204020203" pitchFamily="34" charset="0"/>
                  <a:rtl val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917791" y="4964363"/>
                <a:ext cx="2650043" cy="916780"/>
              </a:xfrm>
              <a:prstGeom prst="rect">
                <a:avLst/>
              </a:prstGeom>
              <a:solidFill>
                <a:srgbClr val="87AB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53"/>
                <a:r>
                  <a:rPr lang="en-US" sz="1125" dirty="0">
                    <a:solidFill>
                      <a:prstClr val="white"/>
                    </a:solidFill>
                    <a:latin typeface="Calibri"/>
                    <a:cs typeface="Segoe UI" panose="020B0502040204020203" pitchFamily="34" charset="0"/>
                    <a:sym typeface="Arial"/>
                    <a:rtl val="0"/>
                  </a:rPr>
                  <a:t>HDFS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242686" y="4964363"/>
                <a:ext cx="2650043" cy="916780"/>
              </a:xfrm>
              <a:prstGeom prst="rect">
                <a:avLst/>
              </a:prstGeom>
              <a:solidFill>
                <a:srgbClr val="87AB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53"/>
                <a:r>
                  <a:rPr lang="en-US" sz="1125" dirty="0">
                    <a:solidFill>
                      <a:prstClr val="white"/>
                    </a:solidFill>
                    <a:latin typeface="Calibri"/>
                    <a:cs typeface="Segoe UI" panose="020B0502040204020203" pitchFamily="34" charset="0"/>
                    <a:sym typeface="Arial"/>
                    <a:rtl val="0"/>
                  </a:rPr>
                  <a:t>S3 + Other HDFS Compatible </a:t>
                </a:r>
                <a:r>
                  <a:rPr lang="en-US" sz="1125" dirty="0" err="1">
                    <a:solidFill>
                      <a:prstClr val="white"/>
                    </a:solidFill>
                    <a:latin typeface="Calibri"/>
                    <a:cs typeface="Segoe UI" panose="020B0502040204020203" pitchFamily="34" charset="0"/>
                    <a:sym typeface="Arial"/>
                    <a:rtl val="0"/>
                  </a:rPr>
                  <a:t>Filesystems</a:t>
                </a:r>
                <a:endParaRPr lang="en-US" sz="1125" dirty="0">
                  <a:solidFill>
                    <a:prstClr val="white"/>
                  </a:solidFill>
                  <a:latin typeface="Calibri"/>
                  <a:cs typeface="Segoe UI" panose="020B0502040204020203" pitchFamily="34" charset="0"/>
                  <a:sym typeface="Arial"/>
                  <a:rtl val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134800" y="1337369"/>
              <a:ext cx="12382998" cy="3556093"/>
              <a:chOff x="945421" y="1114474"/>
              <a:chExt cx="10316475" cy="296341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243281" y="1372020"/>
                <a:ext cx="8018615" cy="2705865"/>
              </a:xfrm>
              <a:prstGeom prst="rect">
                <a:avLst/>
              </a:prstGeom>
              <a:noFill/>
              <a:ln w="19050">
                <a:solidFill>
                  <a:srgbClr val="CECCC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 defTabSz="685053"/>
                <a:endParaRPr lang="en-US" sz="1813" dirty="0">
                  <a:solidFill>
                    <a:schemeClr val="bg1"/>
                  </a:solidFill>
                  <a:latin typeface="Calibri"/>
                  <a:cs typeface="Segoe UI" panose="020B0502040204020203" pitchFamily="34" charset="0"/>
                  <a:rtl val="0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3287070" y="1114474"/>
                <a:ext cx="1237196" cy="397631"/>
              </a:xfrm>
              <a:prstGeom prst="rect">
                <a:avLst/>
              </a:prstGeom>
              <a:noFill/>
            </p:spPr>
            <p:txBody>
              <a:bodyPr vert="horz" wrap="none" lIns="57150" tIns="57150" rIns="57150" bIns="57150" rtlCol="0">
                <a:spAutoFit/>
              </a:bodyPr>
              <a:lstStyle/>
              <a:p>
                <a:r>
                  <a:rPr lang="en-US" sz="1188" dirty="0">
                    <a:latin typeface="Calibri"/>
                    <a:cs typeface="Calibri"/>
                  </a:rPr>
                  <a:t>YARN Cluster</a:t>
                </a:r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4674407" y="1628907"/>
                <a:ext cx="3136810" cy="2299209"/>
                <a:chOff x="4422621" y="1628907"/>
                <a:chExt cx="3136810" cy="2299209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4422621" y="1628907"/>
                  <a:ext cx="1470537" cy="2299209"/>
                  <a:chOff x="4133132" y="1384075"/>
                  <a:chExt cx="1470537" cy="2299209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4133132" y="1613379"/>
                    <a:ext cx="1470537" cy="2069905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rgbClr val="CECCC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vert270" rtlCol="0" anchor="ctr"/>
                  <a:lstStyle/>
                  <a:p>
                    <a:pPr algn="ctr" defTabSz="685053"/>
                    <a:endParaRPr lang="en-US" sz="1813" dirty="0">
                      <a:solidFill>
                        <a:prstClr val="black"/>
                      </a:solidFill>
                      <a:latin typeface="Calibri"/>
                      <a:cs typeface="Segoe UI" panose="020B0502040204020203" pitchFamily="34" charset="0"/>
                      <a:rtl val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186689" y="1384075"/>
                    <a:ext cx="1012834" cy="333424"/>
                  </a:xfrm>
                  <a:prstGeom prst="rect">
                    <a:avLst/>
                  </a:prstGeom>
                  <a:noFill/>
                </p:spPr>
                <p:txBody>
                  <a:bodyPr vert="horz" wrap="none" lIns="57150" tIns="57150" rIns="57150" bIns="57150" rtlCol="0">
                    <a:spAutoFit/>
                  </a:bodyPr>
                  <a:lstStyle/>
                  <a:p>
                    <a:r>
                      <a:rPr lang="en-US" sz="875" b="1" dirty="0">
                        <a:latin typeface="Calibri"/>
                        <a:cs typeface="Calibri"/>
                      </a:rPr>
                      <a:t>LLAP Daemon</a:t>
                    </a:r>
                  </a:p>
                </p:txBody>
              </p: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4236263" y="1705249"/>
                    <a:ext cx="1264274" cy="1886165"/>
                    <a:chOff x="3355723" y="1790576"/>
                    <a:chExt cx="1333444" cy="1886165"/>
                  </a:xfrm>
                </p:grpSpPr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3355723" y="1790576"/>
                      <a:ext cx="1333444" cy="916780"/>
                    </a:xfrm>
                    <a:prstGeom prst="rect">
                      <a:avLst/>
                    </a:prstGeom>
                    <a:solidFill>
                      <a:srgbClr val="4BB3D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Query</a:t>
                      </a:r>
                    </a:p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Executors</a:t>
                      </a:r>
                    </a:p>
                  </p:txBody>
                </p: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3355723" y="2759961"/>
                      <a:ext cx="1333444" cy="916780"/>
                    </a:xfrm>
                    <a:prstGeom prst="rect">
                      <a:avLst/>
                    </a:prstGeom>
                    <a:solidFill>
                      <a:srgbClr val="4BB3D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In-Memory Cache</a:t>
                      </a:r>
                    </a:p>
                  </p:txBody>
                </p: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088894" y="1628907"/>
                  <a:ext cx="1470537" cy="2299209"/>
                  <a:chOff x="5825848" y="1384075"/>
                  <a:chExt cx="1470537" cy="2299209"/>
                </a:xfrm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5825848" y="1613379"/>
                    <a:ext cx="1470537" cy="2069905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rgbClr val="CECCC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vert270" rtlCol="0" anchor="ctr"/>
                  <a:lstStyle/>
                  <a:p>
                    <a:pPr algn="ctr" defTabSz="685053"/>
                    <a:endParaRPr lang="en-US" sz="1813" dirty="0">
                      <a:solidFill>
                        <a:prstClr val="black"/>
                      </a:solidFill>
                      <a:latin typeface="Calibri"/>
                      <a:cs typeface="Segoe UI" panose="020B0502040204020203" pitchFamily="34" charset="0"/>
                      <a:rtl val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879405" y="1384075"/>
                    <a:ext cx="1012834" cy="333424"/>
                  </a:xfrm>
                  <a:prstGeom prst="rect">
                    <a:avLst/>
                  </a:prstGeom>
                  <a:noFill/>
                </p:spPr>
                <p:txBody>
                  <a:bodyPr vert="horz" wrap="none" lIns="57150" tIns="57150" rIns="57150" bIns="57150" rtlCol="0">
                    <a:spAutoFit/>
                  </a:bodyPr>
                  <a:lstStyle/>
                  <a:p>
                    <a:r>
                      <a:rPr lang="en-US" sz="875" b="1" dirty="0">
                        <a:latin typeface="Calibri"/>
                        <a:cs typeface="Calibri"/>
                      </a:rPr>
                      <a:t>LLAP Daemon</a:t>
                    </a: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928979" y="1705249"/>
                    <a:ext cx="1264274" cy="1886165"/>
                    <a:chOff x="3355723" y="1790576"/>
                    <a:chExt cx="1333444" cy="1886165"/>
                  </a:xfrm>
                </p:grpSpPr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3355723" y="1790576"/>
                      <a:ext cx="1333444" cy="916780"/>
                    </a:xfrm>
                    <a:prstGeom prst="rect">
                      <a:avLst/>
                    </a:prstGeom>
                    <a:solidFill>
                      <a:srgbClr val="4BB3D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Query</a:t>
                      </a:r>
                    </a:p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Executors</a:t>
                      </a:r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3355723" y="2759961"/>
                      <a:ext cx="1333444" cy="916780"/>
                    </a:xfrm>
                    <a:prstGeom prst="rect">
                      <a:avLst/>
                    </a:prstGeom>
                    <a:solidFill>
                      <a:srgbClr val="4BB3D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In-Memory Cache</a:t>
                      </a:r>
                    </a:p>
                  </p:txBody>
                </p:sp>
              </p:grpSp>
            </p:grpSp>
          </p:grpSp>
          <p:grpSp>
            <p:nvGrpSpPr>
              <p:cNvPr id="243" name="Group 242"/>
              <p:cNvGrpSpPr/>
              <p:nvPr/>
            </p:nvGrpSpPr>
            <p:grpSpPr>
              <a:xfrm>
                <a:off x="7999302" y="1628907"/>
                <a:ext cx="3136811" cy="2299209"/>
                <a:chOff x="7755167" y="1628907"/>
                <a:chExt cx="3136811" cy="2299209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755167" y="1628907"/>
                  <a:ext cx="1470537" cy="2299209"/>
                  <a:chOff x="7518564" y="1384075"/>
                  <a:chExt cx="1470537" cy="2299209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7518564" y="1613379"/>
                    <a:ext cx="1470537" cy="2069905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rgbClr val="CECCC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vert270" rtlCol="0" anchor="ctr"/>
                  <a:lstStyle/>
                  <a:p>
                    <a:pPr algn="ctr" defTabSz="685053"/>
                    <a:endParaRPr lang="en-US" sz="1813" dirty="0">
                      <a:solidFill>
                        <a:prstClr val="black"/>
                      </a:solidFill>
                      <a:latin typeface="Calibri"/>
                      <a:cs typeface="Segoe UI" panose="020B0502040204020203" pitchFamily="34" charset="0"/>
                      <a:rtl val="0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7572121" y="1384075"/>
                    <a:ext cx="1004286" cy="333424"/>
                  </a:xfrm>
                  <a:prstGeom prst="rect">
                    <a:avLst/>
                  </a:prstGeom>
                  <a:noFill/>
                </p:spPr>
                <p:txBody>
                  <a:bodyPr vert="horz" wrap="none" lIns="57150" tIns="57150" rIns="57150" bIns="57150" rtlCol="0">
                    <a:spAutoFit/>
                  </a:bodyPr>
                  <a:lstStyle/>
                  <a:p>
                    <a:r>
                      <a:rPr lang="en-US" sz="875" b="1" dirty="0">
                        <a:latin typeface="Calibri"/>
                        <a:cs typeface="Calibri"/>
                      </a:rPr>
                      <a:t>LLAP Daemon</a:t>
                    </a:r>
                  </a:p>
                </p:txBody>
              </p: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621695" y="1705249"/>
                    <a:ext cx="1264274" cy="1886165"/>
                    <a:chOff x="3355723" y="1790576"/>
                    <a:chExt cx="1333444" cy="1886165"/>
                  </a:xfrm>
                </p:grpSpPr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3355723" y="1790576"/>
                      <a:ext cx="1333444" cy="916780"/>
                    </a:xfrm>
                    <a:prstGeom prst="rect">
                      <a:avLst/>
                    </a:prstGeom>
                    <a:solidFill>
                      <a:srgbClr val="4BB3D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Query</a:t>
                      </a:r>
                    </a:p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Executors</a:t>
                      </a:r>
                    </a:p>
                  </p:txBody>
                </p:sp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3355723" y="2759961"/>
                      <a:ext cx="1333444" cy="916780"/>
                    </a:xfrm>
                    <a:prstGeom prst="rect">
                      <a:avLst/>
                    </a:prstGeom>
                    <a:solidFill>
                      <a:srgbClr val="4BB3D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In-Memory Cache</a:t>
                      </a:r>
                    </a:p>
                  </p:txBody>
                </p:sp>
              </p:grp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9421441" y="1628907"/>
                  <a:ext cx="1470537" cy="2299209"/>
                  <a:chOff x="9211281" y="1384075"/>
                  <a:chExt cx="1470537" cy="2299209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9211281" y="1613379"/>
                    <a:ext cx="1470537" cy="2069905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rgbClr val="CECCC2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vert="vert270" rtlCol="0" anchor="ctr"/>
                  <a:lstStyle/>
                  <a:p>
                    <a:pPr algn="ctr" defTabSz="685053"/>
                    <a:endParaRPr lang="en-US" sz="1813" dirty="0">
                      <a:solidFill>
                        <a:prstClr val="black"/>
                      </a:solidFill>
                      <a:latin typeface="Calibri"/>
                      <a:cs typeface="Segoe UI" panose="020B0502040204020203" pitchFamily="34" charset="0"/>
                      <a:rtl val="0"/>
                    </a:endParaRP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64838" y="1384075"/>
                    <a:ext cx="1004286" cy="333424"/>
                  </a:xfrm>
                  <a:prstGeom prst="rect">
                    <a:avLst/>
                  </a:prstGeom>
                  <a:noFill/>
                </p:spPr>
                <p:txBody>
                  <a:bodyPr vert="horz" wrap="none" lIns="57150" tIns="57150" rIns="57150" bIns="57150" rtlCol="0">
                    <a:spAutoFit/>
                  </a:bodyPr>
                  <a:lstStyle/>
                  <a:p>
                    <a:r>
                      <a:rPr lang="en-US" sz="875" b="1" dirty="0">
                        <a:latin typeface="Calibri"/>
                        <a:cs typeface="Calibri"/>
                      </a:rPr>
                      <a:t>LLAP</a:t>
                    </a:r>
                    <a:r>
                      <a:rPr lang="en-US" sz="875" dirty="0">
                        <a:latin typeface="Calibri"/>
                        <a:cs typeface="Calibri"/>
                      </a:rPr>
                      <a:t> </a:t>
                    </a:r>
                    <a:r>
                      <a:rPr lang="en-US" sz="875" b="1" dirty="0">
                        <a:latin typeface="Calibri"/>
                        <a:cs typeface="Calibri"/>
                      </a:rPr>
                      <a:t>Daemon</a:t>
                    </a:r>
                  </a:p>
                </p:txBody>
              </p: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9314412" y="1705249"/>
                    <a:ext cx="1264274" cy="1886165"/>
                    <a:chOff x="3355723" y="1790576"/>
                    <a:chExt cx="1333444" cy="1886165"/>
                  </a:xfrm>
                </p:grpSpPr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3355723" y="1790576"/>
                      <a:ext cx="1333444" cy="916780"/>
                    </a:xfrm>
                    <a:prstGeom prst="rect">
                      <a:avLst/>
                    </a:prstGeom>
                    <a:solidFill>
                      <a:srgbClr val="4BB3D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Query</a:t>
                      </a:r>
                    </a:p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Executors</a:t>
                      </a:r>
                    </a:p>
                  </p:txBody>
                </p:sp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3355723" y="2759961"/>
                      <a:ext cx="1333444" cy="916780"/>
                    </a:xfrm>
                    <a:prstGeom prst="rect">
                      <a:avLst/>
                    </a:prstGeom>
                    <a:solidFill>
                      <a:srgbClr val="4BB3D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685053"/>
                      <a:r>
                        <a:rPr lang="en-US" sz="1125" dirty="0">
                          <a:solidFill>
                            <a:prstClr val="white"/>
                          </a:solidFill>
                          <a:latin typeface="Calibri"/>
                          <a:cs typeface="Segoe UI" panose="020B0502040204020203" pitchFamily="34" charset="0"/>
                          <a:sym typeface="Arial"/>
                          <a:rtl val="0"/>
                        </a:rPr>
                        <a:t>In-Memory Cache</a:t>
                      </a:r>
                    </a:p>
                  </p:txBody>
                </p:sp>
              </p:grpSp>
            </p:grpSp>
          </p:grpSp>
          <p:grpSp>
            <p:nvGrpSpPr>
              <p:cNvPr id="245" name="Group 244"/>
              <p:cNvGrpSpPr/>
              <p:nvPr/>
            </p:nvGrpSpPr>
            <p:grpSpPr>
              <a:xfrm>
                <a:off x="3384376" y="1444241"/>
                <a:ext cx="1101946" cy="2483875"/>
                <a:chOff x="3124939" y="1444241"/>
                <a:chExt cx="1101946" cy="2483875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24939" y="1858211"/>
                  <a:ext cx="1101946" cy="2069905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rgbClr val="CECCC2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vert="vert270" rtlCol="0" anchor="ctr"/>
                <a:lstStyle/>
                <a:p>
                  <a:pPr algn="ctr" defTabSz="685053"/>
                  <a:endParaRPr lang="en-US" sz="1813" dirty="0">
                    <a:solidFill>
                      <a:prstClr val="black"/>
                    </a:solidFill>
                    <a:latin typeface="Calibri"/>
                    <a:cs typeface="Segoe UI" panose="020B0502040204020203" pitchFamily="34" charset="0"/>
                    <a:rtl val="0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147890" y="1444241"/>
                  <a:ext cx="967962" cy="512961"/>
                </a:xfrm>
                <a:prstGeom prst="rect">
                  <a:avLst/>
                </a:prstGeom>
                <a:noFill/>
              </p:spPr>
              <p:txBody>
                <a:bodyPr vert="horz" wrap="none" lIns="57150" tIns="57150" rIns="57150" bIns="57150" rtlCol="0">
                  <a:spAutoFit/>
                </a:bodyPr>
                <a:lstStyle/>
                <a:p>
                  <a:r>
                    <a:rPr lang="en-US" sz="875" b="1" dirty="0">
                      <a:latin typeface="Calibri"/>
                      <a:cs typeface="Calibri"/>
                    </a:rPr>
                    <a:t>Query</a:t>
                  </a:r>
                </a:p>
                <a:p>
                  <a:r>
                    <a:rPr lang="en-US" sz="875" b="1" dirty="0">
                      <a:latin typeface="Calibri"/>
                      <a:cs typeface="Calibri"/>
                    </a:rPr>
                    <a:t>Coordinators</a:t>
                  </a: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3258230" y="2011289"/>
                  <a:ext cx="835364" cy="1763749"/>
                  <a:chOff x="2803441" y="1702006"/>
                  <a:chExt cx="835364" cy="1763749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2803441" y="1702006"/>
                    <a:ext cx="835364" cy="514291"/>
                  </a:xfrm>
                  <a:prstGeom prst="rect">
                    <a:avLst/>
                  </a:prstGeom>
                  <a:solidFill>
                    <a:srgbClr val="4BB3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053"/>
                    <a:r>
                      <a:rPr lang="en-US" sz="1063" dirty="0" err="1">
                        <a:solidFill>
                          <a:prstClr val="white"/>
                        </a:solidFill>
                        <a:latin typeface="Calibri"/>
                        <a:cs typeface="Segoe UI" panose="020B0502040204020203" pitchFamily="34" charset="0"/>
                        <a:sym typeface="Arial"/>
                        <a:rtl val="0"/>
                      </a:rPr>
                      <a:t>Coord-inator</a:t>
                    </a:r>
                    <a:endParaRPr lang="en-US" sz="1063" dirty="0">
                      <a:solidFill>
                        <a:prstClr val="white"/>
                      </a:solidFill>
                      <a:latin typeface="Calibri"/>
                      <a:cs typeface="Segoe UI" panose="020B0502040204020203" pitchFamily="34" charset="0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2803441" y="2326735"/>
                    <a:ext cx="835364" cy="514291"/>
                  </a:xfrm>
                  <a:prstGeom prst="rect">
                    <a:avLst/>
                  </a:prstGeom>
                  <a:solidFill>
                    <a:srgbClr val="4BB3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053"/>
                    <a:r>
                      <a:rPr lang="en-US" sz="1063" dirty="0" err="1">
                        <a:solidFill>
                          <a:prstClr val="white"/>
                        </a:solidFill>
                        <a:cs typeface="Segoe UI" panose="020B0502040204020203" pitchFamily="34" charset="0"/>
                        <a:sym typeface="Arial"/>
                        <a:rtl val="0"/>
                      </a:rPr>
                      <a:t>Coord-inator</a:t>
                    </a:r>
                    <a:endParaRPr lang="en-US" sz="1063" dirty="0">
                      <a:solidFill>
                        <a:prstClr val="white"/>
                      </a:solidFill>
                      <a:cs typeface="Segoe UI" panose="020B0502040204020203" pitchFamily="34" charset="0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803441" y="2951464"/>
                    <a:ext cx="835364" cy="514291"/>
                  </a:xfrm>
                  <a:prstGeom prst="rect">
                    <a:avLst/>
                  </a:prstGeom>
                  <a:solidFill>
                    <a:srgbClr val="4BB3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053"/>
                    <a:r>
                      <a:rPr lang="en-US" sz="1063" dirty="0" err="1">
                        <a:solidFill>
                          <a:prstClr val="white"/>
                        </a:solidFill>
                        <a:cs typeface="Segoe UI" panose="020B0502040204020203" pitchFamily="34" charset="0"/>
                        <a:sym typeface="Arial"/>
                        <a:rtl val="0"/>
                      </a:rPr>
                      <a:t>Coord-inator</a:t>
                    </a:r>
                    <a:endParaRPr lang="en-US" sz="1063" dirty="0">
                      <a:solidFill>
                        <a:prstClr val="white"/>
                      </a:solidFill>
                      <a:cs typeface="Segoe UI" panose="020B0502040204020203" pitchFamily="34" charset="0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148" name="Rectangle 147"/>
              <p:cNvSpPr/>
              <p:nvPr/>
            </p:nvSpPr>
            <p:spPr>
              <a:xfrm>
                <a:off x="1124460" y="2434773"/>
                <a:ext cx="1264274" cy="916780"/>
              </a:xfrm>
              <a:prstGeom prst="rect">
                <a:avLst/>
              </a:prstGeom>
              <a:solidFill>
                <a:srgbClr val="4BB3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053"/>
                <a:r>
                  <a:rPr lang="en-US" sz="1188" dirty="0">
                    <a:solidFill>
                      <a:prstClr val="white"/>
                    </a:solidFill>
                    <a:latin typeface="Calibri"/>
                    <a:cs typeface="Segoe UI" panose="020B0502040204020203" pitchFamily="34" charset="0"/>
                    <a:sym typeface="Arial"/>
                    <a:rtl val="0"/>
                  </a:rPr>
                  <a:t>HiveServer2 (Query Endpoint)</a:t>
                </a:r>
              </a:p>
            </p:txBody>
          </p:sp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9784" y="1114474"/>
                <a:ext cx="693627" cy="693627"/>
              </a:xfrm>
              <a:prstGeom prst="rect">
                <a:avLst/>
              </a:prstGeom>
            </p:spPr>
          </p:pic>
          <p:cxnSp>
            <p:nvCxnSpPr>
              <p:cNvPr id="233" name="Straight Arrow Connector 232"/>
              <p:cNvCxnSpPr>
                <a:stCxn id="151" idx="2"/>
                <a:endCxn id="148" idx="0"/>
              </p:cNvCxnSpPr>
              <p:nvPr/>
            </p:nvCxnSpPr>
            <p:spPr>
              <a:xfrm flipH="1">
                <a:off x="1756597" y="1808101"/>
                <a:ext cx="1" cy="626672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3"/>
                <a:endCxn id="84" idx="1"/>
              </p:cNvCxnSpPr>
              <p:nvPr/>
            </p:nvCxnSpPr>
            <p:spPr>
              <a:xfrm flipV="1">
                <a:off x="2388734" y="2268435"/>
                <a:ext cx="1128933" cy="624728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>
                <a:stCxn id="148" idx="3"/>
                <a:endCxn id="140" idx="1"/>
              </p:cNvCxnSpPr>
              <p:nvPr/>
            </p:nvCxnSpPr>
            <p:spPr>
              <a:xfrm>
                <a:off x="2388734" y="2893163"/>
                <a:ext cx="1128933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>
                <a:stCxn id="148" idx="3"/>
                <a:endCxn id="141" idx="1"/>
              </p:cNvCxnSpPr>
              <p:nvPr/>
            </p:nvCxnSpPr>
            <p:spPr>
              <a:xfrm>
                <a:off x="2388734" y="2893163"/>
                <a:ext cx="1128933" cy="62473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TextBox 243"/>
              <p:cNvSpPr txBox="1"/>
              <p:nvPr/>
            </p:nvSpPr>
            <p:spPr>
              <a:xfrm>
                <a:off x="945421" y="1762195"/>
                <a:ext cx="756420" cy="641372"/>
              </a:xfrm>
              <a:prstGeom prst="rect">
                <a:avLst/>
              </a:prstGeom>
            </p:spPr>
            <p:txBody>
              <a:bodyPr vert="horz" wrap="none" lIns="57150" tIns="57150" rIns="57150" bIns="57150" rtlCol="0">
                <a:spAutoFit/>
              </a:bodyPr>
              <a:lstStyle/>
              <a:p>
                <a:pPr algn="ctr"/>
                <a:r>
                  <a:rPr lang="en-US" sz="1188" dirty="0">
                    <a:latin typeface="Calibri"/>
                    <a:cs typeface="Calibri"/>
                  </a:rPr>
                  <a:t>ODBC /</a:t>
                </a:r>
              </a:p>
              <a:p>
                <a:pPr algn="ctr"/>
                <a:r>
                  <a:rPr lang="en-US" sz="1188" dirty="0">
                    <a:latin typeface="Calibri"/>
                    <a:cs typeface="Calibri"/>
                  </a:rPr>
                  <a:t>JDBC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451684" y="1936109"/>
                <a:ext cx="728643" cy="590076"/>
              </a:xfrm>
              <a:prstGeom prst="rect">
                <a:avLst/>
              </a:prstGeom>
            </p:spPr>
            <p:txBody>
              <a:bodyPr vert="horz" wrap="none" lIns="57150" tIns="57150" rIns="57150" bIns="57150" rtlCol="0">
                <a:spAutoFit/>
              </a:bodyPr>
              <a:lstStyle/>
              <a:p>
                <a:pPr algn="ctr"/>
                <a:r>
                  <a:rPr lang="en-US" sz="1063" dirty="0">
                    <a:latin typeface="Calibri"/>
                    <a:cs typeface="Calibri"/>
                  </a:rPr>
                  <a:t>SQL</a:t>
                </a:r>
              </a:p>
              <a:p>
                <a:pPr algn="ctr"/>
                <a:r>
                  <a:rPr lang="en-US" sz="1063" dirty="0">
                    <a:latin typeface="Calibri"/>
                    <a:cs typeface="Calibri"/>
                  </a:rPr>
                  <a:t>Queries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05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40065" y="2393423"/>
            <a:ext cx="6120054" cy="706657"/>
          </a:xfrm>
        </p:spPr>
        <p:txBody>
          <a:bodyPr/>
          <a:lstStyle/>
          <a:p>
            <a:r>
              <a:rPr lang="en-US" dirty="0" smtClean="0"/>
              <a:t>Power BI and Hive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0D2"/>
                </a:solidFill>
              </a:rPr>
              <a:t>Demo</a:t>
            </a:r>
            <a:endParaRPr lang="en-US" dirty="0">
              <a:solidFill>
                <a:srgbClr val="009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8855" y="1790332"/>
            <a:ext cx="3906291" cy="735724"/>
          </a:xfrm>
          <a:prstGeom prst="rect">
            <a:avLst/>
          </a:prstGeom>
          <a:pattFill prst="ltDnDiag">
            <a:fgClr>
              <a:schemeClr val="accent6"/>
            </a:fgClr>
            <a:bgClr>
              <a:prstClr val="white"/>
            </a:bgClr>
          </a:patt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16641" y="878646"/>
            <a:ext cx="2504966" cy="2504966"/>
          </a:xfrm>
          <a:prstGeom prst="ellipse">
            <a:avLst/>
          </a:prstGeom>
          <a:solidFill>
            <a:srgbClr val="1DB1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051560" rtlCol="0" anchor="ctr"/>
          <a:lstStyle/>
          <a:p>
            <a:pPr algn="ctr"/>
            <a:r>
              <a:rPr lang="en-US" dirty="0" smtClean="0"/>
              <a:t>ways to access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9765" y="3854462"/>
            <a:ext cx="20990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C2C2D"/>
                </a:solidFill>
              </a:rPr>
              <a:t>Go to </a:t>
            </a:r>
            <a:r>
              <a:rPr lang="en-US" sz="1400" b="1" dirty="0" smtClean="0">
                <a:solidFill>
                  <a:schemeClr val="accent2"/>
                </a:solidFill>
              </a:rPr>
              <a:t>passSummit.com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25061" y="3854462"/>
            <a:ext cx="2703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Download</a:t>
            </a:r>
            <a:r>
              <a:rPr lang="en-US" sz="1400" b="1" dirty="0">
                <a:solidFill>
                  <a:srgbClr val="F36E21"/>
                </a:solidFill>
              </a:rPr>
              <a:t> </a:t>
            </a:r>
            <a:r>
              <a:rPr lang="en-US" sz="1400" dirty="0">
                <a:solidFill>
                  <a:srgbClr val="2C2C2D"/>
                </a:solidFill>
              </a:rPr>
              <a:t>the </a:t>
            </a:r>
            <a:r>
              <a:rPr lang="en-US" sz="1400" dirty="0" err="1">
                <a:solidFill>
                  <a:srgbClr val="2C2C2D"/>
                </a:solidFill>
              </a:rPr>
              <a:t>GuideBook</a:t>
            </a:r>
            <a:r>
              <a:rPr lang="en-US" sz="1400" dirty="0">
                <a:solidFill>
                  <a:srgbClr val="2C2C2D"/>
                </a:solidFill>
              </a:rPr>
              <a:t> App and search: </a:t>
            </a:r>
            <a:r>
              <a:rPr lang="en-US" sz="1400" b="1" dirty="0" smtClean="0">
                <a:solidFill>
                  <a:schemeClr val="accent2"/>
                </a:solidFill>
              </a:rPr>
              <a:t>PASS </a:t>
            </a:r>
            <a:r>
              <a:rPr lang="en-US" sz="1400" b="1" dirty="0">
                <a:solidFill>
                  <a:schemeClr val="accent2"/>
                </a:solidFill>
              </a:rPr>
              <a:t>Summit </a:t>
            </a:r>
            <a:r>
              <a:rPr lang="en-US" sz="1400" b="1" dirty="0" smtClean="0">
                <a:solidFill>
                  <a:schemeClr val="accent2"/>
                </a:solidFill>
              </a:rPr>
              <a:t>2016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48552" y="3854462"/>
            <a:ext cx="2995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Follow the QR code </a:t>
            </a:r>
            <a:r>
              <a:rPr lang="en-US" sz="1400" dirty="0">
                <a:solidFill>
                  <a:srgbClr val="2C2C2D"/>
                </a:solidFill>
              </a:rPr>
              <a:t>link displayed on session signage throughout the conference venue and in the program guide</a:t>
            </a:r>
          </a:p>
        </p:txBody>
      </p:sp>
      <p:sp>
        <p:nvSpPr>
          <p:cNvPr id="37" name="Right Triangle 36"/>
          <p:cNvSpPr/>
          <p:nvPr/>
        </p:nvSpPr>
        <p:spPr>
          <a:xfrm rot="5400000">
            <a:off x="6490136" y="2517297"/>
            <a:ext cx="262759" cy="262759"/>
          </a:xfrm>
          <a:prstGeom prst="rtTriangle">
            <a:avLst/>
          </a:prstGeom>
          <a:solidFill>
            <a:srgbClr val="003677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62468" y="1790332"/>
            <a:ext cx="2391049" cy="735724"/>
          </a:xfrm>
          <a:prstGeom prst="rect">
            <a:avLst/>
          </a:prstGeom>
          <a:solidFill>
            <a:srgbClr val="003677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Submit by 5pm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Friday November 6</a:t>
            </a:r>
            <a:r>
              <a:rPr lang="en-US" sz="1400" baseline="30000" dirty="0" smtClean="0">
                <a:solidFill>
                  <a:schemeClr val="bg1"/>
                </a:solidFill>
              </a:rPr>
              <a:t>th</a:t>
            </a:r>
            <a:r>
              <a:rPr lang="en-US" sz="1400" dirty="0" smtClean="0">
                <a:solidFill>
                  <a:schemeClr val="bg1"/>
                </a:solidFill>
              </a:rPr>
              <a:t> to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WIN </a:t>
            </a:r>
            <a:r>
              <a:rPr lang="en-US" sz="1400" dirty="0" smtClean="0">
                <a:solidFill>
                  <a:schemeClr val="bg1"/>
                </a:solidFill>
              </a:rPr>
              <a:t>prizes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7" y="3160119"/>
            <a:ext cx="320128" cy="62110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98" y="3256303"/>
            <a:ext cx="387410" cy="428734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881586" y="3490596"/>
            <a:ext cx="3091793" cy="1312310"/>
            <a:chOff x="2881586" y="4099034"/>
            <a:chExt cx="3091793" cy="227724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881586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73379" y="4099034"/>
              <a:ext cx="0" cy="2277242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35" y="3237035"/>
            <a:ext cx="467271" cy="467271"/>
          </a:xfrm>
          <a:prstGeom prst="rect">
            <a:avLst/>
          </a:prstGeom>
        </p:spPr>
      </p:pic>
      <p:sp>
        <p:nvSpPr>
          <p:cNvPr id="45" name="Right Triangle 44"/>
          <p:cNvSpPr/>
          <p:nvPr/>
        </p:nvSpPr>
        <p:spPr>
          <a:xfrm rot="16200000" flipH="1">
            <a:off x="2373584" y="2517297"/>
            <a:ext cx="262759" cy="262759"/>
          </a:xfrm>
          <a:prstGeom prst="rtTriangle">
            <a:avLst/>
          </a:prstGeom>
          <a:solidFill>
            <a:srgbClr val="003677"/>
          </a:solidFill>
        </p:spPr>
        <p:txBody>
          <a:bodyPr vert="vert270" lIns="91440" tIns="137160" rIns="182880" bIns="137160" rtlCol="0" anchor="b">
            <a:noAutofit/>
          </a:bodyPr>
          <a:lstStyle/>
          <a:p>
            <a:pPr algn="r">
              <a:spcBef>
                <a:spcPct val="20000"/>
              </a:spcBef>
              <a:buFont typeface="Arial"/>
              <a:buNone/>
            </a:pP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3019" y="1790332"/>
            <a:ext cx="2391049" cy="735724"/>
          </a:xfrm>
          <a:prstGeom prst="rect">
            <a:avLst/>
          </a:prstGeom>
          <a:solidFill>
            <a:srgbClr val="003677"/>
          </a:solid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Your feedback is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important and valuable.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06240" y="111082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mtClean="0">
                <a:solidFill>
                  <a:schemeClr val="bg1"/>
                </a:solidFill>
              </a:rPr>
              <a:t>3</a:t>
            </a:r>
            <a:endParaRPr lang="en-US" sz="9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190828" y="1370997"/>
            <a:ext cx="4248150" cy="61277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Bill Preachuk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 smtClean="0"/>
              <a:t>Solutions Engineer</a:t>
            </a:r>
            <a:r>
              <a:rPr lang="en-US" sz="2000" dirty="0" smtClean="0">
                <a:solidFill>
                  <a:schemeClr val="accent2"/>
                </a:solidFill>
              </a:rPr>
              <a:t>, Hortonworks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0828" y="2362883"/>
            <a:ext cx="4504360" cy="18481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1400" i="1" dirty="0"/>
              <a:t>Bill Preachuk </a:t>
            </a:r>
            <a:r>
              <a:rPr lang="en-US" sz="1400" i="1" dirty="0" smtClean="0"/>
              <a:t>is a </a:t>
            </a:r>
            <a:r>
              <a:rPr lang="en-US" sz="1400" i="1" dirty="0"/>
              <a:t>SQL Server MCTS with plenty of years spent in the SQL Server DBA/Developer/DW trenches.</a:t>
            </a:r>
          </a:p>
          <a:p>
            <a:r>
              <a:rPr lang="en-US" sz="1400" i="1" dirty="0"/>
              <a:t>Bill has been in IT since 1991 and has presented at PASS Summit, multiple SQL Saturdays, and </a:t>
            </a:r>
            <a:r>
              <a:rPr lang="en-US" sz="1400" i="1" dirty="0" smtClean="0"/>
              <a:t>PASS/Hadoop/ Analytics </a:t>
            </a:r>
            <a:r>
              <a:rPr lang="en-US" sz="1400" i="1" dirty="0"/>
              <a:t>user group meetings in the Twin Cities, Wisconsin, Iowa, Winnipeg, and Ukraine.  He also served 2 years on the Board of PASSMN - The Minnesota SQL Server User Group.</a:t>
            </a:r>
            <a:endParaRPr lang="en-US" sz="1400" i="1" dirty="0">
              <a:cs typeface="Segoe U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44479" y="1137884"/>
            <a:ext cx="2432807" cy="2432807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22" y="1370997"/>
            <a:ext cx="1244720" cy="1983772"/>
          </a:xfrm>
          <a:prstGeom prst="rect">
            <a:avLst/>
          </a:prstGeom>
        </p:spPr>
      </p:pic>
      <p:sp>
        <p:nvSpPr>
          <p:cNvPr id="18" name="Freeform 280"/>
          <p:cNvSpPr>
            <a:spLocks/>
          </p:cNvSpPr>
          <p:nvPr/>
        </p:nvSpPr>
        <p:spPr bwMode="auto">
          <a:xfrm>
            <a:off x="7555680" y="4507197"/>
            <a:ext cx="88947" cy="171242"/>
          </a:xfrm>
          <a:custGeom>
            <a:avLst/>
            <a:gdLst>
              <a:gd name="T0" fmla="*/ 0 w 178"/>
              <a:gd name="T1" fmla="*/ 108517 h 344"/>
              <a:gd name="T2" fmla="*/ 36110 w 178"/>
              <a:gd name="T3" fmla="*/ 108517 h 344"/>
              <a:gd name="T4" fmla="*/ 36110 w 178"/>
              <a:gd name="T5" fmla="*/ 75200 h 344"/>
              <a:gd name="T6" fmla="*/ 47513 w 178"/>
              <a:gd name="T7" fmla="*/ 24749 h 344"/>
              <a:gd name="T8" fmla="*/ 103579 w 178"/>
              <a:gd name="T9" fmla="*/ 0 h 344"/>
              <a:gd name="T10" fmla="*/ 169148 w 178"/>
              <a:gd name="T11" fmla="*/ 5711 h 344"/>
              <a:gd name="T12" fmla="*/ 159645 w 178"/>
              <a:gd name="T13" fmla="*/ 56162 h 344"/>
              <a:gd name="T14" fmla="*/ 130187 w 178"/>
              <a:gd name="T15" fmla="*/ 52355 h 344"/>
              <a:gd name="T16" fmla="*/ 103579 w 178"/>
              <a:gd name="T17" fmla="*/ 69489 h 344"/>
              <a:gd name="T18" fmla="*/ 103579 w 178"/>
              <a:gd name="T19" fmla="*/ 108517 h 344"/>
              <a:gd name="T20" fmla="*/ 161546 w 178"/>
              <a:gd name="T21" fmla="*/ 108517 h 344"/>
              <a:gd name="T22" fmla="*/ 157745 w 178"/>
              <a:gd name="T23" fmla="*/ 157064 h 344"/>
              <a:gd name="T24" fmla="*/ 103579 w 178"/>
              <a:gd name="T25" fmla="*/ 157064 h 344"/>
              <a:gd name="T26" fmla="*/ 103579 w 178"/>
              <a:gd name="T27" fmla="*/ 327454 h 344"/>
              <a:gd name="T28" fmla="*/ 36110 w 178"/>
              <a:gd name="T29" fmla="*/ 327454 h 344"/>
              <a:gd name="T30" fmla="*/ 36110 w 178"/>
              <a:gd name="T31" fmla="*/ 157064 h 344"/>
              <a:gd name="T32" fmla="*/ 0 w 178"/>
              <a:gd name="T33" fmla="*/ 157064 h 344"/>
              <a:gd name="T34" fmla="*/ 0 w 178"/>
              <a:gd name="T35" fmla="*/ 108517 h 3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8" h="344">
                <a:moveTo>
                  <a:pt x="0" y="114"/>
                </a:moveTo>
                <a:cubicBezTo>
                  <a:pt x="38" y="114"/>
                  <a:pt x="38" y="114"/>
                  <a:pt x="38" y="114"/>
                </a:cubicBezTo>
                <a:cubicBezTo>
                  <a:pt x="38" y="79"/>
                  <a:pt x="38" y="79"/>
                  <a:pt x="38" y="79"/>
                </a:cubicBezTo>
                <a:cubicBezTo>
                  <a:pt x="38" y="64"/>
                  <a:pt x="38" y="40"/>
                  <a:pt x="50" y="26"/>
                </a:cubicBezTo>
                <a:cubicBezTo>
                  <a:pt x="63" y="10"/>
                  <a:pt x="80" y="0"/>
                  <a:pt x="109" y="0"/>
                </a:cubicBezTo>
                <a:cubicBezTo>
                  <a:pt x="157" y="0"/>
                  <a:pt x="178" y="6"/>
                  <a:pt x="178" y="6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59"/>
                  <a:pt x="152" y="55"/>
                  <a:pt x="137" y="55"/>
                </a:cubicBezTo>
                <a:cubicBezTo>
                  <a:pt x="122" y="55"/>
                  <a:pt x="109" y="60"/>
                  <a:pt x="109" y="73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6" y="165"/>
                  <a:pt x="166" y="165"/>
                  <a:pt x="166" y="165"/>
                </a:cubicBezTo>
                <a:cubicBezTo>
                  <a:pt x="109" y="165"/>
                  <a:pt x="109" y="165"/>
                  <a:pt x="109" y="165"/>
                </a:cubicBezTo>
                <a:cubicBezTo>
                  <a:pt x="109" y="344"/>
                  <a:pt x="109" y="344"/>
                  <a:pt x="109" y="344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0" y="165"/>
                  <a:pt x="0" y="165"/>
                  <a:pt x="0" y="165"/>
                </a:cubicBezTo>
                <a:lnTo>
                  <a:pt x="0" y="1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216"/>
          <p:cNvGrpSpPr>
            <a:grpSpLocks/>
          </p:cNvGrpSpPr>
          <p:nvPr/>
        </p:nvGrpSpPr>
        <p:grpSpPr bwMode="auto">
          <a:xfrm>
            <a:off x="4357529" y="4501378"/>
            <a:ext cx="182880" cy="182880"/>
            <a:chOff x="8400256" y="3573016"/>
            <a:chExt cx="423863" cy="422275"/>
          </a:xfrm>
          <a:solidFill>
            <a:schemeClr val="tx2"/>
          </a:solidFill>
        </p:grpSpPr>
        <p:sp>
          <p:nvSpPr>
            <p:cNvPr id="20" name="Oval 315"/>
            <p:cNvSpPr>
              <a:spLocks noChangeArrowheads="1"/>
            </p:cNvSpPr>
            <p:nvPr/>
          </p:nvSpPr>
          <p:spPr bwMode="auto">
            <a:xfrm>
              <a:off x="8400256" y="3573016"/>
              <a:ext cx="103188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Rectangle 316"/>
            <p:cNvSpPr>
              <a:spLocks noChangeArrowheads="1"/>
            </p:cNvSpPr>
            <p:nvPr/>
          </p:nvSpPr>
          <p:spPr bwMode="auto">
            <a:xfrm>
              <a:off x="8408194" y="3714304"/>
              <a:ext cx="87313" cy="280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317"/>
            <p:cNvSpPr>
              <a:spLocks/>
            </p:cNvSpPr>
            <p:nvPr/>
          </p:nvSpPr>
          <p:spPr bwMode="auto">
            <a:xfrm>
              <a:off x="8551069" y="3706366"/>
              <a:ext cx="273050" cy="288925"/>
            </a:xfrm>
            <a:custGeom>
              <a:avLst/>
              <a:gdLst>
                <a:gd name="T0" fmla="*/ 167173 w 196"/>
                <a:gd name="T1" fmla="*/ 0 h 207"/>
                <a:gd name="T2" fmla="*/ 84980 w 196"/>
                <a:gd name="T3" fmla="*/ 44665 h 207"/>
                <a:gd name="T4" fmla="*/ 83587 w 196"/>
                <a:gd name="T5" fmla="*/ 44665 h 207"/>
                <a:gd name="T6" fmla="*/ 83587 w 196"/>
                <a:gd name="T7" fmla="*/ 6979 h 207"/>
                <a:gd name="T8" fmla="*/ 0 w 196"/>
                <a:gd name="T9" fmla="*/ 6979 h 207"/>
                <a:gd name="T10" fmla="*/ 0 w 196"/>
                <a:gd name="T11" fmla="*/ 288925 h 207"/>
                <a:gd name="T12" fmla="*/ 87766 w 196"/>
                <a:gd name="T13" fmla="*/ 288925 h 207"/>
                <a:gd name="T14" fmla="*/ 87766 w 196"/>
                <a:gd name="T15" fmla="*/ 149348 h 207"/>
                <a:gd name="T16" fmla="*/ 139311 w 196"/>
                <a:gd name="T17" fmla="*/ 76768 h 207"/>
                <a:gd name="T18" fmla="*/ 185284 w 196"/>
                <a:gd name="T19" fmla="*/ 152139 h 207"/>
                <a:gd name="T20" fmla="*/ 185284 w 196"/>
                <a:gd name="T21" fmla="*/ 288925 h 207"/>
                <a:gd name="T22" fmla="*/ 273050 w 196"/>
                <a:gd name="T23" fmla="*/ 288925 h 207"/>
                <a:gd name="T24" fmla="*/ 273050 w 196"/>
                <a:gd name="T25" fmla="*/ 133994 h 207"/>
                <a:gd name="T26" fmla="*/ 167173 w 196"/>
                <a:gd name="T27" fmla="*/ 0 h 2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6" h="207">
                  <a:moveTo>
                    <a:pt x="120" y="0"/>
                  </a:moveTo>
                  <a:cubicBezTo>
                    <a:pt x="90" y="0"/>
                    <a:pt x="69" y="16"/>
                    <a:pt x="61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63" y="207"/>
                    <a:pt x="63" y="207"/>
                    <a:pt x="63" y="2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81"/>
                    <a:pt x="68" y="55"/>
                    <a:pt x="100" y="55"/>
                  </a:cubicBezTo>
                  <a:cubicBezTo>
                    <a:pt x="133" y="55"/>
                    <a:pt x="133" y="85"/>
                    <a:pt x="133" y="109"/>
                  </a:cubicBezTo>
                  <a:cubicBezTo>
                    <a:pt x="133" y="207"/>
                    <a:pt x="133" y="207"/>
                    <a:pt x="133" y="207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196" y="42"/>
                    <a:pt x="184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Freeform 318"/>
          <p:cNvSpPr>
            <a:spLocks/>
          </p:cNvSpPr>
          <p:nvPr/>
        </p:nvSpPr>
        <p:spPr bwMode="auto">
          <a:xfrm>
            <a:off x="5908082" y="4519251"/>
            <a:ext cx="179555" cy="147135"/>
          </a:xfrm>
          <a:custGeom>
            <a:avLst/>
            <a:gdLst>
              <a:gd name="T0" fmla="*/ 343740 w 298"/>
              <a:gd name="T1" fmla="*/ 33507 h 243"/>
              <a:gd name="T2" fmla="*/ 303368 w 298"/>
              <a:gd name="T3" fmla="*/ 45061 h 243"/>
              <a:gd name="T4" fmla="*/ 334512 w 298"/>
              <a:gd name="T5" fmla="*/ 5777 h 243"/>
              <a:gd name="T6" fmla="*/ 289526 w 298"/>
              <a:gd name="T7" fmla="*/ 23108 h 243"/>
              <a:gd name="T8" fmla="*/ 238772 w 298"/>
              <a:gd name="T9" fmla="*/ 0 h 243"/>
              <a:gd name="T10" fmla="*/ 167256 w 298"/>
              <a:gd name="T11" fmla="*/ 71636 h 243"/>
              <a:gd name="T12" fmla="*/ 169563 w 298"/>
              <a:gd name="T13" fmla="*/ 87811 h 243"/>
              <a:gd name="T14" fmla="*/ 24223 w 298"/>
              <a:gd name="T15" fmla="*/ 13865 h 243"/>
              <a:gd name="T16" fmla="*/ 14995 w 298"/>
              <a:gd name="T17" fmla="*/ 48527 h 243"/>
              <a:gd name="T18" fmla="*/ 46140 w 298"/>
              <a:gd name="T19" fmla="*/ 107453 h 243"/>
              <a:gd name="T20" fmla="*/ 13842 w 298"/>
              <a:gd name="T21" fmla="*/ 99365 h 243"/>
              <a:gd name="T22" fmla="*/ 13842 w 298"/>
              <a:gd name="T23" fmla="*/ 99365 h 243"/>
              <a:gd name="T24" fmla="*/ 70363 w 298"/>
              <a:gd name="T25" fmla="*/ 168690 h 243"/>
              <a:gd name="T26" fmla="*/ 51907 w 298"/>
              <a:gd name="T27" fmla="*/ 172156 h 243"/>
              <a:gd name="T28" fmla="*/ 39219 w 298"/>
              <a:gd name="T29" fmla="*/ 169845 h 243"/>
              <a:gd name="T30" fmla="*/ 104968 w 298"/>
              <a:gd name="T31" fmla="*/ 219528 h 243"/>
              <a:gd name="T32" fmla="*/ 17302 w 298"/>
              <a:gd name="T33" fmla="*/ 249569 h 243"/>
              <a:gd name="T34" fmla="*/ 0 w 298"/>
              <a:gd name="T35" fmla="*/ 248413 h 243"/>
              <a:gd name="T36" fmla="*/ 108428 w 298"/>
              <a:gd name="T37" fmla="*/ 280765 h 243"/>
              <a:gd name="T38" fmla="*/ 309135 w 298"/>
              <a:gd name="T39" fmla="*/ 79723 h 243"/>
              <a:gd name="T40" fmla="*/ 309135 w 298"/>
              <a:gd name="T41" fmla="*/ 70480 h 243"/>
              <a:gd name="T42" fmla="*/ 343740 w 298"/>
              <a:gd name="T43" fmla="*/ 33507 h 24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98" h="243">
                <a:moveTo>
                  <a:pt x="298" y="29"/>
                </a:moveTo>
                <a:cubicBezTo>
                  <a:pt x="287" y="34"/>
                  <a:pt x="276" y="37"/>
                  <a:pt x="263" y="39"/>
                </a:cubicBezTo>
                <a:cubicBezTo>
                  <a:pt x="276" y="31"/>
                  <a:pt x="285" y="19"/>
                  <a:pt x="290" y="5"/>
                </a:cubicBezTo>
                <a:cubicBezTo>
                  <a:pt x="278" y="12"/>
                  <a:pt x="265" y="17"/>
                  <a:pt x="251" y="20"/>
                </a:cubicBezTo>
                <a:cubicBezTo>
                  <a:pt x="240" y="8"/>
                  <a:pt x="224" y="0"/>
                  <a:pt x="207" y="0"/>
                </a:cubicBezTo>
                <a:cubicBezTo>
                  <a:pt x="173" y="0"/>
                  <a:pt x="145" y="28"/>
                  <a:pt x="145" y="62"/>
                </a:cubicBezTo>
                <a:cubicBezTo>
                  <a:pt x="145" y="66"/>
                  <a:pt x="146" y="71"/>
                  <a:pt x="147" y="76"/>
                </a:cubicBezTo>
                <a:cubicBezTo>
                  <a:pt x="96" y="73"/>
                  <a:pt x="51" y="49"/>
                  <a:pt x="21" y="12"/>
                </a:cubicBezTo>
                <a:cubicBezTo>
                  <a:pt x="16" y="21"/>
                  <a:pt x="13" y="31"/>
                  <a:pt x="13" y="42"/>
                </a:cubicBezTo>
                <a:cubicBezTo>
                  <a:pt x="13" y="64"/>
                  <a:pt x="24" y="82"/>
                  <a:pt x="40" y="93"/>
                </a:cubicBezTo>
                <a:cubicBezTo>
                  <a:pt x="30" y="93"/>
                  <a:pt x="20" y="90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116"/>
                  <a:pt x="33" y="141"/>
                  <a:pt x="61" y="146"/>
                </a:cubicBezTo>
                <a:cubicBezTo>
                  <a:pt x="56" y="148"/>
                  <a:pt x="51" y="149"/>
                  <a:pt x="45" y="149"/>
                </a:cubicBezTo>
                <a:cubicBezTo>
                  <a:pt x="41" y="149"/>
                  <a:pt x="37" y="148"/>
                  <a:pt x="34" y="147"/>
                </a:cubicBezTo>
                <a:cubicBezTo>
                  <a:pt x="41" y="172"/>
                  <a:pt x="64" y="189"/>
                  <a:pt x="91" y="190"/>
                </a:cubicBezTo>
                <a:cubicBezTo>
                  <a:pt x="70" y="206"/>
                  <a:pt x="44" y="216"/>
                  <a:pt x="15" y="216"/>
                </a:cubicBezTo>
                <a:cubicBezTo>
                  <a:pt x="10" y="216"/>
                  <a:pt x="5" y="216"/>
                  <a:pt x="0" y="215"/>
                </a:cubicBezTo>
                <a:cubicBezTo>
                  <a:pt x="27" y="233"/>
                  <a:pt x="59" y="243"/>
                  <a:pt x="94" y="243"/>
                </a:cubicBezTo>
                <a:cubicBezTo>
                  <a:pt x="206" y="243"/>
                  <a:pt x="268" y="150"/>
                  <a:pt x="268" y="69"/>
                </a:cubicBezTo>
                <a:cubicBezTo>
                  <a:pt x="268" y="66"/>
                  <a:pt x="268" y="63"/>
                  <a:pt x="268" y="61"/>
                </a:cubicBezTo>
                <a:cubicBezTo>
                  <a:pt x="280" y="52"/>
                  <a:pt x="290" y="41"/>
                  <a:pt x="298" y="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37906" y="4484189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/</a:t>
            </a:r>
            <a:r>
              <a:rPr lang="en-US" sz="1100" dirty="0" err="1" smtClean="0">
                <a:solidFill>
                  <a:schemeClr val="accent2"/>
                </a:solidFill>
              </a:rPr>
              <a:t>billpreachuk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45692" y="4484189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@</a:t>
            </a:r>
            <a:r>
              <a:rPr lang="en-US" sz="1100" dirty="0" err="1" smtClean="0">
                <a:solidFill>
                  <a:schemeClr val="accent2"/>
                </a:solidFill>
              </a:rPr>
              <a:t>billpreachuk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9460" y="4484189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2"/>
                </a:solidFill>
              </a:rPr>
              <a:t>Bill.preachuk</a:t>
            </a:r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76573" y="2086398"/>
            <a:ext cx="5883546" cy="706657"/>
          </a:xfrm>
        </p:spPr>
        <p:txBody>
          <a:bodyPr/>
          <a:lstStyle/>
          <a:p>
            <a:r>
              <a:rPr lang="en-US" sz="7200" dirty="0" smtClean="0"/>
              <a:t>Thank You </a:t>
            </a:r>
            <a:endParaRPr lang="en-US" sz="7200" dirty="0"/>
          </a:p>
        </p:txBody>
      </p:sp>
      <p:sp>
        <p:nvSpPr>
          <p:cNvPr id="2" name="Rectangle 1"/>
          <p:cNvSpPr/>
          <p:nvPr/>
        </p:nvSpPr>
        <p:spPr>
          <a:xfrm>
            <a:off x="3364434" y="3301205"/>
            <a:ext cx="5358506" cy="136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t"/>
          <a:lstStyle/>
          <a:p>
            <a:pPr algn="r"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Learn more from </a:t>
            </a:r>
            <a:r>
              <a:rPr lang="en-US" sz="2000" b="1" dirty="0" smtClean="0">
                <a:solidFill>
                  <a:schemeClr val="accent5"/>
                </a:solidFill>
                <a:latin typeface="+mj-lt"/>
              </a:rPr>
              <a:t>Bill </a:t>
            </a:r>
            <a:r>
              <a:rPr lang="en-US" sz="2000" b="1" dirty="0" err="1" smtClean="0">
                <a:solidFill>
                  <a:schemeClr val="accent5"/>
                </a:solidFill>
                <a:latin typeface="+mj-lt"/>
              </a:rPr>
              <a:t>Preachuk</a:t>
            </a:r>
            <a:r>
              <a:rPr lang="en-US" sz="2000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+mj-lt"/>
              </a:rPr>
              <a:t>and Scott Shaw </a:t>
            </a:r>
            <a:r>
              <a:rPr lang="en-US" sz="1400" dirty="0" err="1" smtClean="0">
                <a:solidFill>
                  <a:schemeClr val="accent2"/>
                </a:solidFill>
                <a:latin typeface="+mj-lt"/>
              </a:rPr>
              <a:t>bpreachuk@hortonworks.com</a:t>
            </a:r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 or follow @</a:t>
            </a:r>
            <a:r>
              <a:rPr lang="en-US" sz="1400" dirty="0" err="1" smtClean="0">
                <a:solidFill>
                  <a:schemeClr val="accent2"/>
                </a:solidFill>
                <a:latin typeface="+mj-lt"/>
              </a:rPr>
              <a:t>billpreachuk</a:t>
            </a:r>
            <a:endParaRPr lang="en-US" sz="1400" dirty="0" smtClean="0">
              <a:solidFill>
                <a:schemeClr val="accent2"/>
              </a:solidFill>
              <a:latin typeface="+mj-lt"/>
            </a:endParaRPr>
          </a:p>
          <a:p>
            <a:pPr algn="r">
              <a:spcAft>
                <a:spcPts val="600"/>
              </a:spcAft>
            </a:pPr>
            <a:r>
              <a:rPr lang="en-US" sz="1400" dirty="0" smtClean="0">
                <a:solidFill>
                  <a:schemeClr val="accent2"/>
                </a:solidFill>
                <a:latin typeface="+mj-lt"/>
                <a:hlinkClick r:id="rId2"/>
              </a:rPr>
              <a:t>sshaw@hortonworks.com</a:t>
            </a:r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 or follow @</a:t>
            </a:r>
            <a:r>
              <a:rPr lang="en-US" sz="1400" dirty="0" err="1" smtClean="0">
                <a:solidFill>
                  <a:schemeClr val="accent2"/>
                </a:solidFill>
                <a:latin typeface="+mj-lt"/>
              </a:rPr>
              <a:t>shawsql</a:t>
            </a:r>
            <a:r>
              <a:rPr lang="en-US" sz="1400" dirty="0" smtClean="0">
                <a:solidFill>
                  <a:schemeClr val="accent2"/>
                </a:solidFill>
                <a:latin typeface="+mj-lt"/>
              </a:rPr>
              <a:t> </a:t>
            </a:r>
            <a:endParaRPr lang="en-US" sz="1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5615" y="3120129"/>
            <a:ext cx="4788385" cy="50558"/>
          </a:xfrm>
          <a:prstGeom prst="rect">
            <a:avLst/>
          </a:prstGeom>
          <a:pattFill prst="ltDnDiag">
            <a:fgClr>
              <a:schemeClr val="accent6"/>
            </a:fgClr>
            <a:bgClr>
              <a:prstClr val="white"/>
            </a:bgClr>
          </a:pattFill>
        </p:spPr>
        <p:txBody>
          <a:bodyPr wrap="square" lIns="182880" tIns="91440" bIns="9144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190828" y="1370997"/>
            <a:ext cx="4248150" cy="61277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Scott Shaw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000" dirty="0" smtClean="0"/>
              <a:t>Sr. Solutions Engineer</a:t>
            </a:r>
            <a:r>
              <a:rPr lang="en-US" sz="2000" dirty="0" smtClean="0">
                <a:solidFill>
                  <a:schemeClr val="accent2"/>
                </a:solidFill>
              </a:rPr>
              <a:t>, Hortonworks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0828" y="2336786"/>
            <a:ext cx="4504360" cy="19658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12700" marR="47625">
              <a:lnSpc>
                <a:spcPts val="1600"/>
              </a:lnSpc>
            </a:pPr>
            <a:r>
              <a:rPr lang="en-US" sz="1400" i="1" dirty="0"/>
              <a:t>Scott Shaw has over a decade of experience in data management. He is a frequent speaker at local and national community events with experience in ETL design, data warehouse modeling, and Hadoop architecture.  He has co-authored two books on T-SQL and just completed a third book titled "Practical Hive” (published by </a:t>
            </a:r>
            <a:r>
              <a:rPr lang="en-US" sz="1400" i="1" dirty="0" err="1"/>
              <a:t>Apress</a:t>
            </a:r>
            <a:r>
              <a:rPr lang="en-US" sz="1400" i="1" dirty="0"/>
              <a:t>). He lives in Saint Louis and is a Senior Solutions Engineer for Hortonworks.</a:t>
            </a:r>
            <a:endParaRPr lang="en-US" sz="1400" dirty="0">
              <a:cs typeface="Segoe U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44479" y="1137884"/>
            <a:ext cx="2432807" cy="24328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280"/>
          <p:cNvSpPr>
            <a:spLocks/>
          </p:cNvSpPr>
          <p:nvPr/>
        </p:nvSpPr>
        <p:spPr bwMode="auto">
          <a:xfrm>
            <a:off x="7555680" y="4507197"/>
            <a:ext cx="88947" cy="171242"/>
          </a:xfrm>
          <a:custGeom>
            <a:avLst/>
            <a:gdLst>
              <a:gd name="T0" fmla="*/ 0 w 178"/>
              <a:gd name="T1" fmla="*/ 108517 h 344"/>
              <a:gd name="T2" fmla="*/ 36110 w 178"/>
              <a:gd name="T3" fmla="*/ 108517 h 344"/>
              <a:gd name="T4" fmla="*/ 36110 w 178"/>
              <a:gd name="T5" fmla="*/ 75200 h 344"/>
              <a:gd name="T6" fmla="*/ 47513 w 178"/>
              <a:gd name="T7" fmla="*/ 24749 h 344"/>
              <a:gd name="T8" fmla="*/ 103579 w 178"/>
              <a:gd name="T9" fmla="*/ 0 h 344"/>
              <a:gd name="T10" fmla="*/ 169148 w 178"/>
              <a:gd name="T11" fmla="*/ 5711 h 344"/>
              <a:gd name="T12" fmla="*/ 159645 w 178"/>
              <a:gd name="T13" fmla="*/ 56162 h 344"/>
              <a:gd name="T14" fmla="*/ 130187 w 178"/>
              <a:gd name="T15" fmla="*/ 52355 h 344"/>
              <a:gd name="T16" fmla="*/ 103579 w 178"/>
              <a:gd name="T17" fmla="*/ 69489 h 344"/>
              <a:gd name="T18" fmla="*/ 103579 w 178"/>
              <a:gd name="T19" fmla="*/ 108517 h 344"/>
              <a:gd name="T20" fmla="*/ 161546 w 178"/>
              <a:gd name="T21" fmla="*/ 108517 h 344"/>
              <a:gd name="T22" fmla="*/ 157745 w 178"/>
              <a:gd name="T23" fmla="*/ 157064 h 344"/>
              <a:gd name="T24" fmla="*/ 103579 w 178"/>
              <a:gd name="T25" fmla="*/ 157064 h 344"/>
              <a:gd name="T26" fmla="*/ 103579 w 178"/>
              <a:gd name="T27" fmla="*/ 327454 h 344"/>
              <a:gd name="T28" fmla="*/ 36110 w 178"/>
              <a:gd name="T29" fmla="*/ 327454 h 344"/>
              <a:gd name="T30" fmla="*/ 36110 w 178"/>
              <a:gd name="T31" fmla="*/ 157064 h 344"/>
              <a:gd name="T32" fmla="*/ 0 w 178"/>
              <a:gd name="T33" fmla="*/ 157064 h 344"/>
              <a:gd name="T34" fmla="*/ 0 w 178"/>
              <a:gd name="T35" fmla="*/ 108517 h 3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8" h="344">
                <a:moveTo>
                  <a:pt x="0" y="114"/>
                </a:moveTo>
                <a:cubicBezTo>
                  <a:pt x="38" y="114"/>
                  <a:pt x="38" y="114"/>
                  <a:pt x="38" y="114"/>
                </a:cubicBezTo>
                <a:cubicBezTo>
                  <a:pt x="38" y="79"/>
                  <a:pt x="38" y="79"/>
                  <a:pt x="38" y="79"/>
                </a:cubicBezTo>
                <a:cubicBezTo>
                  <a:pt x="38" y="64"/>
                  <a:pt x="38" y="40"/>
                  <a:pt x="50" y="26"/>
                </a:cubicBezTo>
                <a:cubicBezTo>
                  <a:pt x="63" y="10"/>
                  <a:pt x="80" y="0"/>
                  <a:pt x="109" y="0"/>
                </a:cubicBezTo>
                <a:cubicBezTo>
                  <a:pt x="157" y="0"/>
                  <a:pt x="178" y="6"/>
                  <a:pt x="178" y="6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59"/>
                  <a:pt x="152" y="55"/>
                  <a:pt x="137" y="55"/>
                </a:cubicBezTo>
                <a:cubicBezTo>
                  <a:pt x="122" y="55"/>
                  <a:pt x="109" y="60"/>
                  <a:pt x="109" y="73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6" y="165"/>
                  <a:pt x="166" y="165"/>
                  <a:pt x="166" y="165"/>
                </a:cubicBezTo>
                <a:cubicBezTo>
                  <a:pt x="109" y="165"/>
                  <a:pt x="109" y="165"/>
                  <a:pt x="109" y="165"/>
                </a:cubicBezTo>
                <a:cubicBezTo>
                  <a:pt x="109" y="344"/>
                  <a:pt x="109" y="344"/>
                  <a:pt x="109" y="344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0" y="165"/>
                  <a:pt x="0" y="165"/>
                  <a:pt x="0" y="165"/>
                </a:cubicBezTo>
                <a:lnTo>
                  <a:pt x="0" y="11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8" name="Group 1216"/>
          <p:cNvGrpSpPr>
            <a:grpSpLocks/>
          </p:cNvGrpSpPr>
          <p:nvPr/>
        </p:nvGrpSpPr>
        <p:grpSpPr bwMode="auto">
          <a:xfrm>
            <a:off x="4357529" y="4501378"/>
            <a:ext cx="182880" cy="182880"/>
            <a:chOff x="8400256" y="3573016"/>
            <a:chExt cx="423863" cy="422275"/>
          </a:xfrm>
          <a:solidFill>
            <a:schemeClr val="tx2"/>
          </a:solidFill>
        </p:grpSpPr>
        <p:sp>
          <p:nvSpPr>
            <p:cNvPr id="10" name="Oval 315"/>
            <p:cNvSpPr>
              <a:spLocks noChangeArrowheads="1"/>
            </p:cNvSpPr>
            <p:nvPr/>
          </p:nvSpPr>
          <p:spPr bwMode="auto">
            <a:xfrm>
              <a:off x="8400256" y="3573016"/>
              <a:ext cx="103188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accent1"/>
                </a:solidFill>
              </a:endParaRPr>
            </a:p>
          </p:txBody>
        </p:sp>
        <p:sp>
          <p:nvSpPr>
            <p:cNvPr id="11" name="Rectangle 316"/>
            <p:cNvSpPr>
              <a:spLocks noChangeArrowheads="1"/>
            </p:cNvSpPr>
            <p:nvPr/>
          </p:nvSpPr>
          <p:spPr bwMode="auto">
            <a:xfrm>
              <a:off x="8408194" y="3714304"/>
              <a:ext cx="87313" cy="280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charset="0"/>
                </a:defRPr>
              </a:lvl9pPr>
            </a:lstStyle>
            <a:p>
              <a:pPr eaLnBrk="1" hangingPunct="1"/>
              <a:endParaRPr lang="en-AU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Freeform 317"/>
            <p:cNvSpPr>
              <a:spLocks/>
            </p:cNvSpPr>
            <p:nvPr/>
          </p:nvSpPr>
          <p:spPr bwMode="auto">
            <a:xfrm>
              <a:off x="8551069" y="3706366"/>
              <a:ext cx="273050" cy="288925"/>
            </a:xfrm>
            <a:custGeom>
              <a:avLst/>
              <a:gdLst>
                <a:gd name="T0" fmla="*/ 167173 w 196"/>
                <a:gd name="T1" fmla="*/ 0 h 207"/>
                <a:gd name="T2" fmla="*/ 84980 w 196"/>
                <a:gd name="T3" fmla="*/ 44665 h 207"/>
                <a:gd name="T4" fmla="*/ 83587 w 196"/>
                <a:gd name="T5" fmla="*/ 44665 h 207"/>
                <a:gd name="T6" fmla="*/ 83587 w 196"/>
                <a:gd name="T7" fmla="*/ 6979 h 207"/>
                <a:gd name="T8" fmla="*/ 0 w 196"/>
                <a:gd name="T9" fmla="*/ 6979 h 207"/>
                <a:gd name="T10" fmla="*/ 0 w 196"/>
                <a:gd name="T11" fmla="*/ 288925 h 207"/>
                <a:gd name="T12" fmla="*/ 87766 w 196"/>
                <a:gd name="T13" fmla="*/ 288925 h 207"/>
                <a:gd name="T14" fmla="*/ 87766 w 196"/>
                <a:gd name="T15" fmla="*/ 149348 h 207"/>
                <a:gd name="T16" fmla="*/ 139311 w 196"/>
                <a:gd name="T17" fmla="*/ 76768 h 207"/>
                <a:gd name="T18" fmla="*/ 185284 w 196"/>
                <a:gd name="T19" fmla="*/ 152139 h 207"/>
                <a:gd name="T20" fmla="*/ 185284 w 196"/>
                <a:gd name="T21" fmla="*/ 288925 h 207"/>
                <a:gd name="T22" fmla="*/ 273050 w 196"/>
                <a:gd name="T23" fmla="*/ 288925 h 207"/>
                <a:gd name="T24" fmla="*/ 273050 w 196"/>
                <a:gd name="T25" fmla="*/ 133994 h 207"/>
                <a:gd name="T26" fmla="*/ 167173 w 196"/>
                <a:gd name="T27" fmla="*/ 0 h 2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6" h="207">
                  <a:moveTo>
                    <a:pt x="120" y="0"/>
                  </a:moveTo>
                  <a:cubicBezTo>
                    <a:pt x="90" y="0"/>
                    <a:pt x="69" y="16"/>
                    <a:pt x="61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63" y="207"/>
                    <a:pt x="63" y="207"/>
                    <a:pt x="63" y="2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81"/>
                    <a:pt x="68" y="55"/>
                    <a:pt x="100" y="55"/>
                  </a:cubicBezTo>
                  <a:cubicBezTo>
                    <a:pt x="133" y="55"/>
                    <a:pt x="133" y="85"/>
                    <a:pt x="133" y="109"/>
                  </a:cubicBezTo>
                  <a:cubicBezTo>
                    <a:pt x="133" y="207"/>
                    <a:pt x="133" y="207"/>
                    <a:pt x="133" y="207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196" y="42"/>
                    <a:pt x="184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9" name="Freeform 318"/>
          <p:cNvSpPr>
            <a:spLocks/>
          </p:cNvSpPr>
          <p:nvPr/>
        </p:nvSpPr>
        <p:spPr bwMode="auto">
          <a:xfrm>
            <a:off x="5908082" y="4519251"/>
            <a:ext cx="179555" cy="147135"/>
          </a:xfrm>
          <a:custGeom>
            <a:avLst/>
            <a:gdLst>
              <a:gd name="T0" fmla="*/ 343740 w 298"/>
              <a:gd name="T1" fmla="*/ 33507 h 243"/>
              <a:gd name="T2" fmla="*/ 303368 w 298"/>
              <a:gd name="T3" fmla="*/ 45061 h 243"/>
              <a:gd name="T4" fmla="*/ 334512 w 298"/>
              <a:gd name="T5" fmla="*/ 5777 h 243"/>
              <a:gd name="T6" fmla="*/ 289526 w 298"/>
              <a:gd name="T7" fmla="*/ 23108 h 243"/>
              <a:gd name="T8" fmla="*/ 238772 w 298"/>
              <a:gd name="T9" fmla="*/ 0 h 243"/>
              <a:gd name="T10" fmla="*/ 167256 w 298"/>
              <a:gd name="T11" fmla="*/ 71636 h 243"/>
              <a:gd name="T12" fmla="*/ 169563 w 298"/>
              <a:gd name="T13" fmla="*/ 87811 h 243"/>
              <a:gd name="T14" fmla="*/ 24223 w 298"/>
              <a:gd name="T15" fmla="*/ 13865 h 243"/>
              <a:gd name="T16" fmla="*/ 14995 w 298"/>
              <a:gd name="T17" fmla="*/ 48527 h 243"/>
              <a:gd name="T18" fmla="*/ 46140 w 298"/>
              <a:gd name="T19" fmla="*/ 107453 h 243"/>
              <a:gd name="T20" fmla="*/ 13842 w 298"/>
              <a:gd name="T21" fmla="*/ 99365 h 243"/>
              <a:gd name="T22" fmla="*/ 13842 w 298"/>
              <a:gd name="T23" fmla="*/ 99365 h 243"/>
              <a:gd name="T24" fmla="*/ 70363 w 298"/>
              <a:gd name="T25" fmla="*/ 168690 h 243"/>
              <a:gd name="T26" fmla="*/ 51907 w 298"/>
              <a:gd name="T27" fmla="*/ 172156 h 243"/>
              <a:gd name="T28" fmla="*/ 39219 w 298"/>
              <a:gd name="T29" fmla="*/ 169845 h 243"/>
              <a:gd name="T30" fmla="*/ 104968 w 298"/>
              <a:gd name="T31" fmla="*/ 219528 h 243"/>
              <a:gd name="T32" fmla="*/ 17302 w 298"/>
              <a:gd name="T33" fmla="*/ 249569 h 243"/>
              <a:gd name="T34" fmla="*/ 0 w 298"/>
              <a:gd name="T35" fmla="*/ 248413 h 243"/>
              <a:gd name="T36" fmla="*/ 108428 w 298"/>
              <a:gd name="T37" fmla="*/ 280765 h 243"/>
              <a:gd name="T38" fmla="*/ 309135 w 298"/>
              <a:gd name="T39" fmla="*/ 79723 h 243"/>
              <a:gd name="T40" fmla="*/ 309135 w 298"/>
              <a:gd name="T41" fmla="*/ 70480 h 243"/>
              <a:gd name="T42" fmla="*/ 343740 w 298"/>
              <a:gd name="T43" fmla="*/ 33507 h 24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98" h="243">
                <a:moveTo>
                  <a:pt x="298" y="29"/>
                </a:moveTo>
                <a:cubicBezTo>
                  <a:pt x="287" y="34"/>
                  <a:pt x="276" y="37"/>
                  <a:pt x="263" y="39"/>
                </a:cubicBezTo>
                <a:cubicBezTo>
                  <a:pt x="276" y="31"/>
                  <a:pt x="285" y="19"/>
                  <a:pt x="290" y="5"/>
                </a:cubicBezTo>
                <a:cubicBezTo>
                  <a:pt x="278" y="12"/>
                  <a:pt x="265" y="17"/>
                  <a:pt x="251" y="20"/>
                </a:cubicBezTo>
                <a:cubicBezTo>
                  <a:pt x="240" y="8"/>
                  <a:pt x="224" y="0"/>
                  <a:pt x="207" y="0"/>
                </a:cubicBezTo>
                <a:cubicBezTo>
                  <a:pt x="173" y="0"/>
                  <a:pt x="145" y="28"/>
                  <a:pt x="145" y="62"/>
                </a:cubicBezTo>
                <a:cubicBezTo>
                  <a:pt x="145" y="66"/>
                  <a:pt x="146" y="71"/>
                  <a:pt x="147" y="76"/>
                </a:cubicBezTo>
                <a:cubicBezTo>
                  <a:pt x="96" y="73"/>
                  <a:pt x="51" y="49"/>
                  <a:pt x="21" y="12"/>
                </a:cubicBezTo>
                <a:cubicBezTo>
                  <a:pt x="16" y="21"/>
                  <a:pt x="13" y="31"/>
                  <a:pt x="13" y="42"/>
                </a:cubicBezTo>
                <a:cubicBezTo>
                  <a:pt x="13" y="64"/>
                  <a:pt x="24" y="82"/>
                  <a:pt x="40" y="93"/>
                </a:cubicBezTo>
                <a:cubicBezTo>
                  <a:pt x="30" y="93"/>
                  <a:pt x="20" y="90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116"/>
                  <a:pt x="33" y="141"/>
                  <a:pt x="61" y="146"/>
                </a:cubicBezTo>
                <a:cubicBezTo>
                  <a:pt x="56" y="148"/>
                  <a:pt x="51" y="149"/>
                  <a:pt x="45" y="149"/>
                </a:cubicBezTo>
                <a:cubicBezTo>
                  <a:pt x="41" y="149"/>
                  <a:pt x="37" y="148"/>
                  <a:pt x="34" y="147"/>
                </a:cubicBezTo>
                <a:cubicBezTo>
                  <a:pt x="41" y="172"/>
                  <a:pt x="64" y="189"/>
                  <a:pt x="91" y="190"/>
                </a:cubicBezTo>
                <a:cubicBezTo>
                  <a:pt x="70" y="206"/>
                  <a:pt x="44" y="216"/>
                  <a:pt x="15" y="216"/>
                </a:cubicBezTo>
                <a:cubicBezTo>
                  <a:pt x="10" y="216"/>
                  <a:pt x="5" y="216"/>
                  <a:pt x="0" y="215"/>
                </a:cubicBezTo>
                <a:cubicBezTo>
                  <a:pt x="27" y="233"/>
                  <a:pt x="59" y="243"/>
                  <a:pt x="94" y="243"/>
                </a:cubicBezTo>
                <a:cubicBezTo>
                  <a:pt x="206" y="243"/>
                  <a:pt x="268" y="150"/>
                  <a:pt x="268" y="69"/>
                </a:cubicBezTo>
                <a:cubicBezTo>
                  <a:pt x="268" y="66"/>
                  <a:pt x="268" y="63"/>
                  <a:pt x="268" y="61"/>
                </a:cubicBezTo>
                <a:cubicBezTo>
                  <a:pt x="280" y="52"/>
                  <a:pt x="290" y="41"/>
                  <a:pt x="298" y="29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7906" y="448418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/</a:t>
            </a:r>
            <a:r>
              <a:rPr lang="en-US" sz="1100" dirty="0" err="1" smtClean="0">
                <a:solidFill>
                  <a:schemeClr val="accent2"/>
                </a:solidFill>
              </a:rPr>
              <a:t>scottpshaw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5692" y="4484189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@</a:t>
            </a:r>
            <a:r>
              <a:rPr lang="en-US" sz="1100" dirty="0" err="1" smtClean="0">
                <a:solidFill>
                  <a:schemeClr val="accent2"/>
                </a:solidFill>
              </a:rPr>
              <a:t>shawsql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19460" y="4484189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accent2"/>
                </a:solidFill>
              </a:rPr>
              <a:t>scottshaw</a:t>
            </a:r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1415852"/>
            <a:ext cx="1591938" cy="1841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670" y="334402"/>
            <a:ext cx="883074" cy="12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0850" y="937585"/>
            <a:ext cx="8242300" cy="3232727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000" dirty="0">
                <a:solidFill>
                  <a:srgbClr val="5FBB46"/>
                </a:solidFill>
              </a:rPr>
              <a:t/>
            </a:r>
            <a:br>
              <a:rPr lang="en-US" sz="2000" dirty="0">
                <a:solidFill>
                  <a:srgbClr val="5FBB46"/>
                </a:solidFill>
              </a:rPr>
            </a:br>
            <a:endParaRPr lang="en-US" dirty="0">
              <a:solidFill>
                <a:srgbClr val="5FBB46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HPL/SQL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Stored Procedures in Hive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Hive Roadmap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LLAP</a:t>
            </a: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Visualization with </a:t>
            </a:r>
            <a:r>
              <a:rPr lang="en-US" dirty="0" err="1" smtClean="0">
                <a:solidFill>
                  <a:schemeClr val="tx1"/>
                </a:solidFill>
              </a:rPr>
              <a:t>PowerBI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34" y="426023"/>
            <a:ext cx="8229600" cy="294311"/>
          </a:xfrm>
        </p:spPr>
        <p:txBody>
          <a:bodyPr/>
          <a:lstStyle/>
          <a:p>
            <a:r>
              <a:rPr lang="en-US" dirty="0" smtClean="0"/>
              <a:t>Apache Hive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5934" y="1095376"/>
            <a:ext cx="8229600" cy="3474797"/>
          </a:xfrm>
        </p:spPr>
        <p:txBody>
          <a:bodyPr/>
          <a:lstStyle/>
          <a:p>
            <a:r>
              <a:rPr lang="en-US" sz="1600" dirty="0" smtClean="0"/>
              <a:t>Initially Hive provided SQL on </a:t>
            </a:r>
            <a:r>
              <a:rPr lang="en-US" sz="1600" dirty="0" err="1" smtClean="0"/>
              <a:t>Hadoop</a:t>
            </a:r>
            <a:endParaRPr lang="en-US" sz="1600" dirty="0" smtClean="0"/>
          </a:p>
          <a:p>
            <a:pPr lvl="1"/>
            <a:r>
              <a:rPr lang="en-US" sz="1600" dirty="0" smtClean="0"/>
              <a:t>Provided a table view instead of file view of data</a:t>
            </a:r>
          </a:p>
          <a:p>
            <a:pPr lvl="1"/>
            <a:r>
              <a:rPr lang="en-US" sz="1600" dirty="0" smtClean="0"/>
              <a:t>Translated SQL to MapReduce</a:t>
            </a:r>
          </a:p>
          <a:p>
            <a:pPr lvl="1"/>
            <a:r>
              <a:rPr lang="en-US" sz="1600" dirty="0" smtClean="0"/>
              <a:t>Mostly used for ETL (Extract Transform Load)</a:t>
            </a:r>
          </a:p>
          <a:p>
            <a:pPr lvl="1"/>
            <a:r>
              <a:rPr lang="en-US" sz="1600" dirty="0" smtClean="0"/>
              <a:t>Big, batch, high start up time</a:t>
            </a:r>
          </a:p>
          <a:p>
            <a:r>
              <a:rPr lang="en-US" sz="1600" dirty="0" smtClean="0"/>
              <a:t>Around 2012 it became clear users wanted to do </a:t>
            </a:r>
            <a:r>
              <a:rPr lang="en-US" sz="1600" b="1" dirty="0" smtClean="0"/>
              <a:t>all</a:t>
            </a:r>
            <a:r>
              <a:rPr lang="en-US" sz="1600" dirty="0" smtClean="0"/>
              <a:t> data warehousing on Hadoop, not just ETL</a:t>
            </a:r>
          </a:p>
          <a:p>
            <a:r>
              <a:rPr lang="en-US" sz="1600" dirty="0" smtClean="0"/>
              <a:t>Hive has shifted over time to focus on traditional data warehousing problems</a:t>
            </a:r>
          </a:p>
          <a:p>
            <a:pPr lvl="1"/>
            <a:r>
              <a:rPr lang="en-US" sz="1600" dirty="0" smtClean="0"/>
              <a:t>Still does large ETL well</a:t>
            </a:r>
          </a:p>
          <a:p>
            <a:pPr lvl="1"/>
            <a:r>
              <a:rPr lang="en-US" sz="1600" dirty="0" smtClean="0"/>
              <a:t>Now also can be used for analytics, reporting</a:t>
            </a:r>
          </a:p>
          <a:p>
            <a:pPr lvl="1"/>
            <a:r>
              <a:rPr lang="en-US" sz="1600" dirty="0" smtClean="0"/>
              <a:t>Work being done to better support BI (Business Intelligence) tools</a:t>
            </a:r>
          </a:p>
          <a:p>
            <a:r>
              <a:rPr lang="en-US" sz="1600" dirty="0" smtClean="0"/>
              <a:t>Not OLTP, very focused on backend analytics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20" y="573178"/>
            <a:ext cx="1863401" cy="18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34" y="421694"/>
            <a:ext cx="8229600" cy="302968"/>
          </a:xfrm>
        </p:spPr>
        <p:txBody>
          <a:bodyPr/>
          <a:lstStyle/>
          <a:p>
            <a:r>
              <a:rPr lang="en-US" dirty="0" smtClean="0"/>
              <a:t>Apache Hive: Fast Facts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24097" y="1230371"/>
            <a:ext cx="7081143" cy="2807484"/>
            <a:chOff x="1656839" y="1868813"/>
            <a:chExt cx="11329828" cy="4491974"/>
          </a:xfrm>
        </p:grpSpPr>
        <p:grpSp>
          <p:nvGrpSpPr>
            <p:cNvPr id="43" name="Group 42"/>
            <p:cNvGrpSpPr/>
            <p:nvPr/>
          </p:nvGrpSpPr>
          <p:grpSpPr>
            <a:xfrm>
              <a:off x="1656839" y="1868813"/>
              <a:ext cx="11329828" cy="1790645"/>
              <a:chOff x="1656839" y="4570142"/>
              <a:chExt cx="11329828" cy="179064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656839" y="4570142"/>
                <a:ext cx="4985981" cy="1790645"/>
                <a:chOff x="2798179" y="3322983"/>
                <a:chExt cx="4985981" cy="1790645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2798179" y="3322983"/>
                  <a:ext cx="4985981" cy="179064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 anchorCtr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b="1" dirty="0">
                      <a:solidFill>
                        <a:schemeClr val="accent6"/>
                      </a:solidFill>
                    </a:rPr>
                    <a:t>Most Queries Per Hour</a:t>
                  </a:r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endParaRPr lang="en-US" dirty="0"/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sz="2000" b="1" dirty="0"/>
                    <a:t>100,000 Queries Per Hour</a:t>
                  </a:r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dirty="0"/>
                    <a:t>(Yahoo Japan)</a:t>
                  </a: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474465" y="3864215"/>
                  <a:ext cx="3583325" cy="9071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7559099" y="4570142"/>
                <a:ext cx="5427568" cy="1790645"/>
                <a:chOff x="2577389" y="3322983"/>
                <a:chExt cx="5427568" cy="1790645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2577389" y="3322983"/>
                  <a:ext cx="5427568" cy="179064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 anchorCtr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b="1" dirty="0">
                      <a:solidFill>
                        <a:schemeClr val="accent6"/>
                      </a:solidFill>
                    </a:rPr>
                    <a:t>Analytics Performance</a:t>
                  </a:r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endParaRPr lang="en-US" dirty="0"/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sz="2000" b="1" dirty="0"/>
                    <a:t>100 Million rows/s Per Node</a:t>
                  </a:r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dirty="0"/>
                    <a:t>(with Hive LLAP)</a:t>
                  </a:r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74465" y="3864215"/>
                  <a:ext cx="3583325" cy="9071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1849155" y="4570142"/>
              <a:ext cx="10190345" cy="1790645"/>
              <a:chOff x="1849155" y="1868813"/>
              <a:chExt cx="10190345" cy="179064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849155" y="1868813"/>
                <a:ext cx="4296548" cy="1790645"/>
                <a:chOff x="3142895" y="3322983"/>
                <a:chExt cx="4296548" cy="179064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142895" y="3322983"/>
                  <a:ext cx="4296548" cy="179064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 anchorCtr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b="1" dirty="0">
                      <a:solidFill>
                        <a:schemeClr val="accent6"/>
                      </a:solidFill>
                    </a:rPr>
                    <a:t>Largest Hive Warehouse</a:t>
                  </a:r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endParaRPr lang="en-US" dirty="0"/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sz="2000" b="1" dirty="0"/>
                    <a:t>300+ PB Raw Storage</a:t>
                  </a:r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dirty="0"/>
                    <a:t>(Facebook)</a:t>
                  </a: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474465" y="3864215"/>
                  <a:ext cx="3583325" cy="9071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8456175" y="1868813"/>
                <a:ext cx="3583325" cy="1790645"/>
                <a:chOff x="3474465" y="3322983"/>
                <a:chExt cx="3583325" cy="1790645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936561" y="3322983"/>
                  <a:ext cx="2709216" cy="1790645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 anchorCtr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b="1" dirty="0">
                      <a:solidFill>
                        <a:schemeClr val="accent6"/>
                      </a:solidFill>
                    </a:rPr>
                    <a:t>Largest Cluster</a:t>
                  </a:r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endParaRPr lang="en-US" dirty="0"/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sz="2000" b="1" dirty="0"/>
                    <a:t>4,500+ Nodes</a:t>
                  </a:r>
                </a:p>
                <a:p>
                  <a:pPr algn="ctr">
                    <a:lnSpc>
                      <a:spcPct val="85000"/>
                    </a:lnSpc>
                    <a:spcBef>
                      <a:spcPts val="375"/>
                    </a:spcBef>
                  </a:pPr>
                  <a:r>
                    <a:rPr lang="en-US" dirty="0"/>
                    <a:t>(Yahoo)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474465" y="3864215"/>
                  <a:ext cx="3583325" cy="9071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718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49895" y="2393423"/>
            <a:ext cx="6010224" cy="706657"/>
          </a:xfrm>
        </p:spPr>
        <p:txBody>
          <a:bodyPr/>
          <a:lstStyle/>
          <a:p>
            <a:r>
              <a:rPr lang="en-US" sz="4000" dirty="0" smtClean="0"/>
              <a:t>HPL/SQL </a:t>
            </a:r>
            <a:br>
              <a:rPr lang="en-US" sz="4000" dirty="0" smtClean="0"/>
            </a:br>
            <a:r>
              <a:rPr lang="en-US" sz="4000" dirty="0" smtClean="0"/>
              <a:t>Stored Procedures in Hive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01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3215</TotalTime>
  <Words>3138</Words>
  <Application>Microsoft Macintosh PowerPoint</Application>
  <PresentationFormat>On-screen Show (16:9)</PresentationFormat>
  <Paragraphs>757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9" baseType="lpstr">
      <vt:lpstr>Arial Black</vt:lpstr>
      <vt:lpstr>Bauhaus 93</vt:lpstr>
      <vt:lpstr>Calibri</vt:lpstr>
      <vt:lpstr>Century Gothic</vt:lpstr>
      <vt:lpstr>Consolas</vt:lpstr>
      <vt:lpstr>Courier New</vt:lpstr>
      <vt:lpstr>Lucida Grande</vt:lpstr>
      <vt:lpstr>Merriweather Sans</vt:lpstr>
      <vt:lpstr>ＭＳ Ｐゴシック</vt:lpstr>
      <vt:lpstr>Noto Sans Symbols</vt:lpstr>
      <vt:lpstr>Open Sans</vt:lpstr>
      <vt:lpstr>Segoe</vt:lpstr>
      <vt:lpstr>Segoe UI</vt:lpstr>
      <vt:lpstr>Segoe UI Light</vt:lpstr>
      <vt:lpstr>Wingdings</vt:lpstr>
      <vt:lpstr>Wingdings 2</vt:lpstr>
      <vt:lpstr>ヒラギノ角ゴ Pro W3</vt:lpstr>
      <vt:lpstr>Arial</vt:lpstr>
      <vt:lpstr>PASS 2013_SpeakerTemplate_16x9</vt:lpstr>
      <vt:lpstr>Hadoop Stored Procedures, Procedural Language, Visualization, Oh My!</vt:lpstr>
      <vt:lpstr>PowerPoint Presentation</vt:lpstr>
      <vt:lpstr>Explore Everything PASS Has to Offer </vt:lpstr>
      <vt:lpstr>Bill Preachuk Solutions Engineer, Hortonworks</vt:lpstr>
      <vt:lpstr>Scott Shaw Sr. Solutions Engineer, Hortonworks</vt:lpstr>
      <vt:lpstr>Agenda</vt:lpstr>
      <vt:lpstr>Apache Hive History</vt:lpstr>
      <vt:lpstr>Apache Hive: Fast Facts</vt:lpstr>
      <vt:lpstr>HPL/SQL  Stored Procedures in Hive</vt:lpstr>
      <vt:lpstr>Common  Objections  to Hive </vt:lpstr>
      <vt:lpstr>PowerPoint Presentation</vt:lpstr>
      <vt:lpstr>HPL/SQL History</vt:lpstr>
      <vt:lpstr>So what is HPL/SQL?</vt:lpstr>
      <vt:lpstr>Installation</vt:lpstr>
      <vt:lpstr>Command Line &amp; Configuration</vt:lpstr>
      <vt:lpstr>Testbed – SQL Server &amp; Hive </vt:lpstr>
      <vt:lpstr>Code Differences #1 – Dates &amp; Local Variables</vt:lpstr>
      <vt:lpstr>Code Differences #1 – Results</vt:lpstr>
      <vt:lpstr>Code Differences #2 – Results-Based Execution </vt:lpstr>
      <vt:lpstr>Code Differences #2 – Results-Based Execution </vt:lpstr>
      <vt:lpstr>Code Sample #3 – Flow Control &amp; Multi-RDBMS code  </vt:lpstr>
      <vt:lpstr>Code Sample #3 – Flow Control &amp; Multi-RDBMS code  </vt:lpstr>
      <vt:lpstr>Code Sample #4 – Stored Procs &amp; Error Handling</vt:lpstr>
      <vt:lpstr>Code Sample #4 – Stored Procs &amp; Error Handling</vt:lpstr>
      <vt:lpstr>Executing Stored Procedures</vt:lpstr>
      <vt:lpstr>Hive Today and Tomorrow</vt:lpstr>
      <vt:lpstr>What Is Apache Hive?</vt:lpstr>
      <vt:lpstr>Apache Hive Timeline</vt:lpstr>
      <vt:lpstr>HDP 2.5 is a Major Milestone for Hive</vt:lpstr>
      <vt:lpstr>Hive: Scalable Modern Data Warehousing with HDP</vt:lpstr>
      <vt:lpstr>PowerPoint Presentation</vt:lpstr>
      <vt:lpstr>Complete Picture</vt:lpstr>
      <vt:lpstr>LLAP (Long Live and Process)</vt:lpstr>
      <vt:lpstr>Hive 2 with LLAP Enable Interactive Query In Seconds</vt:lpstr>
      <vt:lpstr>Why LLAP?</vt:lpstr>
      <vt:lpstr>What is LLAP?</vt:lpstr>
      <vt:lpstr>Hive 2 with LLAP: Architecture Overview</vt:lpstr>
      <vt:lpstr>Power BI and Hive</vt:lpstr>
      <vt:lpstr>Session Evaluations</vt:lpstr>
      <vt:lpstr>Thank You 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Bill Preachuk</cp:lastModifiedBy>
  <cp:revision>113</cp:revision>
  <dcterms:created xsi:type="dcterms:W3CDTF">2013-07-12T18:23:55Z</dcterms:created>
  <dcterms:modified xsi:type="dcterms:W3CDTF">2016-10-27T16:36:11Z</dcterms:modified>
</cp:coreProperties>
</file>