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0"/>
  </p:notesMasterIdLst>
  <p:handoutMasterIdLst>
    <p:handoutMasterId r:id="rId31"/>
  </p:handoutMasterIdLst>
  <p:sldIdLst>
    <p:sldId id="388" r:id="rId2"/>
    <p:sldId id="390" r:id="rId3"/>
    <p:sldId id="392" r:id="rId4"/>
    <p:sldId id="417" r:id="rId5"/>
    <p:sldId id="394" r:id="rId6"/>
    <p:sldId id="391" r:id="rId7"/>
    <p:sldId id="393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10" r:id="rId16"/>
    <p:sldId id="402" r:id="rId17"/>
    <p:sldId id="403" r:id="rId18"/>
    <p:sldId id="405" r:id="rId19"/>
    <p:sldId id="406" r:id="rId20"/>
    <p:sldId id="404" r:id="rId21"/>
    <p:sldId id="412" r:id="rId22"/>
    <p:sldId id="413" r:id="rId23"/>
    <p:sldId id="416" r:id="rId24"/>
    <p:sldId id="414" r:id="rId25"/>
    <p:sldId id="415" r:id="rId26"/>
    <p:sldId id="407" r:id="rId27"/>
    <p:sldId id="408" r:id="rId28"/>
    <p:sldId id="409" r:id="rId29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417"/>
            <p14:sldId id="394"/>
            <p14:sldId id="391"/>
            <p14:sldId id="393"/>
            <p14:sldId id="395"/>
            <p14:sldId id="396"/>
            <p14:sldId id="397"/>
            <p14:sldId id="398"/>
            <p14:sldId id="399"/>
            <p14:sldId id="400"/>
            <p14:sldId id="401"/>
            <p14:sldId id="410"/>
            <p14:sldId id="402"/>
            <p14:sldId id="403"/>
            <p14:sldId id="405"/>
            <p14:sldId id="406"/>
            <p14:sldId id="404"/>
            <p14:sldId id="412"/>
            <p14:sldId id="413"/>
            <p14:sldId id="416"/>
            <p14:sldId id="414"/>
            <p14:sldId id="415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 autoAdjust="0"/>
    <p:restoredTop sz="90204" autoAdjust="0"/>
  </p:normalViewPr>
  <p:slideViewPr>
    <p:cSldViewPr snapToGrid="0">
      <p:cViewPr varScale="1">
        <p:scale>
          <a:sx n="105" d="100"/>
          <a:sy n="105" d="100"/>
        </p:scale>
        <p:origin x="7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431696" cy="1828800"/>
          </a:xfrm>
        </p:spPr>
        <p:txBody>
          <a:bodyPr>
            <a:normAutofit fontScale="90000"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8282032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Bridging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(From Hub to Switch by Way of Tree)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8/19/15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in 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95717" y="4843349"/>
            <a:ext cx="8848165" cy="20079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a frame arrives on port 1</a:t>
            </a:r>
          </a:p>
          <a:p>
            <a:r>
              <a:rPr lang="en-US" dirty="0"/>
              <a:t>If the destination MAC address is in the forwarding table, send the frame on the correct output port</a:t>
            </a:r>
          </a:p>
          <a:p>
            <a:r>
              <a:rPr lang="en-US" dirty="0"/>
              <a:t>If the destination MAC isn’t in the forwarding table, broadcast the frame on all ports except 1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32852" y="3137645"/>
            <a:ext cx="122816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27180" y="3290046"/>
            <a:ext cx="0" cy="10826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35276" y="1828799"/>
            <a:ext cx="0" cy="10826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3227" y="1443511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5131" y="4274104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7699" y="2902504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8754" y="2902502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Port 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599534" y="3137645"/>
            <a:ext cx="122816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05" y="28435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5864679" y="18287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4678" y="18287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64679" y="296704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64679" y="296704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01 L 0.00052 0.1671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6713 L -0.18576 0.166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01 L 0.00052 0.1671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6713 L -0.18576 0.16644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4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01302 0.1622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810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307246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Not adaptable (hosts may get added or removed)</a:t>
            </a:r>
          </a:p>
          <a:p>
            <a:r>
              <a:rPr lang="en-US" dirty="0"/>
              <a:t>Instead, learn addresses using a simple heuristic</a:t>
            </a:r>
          </a:p>
          <a:p>
            <a:pPr lvl="1"/>
            <a:r>
              <a:rPr lang="en-US" dirty="0"/>
              <a:t>Look at the </a:t>
            </a:r>
            <a:r>
              <a:rPr lang="en-US" dirty="0">
                <a:solidFill>
                  <a:schemeClr val="accent1"/>
                </a:solidFill>
              </a:rPr>
              <a:t>source</a:t>
            </a:r>
            <a:r>
              <a:rPr lang="en-US" dirty="0"/>
              <a:t> of frames that arrive on each port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45492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38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53614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5602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20" y="606312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3050600" y="647335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4538060" y="652526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217732" y="629442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92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4400" y="582164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5318" y="630048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8414" y="5925096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4280" y="5925096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0967"/>
              </p:ext>
            </p:extLst>
          </p:nvPr>
        </p:nvGraphicFramePr>
        <p:xfrm>
          <a:off x="5602192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31949"/>
              </p:ext>
            </p:extLst>
          </p:nvPr>
        </p:nvGraphicFramePr>
        <p:xfrm>
          <a:off x="5602188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2175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10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4128633" y="4639112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7438236" y="3363985"/>
            <a:ext cx="3035933" cy="954107"/>
            <a:chOff x="1219200" y="4876799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3" y="4876799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Delete old entries after a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3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5 L 0.14635 0.002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18828 -1.85185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Learning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3972969" cy="503192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=FF&gt;</a:t>
            </a:r>
          </a:p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=CC, </a:t>
            </a:r>
            <a:r>
              <a:rPr lang="en-US" dirty="0" err="1"/>
              <a:t>Dest</a:t>
            </a:r>
            <a:r>
              <a:rPr lang="en-US" dirty="0"/>
              <a:t>=AA&gt;</a:t>
            </a:r>
          </a:p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=EE, </a:t>
            </a:r>
            <a:r>
              <a:rPr lang="en-US" dirty="0" err="1"/>
              <a:t>Dest</a:t>
            </a:r>
            <a:r>
              <a:rPr lang="en-US" dirty="0"/>
              <a:t>=CC&gt;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0001098" y="5268287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236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9447424" y="5268287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1" idx="0"/>
          </p:cNvCxnSpPr>
          <p:nvPr/>
        </p:nvCxnSpPr>
        <p:spPr>
          <a:xfrm rot="5400000" flipH="1" flipV="1">
            <a:off x="5684678" y="4031915"/>
            <a:ext cx="1370780" cy="67248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8" y="342071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3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053229" y="644746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14026" y="644746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123362" y="5268286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00" y="577623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V="1">
            <a:off x="7569688" y="5268286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97" y="577623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75493" y="64474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36290" y="64474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6161736" y="5268287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74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V="1">
            <a:off x="5608062" y="5268287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71" y="577623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213867" y="64474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74664" y="644746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cxnSp>
        <p:nvCxnSpPr>
          <p:cNvPr id="38" name="Elbow Connector 37"/>
          <p:cNvCxnSpPr/>
          <p:nvPr/>
        </p:nvCxnSpPr>
        <p:spPr>
          <a:xfrm rot="16200000" flipV="1">
            <a:off x="6856386" y="4068165"/>
            <a:ext cx="1273623" cy="697143"/>
          </a:xfrm>
          <a:prstGeom prst="bentConnector3">
            <a:avLst>
              <a:gd name="adj1" fmla="val 55269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27174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0446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46" name="Elbow Connector 45"/>
          <p:cNvCxnSpPr/>
          <p:nvPr/>
        </p:nvCxnSpPr>
        <p:spPr>
          <a:xfrm rot="5400000" flipH="1" flipV="1">
            <a:off x="7860592" y="4031915"/>
            <a:ext cx="1370780" cy="67248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62" y="342071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Elbow Connector 47"/>
          <p:cNvCxnSpPr/>
          <p:nvPr/>
        </p:nvCxnSpPr>
        <p:spPr>
          <a:xfrm rot="16200000" flipV="1">
            <a:off x="9032300" y="4068165"/>
            <a:ext cx="1273623" cy="697143"/>
          </a:xfrm>
          <a:prstGeom prst="bentConnector3">
            <a:avLst>
              <a:gd name="adj1" fmla="val 55269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03088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06360" y="4012039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88732" y="505354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10996" y="505354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49370" y="505354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18062552">
            <a:off x="5729014" y="4320310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3600000">
            <a:off x="6751040" y="4329849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6977414">
            <a:off x="7512907" y="5473417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3599064">
            <a:off x="8061754" y="5466322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8062552">
            <a:off x="7865961" y="4320310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3600000">
            <a:off x="8894683" y="431654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6977414">
            <a:off x="9365490" y="5484958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3599064">
            <a:off x="9914337" y="5477863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45338"/>
              </p:ext>
            </p:extLst>
          </p:nvPr>
        </p:nvGraphicFramePr>
        <p:xfrm>
          <a:off x="6544866" y="20700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04258"/>
              </p:ext>
            </p:extLst>
          </p:nvPr>
        </p:nvGraphicFramePr>
        <p:xfrm>
          <a:off x="8743158" y="2071408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50210"/>
              </p:ext>
            </p:extLst>
          </p:nvPr>
        </p:nvGraphicFramePr>
        <p:xfrm>
          <a:off x="6544866" y="246988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20796"/>
              </p:ext>
            </p:extLst>
          </p:nvPr>
        </p:nvGraphicFramePr>
        <p:xfrm>
          <a:off x="8743158" y="2475478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11057"/>
              </p:ext>
            </p:extLst>
          </p:nvPr>
        </p:nvGraphicFramePr>
        <p:xfrm>
          <a:off x="6546733" y="286976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78512"/>
              </p:ext>
            </p:extLst>
          </p:nvPr>
        </p:nvGraphicFramePr>
        <p:xfrm>
          <a:off x="8745025" y="2871158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Right Arrow 64"/>
          <p:cNvSpPr/>
          <p:nvPr/>
        </p:nvSpPr>
        <p:spPr>
          <a:xfrm rot="18000000">
            <a:off x="5494825" y="5449528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3599064">
            <a:off x="6066571" y="5468969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8000000">
            <a:off x="7536673" y="5416102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4400000">
            <a:off x="6735506" y="430815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8761283" y="3481431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7200000">
            <a:off x="5719202" y="4345942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7200000">
            <a:off x="5467453" y="5489404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457044" y="1637134"/>
            <a:ext cx="107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Bridge 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63300" y="1637134"/>
            <a:ext cx="107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Bridge 2</a:t>
            </a:r>
          </a:p>
        </p:txBody>
      </p:sp>
      <p:sp>
        <p:nvSpPr>
          <p:cNvPr id="75" name="Right Arrow 74"/>
          <p:cNvSpPr/>
          <p:nvPr/>
        </p:nvSpPr>
        <p:spPr>
          <a:xfrm rot="18000000">
            <a:off x="9399878" y="5441087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3599064">
            <a:off x="9905933" y="5468969"/>
            <a:ext cx="446872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4400000">
            <a:off x="8881158" y="4290890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7200000">
            <a:off x="7811067" y="4407718"/>
            <a:ext cx="1484313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 rot="7200000">
            <a:off x="7513586" y="5480528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850694" y="3420962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54" grpId="3" animBg="1"/>
      <p:bldP spid="54" grpId="4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5" grpId="0" animBg="1"/>
      <p:bldP spid="65" grpId="1" animBg="1"/>
      <p:bldP spid="66" grpId="0" animBg="1"/>
      <p:bldP spid="66" grpId="1" animBg="1"/>
      <p:bldP spid="66" grpId="2" animBg="1"/>
      <p:bldP spid="66" grpId="3" animBg="1"/>
      <p:bldP spid="67" grpId="0" animBg="1"/>
      <p:bldP spid="67" grpId="1" animBg="1"/>
      <p:bldP spid="68" grpId="2" animBg="1"/>
      <p:bldP spid="68" grpId="3" animBg="1"/>
      <p:bldP spid="68" grpId="4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 of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1" y="1600200"/>
            <a:ext cx="4745518" cy="5014776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en-US" dirty="0"/>
              <a:t>This continues to infinity</a:t>
            </a:r>
          </a:p>
          <a:p>
            <a:pPr lvl="1"/>
            <a:r>
              <a:rPr lang="en-US" dirty="0"/>
              <a:t>How do we stop this?</a:t>
            </a:r>
          </a:p>
          <a:p>
            <a:r>
              <a:rPr lang="en-US" dirty="0"/>
              <a:t>Remove loops from the topology</a:t>
            </a:r>
          </a:p>
          <a:p>
            <a:pPr lvl="1"/>
            <a:r>
              <a:rPr lang="en-US" dirty="0"/>
              <a:t>Without physically unplugging cables</a:t>
            </a:r>
          </a:p>
          <a:p>
            <a:r>
              <a:rPr lang="en-US" dirty="0"/>
              <a:t>802.1 uses an algorithm to build and maintain a </a:t>
            </a:r>
            <a:r>
              <a:rPr lang="en-US" dirty="0">
                <a:solidFill>
                  <a:schemeClr val="accent1"/>
                </a:solidFill>
              </a:rPr>
              <a:t>spanning tree </a:t>
            </a:r>
            <a:r>
              <a:rPr lang="en-US" dirty="0"/>
              <a:t>for routing</a:t>
            </a:r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8512465" y="4360221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106" y="399151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8255918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56" y="575908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7702244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53" y="575908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68846" y="64303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38356" y="433969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297226" y="2217344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81" y="186495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7784860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178" y="186495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784860" y="287844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7125669" y="4360222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28" y="399151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091430" y="433969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3552" y="5036395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7014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02348" y="3670264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8432244" y="3230808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39991" y="3670264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88809"/>
              </p:ext>
            </p:extLst>
          </p:nvPr>
        </p:nvGraphicFramePr>
        <p:xfrm>
          <a:off x="5713340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5168"/>
              </p:ext>
            </p:extLst>
          </p:nvPr>
        </p:nvGraphicFramePr>
        <p:xfrm>
          <a:off x="9689512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8295224" y="64303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68846" y="14956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95224" y="149562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56" name="Right Arrow 55"/>
          <p:cNvSpPr/>
          <p:nvPr/>
        </p:nvSpPr>
        <p:spPr>
          <a:xfrm rot="18000000">
            <a:off x="7605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6785738" y="4450371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8517645" y="4450179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7543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8013208" y="2348071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08723"/>
              </p:ext>
            </p:extLst>
          </p:nvPr>
        </p:nvGraphicFramePr>
        <p:xfrm>
          <a:off x="5713340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92799"/>
              </p:ext>
            </p:extLst>
          </p:nvPr>
        </p:nvGraphicFramePr>
        <p:xfrm>
          <a:off x="9689512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7475617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7945613" y="3648543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7013"/>
              </p:ext>
            </p:extLst>
          </p:nvPr>
        </p:nvGraphicFramePr>
        <p:xfrm>
          <a:off x="5713340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05372"/>
              </p:ext>
            </p:extLst>
          </p:nvPr>
        </p:nvGraphicFramePr>
        <p:xfrm>
          <a:off x="9689512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2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2095500"/>
          </a:xfrm>
        </p:spPr>
        <p:txBody>
          <a:bodyPr/>
          <a:lstStyle/>
          <a:p>
            <a:r>
              <a:rPr lang="en-US" dirty="0"/>
              <a:t>A subset of edges in a graph that:</a:t>
            </a:r>
          </a:p>
          <a:p>
            <a:pPr lvl="1"/>
            <a:r>
              <a:rPr lang="en-US" dirty="0"/>
              <a:t>Span all nodes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 not create any cycles</a:t>
            </a:r>
          </a:p>
          <a:p>
            <a:r>
              <a:rPr lang="en-US" dirty="0"/>
              <a:t>This structure is a tree</a:t>
            </a:r>
          </a:p>
        </p:txBody>
      </p:sp>
      <p:sp>
        <p:nvSpPr>
          <p:cNvPr id="5" name="Oval 4"/>
          <p:cNvSpPr/>
          <p:nvPr/>
        </p:nvSpPr>
        <p:spPr>
          <a:xfrm>
            <a:off x="189547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95475" y="52339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93382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933825" y="499586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933825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848350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848350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2390775" y="4129087"/>
            <a:ext cx="15430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10" idx="2"/>
          </p:cNvCxnSpPr>
          <p:nvPr/>
        </p:nvCxnSpPr>
        <p:spPr>
          <a:xfrm>
            <a:off x="4429126" y="412908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3"/>
          </p:cNvCxnSpPr>
          <p:nvPr/>
        </p:nvCxnSpPr>
        <p:spPr>
          <a:xfrm flipV="1">
            <a:off x="4429125" y="4304202"/>
            <a:ext cx="1491760" cy="9393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4181475" y="4376738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9" idx="0"/>
          </p:cNvCxnSpPr>
          <p:nvPr/>
        </p:nvCxnSpPr>
        <p:spPr>
          <a:xfrm>
            <a:off x="4181475" y="5491163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1" idx="0"/>
          </p:cNvCxnSpPr>
          <p:nvPr/>
        </p:nvCxnSpPr>
        <p:spPr>
          <a:xfrm>
            <a:off x="6096000" y="4376737"/>
            <a:ext cx="0" cy="1733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1" idx="2"/>
          </p:cNvCxnSpPr>
          <p:nvPr/>
        </p:nvCxnSpPr>
        <p:spPr>
          <a:xfrm>
            <a:off x="4429126" y="635793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6" idx="0"/>
          </p:cNvCxnSpPr>
          <p:nvPr/>
        </p:nvCxnSpPr>
        <p:spPr>
          <a:xfrm>
            <a:off x="2143125" y="4376737"/>
            <a:ext cx="0" cy="857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8" idx="2"/>
          </p:cNvCxnSpPr>
          <p:nvPr/>
        </p:nvCxnSpPr>
        <p:spPr>
          <a:xfrm flipV="1">
            <a:off x="2390775" y="5243513"/>
            <a:ext cx="1543050" cy="238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9" idx="2"/>
          </p:cNvCxnSpPr>
          <p:nvPr/>
        </p:nvCxnSpPr>
        <p:spPr>
          <a:xfrm>
            <a:off x="2318241" y="5656753"/>
            <a:ext cx="1615585" cy="701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10" idx="2"/>
          </p:cNvCxnSpPr>
          <p:nvPr/>
        </p:nvCxnSpPr>
        <p:spPr>
          <a:xfrm>
            <a:off x="4429126" y="4129087"/>
            <a:ext cx="141922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4181475" y="4376738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9" idx="0"/>
          </p:cNvCxnSpPr>
          <p:nvPr/>
        </p:nvCxnSpPr>
        <p:spPr>
          <a:xfrm>
            <a:off x="4181475" y="5491163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0"/>
          </p:cNvCxnSpPr>
          <p:nvPr/>
        </p:nvCxnSpPr>
        <p:spPr>
          <a:xfrm>
            <a:off x="6096000" y="4376737"/>
            <a:ext cx="0" cy="1733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4"/>
            <a:endCxn id="6" idx="0"/>
          </p:cNvCxnSpPr>
          <p:nvPr/>
        </p:nvCxnSpPr>
        <p:spPr>
          <a:xfrm>
            <a:off x="2143125" y="4376737"/>
            <a:ext cx="0" cy="85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6"/>
            <a:endCxn id="8" idx="2"/>
          </p:cNvCxnSpPr>
          <p:nvPr/>
        </p:nvCxnSpPr>
        <p:spPr>
          <a:xfrm flipV="1">
            <a:off x="2390775" y="5243513"/>
            <a:ext cx="1543050" cy="238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89547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895475" y="52339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393382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3933825" y="49958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3933825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Oval 57"/>
          <p:cNvSpPr/>
          <p:nvPr/>
        </p:nvSpPr>
        <p:spPr>
          <a:xfrm>
            <a:off x="5848350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5848350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0" name="Oval 59"/>
          <p:cNvSpPr/>
          <p:nvPr/>
        </p:nvSpPr>
        <p:spPr>
          <a:xfrm>
            <a:off x="8876565" y="286116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1" name="Straight Connector 60"/>
          <p:cNvCxnSpPr>
            <a:stCxn id="69" idx="4"/>
            <a:endCxn id="71" idx="0"/>
          </p:cNvCxnSpPr>
          <p:nvPr/>
        </p:nvCxnSpPr>
        <p:spPr>
          <a:xfrm>
            <a:off x="10171965" y="4470888"/>
            <a:ext cx="0" cy="4876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9" idx="0"/>
            <a:endCxn id="60" idx="5"/>
          </p:cNvCxnSpPr>
          <p:nvPr/>
        </p:nvCxnSpPr>
        <p:spPr>
          <a:xfrm flipH="1" flipV="1">
            <a:off x="9299331" y="3283928"/>
            <a:ext cx="872635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</p:cNvCxnSpPr>
          <p:nvPr/>
        </p:nvCxnSpPr>
        <p:spPr>
          <a:xfrm>
            <a:off x="9124215" y="3356464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1" idx="4"/>
            <a:endCxn id="72" idx="0"/>
          </p:cNvCxnSpPr>
          <p:nvPr/>
        </p:nvCxnSpPr>
        <p:spPr>
          <a:xfrm>
            <a:off x="10171965" y="5453796"/>
            <a:ext cx="0" cy="58871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4"/>
            <a:endCxn id="68" idx="4"/>
          </p:cNvCxnSpPr>
          <p:nvPr/>
        </p:nvCxnSpPr>
        <p:spPr>
          <a:xfrm flipV="1">
            <a:off x="8105040" y="4470889"/>
            <a:ext cx="0" cy="11906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0"/>
            <a:endCxn id="60" idx="3"/>
          </p:cNvCxnSpPr>
          <p:nvPr/>
        </p:nvCxnSpPr>
        <p:spPr>
          <a:xfrm flipV="1">
            <a:off x="8105040" y="3283928"/>
            <a:ext cx="844060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857390" y="516621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7857390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Oval 68"/>
          <p:cNvSpPr/>
          <p:nvPr/>
        </p:nvSpPr>
        <p:spPr>
          <a:xfrm>
            <a:off x="992431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887656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1" name="Oval 70"/>
          <p:cNvSpPr/>
          <p:nvPr/>
        </p:nvSpPr>
        <p:spPr>
          <a:xfrm>
            <a:off x="9924315" y="4958496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Oval 71"/>
          <p:cNvSpPr/>
          <p:nvPr/>
        </p:nvSpPr>
        <p:spPr>
          <a:xfrm>
            <a:off x="9924315" y="6042514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2" name="Striped Right Arrow 91"/>
          <p:cNvSpPr/>
          <p:nvPr/>
        </p:nvSpPr>
        <p:spPr>
          <a:xfrm>
            <a:off x="6515100" y="4376737"/>
            <a:ext cx="1167910" cy="9953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Poem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002157" y="1600200"/>
            <a:ext cx="4558747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/>
              <a:t>Algorhyme</a:t>
            </a:r>
            <a:endParaRPr lang="en-US" sz="1800" b="1" dirty="0"/>
          </a:p>
          <a:p>
            <a:pPr marL="1234440" lvl="1" indent="-914400">
              <a:buNone/>
            </a:pPr>
            <a:r>
              <a:rPr lang="en-US" sz="1800" dirty="0"/>
              <a:t>I think that I shall never see</a:t>
            </a:r>
          </a:p>
          <a:p>
            <a:pPr marL="1234440" lvl="1" indent="-914400">
              <a:buNone/>
            </a:pPr>
            <a:r>
              <a:rPr lang="en-US" sz="1800" dirty="0"/>
              <a:t>a graph more lovely than a tree.</a:t>
            </a:r>
          </a:p>
          <a:p>
            <a:pPr marL="1234440" lvl="1" indent="-914400">
              <a:buNone/>
            </a:pPr>
            <a:r>
              <a:rPr lang="en-US" sz="1800" dirty="0"/>
              <a:t>A tree whose crucial property</a:t>
            </a:r>
          </a:p>
          <a:p>
            <a:pPr marL="1234440" lvl="1" indent="-914400">
              <a:buNone/>
            </a:pPr>
            <a:r>
              <a:rPr lang="en-US" sz="1800" dirty="0"/>
              <a:t>is loop-free connectivity.</a:t>
            </a:r>
          </a:p>
          <a:p>
            <a:pPr marL="1234440" lvl="1" indent="-914400">
              <a:buNone/>
            </a:pPr>
            <a:r>
              <a:rPr lang="en-US" sz="1800" dirty="0"/>
              <a:t>A tree that must be sure to span</a:t>
            </a:r>
          </a:p>
          <a:p>
            <a:pPr marL="1234440" lvl="1" indent="-914400">
              <a:buNone/>
            </a:pPr>
            <a:r>
              <a:rPr lang="en-US" sz="1800" dirty="0"/>
              <a:t>so packet can reach every LAN.</a:t>
            </a:r>
          </a:p>
          <a:p>
            <a:pPr marL="1234440" lvl="1" indent="-914400">
              <a:buNone/>
            </a:pPr>
            <a:r>
              <a:rPr lang="en-US" sz="1800" dirty="0"/>
              <a:t>First, the root must be selected.</a:t>
            </a:r>
          </a:p>
          <a:p>
            <a:pPr marL="1234440" lvl="1" indent="-914400">
              <a:buNone/>
            </a:pPr>
            <a:r>
              <a:rPr lang="en-US" sz="1800" dirty="0"/>
              <a:t>By ID, it is elected.</a:t>
            </a:r>
          </a:p>
          <a:p>
            <a:pPr marL="1234440" lvl="1" indent="-914400">
              <a:buNone/>
            </a:pPr>
            <a:r>
              <a:rPr lang="en-US" sz="1800" dirty="0"/>
              <a:t>Least-cost paths from root are traced.</a:t>
            </a:r>
          </a:p>
          <a:p>
            <a:pPr marL="1234440" lvl="1" indent="-914400">
              <a:buNone/>
            </a:pPr>
            <a:r>
              <a:rPr lang="en-US" sz="1800" dirty="0"/>
              <a:t>In the tree, these paths are placed.</a:t>
            </a:r>
          </a:p>
          <a:p>
            <a:pPr marL="1234440" lvl="1" indent="-914400">
              <a:buNone/>
            </a:pPr>
            <a:r>
              <a:rPr lang="en-US" sz="1800" dirty="0"/>
              <a:t>A mesh is made by folks like me,</a:t>
            </a:r>
          </a:p>
          <a:p>
            <a:pPr marL="1234440" lvl="1" indent="-914400">
              <a:buNone/>
            </a:pPr>
            <a:r>
              <a:rPr lang="en-US" sz="1800" dirty="0"/>
              <a:t>then bridges find a spanning tree.</a:t>
            </a:r>
          </a:p>
          <a:p>
            <a:pPr marL="0" indent="0">
              <a:buNone/>
            </a:pPr>
            <a:r>
              <a:rPr lang="en-US" sz="1800" dirty="0"/>
              <a:t>			- </a:t>
            </a:r>
            <a:r>
              <a:rPr lang="en-US" sz="1800" dirty="0" err="1"/>
              <a:t>Radia</a:t>
            </a:r>
            <a:r>
              <a:rPr lang="en-US" sz="1800" dirty="0"/>
              <a:t> Perlman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58" y="2012017"/>
            <a:ext cx="1937967" cy="27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6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these paths becomes the spanning tree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Bridges exchange Configuration Bridge Protocol Data Units (</a:t>
            </a:r>
            <a:r>
              <a:rPr lang="en-US" dirty="0">
                <a:solidFill>
                  <a:schemeClr val="accent1"/>
                </a:solidFill>
              </a:rPr>
              <a:t>BPDU</a:t>
            </a:r>
            <a:r>
              <a:rPr lang="en-US" dirty="0"/>
              <a:t>s) to build the tree</a:t>
            </a:r>
          </a:p>
          <a:p>
            <a:pPr lvl="1"/>
            <a:r>
              <a:rPr lang="en-US" dirty="0"/>
              <a:t>Used to elect the root bridge</a:t>
            </a:r>
          </a:p>
          <a:p>
            <a:pPr lvl="1"/>
            <a:r>
              <a:rPr lang="en-US" dirty="0"/>
              <a:t>Locate the next hop closest to the root, and its port</a:t>
            </a:r>
          </a:p>
          <a:p>
            <a:pPr lvl="1"/>
            <a:r>
              <a:rPr lang="en-US" dirty="0"/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7129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Bridge ID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BID</a:t>
            </a:r>
            <a:r>
              <a:rPr lang="en-US" dirty="0"/>
              <a:t>) = &lt;Random Number&gt;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Root Bridge</a:t>
            </a:r>
            <a:r>
              <a:rPr lang="en-US" dirty="0"/>
              <a:t>: bridge with the lowest BID in the tree</a:t>
            </a:r>
          </a:p>
          <a:p>
            <a:r>
              <a:rPr lang="en-US" dirty="0">
                <a:solidFill>
                  <a:schemeClr val="accent1"/>
                </a:solidFill>
              </a:rPr>
              <a:t>Path Cost</a:t>
            </a:r>
            <a:r>
              <a:rPr lang="en-US" dirty="0"/>
              <a:t>: cost (in hops) from a transmitting bridge to the root</a:t>
            </a:r>
          </a:p>
          <a:p>
            <a:r>
              <a:rPr lang="en-US" dirty="0"/>
              <a:t>Each port on a bridge has a unique </a:t>
            </a:r>
            <a:r>
              <a:rPr lang="en-US" dirty="0">
                <a:solidFill>
                  <a:schemeClr val="accent1"/>
                </a:solidFill>
              </a:rPr>
              <a:t>Port ID</a:t>
            </a:r>
          </a:p>
          <a:p>
            <a:r>
              <a:rPr lang="en-US" dirty="0">
                <a:solidFill>
                  <a:schemeClr val="accent1"/>
                </a:solidFill>
              </a:rPr>
              <a:t>Root Port</a:t>
            </a:r>
            <a:r>
              <a:rPr lang="en-US" dirty="0"/>
              <a:t>: port that forwards to the root on each bridge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Designated Bridge</a:t>
            </a:r>
            <a:r>
              <a:rPr lang="en-US" dirty="0"/>
              <a:t>: the bridge on a LAN that provides the minimal cost path to the root</a:t>
            </a:r>
          </a:p>
          <a:p>
            <a:pPr lvl="1"/>
            <a:r>
              <a:rPr lang="en-US" dirty="0"/>
              <a:t>The designated bridge on each LAN is unique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Root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83328"/>
            <a:ext cx="8839200" cy="5022273"/>
          </a:xfrm>
        </p:spPr>
        <p:txBody>
          <a:bodyPr/>
          <a:lstStyle/>
          <a:p>
            <a:r>
              <a:rPr lang="en-US" dirty="0"/>
              <a:t>Initially, all hosts assume they are the root</a:t>
            </a:r>
          </a:p>
          <a:p>
            <a:r>
              <a:rPr lang="en-US" dirty="0"/>
              <a:t>Bridges broadcast BPDUs: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received BPDUs, each switch chooses:</a:t>
            </a:r>
          </a:p>
          <a:p>
            <a:pPr lvl="1"/>
            <a:r>
              <a:rPr lang="en-US" dirty="0"/>
              <a:t>A new root (smallest known Root ID)</a:t>
            </a:r>
          </a:p>
          <a:p>
            <a:pPr lvl="1"/>
            <a:r>
              <a:rPr lang="en-US" dirty="0"/>
              <a:t>A new root port (what interface goes towards the root)</a:t>
            </a:r>
          </a:p>
          <a:p>
            <a:pPr lvl="1"/>
            <a:r>
              <a:rPr lang="en-US" dirty="0"/>
              <a:t>A new designated bridge (who is the next hop to root)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95772" y="3025525"/>
            <a:ext cx="5192088" cy="400110"/>
            <a:chOff x="1938564" y="1885296"/>
            <a:chExt cx="5192088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Root ID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044" y="1885296"/>
              <a:ext cx="2383545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Path Cost to Root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9589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63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BPDUs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399" y="3779520"/>
            <a:ext cx="10608365" cy="2926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R1 &lt; R2: use BPDU1</a:t>
            </a:r>
          </a:p>
          <a:p>
            <a:pPr marL="0" indent="0">
              <a:buNone/>
            </a:pPr>
            <a:r>
              <a:rPr lang="en-US" dirty="0"/>
              <a:t>else if R1 == R2 and Cost1 &lt; Cost2: use BPDU1</a:t>
            </a:r>
          </a:p>
          <a:p>
            <a:pPr marL="0" indent="0">
              <a:buNone/>
            </a:pPr>
            <a:r>
              <a:rPr lang="en-US" dirty="0"/>
              <a:t>else if R1 == R2 and Cost1 == Cost 2 and B1 &lt; B2: use BPDU1</a:t>
            </a:r>
          </a:p>
          <a:p>
            <a:pPr marL="0" indent="0">
              <a:buNone/>
            </a:pPr>
            <a:r>
              <a:rPr lang="en-US" dirty="0"/>
              <a:t>else: use BPDU2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30850" y="2944135"/>
            <a:ext cx="2596044" cy="400110"/>
            <a:chOff x="1938565" y="1885296"/>
            <a:chExt cx="2596044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38565" y="1885296"/>
              <a:ext cx="66874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07306" y="1885296"/>
              <a:ext cx="1191772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Cost1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9078" y="1885296"/>
              <a:ext cx="735531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85250" y="2944135"/>
            <a:ext cx="2596044" cy="400110"/>
            <a:chOff x="1938565" y="1885296"/>
            <a:chExt cx="2596044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938565" y="1885296"/>
              <a:ext cx="66874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7306" y="1885296"/>
              <a:ext cx="1191772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Cost2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9078" y="1885296"/>
              <a:ext cx="735531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78349" y="248247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BPDU1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2749" y="248247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BPDU2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829332" y="4298840"/>
            <a:ext cx="355328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829332" y="4867800"/>
            <a:ext cx="772106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66360" y="5355480"/>
            <a:ext cx="948473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766360" y="5930183"/>
            <a:ext cx="268170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Above the Data Link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11828" y="1600200"/>
            <a:ext cx="5538716" cy="5105400"/>
          </a:xfrm>
        </p:spPr>
        <p:txBody>
          <a:bodyPr/>
          <a:lstStyle/>
          <a:p>
            <a:r>
              <a:rPr lang="en-US" dirty="0"/>
              <a:t>Bridging</a:t>
            </a:r>
          </a:p>
          <a:p>
            <a:pPr lvl="1"/>
            <a:r>
              <a:rPr lang="en-US" dirty="0"/>
              <a:t>How do we connect LANs?</a:t>
            </a:r>
          </a:p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Route packets between LANs</a:t>
            </a:r>
          </a:p>
          <a:p>
            <a:r>
              <a:rPr lang="en-US" dirty="0"/>
              <a:t>Key challenges:</a:t>
            </a:r>
          </a:p>
          <a:p>
            <a:pPr lvl="1"/>
            <a:r>
              <a:rPr lang="en-US" dirty="0"/>
              <a:t>Plug-and-play, self configuration</a:t>
            </a:r>
          </a:p>
          <a:p>
            <a:pPr lvl="1"/>
            <a:r>
              <a:rPr lang="en-US" dirty="0"/>
              <a:t>How to resolve loops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4799" y="2238271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4536" y="2813759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4667" y="3386936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4667" y="3960113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4667" y="4533290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4667" y="5111024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94798" y="5684201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4206610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Construction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3505188" y="2975455"/>
            <a:ext cx="0" cy="1215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>
            <a:off x="3943030" y="2791101"/>
            <a:ext cx="185453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 flipV="1">
            <a:off x="6673245" y="2791101"/>
            <a:ext cx="1749758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3"/>
          </p:cNvCxnSpPr>
          <p:nvPr/>
        </p:nvCxnSpPr>
        <p:spPr>
          <a:xfrm rot="5400000">
            <a:off x="7067134" y="2581566"/>
            <a:ext cx="1399822" cy="2187601"/>
          </a:xfrm>
          <a:prstGeom prst="bentConnector2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0"/>
          </p:cNvCxnSpPr>
          <p:nvPr/>
        </p:nvCxnSpPr>
        <p:spPr>
          <a:xfrm rot="16200000" flipH="1">
            <a:off x="5929146" y="4943038"/>
            <a:ext cx="1793187" cy="895779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</p:cNvCxnSpPr>
          <p:nvPr/>
        </p:nvCxnSpPr>
        <p:spPr>
          <a:xfrm rot="5400000" flipH="1" flipV="1">
            <a:off x="4646973" y="4911189"/>
            <a:ext cx="1793189" cy="959476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1" idx="1"/>
          </p:cNvCxnSpPr>
          <p:nvPr/>
        </p:nvCxnSpPr>
        <p:spPr>
          <a:xfrm>
            <a:off x="5501670" y="6471876"/>
            <a:ext cx="13341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9" idx="1"/>
          </p:cNvCxnSpPr>
          <p:nvPr/>
        </p:nvCxnSpPr>
        <p:spPr>
          <a:xfrm>
            <a:off x="3943029" y="4375276"/>
            <a:ext cx="185453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1927935" y="2473555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1"/>
          </p:cNvCxnSpPr>
          <p:nvPr/>
        </p:nvCxnSpPr>
        <p:spPr>
          <a:xfrm flipV="1">
            <a:off x="1927935" y="2791100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283246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220176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2" idx="3"/>
            <a:endCxn id="5" idx="1"/>
          </p:cNvCxnSpPr>
          <p:nvPr/>
        </p:nvCxnSpPr>
        <p:spPr>
          <a:xfrm>
            <a:off x="2671064" y="2791099"/>
            <a:ext cx="396283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4" idx="1"/>
          </p:cNvCxnSpPr>
          <p:nvPr/>
        </p:nvCxnSpPr>
        <p:spPr>
          <a:xfrm>
            <a:off x="1927935" y="4135420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4" idx="1"/>
          </p:cNvCxnSpPr>
          <p:nvPr/>
        </p:nvCxnSpPr>
        <p:spPr>
          <a:xfrm flipV="1">
            <a:off x="1927935" y="4452965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449433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49" y="386363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>
            <a:stCxn id="44" idx="3"/>
          </p:cNvCxnSpPr>
          <p:nvPr/>
        </p:nvCxnSpPr>
        <p:spPr>
          <a:xfrm>
            <a:off x="2671064" y="4452964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2" idx="1"/>
          </p:cNvCxnSpPr>
          <p:nvPr/>
        </p:nvCxnSpPr>
        <p:spPr>
          <a:xfrm>
            <a:off x="3526369" y="6015735"/>
            <a:ext cx="0" cy="524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2" idx="1"/>
          </p:cNvCxnSpPr>
          <p:nvPr/>
        </p:nvCxnSpPr>
        <p:spPr>
          <a:xfrm flipV="1">
            <a:off x="3040843" y="6540039"/>
            <a:ext cx="485527" cy="41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57" y="62682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668" y="574394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3783971" y="6540039"/>
            <a:ext cx="108632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46461" y="6507871"/>
            <a:ext cx="485527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246460" y="6017984"/>
            <a:ext cx="122907" cy="4898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551385" y="6510067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833677" y="2793117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9833676" y="2479962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95" y="28666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95" y="223595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9138601" y="2795312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0" idx="0"/>
          </p:cNvCxnSpPr>
          <p:nvPr/>
        </p:nvCxnSpPr>
        <p:spPr>
          <a:xfrm>
            <a:off x="5797562" y="1851884"/>
            <a:ext cx="451484" cy="169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0" idx="0"/>
          </p:cNvCxnSpPr>
          <p:nvPr/>
        </p:nvCxnSpPr>
        <p:spPr>
          <a:xfrm flipV="1">
            <a:off x="6249046" y="1836810"/>
            <a:ext cx="424198" cy="1846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44" y="156502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28" y="156502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>
            <a:endCxn id="70" idx="2"/>
          </p:cNvCxnSpPr>
          <p:nvPr/>
        </p:nvCxnSpPr>
        <p:spPr>
          <a:xfrm flipV="1">
            <a:off x="6249046" y="2279074"/>
            <a:ext cx="0" cy="3545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47" y="260674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47" y="41909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63" y="260674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04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62" y="41909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87" y="62875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87" y="6287522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413461" y="266229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13461" y="432416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26369" y="641123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04" y="623608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581" y="574619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988858" y="6381266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576074" y="266651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20245" y="2021472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67829" y="2145081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0: 0/0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4442" y="2167656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12/0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69073" y="2101212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3/0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39107" y="37292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27/0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39984" y="36829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41/0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54228" y="5801264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9/0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6058" y="5793382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68/0</a:t>
            </a:r>
          </a:p>
        </p:txBody>
      </p:sp>
      <p:cxnSp>
        <p:nvCxnSpPr>
          <p:cNvPr id="29" name="Straight Arrow Connector 28"/>
          <p:cNvCxnSpPr>
            <a:stCxn id="7" idx="1"/>
            <a:endCxn id="5" idx="3"/>
          </p:cNvCxnSpPr>
          <p:nvPr/>
        </p:nvCxnSpPr>
        <p:spPr>
          <a:xfrm flipH="1">
            <a:off x="3943030" y="2791101"/>
            <a:ext cx="185453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  <a:endCxn id="5" idx="2"/>
          </p:cNvCxnSpPr>
          <p:nvPr/>
        </p:nvCxnSpPr>
        <p:spPr>
          <a:xfrm flipV="1">
            <a:off x="3505188" y="2975455"/>
            <a:ext cx="0" cy="121546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02802" y="3682957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0/1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29402" y="2167655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0/1</a:t>
            </a:r>
          </a:p>
        </p:txBody>
      </p:sp>
      <p:cxnSp>
        <p:nvCxnSpPr>
          <p:cNvPr id="47" name="Elbow Connector 46"/>
          <p:cNvCxnSpPr>
            <a:stCxn id="9" idx="3"/>
            <a:endCxn id="8" idx="2"/>
          </p:cNvCxnSpPr>
          <p:nvPr/>
        </p:nvCxnSpPr>
        <p:spPr>
          <a:xfrm flipV="1">
            <a:off x="6673245" y="2975454"/>
            <a:ext cx="2187601" cy="1399822"/>
          </a:xfrm>
          <a:prstGeom prst="bentConnector2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12305" y="3673755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3/1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40286" y="5764993"/>
            <a:ext cx="117051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9/1</a:t>
            </a:r>
          </a:p>
        </p:txBody>
      </p:sp>
      <p:cxnSp>
        <p:nvCxnSpPr>
          <p:cNvPr id="89" name="Straight Arrow Connector 88"/>
          <p:cNvCxnSpPr>
            <a:stCxn id="11" idx="1"/>
            <a:endCxn id="10" idx="3"/>
          </p:cNvCxnSpPr>
          <p:nvPr/>
        </p:nvCxnSpPr>
        <p:spPr>
          <a:xfrm flipH="1">
            <a:off x="5501670" y="6471876"/>
            <a:ext cx="133411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12304" y="3682956"/>
            <a:ext cx="117051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0/2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69070" y="2099795"/>
            <a:ext cx="100059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0/2</a:t>
            </a:r>
          </a:p>
        </p:txBody>
      </p:sp>
      <p:cxnSp>
        <p:nvCxnSpPr>
          <p:cNvPr id="94" name="Straight Arrow Connector 93"/>
          <p:cNvCxnSpPr>
            <a:stCxn id="9" idx="1"/>
            <a:endCxn id="6" idx="3"/>
          </p:cNvCxnSpPr>
          <p:nvPr/>
        </p:nvCxnSpPr>
        <p:spPr>
          <a:xfrm flipH="1">
            <a:off x="3943029" y="4375276"/>
            <a:ext cx="18545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1"/>
            <a:endCxn id="7" idx="3"/>
          </p:cNvCxnSpPr>
          <p:nvPr/>
        </p:nvCxnSpPr>
        <p:spPr>
          <a:xfrm flipH="1">
            <a:off x="6673245" y="2791101"/>
            <a:ext cx="1749758" cy="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38414" y="5764992"/>
            <a:ext cx="117051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3/2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28432" y="5793381"/>
            <a:ext cx="100059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3/2</a:t>
            </a:r>
          </a:p>
        </p:txBody>
      </p:sp>
      <p:cxnSp>
        <p:nvCxnSpPr>
          <p:cNvPr id="103" name="Elbow Connector 102"/>
          <p:cNvCxnSpPr>
            <a:stCxn id="10" idx="0"/>
          </p:cNvCxnSpPr>
          <p:nvPr/>
        </p:nvCxnSpPr>
        <p:spPr>
          <a:xfrm rot="5400000" flipH="1" flipV="1">
            <a:off x="4679622" y="4943839"/>
            <a:ext cx="1727891" cy="959477"/>
          </a:xfrm>
          <a:prstGeom prst="bentConnector3">
            <a:avLst>
              <a:gd name="adj1" fmla="val 5201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0"/>
          </p:cNvCxnSpPr>
          <p:nvPr/>
        </p:nvCxnSpPr>
        <p:spPr>
          <a:xfrm rot="16200000" flipV="1">
            <a:off x="5961795" y="4975687"/>
            <a:ext cx="1727891" cy="895779"/>
          </a:xfrm>
          <a:prstGeom prst="bentConnector3">
            <a:avLst>
              <a:gd name="adj1" fmla="val 5200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938049" y="5769544"/>
            <a:ext cx="1170513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0/3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027864" y="5795532"/>
            <a:ext cx="1000595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0/3</a:t>
            </a:r>
          </a:p>
        </p:txBody>
      </p:sp>
      <p:sp>
        <p:nvSpPr>
          <p:cNvPr id="114" name="Multiply 113"/>
          <p:cNvSpPr/>
          <p:nvPr/>
        </p:nvSpPr>
        <p:spPr>
          <a:xfrm>
            <a:off x="6310099" y="6215182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6748159" y="410997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14223B6-32F7-4912-81B7-B8D0452CE98C}"/>
              </a:ext>
            </a:extLst>
          </p:cNvPr>
          <p:cNvSpPr txBox="1"/>
          <p:nvPr/>
        </p:nvSpPr>
        <p:spPr>
          <a:xfrm>
            <a:off x="7683789" y="261580"/>
            <a:ext cx="429977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Legend</a:t>
            </a:r>
          </a:p>
          <a:p>
            <a:pPr algn="ctr"/>
            <a:r>
              <a:rPr lang="en-US" sz="2000" dirty="0"/>
              <a:t>Bridge ID: Root Bridge ID / Cost to Root</a:t>
            </a:r>
          </a:p>
        </p:txBody>
      </p:sp>
    </p:spTree>
    <p:extLst>
      <p:ext uri="{BB962C8B-B14F-4D97-AF65-F5344CB8AC3E}">
        <p14:creationId xmlns:p14="http://schemas.microsoft.com/office/powerpoint/2010/main" val="316062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100" grpId="0" animBg="1"/>
      <p:bldP spid="10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Designated Bridges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4271" y="1263440"/>
            <a:ext cx="7112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163671" y="1600200"/>
            <a:ext cx="6825130" cy="5105400"/>
          </a:xfrm>
        </p:spPr>
        <p:txBody>
          <a:bodyPr>
            <a:normAutofit/>
          </a:bodyPr>
          <a:lstStyle/>
          <a:p>
            <a:r>
              <a:rPr lang="en-US" dirty="0"/>
              <a:t>Ultimately, each bridge must decide to </a:t>
            </a:r>
            <a:r>
              <a:rPr lang="en-US" dirty="0">
                <a:solidFill>
                  <a:srgbClr val="00B050"/>
                </a:solidFill>
              </a:rPr>
              <a:t>enable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disable</a:t>
            </a:r>
            <a:r>
              <a:rPr lang="en-US" dirty="0"/>
              <a:t> each port</a:t>
            </a:r>
          </a:p>
          <a:p>
            <a:r>
              <a:rPr lang="en-US" dirty="0"/>
              <a:t>Reasons to keep a port </a:t>
            </a:r>
            <a:r>
              <a:rPr lang="en-US" dirty="0">
                <a:solidFill>
                  <a:srgbClr val="00B050"/>
                </a:solidFill>
              </a:rPr>
              <a:t>enabled</a:t>
            </a:r>
            <a:r>
              <a:rPr lang="en-US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The port is a root port</a:t>
            </a:r>
          </a:p>
          <a:p>
            <a:pPr lvl="2"/>
            <a:r>
              <a:rPr lang="en-US" dirty="0"/>
              <a:t>You need to be able to forward packets to the root of the spanning tree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You are the designated bridge for that LAN</a:t>
            </a:r>
          </a:p>
          <a:p>
            <a:pPr lvl="2"/>
            <a:r>
              <a:rPr lang="en-US" dirty="0"/>
              <a:t>Your BPDU was the best BPDU you heard on that LAN</a:t>
            </a:r>
          </a:p>
        </p:txBody>
      </p: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58" y="548793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94" y="2972539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81" y="548793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>
            <a:endCxn id="12" idx="1"/>
          </p:cNvCxnSpPr>
          <p:nvPr/>
        </p:nvCxnSpPr>
        <p:spPr>
          <a:xfrm>
            <a:off x="809388" y="3993322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1"/>
          </p:cNvCxnSpPr>
          <p:nvPr/>
        </p:nvCxnSpPr>
        <p:spPr>
          <a:xfrm flipV="1">
            <a:off x="809388" y="4310867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2" y="435223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2" y="3721536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94914" y="418206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7" idx="3"/>
          </p:cNvCxnSpPr>
          <p:nvPr/>
        </p:nvCxnSpPr>
        <p:spPr>
          <a:xfrm flipH="1">
            <a:off x="3771983" y="3950104"/>
            <a:ext cx="448271" cy="3607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7" idx="3"/>
          </p:cNvCxnSpPr>
          <p:nvPr/>
        </p:nvCxnSpPr>
        <p:spPr>
          <a:xfrm flipH="1" flipV="1">
            <a:off x="3771983" y="4310866"/>
            <a:ext cx="448271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435223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372153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514381" y="418206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endCxn id="26" idx="0"/>
          </p:cNvCxnSpPr>
          <p:nvPr/>
        </p:nvCxnSpPr>
        <p:spPr>
          <a:xfrm flipH="1">
            <a:off x="2523332" y="1968743"/>
            <a:ext cx="223265" cy="3730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6" idx="0"/>
          </p:cNvCxnSpPr>
          <p:nvPr/>
        </p:nvCxnSpPr>
        <p:spPr>
          <a:xfrm>
            <a:off x="2239892" y="1976899"/>
            <a:ext cx="283440" cy="3649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58" y="166294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35" y="1676539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394531" y="2341840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5" idx="0"/>
            <a:endCxn id="12" idx="2"/>
          </p:cNvCxnSpPr>
          <p:nvPr/>
        </p:nvCxnSpPr>
        <p:spPr>
          <a:xfrm flipV="1">
            <a:off x="1414300" y="4439667"/>
            <a:ext cx="9415" cy="1048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0"/>
            <a:endCxn id="17" idx="2"/>
          </p:cNvCxnSpPr>
          <p:nvPr/>
        </p:nvCxnSpPr>
        <p:spPr>
          <a:xfrm flipH="1" flipV="1">
            <a:off x="3643182" y="4439667"/>
            <a:ext cx="19541" cy="1048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0"/>
            <a:endCxn id="6" idx="1"/>
          </p:cNvCxnSpPr>
          <p:nvPr/>
        </p:nvCxnSpPr>
        <p:spPr>
          <a:xfrm rot="5400000" flipH="1" flipV="1">
            <a:off x="1238919" y="3341691"/>
            <a:ext cx="1025171" cy="65557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0"/>
            <a:endCxn id="6" idx="3"/>
          </p:cNvCxnSpPr>
          <p:nvPr/>
        </p:nvCxnSpPr>
        <p:spPr>
          <a:xfrm rot="16200000" flipV="1">
            <a:off x="2786495" y="3325377"/>
            <a:ext cx="1025171" cy="688205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6" idx="0"/>
          </p:cNvCxnSpPr>
          <p:nvPr/>
        </p:nvCxnSpPr>
        <p:spPr>
          <a:xfrm flipH="1">
            <a:off x="2517136" y="2599442"/>
            <a:ext cx="6196" cy="3730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3"/>
            <a:endCxn id="7" idx="1"/>
          </p:cNvCxnSpPr>
          <p:nvPr/>
        </p:nvCxnSpPr>
        <p:spPr>
          <a:xfrm flipV="1">
            <a:off x="1852141" y="5672291"/>
            <a:ext cx="137274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499582" y="2481182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3299080" y="1934735"/>
            <a:ext cx="764381" cy="542273"/>
          </a:xfrm>
          <a:prstGeom prst="wedgeRectCallout">
            <a:avLst>
              <a:gd name="adj1" fmla="val -140459"/>
              <a:gd name="adj2" fmla="val 130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3886871" y="2655127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4599440" y="4963801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127067" y="509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1052151" y="6113320"/>
            <a:ext cx="764381" cy="542273"/>
          </a:xfrm>
          <a:prstGeom prst="wedgeRectCallout">
            <a:avLst>
              <a:gd name="adj1" fmla="val 55363"/>
              <a:gd name="adj2" fmla="val -117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3038033" y="6119602"/>
            <a:ext cx="764381" cy="542273"/>
          </a:xfrm>
          <a:prstGeom prst="wedgeRectCallout">
            <a:avLst>
              <a:gd name="adj1" fmla="val -43612"/>
              <a:gd name="adj2" fmla="val -119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23925" y="3303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97462" y="49995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75749" y="49995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</a:t>
            </a:r>
          </a:p>
        </p:txBody>
      </p:sp>
      <p:sp>
        <p:nvSpPr>
          <p:cNvPr id="61" name="Rectangular Callout 60"/>
          <p:cNvSpPr/>
          <p:nvPr/>
        </p:nvSpPr>
        <p:spPr>
          <a:xfrm>
            <a:off x="3299080" y="1934735"/>
            <a:ext cx="764381" cy="542273"/>
          </a:xfrm>
          <a:prstGeom prst="wedgeRectCallout">
            <a:avLst>
              <a:gd name="adj1" fmla="val -140459"/>
              <a:gd name="adj2" fmla="val 13016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  <a:endParaRPr lang="en-US" sz="2800" dirty="0"/>
          </a:p>
        </p:txBody>
      </p:sp>
      <p:sp>
        <p:nvSpPr>
          <p:cNvPr id="62" name="Rectangular Callout 61"/>
          <p:cNvSpPr/>
          <p:nvPr/>
        </p:nvSpPr>
        <p:spPr>
          <a:xfrm>
            <a:off x="4597023" y="4967055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1</a:t>
            </a:r>
          </a:p>
        </p:txBody>
      </p:sp>
      <p:sp>
        <p:nvSpPr>
          <p:cNvPr id="63" name="Rectangular Callout 62"/>
          <p:cNvSpPr/>
          <p:nvPr/>
        </p:nvSpPr>
        <p:spPr>
          <a:xfrm>
            <a:off x="127066" y="509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1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501607" y="2480219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pic>
        <p:nvPicPr>
          <p:cNvPr id="6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31" y="6162027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Connector 65"/>
          <p:cNvCxnSpPr>
            <a:endCxn id="65" idx="0"/>
          </p:cNvCxnSpPr>
          <p:nvPr/>
        </p:nvCxnSpPr>
        <p:spPr>
          <a:xfrm>
            <a:off x="2484717" y="5658474"/>
            <a:ext cx="1" cy="5035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ular Callout 71"/>
          <p:cNvSpPr/>
          <p:nvPr/>
        </p:nvSpPr>
        <p:spPr>
          <a:xfrm>
            <a:off x="1052151" y="6113320"/>
            <a:ext cx="764381" cy="542273"/>
          </a:xfrm>
          <a:prstGeom prst="wedgeRectCallout">
            <a:avLst>
              <a:gd name="adj1" fmla="val 55363"/>
              <a:gd name="adj2" fmla="val -11793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3032786" y="6115453"/>
            <a:ext cx="764381" cy="542273"/>
          </a:xfrm>
          <a:prstGeom prst="wedgeRectCallout">
            <a:avLst>
              <a:gd name="adj1" fmla="val -43612"/>
              <a:gd name="adj2" fmla="val -1190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Off</a:t>
            </a:r>
          </a:p>
        </p:txBody>
      </p:sp>
      <p:sp>
        <p:nvSpPr>
          <p:cNvPr id="74" name="Rectangular Callout 73"/>
          <p:cNvSpPr/>
          <p:nvPr/>
        </p:nvSpPr>
        <p:spPr>
          <a:xfrm>
            <a:off x="3884589" y="2655126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8A3CBF6-D08F-FD4C-B7C2-8AEC55F45ABB}"/>
              </a:ext>
            </a:extLst>
          </p:cNvPr>
          <p:cNvSpPr/>
          <p:nvPr/>
        </p:nvSpPr>
        <p:spPr>
          <a:xfrm>
            <a:off x="2361443" y="554348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72" grpId="0" animBg="1"/>
      <p:bldP spid="73" grpId="0" animBg="1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ular Callout 77"/>
          <p:cNvSpPr/>
          <p:nvPr/>
        </p:nvSpPr>
        <p:spPr>
          <a:xfrm>
            <a:off x="1596735" y="5393632"/>
            <a:ext cx="764381" cy="542273"/>
          </a:xfrm>
          <a:prstGeom prst="wedgeRectCallout">
            <a:avLst>
              <a:gd name="adj1" fmla="val 13046"/>
              <a:gd name="adj2" fmla="val 118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79" name="Rectangular Callout 78"/>
          <p:cNvSpPr/>
          <p:nvPr/>
        </p:nvSpPr>
        <p:spPr>
          <a:xfrm>
            <a:off x="2732994" y="5393629"/>
            <a:ext cx="764381" cy="542273"/>
          </a:xfrm>
          <a:prstGeom prst="wedgeRectCallout">
            <a:avLst>
              <a:gd name="adj1" fmla="val -8112"/>
              <a:gd name="adj2" fmla="val 118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Designated Bridges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4271" y="1263440"/>
            <a:ext cx="7112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58" y="421793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294" y="2210539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81" y="421793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809388" y="3231321"/>
            <a:ext cx="60181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2" y="2959536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3662723" y="3184849"/>
            <a:ext cx="48628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295953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Elbow Connector 39"/>
          <p:cNvCxnSpPr>
            <a:stCxn id="5" idx="0"/>
            <a:endCxn id="6" idx="1"/>
          </p:cNvCxnSpPr>
          <p:nvPr/>
        </p:nvCxnSpPr>
        <p:spPr>
          <a:xfrm rot="5400000" flipH="1" flipV="1">
            <a:off x="835276" y="2973919"/>
            <a:ext cx="1823043" cy="66499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0"/>
            <a:endCxn id="6" idx="3"/>
          </p:cNvCxnSpPr>
          <p:nvPr/>
        </p:nvCxnSpPr>
        <p:spPr>
          <a:xfrm rot="16200000" flipV="1">
            <a:off x="2397329" y="2952542"/>
            <a:ext cx="1823042" cy="70774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499582" y="1719182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3886871" y="1893127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4599440" y="3693801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127067" y="382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127066" y="4779802"/>
            <a:ext cx="764381" cy="542273"/>
          </a:xfrm>
          <a:prstGeom prst="wedgeRectCallout">
            <a:avLst>
              <a:gd name="adj1" fmla="val 104190"/>
              <a:gd name="adj2" fmla="val -73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4602270" y="4706532"/>
            <a:ext cx="764381" cy="542273"/>
          </a:xfrm>
          <a:prstGeom prst="wedgeRectCallout">
            <a:avLst>
              <a:gd name="adj1" fmla="val -161611"/>
              <a:gd name="adj2" fmla="val -61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23925" y="2541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97462" y="37295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75749" y="372950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</a:t>
            </a:r>
          </a:p>
        </p:txBody>
      </p:sp>
      <p:sp>
        <p:nvSpPr>
          <p:cNvPr id="62" name="Rectangular Callout 61"/>
          <p:cNvSpPr/>
          <p:nvPr/>
        </p:nvSpPr>
        <p:spPr>
          <a:xfrm>
            <a:off x="4597023" y="3697055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1</a:t>
            </a:r>
          </a:p>
        </p:txBody>
      </p:sp>
      <p:sp>
        <p:nvSpPr>
          <p:cNvPr id="63" name="Rectangular Callout 62"/>
          <p:cNvSpPr/>
          <p:nvPr/>
        </p:nvSpPr>
        <p:spPr>
          <a:xfrm>
            <a:off x="127066" y="3828741"/>
            <a:ext cx="764381" cy="542273"/>
          </a:xfrm>
          <a:prstGeom prst="wedgeRectCallout">
            <a:avLst>
              <a:gd name="adj1" fmla="val 105652"/>
              <a:gd name="adj2" fmla="val -301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1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501607" y="1718219"/>
            <a:ext cx="764381" cy="542273"/>
          </a:xfrm>
          <a:prstGeom prst="wedgeRectCallout">
            <a:avLst>
              <a:gd name="adj1" fmla="val 152130"/>
              <a:gd name="adj2" fmla="val 5820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809389" y="5763610"/>
            <a:ext cx="59326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ular Callout 71"/>
          <p:cNvSpPr/>
          <p:nvPr/>
        </p:nvSpPr>
        <p:spPr>
          <a:xfrm>
            <a:off x="127066" y="4785989"/>
            <a:ext cx="764381" cy="542273"/>
          </a:xfrm>
          <a:prstGeom prst="wedgeRectCallout">
            <a:avLst>
              <a:gd name="adj1" fmla="val 104190"/>
              <a:gd name="adj2" fmla="val -7549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4597023" y="4702383"/>
            <a:ext cx="764381" cy="542273"/>
          </a:xfrm>
          <a:prstGeom prst="wedgeRectCallout">
            <a:avLst>
              <a:gd name="adj1" fmla="val -159983"/>
              <a:gd name="adj2" fmla="val -6051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sp>
        <p:nvSpPr>
          <p:cNvPr id="74" name="Rectangular Callout 73"/>
          <p:cNvSpPr/>
          <p:nvPr/>
        </p:nvSpPr>
        <p:spPr>
          <a:xfrm>
            <a:off x="3884589" y="1893126"/>
            <a:ext cx="764381" cy="542273"/>
          </a:xfrm>
          <a:prstGeom prst="wedgeRectCallout">
            <a:avLst>
              <a:gd name="adj1" fmla="val -164079"/>
              <a:gd name="adj2" fmla="val 25983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2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662723" y="5740544"/>
            <a:ext cx="48628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21" y="5515230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3" y="620715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5" idx="2"/>
            <a:endCxn id="69" idx="1"/>
          </p:cNvCxnSpPr>
          <p:nvPr/>
        </p:nvCxnSpPr>
        <p:spPr>
          <a:xfrm rot="16200000" flipH="1">
            <a:off x="859326" y="5141619"/>
            <a:ext cx="1804860" cy="69491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9" y="5515230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Elbow Connector 70"/>
          <p:cNvCxnSpPr>
            <a:stCxn id="7" idx="2"/>
            <a:endCxn id="69" idx="3"/>
          </p:cNvCxnSpPr>
          <p:nvPr/>
        </p:nvCxnSpPr>
        <p:spPr>
          <a:xfrm rot="5400000">
            <a:off x="2421380" y="5150162"/>
            <a:ext cx="1804861" cy="67782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ular Callout 75"/>
          <p:cNvSpPr/>
          <p:nvPr/>
        </p:nvSpPr>
        <p:spPr>
          <a:xfrm>
            <a:off x="1597662" y="5393632"/>
            <a:ext cx="764381" cy="542273"/>
          </a:xfrm>
          <a:prstGeom prst="wedgeRectCallout">
            <a:avLst>
              <a:gd name="adj1" fmla="val 12233"/>
              <a:gd name="adj2" fmla="val 11836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On, 1</a:t>
            </a:r>
          </a:p>
        </p:txBody>
      </p:sp>
      <p:sp>
        <p:nvSpPr>
          <p:cNvPr id="77" name="Rectangular Callout 76"/>
          <p:cNvSpPr/>
          <p:nvPr/>
        </p:nvSpPr>
        <p:spPr>
          <a:xfrm>
            <a:off x="2732994" y="5393632"/>
            <a:ext cx="764381" cy="542273"/>
          </a:xfrm>
          <a:prstGeom prst="wedgeRectCallout">
            <a:avLst>
              <a:gd name="adj1" fmla="val -6484"/>
              <a:gd name="adj2" fmla="val 118365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Off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342968" y="578343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9B69C86-E399-D046-83B3-CC7357070A2D}"/>
              </a:ext>
            </a:extLst>
          </p:cNvPr>
          <p:cNvSpPr/>
          <p:nvPr/>
        </p:nvSpPr>
        <p:spPr>
          <a:xfrm>
            <a:off x="3533921" y="3064037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406D563-B4E1-8D4F-8726-A543C206C774}"/>
              </a:ext>
            </a:extLst>
          </p:cNvPr>
          <p:cNvSpPr/>
          <p:nvPr/>
        </p:nvSpPr>
        <p:spPr>
          <a:xfrm>
            <a:off x="3550462" y="560548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DAA38A6-0E71-0947-AFF2-8FC1861D6F3F}"/>
              </a:ext>
            </a:extLst>
          </p:cNvPr>
          <p:cNvSpPr/>
          <p:nvPr/>
        </p:nvSpPr>
        <p:spPr>
          <a:xfrm>
            <a:off x="1290723" y="3097796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860AF90-F244-C649-8DF4-1E5D9439897C}"/>
              </a:ext>
            </a:extLst>
          </p:cNvPr>
          <p:cNvSpPr/>
          <p:nvPr/>
        </p:nvSpPr>
        <p:spPr>
          <a:xfrm>
            <a:off x="1279868" y="5654635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xmlns="" id="{87643566-61CE-134D-98CA-228A6864ABC9}"/>
              </a:ext>
            </a:extLst>
          </p:cNvPr>
          <p:cNvSpPr txBox="1">
            <a:spLocks/>
          </p:cNvSpPr>
          <p:nvPr/>
        </p:nvSpPr>
        <p:spPr>
          <a:xfrm>
            <a:off x="5163671" y="1600200"/>
            <a:ext cx="682513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Ultimately, each bridge must decide to </a:t>
            </a:r>
            <a:r>
              <a:rPr lang="en-US" dirty="0">
                <a:solidFill>
                  <a:srgbClr val="00B050"/>
                </a:solidFill>
              </a:rPr>
              <a:t>enable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disable</a:t>
            </a:r>
            <a:r>
              <a:rPr lang="en-US" dirty="0"/>
              <a:t> each port</a:t>
            </a:r>
          </a:p>
          <a:p>
            <a:r>
              <a:rPr lang="en-US" dirty="0"/>
              <a:t>Reasons to keep a port </a:t>
            </a:r>
            <a:r>
              <a:rPr lang="en-US" dirty="0">
                <a:solidFill>
                  <a:srgbClr val="00B050"/>
                </a:solidFill>
              </a:rPr>
              <a:t>enabled</a:t>
            </a:r>
            <a:r>
              <a:rPr lang="en-US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The port is a root port</a:t>
            </a:r>
          </a:p>
          <a:p>
            <a:pPr lvl="2"/>
            <a:r>
              <a:rPr lang="en-US" dirty="0"/>
              <a:t>You need to be able to forward packets to the root of the spanning tree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You are the designated bridge for that LAN</a:t>
            </a:r>
          </a:p>
          <a:p>
            <a:pPr lvl="2"/>
            <a:r>
              <a:rPr lang="en-US" dirty="0"/>
              <a:t>Your BPDU was the best BPDU you heard on that LAN</a:t>
            </a:r>
          </a:p>
        </p:txBody>
      </p:sp>
    </p:spTree>
    <p:extLst>
      <p:ext uri="{BB962C8B-B14F-4D97-AF65-F5344CB8AC3E}">
        <p14:creationId xmlns:p14="http://schemas.microsoft.com/office/powerpoint/2010/main" val="31983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63" grpId="0" animBg="1"/>
      <p:bldP spid="64" grpId="0" animBg="1"/>
      <p:bldP spid="72" grpId="0" animBg="1"/>
      <p:bldP spid="73" grpId="0" animBg="1"/>
      <p:bldP spid="74" grpId="0" animBg="1"/>
      <p:bldP spid="76" grpId="0" animBg="1"/>
      <p:bldP spid="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A3335-81DB-B545-8706-D7F01A2A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(easier)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082ED0A-2CCE-0E46-8188-1C3C35A4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1392F4-369F-A44C-9C43-624DED78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24" y="1887063"/>
            <a:ext cx="7972657" cy="43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54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E79CB-B7B2-2442-A5AC-2915B40C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(harder)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9A0005-BA68-8D43-A113-7D5036F9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4FAFFDB-E0FD-5D48-9E73-5EA456C574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79" y="-723513"/>
            <a:ext cx="6490009" cy="7015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7B3139F-8D36-C74F-844C-886392B6AA47}"/>
              </a:ext>
            </a:extLst>
          </p:cNvPr>
          <p:cNvSpPr/>
          <p:nvPr/>
        </p:nvSpPr>
        <p:spPr>
          <a:xfrm>
            <a:off x="4988157" y="-596525"/>
            <a:ext cx="1973766" cy="18571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D278F7-E1A0-5D4C-9A92-FE3537A4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(again)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CDAEA67-A062-FB40-AD92-57D685F7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81935E-3DDB-4548-A758-18E66E81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80" y="1561070"/>
            <a:ext cx="7649040" cy="48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21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 vs. Switches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8001518" cy="5105400"/>
          </a:xfrm>
        </p:spPr>
        <p:txBody>
          <a:bodyPr/>
          <a:lstStyle/>
          <a:p>
            <a:r>
              <a:rPr lang="en-US" dirty="0"/>
              <a:t>Bridges make it possible to increase LAN capacity</a:t>
            </a:r>
          </a:p>
          <a:p>
            <a:pPr lvl="1"/>
            <a:r>
              <a:rPr lang="en-US" dirty="0"/>
              <a:t>Reduces the amount of broadcast packets</a:t>
            </a:r>
          </a:p>
          <a:p>
            <a:pPr lvl="1"/>
            <a:r>
              <a:rPr lang="en-US" dirty="0"/>
              <a:t>No loops</a:t>
            </a:r>
          </a:p>
          <a:p>
            <a:r>
              <a:rPr lang="en-US" dirty="0"/>
              <a:t>Switch is a special case of a bridge</a:t>
            </a:r>
          </a:p>
          <a:p>
            <a:pPr lvl="1"/>
            <a:r>
              <a:rPr lang="en-US" dirty="0"/>
              <a:t>Each port is connected to a </a:t>
            </a:r>
            <a:r>
              <a:rPr lang="en-US" dirty="0">
                <a:solidFill>
                  <a:schemeClr val="accent1"/>
                </a:solidFill>
              </a:rPr>
              <a:t>single </a:t>
            </a:r>
            <a:r>
              <a:rPr lang="en-US" dirty="0"/>
              <a:t>host</a:t>
            </a:r>
          </a:p>
          <a:p>
            <a:pPr lvl="2"/>
            <a:r>
              <a:rPr lang="en-US" dirty="0"/>
              <a:t>Either a client machine</a:t>
            </a:r>
          </a:p>
          <a:p>
            <a:pPr lvl="2"/>
            <a:r>
              <a:rPr lang="en-US" dirty="0"/>
              <a:t>Or another switch</a:t>
            </a:r>
          </a:p>
          <a:p>
            <a:pPr lvl="1"/>
            <a:r>
              <a:rPr lang="en-US" dirty="0"/>
              <a:t>Thus, there are no collision domains</a:t>
            </a:r>
          </a:p>
          <a:p>
            <a:pPr lvl="1"/>
            <a:r>
              <a:rPr lang="en-US" dirty="0"/>
              <a:t>No need for CSMA/CD! Simplifies hardware.</a:t>
            </a:r>
          </a:p>
          <a:p>
            <a:pPr lvl="1"/>
            <a:r>
              <a:rPr lang="en-US" dirty="0"/>
              <a:t>Can have different speeds on each port</a:t>
            </a:r>
          </a:p>
        </p:txBody>
      </p: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18" y="3049178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141" y="3049177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 flipV="1">
            <a:off x="9080401" y="3233532"/>
            <a:ext cx="137274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191" y="372326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>
            <a:endCxn id="10" idx="0"/>
          </p:cNvCxnSpPr>
          <p:nvPr/>
        </p:nvCxnSpPr>
        <p:spPr>
          <a:xfrm>
            <a:off x="9712977" y="3219715"/>
            <a:ext cx="1" cy="5035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9948757" y="2028122"/>
            <a:ext cx="1271736" cy="758098"/>
          </a:xfrm>
          <a:prstGeom prst="wedgeRectCallout">
            <a:avLst>
              <a:gd name="adj1" fmla="val -12797"/>
              <a:gd name="adj2" fmla="val 976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 hosts on 1 port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7385" y="4271247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Not a legal network with switches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261688A-C7AB-5A49-83BD-054FE48721B2}"/>
              </a:ext>
            </a:extLst>
          </p:cNvPr>
          <p:cNvCxnSpPr>
            <a:cxnSpLocks/>
          </p:cNvCxnSpPr>
          <p:nvPr/>
        </p:nvCxnSpPr>
        <p:spPr>
          <a:xfrm>
            <a:off x="8500150" y="5341429"/>
            <a:ext cx="941041" cy="11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1271552-6710-B94E-ACB4-D8868587AD35}"/>
              </a:ext>
            </a:extLst>
          </p:cNvPr>
          <p:cNvCxnSpPr/>
          <p:nvPr/>
        </p:nvCxnSpPr>
        <p:spPr>
          <a:xfrm flipV="1">
            <a:off x="9685639" y="5355291"/>
            <a:ext cx="137274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cisco-switch-icon.png">
            <a:extLst>
              <a:ext uri="{FF2B5EF4-FFF2-40B4-BE49-F238E27FC236}">
                <a16:creationId xmlns:a16="http://schemas.microsoft.com/office/drawing/2014/main" xmlns="" id="{7C706032-13E7-984C-8C4E-B826301A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35" y="5175083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black_server.png">
            <a:extLst>
              <a:ext uri="{FF2B5EF4-FFF2-40B4-BE49-F238E27FC236}">
                <a16:creationId xmlns:a16="http://schemas.microsoft.com/office/drawing/2014/main" xmlns="" id="{85AD742F-C06F-0E49-B4D3-099A61F9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779" y="5131615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cisco-switch-icon.png">
            <a:extLst>
              <a:ext uri="{FF2B5EF4-FFF2-40B4-BE49-F238E27FC236}">
                <a16:creationId xmlns:a16="http://schemas.microsoft.com/office/drawing/2014/main" xmlns="" id="{85979617-F87B-4149-91FF-648FF127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91" y="5168104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xmlns="" id="{5DE56EAB-9822-8B44-BF0B-3A8A5EB58702}"/>
              </a:ext>
            </a:extLst>
          </p:cNvPr>
          <p:cNvSpPr/>
          <p:nvPr/>
        </p:nvSpPr>
        <p:spPr>
          <a:xfrm>
            <a:off x="7835941" y="5834797"/>
            <a:ext cx="1271736" cy="758098"/>
          </a:xfrm>
          <a:prstGeom prst="wedgeRectCallout">
            <a:avLst>
              <a:gd name="adj1" fmla="val 92779"/>
              <a:gd name="adj2" fmla="val -856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 host per 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6F2B099-8F6E-4B41-BC64-162262B72479}"/>
              </a:ext>
            </a:extLst>
          </p:cNvPr>
          <p:cNvSpPr txBox="1"/>
          <p:nvPr/>
        </p:nvSpPr>
        <p:spPr>
          <a:xfrm>
            <a:off x="10372118" y="339253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C50E80A-EE56-C643-926E-A182AD2664AE}"/>
              </a:ext>
            </a:extLst>
          </p:cNvPr>
          <p:cNvSpPr txBox="1"/>
          <p:nvPr/>
        </p:nvSpPr>
        <p:spPr>
          <a:xfrm>
            <a:off x="8098882" y="339253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Bridge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0B29116-F0C4-6445-8142-4F1AED85D266}"/>
              </a:ext>
            </a:extLst>
          </p:cNvPr>
          <p:cNvSpPr txBox="1"/>
          <p:nvPr/>
        </p:nvSpPr>
        <p:spPr>
          <a:xfrm>
            <a:off x="7947721" y="48785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Switch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B71EED4-45A2-5747-AA46-D31F12155DD1}"/>
              </a:ext>
            </a:extLst>
          </p:cNvPr>
          <p:cNvSpPr txBox="1"/>
          <p:nvPr/>
        </p:nvSpPr>
        <p:spPr>
          <a:xfrm>
            <a:off x="9361050" y="486411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25459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the Internet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9875775" cy="5105400"/>
          </a:xfrm>
        </p:spPr>
        <p:txBody>
          <a:bodyPr/>
          <a:lstStyle/>
          <a:p>
            <a:r>
              <a:rPr lang="en-US" dirty="0"/>
              <a:t>Capabilities of switches:</a:t>
            </a:r>
          </a:p>
          <a:p>
            <a:pPr lvl="1"/>
            <a:r>
              <a:rPr lang="en-US" dirty="0"/>
              <a:t>Network-wide routing based on MAC addresses</a:t>
            </a:r>
          </a:p>
          <a:p>
            <a:pPr lvl="1"/>
            <a:r>
              <a:rPr lang="en-US" dirty="0"/>
              <a:t>Learn routes to new hosts automatically</a:t>
            </a:r>
          </a:p>
          <a:p>
            <a:pPr lvl="1"/>
            <a:r>
              <a:rPr lang="en-US" dirty="0"/>
              <a:t>Resolve loops</a:t>
            </a:r>
          </a:p>
          <a:p>
            <a:r>
              <a:rPr lang="en-US" dirty="0"/>
              <a:t>Could the whole Internet be one switching domain?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8800" dirty="0">
                <a:solidFill>
                  <a:schemeClr val="accent2"/>
                </a:solidFill>
              </a:rPr>
              <a:t>NO</a:t>
            </a:r>
            <a:endParaRPr lang="en-US" sz="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MAC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Inefficient</a:t>
            </a:r>
          </a:p>
          <a:p>
            <a:pPr lvl="1"/>
            <a:r>
              <a:rPr lang="en-US" dirty="0"/>
              <a:t>Flooding packets to locate unknown hosts</a:t>
            </a:r>
          </a:p>
          <a:p>
            <a:r>
              <a:rPr lang="en-US" dirty="0"/>
              <a:t>Poor Performance</a:t>
            </a:r>
          </a:p>
          <a:p>
            <a:pPr lvl="1"/>
            <a:r>
              <a:rPr lang="en-US" dirty="0"/>
              <a:t>Spanning tree does not balance load</a:t>
            </a:r>
          </a:p>
          <a:p>
            <a:pPr lvl="1"/>
            <a:r>
              <a:rPr lang="en-US" dirty="0"/>
              <a:t>Spanning tree != </a:t>
            </a:r>
            <a:r>
              <a:rPr lang="en-US" dirty="0">
                <a:solidFill>
                  <a:schemeClr val="accent1"/>
                </a:solidFill>
              </a:rPr>
              <a:t>minimum</a:t>
            </a:r>
            <a:r>
              <a:rPr lang="en-US" dirty="0"/>
              <a:t> spanning tree</a:t>
            </a:r>
          </a:p>
          <a:p>
            <a:pPr lvl="1"/>
            <a:r>
              <a:rPr lang="en-US" dirty="0"/>
              <a:t>Hot spots</a:t>
            </a:r>
          </a:p>
          <a:p>
            <a:r>
              <a:rPr lang="en-US" dirty="0"/>
              <a:t>Extremely Poor Scalability</a:t>
            </a:r>
          </a:p>
          <a:p>
            <a:pPr lvl="1"/>
            <a:r>
              <a:rPr lang="en-US" dirty="0"/>
              <a:t>Every switch needs every MAC address on the Internet in its routing table!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IP addresses these problems (next lecture…)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00" y="4579305"/>
            <a:ext cx="10491304" cy="15215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1523999" y="4700948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Pros: Simplicity</a:t>
            </a:r>
          </a:p>
          <a:p>
            <a:pPr lvl="1"/>
            <a:r>
              <a:rPr lang="en-US" sz="2400" dirty="0"/>
              <a:t>Hardware is stupid and cheap</a:t>
            </a:r>
          </a:p>
          <a:p>
            <a:r>
              <a:rPr lang="en-US" sz="2800" dirty="0"/>
              <a:t>Cons: No scalability</a:t>
            </a:r>
          </a:p>
          <a:p>
            <a:pPr lvl="1"/>
            <a:r>
              <a:rPr lang="en-US" sz="2400" dirty="0"/>
              <a:t>More hosts = more collisions = pandemonium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647567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31961"/>
            <a:ext cx="8839200" cy="638033"/>
          </a:xfrm>
        </p:spPr>
        <p:txBody>
          <a:bodyPr/>
          <a:lstStyle/>
          <a:p>
            <a:r>
              <a:rPr lang="en-US" dirty="0"/>
              <a:t>Originally, Ethernet was a broadcast technology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14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002414" y="2227996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4510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6018566" y="2227996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7526643" y="2227996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9387840" y="2012711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495772" y="3848668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0" y="2261495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79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50231" y="3489277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76457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883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883305" y="4317519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749078" y="4658232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8288303" y="3023609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95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90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Bridging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1688910"/>
          </a:xfrm>
        </p:spPr>
        <p:txBody>
          <a:bodyPr/>
          <a:lstStyle/>
          <a:p>
            <a:r>
              <a:rPr lang="en-US" dirty="0"/>
              <a:t>Need a device that can </a:t>
            </a:r>
            <a:r>
              <a:rPr lang="en-US" dirty="0">
                <a:solidFill>
                  <a:schemeClr val="accent1"/>
                </a:solidFill>
              </a:rPr>
              <a:t>bridge</a:t>
            </a:r>
            <a:r>
              <a:rPr lang="en-US" dirty="0"/>
              <a:t> different LANs</a:t>
            </a:r>
          </a:p>
          <a:p>
            <a:pPr lvl="1"/>
            <a:r>
              <a:rPr lang="en-US" dirty="0"/>
              <a:t>Only forward packets to intended recipients</a:t>
            </a:r>
          </a:p>
          <a:p>
            <a:pPr lvl="1"/>
            <a:r>
              <a:rPr lang="en-US" dirty="0"/>
              <a:t>Much less broadcasting!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766437" y="4989271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473285" y="4989271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73285" y="4356171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24276" y="4904351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31124" y="4904351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31124" y="4271251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88" y="438391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51" y="5345378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51" y="3646477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096897" y="4611964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21" name="Oval 20"/>
          <p:cNvSpPr/>
          <p:nvPr/>
        </p:nvSpPr>
        <p:spPr>
          <a:xfrm>
            <a:off x="3434454" y="472732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0163" y="472732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27" y="4611963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49" y="446883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12" y="5430298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12" y="3731397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7676615" y="481224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02671" y="32667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2671" y="627620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1370" y="47520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1640" y="317255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1640" y="618205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10339" y="46578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1609000" y="3169424"/>
            <a:ext cx="2367946" cy="954107"/>
            <a:chOff x="1219200" y="4876799"/>
            <a:chExt cx="5181605" cy="1384995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04"/>
                <a:gd name="adj2" fmla="val 899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Send Packet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B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C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flipH="1">
            <a:off x="5845890" y="3172550"/>
            <a:ext cx="2256781" cy="954107"/>
            <a:chOff x="1219200" y="4876799"/>
            <a:chExt cx="5181605" cy="1384995"/>
          </a:xfrm>
        </p:grpSpPr>
        <p:sp>
          <p:nvSpPr>
            <p:cNvPr id="34" name="Rectangular Callout 33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0139"/>
                <a:gd name="adj2" fmla="val 9494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Send Packet</a:t>
              </a:r>
            </a:p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B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C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00215" y="4188914"/>
            <a:ext cx="99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24753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046 L 0.18524 -0.0018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37 0.00023 L 0.07795 0.1128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046 L 0.18524 -0.0018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37 0.00023 L 0.07795 0.1128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12" grpId="0" animBg="1"/>
      <p:bldP spid="12" grpId="1" animBg="1"/>
      <p:bldP spid="12" grpId="2" animBg="1"/>
      <p:bldP spid="24" grpId="0"/>
      <p:bldP spid="25" grpId="0"/>
      <p:bldP spid="2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LANs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53568" y="4166328"/>
            <a:ext cx="9050030" cy="26075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Bridging limits the size of collision domains</a:t>
            </a:r>
          </a:p>
          <a:p>
            <a:pPr lvl="1"/>
            <a:r>
              <a:rPr lang="en-US" dirty="0"/>
              <a:t>Vastly improves scalability</a:t>
            </a:r>
          </a:p>
          <a:p>
            <a:pPr lvl="1"/>
            <a:r>
              <a:rPr lang="en-US" dirty="0"/>
              <a:t>Question: could the whole Internet be one bridging domain?</a:t>
            </a:r>
          </a:p>
          <a:p>
            <a:r>
              <a:rPr lang="en-US" dirty="0"/>
              <a:t>Tradeoff: bridges are more complex than hubs</a:t>
            </a:r>
          </a:p>
          <a:p>
            <a:pPr lvl="1"/>
            <a:r>
              <a:rPr lang="en-US" dirty="0"/>
              <a:t>Physical layer device vs. data link layer device</a:t>
            </a:r>
          </a:p>
          <a:p>
            <a:pPr lvl="1"/>
            <a:r>
              <a:rPr lang="en-US" dirty="0"/>
              <a:t>Need memory buffers, packet processing hardware, routing tables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21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64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076416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114672" y="1607987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125632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163889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2021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64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076416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114672" y="2859885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4125632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5163889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8955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02611" y="3727260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11" y="3439215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20" y="414382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9043920" y="2924052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19" y="2598957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7988098" y="1837547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7148895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07" y="1606909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04" y="1606909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8076943" y="2001467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448" y="1606909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6260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6260875" y="3658854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7890948" y="3713613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7484541" y="2915793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603643" y="2560195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70620" y="3482780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03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03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637835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8486375" y="2517839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637835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6601160" y="1538199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Internals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14573" y="5360234"/>
            <a:ext cx="9144000" cy="1467920"/>
          </a:xfrm>
        </p:spPr>
        <p:txBody>
          <a:bodyPr>
            <a:normAutofit/>
          </a:bodyPr>
          <a:lstStyle/>
          <a:p>
            <a:r>
              <a:rPr lang="en-US" sz="2400" dirty="0"/>
              <a:t>Bridges have memory buffers to queue packets</a:t>
            </a:r>
          </a:p>
          <a:p>
            <a:r>
              <a:rPr lang="en-US" sz="2400" dirty="0"/>
              <a:t>Bridge is intelligent, only forwards packets to the correct output</a:t>
            </a:r>
          </a:p>
          <a:p>
            <a:r>
              <a:rPr lang="en-US" sz="2400" dirty="0"/>
              <a:t>Bridges are high performance, full N * line rate is possible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8035" y="1965956"/>
            <a:ext cx="3234519" cy="26067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9618" y="2443627"/>
            <a:ext cx="1071350" cy="196527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Fabric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7219" y="2443627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7218" y="2989538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27219" y="353544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27219" y="408135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35965" y="2443627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5964" y="2989538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35965" y="353544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35965" y="4081359"/>
            <a:ext cx="709682" cy="327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42215" y="198196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9041" y="1981963"/>
            <a:ext cx="113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Outputs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496629" y="2496181"/>
            <a:ext cx="588939" cy="217577"/>
            <a:chOff x="3515823" y="2399968"/>
            <a:chExt cx="588939" cy="217577"/>
          </a:xfrm>
        </p:grpSpPr>
        <p:grpSp>
          <p:nvGrpSpPr>
            <p:cNvPr id="29" name="Group 28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4497864" y="3044523"/>
            <a:ext cx="588939" cy="217577"/>
            <a:chOff x="3515823" y="2399968"/>
            <a:chExt cx="588939" cy="217577"/>
          </a:xfrm>
        </p:grpSpPr>
        <p:grpSp>
          <p:nvGrpSpPr>
            <p:cNvPr id="43" name="Group 42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4496336" y="3590434"/>
            <a:ext cx="588939" cy="217577"/>
            <a:chOff x="3515823" y="2399968"/>
            <a:chExt cx="588939" cy="217577"/>
          </a:xfrm>
        </p:grpSpPr>
        <p:grpSp>
          <p:nvGrpSpPr>
            <p:cNvPr id="56" name="Group 55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4499270" y="4136344"/>
            <a:ext cx="588939" cy="217577"/>
            <a:chOff x="3515823" y="2399968"/>
            <a:chExt cx="588939" cy="217577"/>
          </a:xfrm>
        </p:grpSpPr>
        <p:grpSp>
          <p:nvGrpSpPr>
            <p:cNvPr id="69" name="Group 68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 rot="10800000">
            <a:off x="2187591" y="4144117"/>
            <a:ext cx="588939" cy="217577"/>
            <a:chOff x="3515823" y="2399968"/>
            <a:chExt cx="588939" cy="217577"/>
          </a:xfrm>
        </p:grpSpPr>
        <p:grpSp>
          <p:nvGrpSpPr>
            <p:cNvPr id="82" name="Group 81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 rot="10800000">
            <a:off x="2188018" y="3590434"/>
            <a:ext cx="588939" cy="217577"/>
            <a:chOff x="3515823" y="2399968"/>
            <a:chExt cx="588939" cy="217577"/>
          </a:xfrm>
        </p:grpSpPr>
        <p:grpSp>
          <p:nvGrpSpPr>
            <p:cNvPr id="95" name="Group 94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/>
          <p:cNvGrpSpPr/>
          <p:nvPr/>
        </p:nvGrpSpPr>
        <p:grpSpPr>
          <a:xfrm rot="10800000">
            <a:off x="2186183" y="3044523"/>
            <a:ext cx="588939" cy="217577"/>
            <a:chOff x="3515823" y="2399968"/>
            <a:chExt cx="588939" cy="217577"/>
          </a:xfrm>
        </p:grpSpPr>
        <p:grpSp>
          <p:nvGrpSpPr>
            <p:cNvPr id="108" name="Group 107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/>
          <p:cNvGrpSpPr/>
          <p:nvPr/>
        </p:nvGrpSpPr>
        <p:grpSpPr>
          <a:xfrm rot="10800000">
            <a:off x="2184775" y="2498612"/>
            <a:ext cx="588939" cy="217577"/>
            <a:chOff x="3515823" y="2399968"/>
            <a:chExt cx="588939" cy="217577"/>
          </a:xfrm>
        </p:grpSpPr>
        <p:grpSp>
          <p:nvGrpSpPr>
            <p:cNvPr id="121" name="Group 120"/>
            <p:cNvGrpSpPr/>
            <p:nvPr/>
          </p:nvGrpSpPr>
          <p:grpSpPr>
            <a:xfrm>
              <a:off x="373611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3515823" y="2399968"/>
              <a:ext cx="151165" cy="213771"/>
              <a:chOff x="3480437" y="2403753"/>
              <a:chExt cx="197892" cy="213771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3953597" y="2403774"/>
              <a:ext cx="151165" cy="213771"/>
              <a:chOff x="3480437" y="2403753"/>
              <a:chExt cx="197892" cy="213771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3480437" y="2416755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493439" y="2403753"/>
                <a:ext cx="0" cy="213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3480437" y="2608156"/>
                <a:ext cx="197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4" name="Straight Arrow Connector 133"/>
          <p:cNvCxnSpPr/>
          <p:nvPr/>
        </p:nvCxnSpPr>
        <p:spPr>
          <a:xfrm>
            <a:off x="1596348" y="2612030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596348" y="3155213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596348" y="3701124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596348" y="4258099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085275" y="2612030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085275" y="3155213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085275" y="3701124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085275" y="4258099"/>
            <a:ext cx="618565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836901" y="2615322"/>
            <a:ext cx="372459" cy="298216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836901" y="3151408"/>
            <a:ext cx="372459" cy="165677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2803071" y="3594240"/>
            <a:ext cx="406289" cy="103079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2803071" y="3962410"/>
            <a:ext cx="406289" cy="297961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5" idx="1"/>
          </p:cNvCxnSpPr>
          <p:nvPr/>
        </p:nvCxnSpPr>
        <p:spPr>
          <a:xfrm flipV="1">
            <a:off x="4063505" y="2607401"/>
            <a:ext cx="372460" cy="276107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6" idx="1"/>
          </p:cNvCxnSpPr>
          <p:nvPr/>
        </p:nvCxnSpPr>
        <p:spPr>
          <a:xfrm flipV="1">
            <a:off x="4063506" y="3153311"/>
            <a:ext cx="372459" cy="13374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7" idx="1"/>
          </p:cNvCxnSpPr>
          <p:nvPr/>
        </p:nvCxnSpPr>
        <p:spPr>
          <a:xfrm>
            <a:off x="4063505" y="3615748"/>
            <a:ext cx="372460" cy="8347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8" idx="1"/>
          </p:cNvCxnSpPr>
          <p:nvPr/>
        </p:nvCxnSpPr>
        <p:spPr>
          <a:xfrm>
            <a:off x="4029675" y="3962410"/>
            <a:ext cx="406290" cy="282723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159983" y="1504291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Bridge</a:t>
            </a:r>
          </a:p>
        </p:txBody>
      </p:sp>
      <p:grpSp>
        <p:nvGrpSpPr>
          <p:cNvPr id="169" name="Group 168"/>
          <p:cNvGrpSpPr/>
          <p:nvPr/>
        </p:nvGrpSpPr>
        <p:grpSpPr>
          <a:xfrm flipH="1">
            <a:off x="3262928" y="4685212"/>
            <a:ext cx="3209734" cy="498645"/>
            <a:chOff x="1219200" y="4876799"/>
            <a:chExt cx="5181605" cy="1384995"/>
          </a:xfrm>
        </p:grpSpPr>
        <p:sp>
          <p:nvSpPr>
            <p:cNvPr id="170" name="Rectangular Callout 16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3701"/>
                <a:gd name="adj2" fmla="val -1452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219204" y="4876799"/>
              <a:ext cx="5181601" cy="121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Makes routing decisions</a:t>
              </a: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6733481" y="1965956"/>
            <a:ext cx="3234519" cy="26067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8021300" y="1504291"/>
            <a:ext cx="70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Hub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8350739" y="2142565"/>
            <a:ext cx="0" cy="2266340"/>
          </a:xfrm>
          <a:prstGeom prst="line">
            <a:avLst/>
          </a:prstGeom>
          <a:ln w="57150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6114915" y="2612030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8454703" y="3145743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8454703" y="3701124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8454703" y="4260370"/>
            <a:ext cx="2105720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 flipH="1">
            <a:off x="355600" y="4661060"/>
            <a:ext cx="2533269" cy="523220"/>
            <a:chOff x="1219200" y="4876799"/>
            <a:chExt cx="5181605" cy="1384995"/>
          </a:xfrm>
        </p:grpSpPr>
        <p:sp>
          <p:nvSpPr>
            <p:cNvPr id="167" name="Rectangular Callout 16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4793"/>
                <a:gd name="adj2" fmla="val -978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19204" y="4876799"/>
              <a:ext cx="5181601" cy="1222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Memory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2" grpId="0" animBg="1"/>
      <p:bldP spid="1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en-US" dirty="0"/>
              <a:t>Original form of Ethernet switch</a:t>
            </a:r>
          </a:p>
          <a:p>
            <a:r>
              <a:rPr lang="en-US" dirty="0"/>
              <a:t>Connect multiple IEEE 802 LANs at layer 2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Reduce the collision domain</a:t>
            </a:r>
          </a:p>
          <a:p>
            <a:pPr lvl="1"/>
            <a:r>
              <a:rPr lang="en-US" dirty="0"/>
              <a:t>Complete transparency</a:t>
            </a:r>
          </a:p>
          <a:p>
            <a:pPr lvl="2"/>
            <a:r>
              <a:rPr lang="en-US" dirty="0"/>
              <a:t>“Plug-and-play,” self-configuring</a:t>
            </a:r>
          </a:p>
          <a:p>
            <a:pPr lvl="2"/>
            <a:r>
              <a:rPr lang="en-US" dirty="0"/>
              <a:t>No hardware of software changes on hosts/hubs</a:t>
            </a:r>
          </a:p>
          <a:p>
            <a:pPr lvl="2"/>
            <a:r>
              <a:rPr lang="en-US" dirty="0"/>
              <a:t>Should not impact existing LAN operations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21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64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76415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114671" y="5527843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4125631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163888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8955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002609" y="5402239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10" y="610717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69" y="514185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9043919" y="5592010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18" y="5266915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6260874" y="6326812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7890947" y="638157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570619" y="615073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03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338355" y="1354675"/>
            <a:ext cx="8440755" cy="2192533"/>
            <a:chOff x="414979" y="3333623"/>
            <a:chExt cx="8263530" cy="1523216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514376" y="3471299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Forwarding of frames</a:t>
              </a:r>
            </a:p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Learning of (MAC) Addresses</a:t>
              </a:r>
            </a:p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Spanning Tree Algorithm (to handle loops)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4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1850752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58645"/>
              </p:ext>
            </p:extLst>
          </p:nvPr>
        </p:nvGraphicFramePr>
        <p:xfrm>
          <a:off x="3594852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bridge maintains a </a:t>
            </a:r>
            <a:r>
              <a:rPr lang="en-US" dirty="0">
                <a:solidFill>
                  <a:schemeClr val="accent1"/>
                </a:solidFill>
              </a:rPr>
              <a:t>forwarding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14869"/>
              </p:ext>
            </p:extLst>
          </p:nvPr>
        </p:nvGraphicFramePr>
        <p:xfrm>
          <a:off x="3594848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7189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7059707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983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7660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71356</TotalTime>
  <Words>1417</Words>
  <Application>Microsoft Office PowerPoint</Application>
  <PresentationFormat>Widescreen</PresentationFormat>
  <Paragraphs>410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Tw Cen MT</vt:lpstr>
      <vt:lpstr>Wingdings</vt:lpstr>
      <vt:lpstr>Wingdings 2</vt:lpstr>
      <vt:lpstr>Median</vt:lpstr>
      <vt:lpstr>CS 3700 Networks and Distributed Systems</vt:lpstr>
      <vt:lpstr>Just Above the Data Link Layer</vt:lpstr>
      <vt:lpstr>Recap</vt:lpstr>
      <vt:lpstr>PowerPoint Presentation</vt:lpstr>
      <vt:lpstr>The Case for Bridging</vt:lpstr>
      <vt:lpstr>Bridging the LANs</vt:lpstr>
      <vt:lpstr>Bridge Internals</vt:lpstr>
      <vt:lpstr>Bridges</vt:lpstr>
      <vt:lpstr>Frame Forwarding Tables</vt:lpstr>
      <vt:lpstr>Frame Forwarding in Action</vt:lpstr>
      <vt:lpstr>Learning Addresses</vt:lpstr>
      <vt:lpstr>Complicated Learning Example</vt:lpstr>
      <vt:lpstr>The Danger of Loops</vt:lpstr>
      <vt:lpstr>Spanning Tree Definition</vt:lpstr>
      <vt:lpstr>Spanning Tree Poem</vt:lpstr>
      <vt:lpstr>802.1 Spanning Tree Approach</vt:lpstr>
      <vt:lpstr>Definitions</vt:lpstr>
      <vt:lpstr>Determining the Root</vt:lpstr>
      <vt:lpstr>Comparing BPDUs</vt:lpstr>
      <vt:lpstr>Spanning Tree Construction</vt:lpstr>
      <vt:lpstr>Designated Bridges</vt:lpstr>
      <vt:lpstr>More Designated Bridges</vt:lpstr>
      <vt:lpstr>Exercise (easier)</vt:lpstr>
      <vt:lpstr>Exercise (harder)</vt:lpstr>
      <vt:lpstr>Exercise (again)</vt:lpstr>
      <vt:lpstr>Bridges vs. Switches</vt:lpstr>
      <vt:lpstr>Switching the Internet</vt:lpstr>
      <vt:lpstr>Limitations of MAC Routing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billngo</cp:lastModifiedBy>
  <cp:revision>869</cp:revision>
  <cp:lastPrinted>2012-08-22T04:00:45Z</cp:lastPrinted>
  <dcterms:created xsi:type="dcterms:W3CDTF">2012-01-03T02:22:46Z</dcterms:created>
  <dcterms:modified xsi:type="dcterms:W3CDTF">2022-09-20T14:01:28Z</dcterms:modified>
</cp:coreProperties>
</file>