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61"/>
  </p:notesMasterIdLst>
  <p:handoutMasterIdLst>
    <p:handoutMasterId r:id="rId62"/>
  </p:handoutMasterIdLst>
  <p:sldIdLst>
    <p:sldId id="388" r:id="rId2"/>
    <p:sldId id="390" r:id="rId3"/>
    <p:sldId id="392" r:id="rId4"/>
    <p:sldId id="391" r:id="rId5"/>
    <p:sldId id="394" r:id="rId6"/>
    <p:sldId id="444" r:id="rId7"/>
    <p:sldId id="393" r:id="rId8"/>
    <p:sldId id="395" r:id="rId9"/>
    <p:sldId id="396" r:id="rId10"/>
    <p:sldId id="438" r:id="rId11"/>
    <p:sldId id="397" r:id="rId12"/>
    <p:sldId id="400" r:id="rId13"/>
    <p:sldId id="402" r:id="rId14"/>
    <p:sldId id="401" r:id="rId15"/>
    <p:sldId id="437" r:id="rId16"/>
    <p:sldId id="403" r:id="rId17"/>
    <p:sldId id="404" r:id="rId18"/>
    <p:sldId id="447" r:id="rId19"/>
    <p:sldId id="405" r:id="rId20"/>
    <p:sldId id="406" r:id="rId21"/>
    <p:sldId id="407" r:id="rId22"/>
    <p:sldId id="399" r:id="rId23"/>
    <p:sldId id="408" r:id="rId24"/>
    <p:sldId id="409" r:id="rId25"/>
    <p:sldId id="410" r:id="rId26"/>
    <p:sldId id="411" r:id="rId27"/>
    <p:sldId id="412" r:id="rId28"/>
    <p:sldId id="413" r:id="rId29"/>
    <p:sldId id="414" r:id="rId30"/>
    <p:sldId id="415" r:id="rId31"/>
    <p:sldId id="416" r:id="rId32"/>
    <p:sldId id="417" r:id="rId33"/>
    <p:sldId id="421" r:id="rId34"/>
    <p:sldId id="419" r:id="rId35"/>
    <p:sldId id="441" r:id="rId36"/>
    <p:sldId id="443" r:id="rId37"/>
    <p:sldId id="420" r:id="rId38"/>
    <p:sldId id="450" r:id="rId39"/>
    <p:sldId id="449" r:id="rId40"/>
    <p:sldId id="440" r:id="rId41"/>
    <p:sldId id="418" r:id="rId42"/>
    <p:sldId id="422" r:id="rId43"/>
    <p:sldId id="425" r:id="rId44"/>
    <p:sldId id="424" r:id="rId45"/>
    <p:sldId id="423" r:id="rId46"/>
    <p:sldId id="426" r:id="rId47"/>
    <p:sldId id="427" r:id="rId48"/>
    <p:sldId id="428" r:id="rId49"/>
    <p:sldId id="429" r:id="rId50"/>
    <p:sldId id="430" r:id="rId51"/>
    <p:sldId id="431" r:id="rId52"/>
    <p:sldId id="432" r:id="rId53"/>
    <p:sldId id="433" r:id="rId54"/>
    <p:sldId id="446" r:id="rId55"/>
    <p:sldId id="434" r:id="rId56"/>
    <p:sldId id="445" r:id="rId57"/>
    <p:sldId id="435" r:id="rId58"/>
    <p:sldId id="439" r:id="rId59"/>
    <p:sldId id="436" r:id="rId60"/>
  </p:sldIdLst>
  <p:sldSz cx="12192000" cy="6858000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06C271-A17B-4745-8409-D19C184D271D}">
          <p14:sldIdLst>
            <p14:sldId id="388"/>
            <p14:sldId id="390"/>
            <p14:sldId id="392"/>
            <p14:sldId id="391"/>
            <p14:sldId id="394"/>
            <p14:sldId id="444"/>
            <p14:sldId id="393"/>
            <p14:sldId id="395"/>
            <p14:sldId id="396"/>
            <p14:sldId id="438"/>
            <p14:sldId id="397"/>
            <p14:sldId id="400"/>
            <p14:sldId id="402"/>
            <p14:sldId id="401"/>
            <p14:sldId id="437"/>
            <p14:sldId id="403"/>
            <p14:sldId id="404"/>
            <p14:sldId id="447"/>
            <p14:sldId id="405"/>
            <p14:sldId id="406"/>
            <p14:sldId id="407"/>
            <p14:sldId id="399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21"/>
            <p14:sldId id="419"/>
            <p14:sldId id="441"/>
            <p14:sldId id="443"/>
            <p14:sldId id="420"/>
            <p14:sldId id="450"/>
            <p14:sldId id="449"/>
            <p14:sldId id="440"/>
            <p14:sldId id="418"/>
            <p14:sldId id="422"/>
            <p14:sldId id="425"/>
            <p14:sldId id="424"/>
            <p14:sldId id="423"/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  <p14:sldId id="446"/>
            <p14:sldId id="434"/>
            <p14:sldId id="445"/>
            <p14:sldId id="435"/>
            <p14:sldId id="439"/>
            <p14:sldId id="4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60" autoAdjust="0"/>
    <p:restoredTop sz="90120" autoAdjust="0"/>
  </p:normalViewPr>
  <p:slideViewPr>
    <p:cSldViewPr snapToGrid="0">
      <p:cViewPr varScale="1">
        <p:scale>
          <a:sx n="62" d="100"/>
          <a:sy n="62" d="100"/>
        </p:scale>
        <p:origin x="224" y="28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61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son, Alden" userId="S::awjacks@northeastern.edu::057f6ed4-5b0d-4701-ad80-193f163f4b8a" providerId="AD" clId="Web-{17F6D058-D537-DA14-71E0-CDFF6064D040}"/>
    <pc:docChg chg="modSld">
      <pc:chgData name="Jackson, Alden" userId="S::awjacks@northeastern.edu::057f6ed4-5b0d-4701-ad80-193f163f4b8a" providerId="AD" clId="Web-{17F6D058-D537-DA14-71E0-CDFF6064D040}" dt="2019-01-15T16:24:16.800" v="100"/>
      <pc:docMkLst>
        <pc:docMk/>
      </pc:docMkLst>
      <pc:sldChg chg="modSp">
        <pc:chgData name="Jackson, Alden" userId="S::awjacks@northeastern.edu::057f6ed4-5b0d-4701-ad80-193f163f4b8a" providerId="AD" clId="Web-{17F6D058-D537-DA14-71E0-CDFF6064D040}" dt="2019-01-15T15:55:38.429" v="10" actId="20577"/>
        <pc:sldMkLst>
          <pc:docMk/>
          <pc:sldMk cId="2120051652" sldId="401"/>
        </pc:sldMkLst>
        <pc:spChg chg="mod">
          <ac:chgData name="Jackson, Alden" userId="S::awjacks@northeastern.edu::057f6ed4-5b0d-4701-ad80-193f163f4b8a" providerId="AD" clId="Web-{17F6D058-D537-DA14-71E0-CDFF6064D040}" dt="2019-01-15T15:55:38.429" v="10" actId="20577"/>
          <ac:spMkLst>
            <pc:docMk/>
            <pc:sldMk cId="2120051652" sldId="401"/>
            <ac:spMk id="4" creationId="{00000000-0000-0000-0000-000000000000}"/>
          </ac:spMkLst>
        </pc:spChg>
      </pc:sldChg>
      <pc:sldChg chg="modSp">
        <pc:chgData name="Jackson, Alden" userId="S::awjacks@northeastern.edu::057f6ed4-5b0d-4701-ad80-193f163f4b8a" providerId="AD" clId="Web-{17F6D058-D537-DA14-71E0-CDFF6064D040}" dt="2019-01-15T15:52:43.693" v="4" actId="20577"/>
        <pc:sldMkLst>
          <pc:docMk/>
          <pc:sldMk cId="4244860726" sldId="402"/>
        </pc:sldMkLst>
        <pc:spChg chg="mod">
          <ac:chgData name="Jackson, Alden" userId="S::awjacks@northeastern.edu::057f6ed4-5b0d-4701-ad80-193f163f4b8a" providerId="AD" clId="Web-{17F6D058-D537-DA14-71E0-CDFF6064D040}" dt="2019-01-15T15:52:43.693" v="4" actId="20577"/>
          <ac:spMkLst>
            <pc:docMk/>
            <pc:sldMk cId="4244860726" sldId="402"/>
            <ac:spMk id="4" creationId="{00000000-0000-0000-0000-000000000000}"/>
          </ac:spMkLst>
        </pc:spChg>
      </pc:sldChg>
      <pc:sldChg chg="modNotes">
        <pc:chgData name="Jackson, Alden" userId="S::awjacks@northeastern.edu::057f6ed4-5b0d-4701-ad80-193f163f4b8a" providerId="AD" clId="Web-{17F6D058-D537-DA14-71E0-CDFF6064D040}" dt="2019-01-15T16:24:16.800" v="100"/>
        <pc:sldMkLst>
          <pc:docMk/>
          <pc:sldMk cId="3339088691" sldId="433"/>
        </pc:sldMkLst>
      </pc:sldChg>
    </pc:docChg>
  </pc:docChgLst>
  <pc:docChgLst>
    <pc:chgData name="Jackson, Alden" userId="S::awjacks@northeastern.edu::057f6ed4-5b0d-4701-ad80-193f163f4b8a" providerId="AD" clId="Web-{592C62F6-2E0D-AEB7-3263-18F0156E512C}"/>
    <pc:docChg chg="modSld">
      <pc:chgData name="Jackson, Alden" userId="S::awjacks@northeastern.edu::057f6ed4-5b0d-4701-ad80-193f163f4b8a" providerId="AD" clId="Web-{592C62F6-2E0D-AEB7-3263-18F0156E512C}" dt="2019-01-16T02:12:03.628" v="36" actId="20577"/>
      <pc:docMkLst>
        <pc:docMk/>
      </pc:docMkLst>
      <pc:sldChg chg="modSp">
        <pc:chgData name="Jackson, Alden" userId="S::awjacks@northeastern.edu::057f6ed4-5b0d-4701-ad80-193f163f4b8a" providerId="AD" clId="Web-{592C62F6-2E0D-AEB7-3263-18F0156E512C}" dt="2019-01-16T02:11:58.206" v="34" actId="20577"/>
        <pc:sldMkLst>
          <pc:docMk/>
          <pc:sldMk cId="287953467" sldId="424"/>
        </pc:sldMkLst>
        <pc:spChg chg="mod">
          <ac:chgData name="Jackson, Alden" userId="S::awjacks@northeastern.edu::057f6ed4-5b0d-4701-ad80-193f163f4b8a" providerId="AD" clId="Web-{592C62F6-2E0D-AEB7-3263-18F0156E512C}" dt="2019-01-16T02:11:58.206" v="34" actId="20577"/>
          <ac:spMkLst>
            <pc:docMk/>
            <pc:sldMk cId="287953467" sldId="424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53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SONET uses a pseudorandom polynomial of the form 1+x^6+x^7, and then places x in its header. XORing with this increases the randomness such that the chance a 2ⁿ length string would be all 0s or 1s would be approximately 2ⁿ (...unless your payload consists of 127 bit polynomials of the form 1+x^6+x^7). As SONET gear is synchronized with atomic clocks, it can take more 0s in a row than Ethernet, making this largely sufficient.</a:t>
            </a:r>
            <a:br>
              <a:rPr lang="en-US" dirty="0"/>
            </a:b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29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63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14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6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OFDM: Orthogonal Frequency Division Multiplexing, used by 801.11 g devices amongst themselves</a:t>
            </a:r>
          </a:p>
          <a:p>
            <a:r>
              <a:rPr lang="en-US" dirty="0">
                <a:cs typeface="Calibri"/>
              </a:rPr>
              <a:t>CCK: </a:t>
            </a:r>
            <a:r>
              <a:rPr lang="en-US" dirty="0"/>
              <a:t>Complementary code keying, used by 801.11 b devices</a:t>
            </a:r>
            <a:endParaRPr lang="en-US" dirty="0">
              <a:cs typeface="Calibri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39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74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28600"/>
            <a:ext cx="117856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711200" cy="304800"/>
          </a:xfr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03200" y="1600200"/>
            <a:ext cx="11785600" cy="5105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2286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3048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1828800" y="3048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572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203200" y="228600"/>
            <a:ext cx="117856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03200" y="1600200"/>
            <a:ext cx="11785600" cy="510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-6179" y="1257917"/>
            <a:ext cx="793579" cy="260728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800" b="1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143000"/>
            <a:ext cx="8988287" cy="1828800"/>
          </a:xfrm>
        </p:spPr>
        <p:txBody>
          <a:bodyPr>
            <a:normAutofit/>
          </a:bodyPr>
          <a:lstStyle/>
          <a:p>
            <a:r>
              <a:rPr lang="en-US" sz="6000" cap="none" dirty="0"/>
              <a:t>CS 3700</a:t>
            </a:r>
            <a:br>
              <a:rPr lang="en-US" sz="6000" cap="none" dirty="0"/>
            </a:br>
            <a:r>
              <a:rPr lang="en-US" sz="4900" cap="none" dirty="0"/>
              <a:t>Networks and Distributed Systems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209799" y="3496235"/>
            <a:ext cx="6662784" cy="21336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</a:rPr>
              <a:t>Data Link</a:t>
            </a:r>
          </a:p>
          <a:p>
            <a:r>
              <a:rPr lang="en-US" sz="3600" b="1" dirty="0">
                <a:solidFill>
                  <a:schemeClr val="tx1"/>
                </a:solidFill>
              </a:rPr>
              <a:t>(The </a:t>
            </a:r>
            <a:r>
              <a:rPr lang="en-US" sz="3600" b="1" dirty="0" err="1">
                <a:solidFill>
                  <a:schemeClr val="tx1"/>
                </a:solidFill>
              </a:rPr>
              <a:t>Etherknot</a:t>
            </a:r>
            <a:r>
              <a:rPr lang="en-US" sz="3600" b="1" dirty="0">
                <a:solidFill>
                  <a:schemeClr val="tx1"/>
                </a:solidFill>
              </a:rPr>
              <a:t> </a:t>
            </a:r>
            <a:r>
              <a:rPr lang="en-US" sz="3600" b="1" dirty="0" err="1">
                <a:solidFill>
                  <a:schemeClr val="tx1"/>
                </a:solidFill>
              </a:rPr>
              <a:t>Notwork</a:t>
            </a:r>
            <a:r>
              <a:rPr lang="en-US" sz="36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Revised 9/2/21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509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964851" y="1854960"/>
            <a:ext cx="8338782" cy="3807725"/>
          </a:xfrm>
        </p:spPr>
        <p:txBody>
          <a:bodyPr>
            <a:no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Framing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Error Checking and Reliability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Media Access Control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200" dirty="0"/>
              <a:t>802.3 Ethernet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200" dirty="0"/>
              <a:t>802.11 </a:t>
            </a:r>
            <a:r>
              <a:rPr lang="en-US" sz="3200" dirty="0" err="1"/>
              <a:t>Wifi</a:t>
            </a:r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31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Noise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physical world is inherently noisy</a:t>
            </a:r>
          </a:p>
          <a:p>
            <a:pPr lvl="1"/>
            <a:r>
              <a:rPr lang="en-US" dirty="0"/>
              <a:t>Interference from electrical cables</a:t>
            </a:r>
          </a:p>
          <a:p>
            <a:pPr lvl="1"/>
            <a:r>
              <a:rPr lang="en-US" dirty="0"/>
              <a:t>Cross-talk from radio transmissions, microwave ovens</a:t>
            </a:r>
          </a:p>
          <a:p>
            <a:pPr lvl="1"/>
            <a:r>
              <a:rPr lang="en-US" dirty="0"/>
              <a:t>Solar storms</a:t>
            </a:r>
          </a:p>
          <a:p>
            <a:r>
              <a:rPr lang="en-US" dirty="0"/>
              <a:t>How to detect bit-errors in transmissions?</a:t>
            </a:r>
          </a:p>
          <a:p>
            <a:r>
              <a:rPr lang="en-US" dirty="0"/>
              <a:t>How to recover from errors?</a:t>
            </a:r>
          </a:p>
        </p:txBody>
      </p:sp>
    </p:spTree>
    <p:extLst>
      <p:ext uri="{BB962C8B-B14F-4D97-AF65-F5344CB8AC3E}">
        <p14:creationId xmlns:p14="http://schemas.microsoft.com/office/powerpoint/2010/main" val="3686062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Error Detection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Idea: send two copies of each frame</a:t>
            </a:r>
          </a:p>
          <a:p>
            <a:pPr lvl="1"/>
            <a:r>
              <a:rPr lang="en-US" sz="2400" dirty="0"/>
              <a:t>if (</a:t>
            </a:r>
            <a:r>
              <a:rPr lang="en-US" sz="2400" dirty="0" err="1"/>
              <a:t>memcmp</a:t>
            </a:r>
            <a:r>
              <a:rPr lang="en-US" sz="2400" dirty="0"/>
              <a:t>(frame1, frame2) != 0) { OH NOES, AN ERROR! }</a:t>
            </a:r>
          </a:p>
          <a:p>
            <a:r>
              <a:rPr lang="en-US" sz="2800" dirty="0"/>
              <a:t>Why is this a bad idea?</a:t>
            </a:r>
          </a:p>
          <a:p>
            <a:pPr lvl="1"/>
            <a:r>
              <a:rPr lang="en-US" sz="2400" dirty="0"/>
              <a:t>Extremely high (50% !!!) overhead</a:t>
            </a:r>
          </a:p>
          <a:p>
            <a:pPr lvl="1"/>
            <a:r>
              <a:rPr lang="en-US" sz="2400" dirty="0"/>
              <a:t>Poor protection against errors</a:t>
            </a:r>
          </a:p>
          <a:p>
            <a:pPr lvl="2"/>
            <a:r>
              <a:rPr lang="en-US" sz="2000" dirty="0"/>
              <a:t>Twice the data means twice the chance for bit errors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23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Parity Bits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828802" y="4595466"/>
            <a:ext cx="8839200" cy="1514902"/>
          </a:xfrm>
        </p:spPr>
        <p:txBody>
          <a:bodyPr vert="horz" anchor="t">
            <a:normAutofit lnSpcReduction="10000"/>
          </a:bodyPr>
          <a:lstStyle/>
          <a:p>
            <a:r>
              <a:rPr lang="en-US" dirty="0"/>
              <a:t>Detects 1-bit errors</a:t>
            </a:r>
          </a:p>
          <a:p>
            <a:r>
              <a:rPr lang="en-US" dirty="0"/>
              <a:t>13% overhead</a:t>
            </a:r>
          </a:p>
          <a:p>
            <a:r>
              <a:rPr lang="en-US" dirty="0"/>
              <a:t>But, not reliable against </a:t>
            </a:r>
            <a:r>
              <a:rPr lang="en-US" dirty="0" err="1"/>
              <a:t>bursty</a:t>
            </a:r>
            <a:r>
              <a:rPr lang="en-US" dirty="0"/>
              <a:t> errors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828800" y="1752601"/>
            <a:ext cx="8839200" cy="11953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Idea: add extra bits to keep the number of 1s </a:t>
            </a:r>
            <a:r>
              <a:rPr lang="en-US" dirty="0">
                <a:solidFill>
                  <a:schemeClr val="accent1"/>
                </a:solidFill>
              </a:rPr>
              <a:t>even</a:t>
            </a:r>
          </a:p>
          <a:p>
            <a:pPr lvl="1"/>
            <a:r>
              <a:rPr lang="en-US" dirty="0"/>
              <a:t>Example: 7-bit ASCII characters + 1 parity bit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47304" y="2946484"/>
            <a:ext cx="1403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0101001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09874" y="2946484"/>
            <a:ext cx="354584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12895" y="2946484"/>
            <a:ext cx="354584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65685" y="2946484"/>
            <a:ext cx="354584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48235" y="2946484"/>
            <a:ext cx="354584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603620" y="2946484"/>
            <a:ext cx="354584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80877" y="2946484"/>
            <a:ext cx="1426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1011110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16218" y="2946484"/>
            <a:ext cx="1401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0110100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77857" y="2946484"/>
            <a:ext cx="1476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1101001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33667" y="2946484"/>
            <a:ext cx="1455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0001110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58238" y="3338297"/>
            <a:ext cx="354584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" name="Up Arrow 19"/>
          <p:cNvSpPr/>
          <p:nvPr/>
        </p:nvSpPr>
        <p:spPr>
          <a:xfrm>
            <a:off x="3064043" y="3408066"/>
            <a:ext cx="846247" cy="1003031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030943" y="3338296"/>
            <a:ext cx="524503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24486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8" grpId="0" animBg="1"/>
      <p:bldP spid="9" grpId="0" animBg="1"/>
      <p:bldP spid="10" grpId="0" animBg="1"/>
      <p:bldP spid="11" grpId="0" animBg="1"/>
      <p:bldP spid="12" grpId="0" animBg="1"/>
      <p:bldP spid="19" grpId="0" animBg="1"/>
      <p:bldP spid="20" grpId="0" animBg="1"/>
      <p:bldP spid="20" grpId="1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Dimensional Parity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76400" y="5199798"/>
            <a:ext cx="8839200" cy="1505802"/>
          </a:xfrm>
        </p:spPr>
        <p:txBody>
          <a:bodyPr vert="horz" anchor="t">
            <a:normAutofit/>
          </a:bodyPr>
          <a:lstStyle/>
          <a:p>
            <a:r>
              <a:rPr lang="en-US" dirty="0"/>
              <a:t>Can detect all 1-, 2-, and 3-bit errors</a:t>
            </a:r>
          </a:p>
          <a:p>
            <a:r>
              <a:rPr lang="en-US" dirty="0"/>
              <a:t>14% overhead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31539" y="1735807"/>
            <a:ext cx="13740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0101001</a:t>
            </a:r>
          </a:p>
          <a:p>
            <a:r>
              <a:rPr lang="en-US" sz="2400" dirty="0"/>
              <a:t>1101001</a:t>
            </a:r>
          </a:p>
          <a:p>
            <a:r>
              <a:rPr lang="en-US" sz="2400" dirty="0"/>
              <a:t>1011110</a:t>
            </a:r>
          </a:p>
          <a:p>
            <a:r>
              <a:rPr lang="en-US" sz="2400" dirty="0"/>
              <a:t>0001110</a:t>
            </a:r>
          </a:p>
          <a:p>
            <a:r>
              <a:rPr lang="en-US" sz="2400" dirty="0"/>
              <a:t>0110100</a:t>
            </a:r>
          </a:p>
          <a:p>
            <a:r>
              <a:rPr lang="en-US" sz="2400" dirty="0"/>
              <a:t>1011111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7905" y="1735807"/>
            <a:ext cx="354584" cy="2308324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  <a:p>
            <a:r>
              <a:rPr lang="en-US" sz="2400" dirty="0"/>
              <a:t>0</a:t>
            </a:r>
          </a:p>
          <a:p>
            <a:r>
              <a:rPr lang="en-US" sz="2400" dirty="0"/>
              <a:t>1</a:t>
            </a:r>
          </a:p>
          <a:p>
            <a:r>
              <a:rPr lang="en-US" sz="2400" dirty="0"/>
              <a:t>1</a:t>
            </a:r>
          </a:p>
          <a:p>
            <a:r>
              <a:rPr lang="en-US" sz="2400" dirty="0"/>
              <a:t>1</a:t>
            </a:r>
          </a:p>
          <a:p>
            <a:r>
              <a:rPr lang="en-US" sz="2400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31539" y="4044132"/>
            <a:ext cx="1374094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1111011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07905" y="4044131"/>
            <a:ext cx="354584" cy="46166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grpSp>
        <p:nvGrpSpPr>
          <p:cNvPr id="9" name="Group 8"/>
          <p:cNvGrpSpPr/>
          <p:nvPr/>
        </p:nvGrpSpPr>
        <p:grpSpPr>
          <a:xfrm flipH="1">
            <a:off x="7116859" y="1605103"/>
            <a:ext cx="2330741" cy="954107"/>
            <a:chOff x="1219200" y="4876799"/>
            <a:chExt cx="5181605" cy="1384995"/>
          </a:xfrm>
        </p:grpSpPr>
        <p:sp>
          <p:nvSpPr>
            <p:cNvPr id="10" name="Rectangular Callout 9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77433"/>
                <a:gd name="adj2" fmla="val -767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Parity bit for each row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 flipH="1">
            <a:off x="2212006" y="3497097"/>
            <a:ext cx="2330741" cy="954107"/>
            <a:chOff x="1219200" y="4876799"/>
            <a:chExt cx="5181605" cy="1384995"/>
          </a:xfrm>
        </p:grpSpPr>
        <p:sp>
          <p:nvSpPr>
            <p:cNvPr id="13" name="Rectangular Callout 12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64857"/>
                <a:gd name="adj2" fmla="val 3380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Parity bit for each column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 flipH="1">
            <a:off x="7116861" y="3915082"/>
            <a:ext cx="2330739" cy="954107"/>
            <a:chOff x="1606901" y="4432477"/>
            <a:chExt cx="5181601" cy="1384996"/>
          </a:xfrm>
        </p:grpSpPr>
        <p:sp>
          <p:nvSpPr>
            <p:cNvPr id="16" name="Rectangular Callout 15"/>
            <p:cNvSpPr/>
            <p:nvPr/>
          </p:nvSpPr>
          <p:spPr>
            <a:xfrm>
              <a:off x="1606901" y="4432477"/>
              <a:ext cx="5181601" cy="1384995"/>
            </a:xfrm>
            <a:prstGeom prst="wedgeRectCallout">
              <a:avLst>
                <a:gd name="adj1" fmla="val 77434"/>
                <a:gd name="adj2" fmla="val -9105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06901" y="4432478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Parity bit for the parity byte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005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Dimensional Parity Examples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31539" y="1735807"/>
            <a:ext cx="13740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0101001</a:t>
            </a:r>
          </a:p>
          <a:p>
            <a:r>
              <a:rPr lang="en-US" sz="2400" dirty="0"/>
              <a:t>1101001</a:t>
            </a:r>
          </a:p>
          <a:p>
            <a:r>
              <a:rPr lang="en-US" sz="2400" dirty="0"/>
              <a:t>1011110</a:t>
            </a:r>
          </a:p>
          <a:p>
            <a:r>
              <a:rPr lang="en-US" sz="2400" dirty="0"/>
              <a:t>0001110</a:t>
            </a:r>
          </a:p>
          <a:p>
            <a:r>
              <a:rPr lang="en-US" sz="2400" dirty="0"/>
              <a:t>0110100</a:t>
            </a:r>
          </a:p>
          <a:p>
            <a:r>
              <a:rPr lang="en-US" sz="2400" dirty="0"/>
              <a:t>1011111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7905" y="1735807"/>
            <a:ext cx="354584" cy="2308324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  <a:p>
            <a:r>
              <a:rPr lang="en-US" sz="2400" dirty="0"/>
              <a:t>0</a:t>
            </a:r>
          </a:p>
          <a:p>
            <a:r>
              <a:rPr lang="en-US" sz="2400" dirty="0"/>
              <a:t>1</a:t>
            </a:r>
          </a:p>
          <a:p>
            <a:r>
              <a:rPr lang="en-US" sz="2400" dirty="0"/>
              <a:t>1</a:t>
            </a:r>
          </a:p>
          <a:p>
            <a:r>
              <a:rPr lang="en-US" sz="2400" dirty="0"/>
              <a:t>1</a:t>
            </a:r>
          </a:p>
          <a:p>
            <a:r>
              <a:rPr lang="en-US" sz="2400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31539" y="4044132"/>
            <a:ext cx="1374094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1111011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07905" y="4044131"/>
            <a:ext cx="356188" cy="46166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grpSp>
        <p:nvGrpSpPr>
          <p:cNvPr id="9" name="Group 8"/>
          <p:cNvGrpSpPr/>
          <p:nvPr/>
        </p:nvGrpSpPr>
        <p:grpSpPr>
          <a:xfrm flipH="1">
            <a:off x="6859432" y="2708611"/>
            <a:ext cx="2269186" cy="954107"/>
            <a:chOff x="1219200" y="4876799"/>
            <a:chExt cx="5181605" cy="1410052"/>
          </a:xfrm>
        </p:grpSpPr>
        <p:sp>
          <p:nvSpPr>
            <p:cNvPr id="10" name="Rectangular Callout 9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66677"/>
                <a:gd name="adj2" fmla="val -767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19205" y="4876799"/>
              <a:ext cx="5181600" cy="1410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Odd number of 1s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 flipH="1">
            <a:off x="3897088" y="4815395"/>
            <a:ext cx="2438380" cy="967805"/>
            <a:chOff x="1585760" y="4432477"/>
            <a:chExt cx="5202742" cy="1384995"/>
          </a:xfrm>
        </p:grpSpPr>
        <p:sp>
          <p:nvSpPr>
            <p:cNvPr id="16" name="Rectangular Callout 15"/>
            <p:cNvSpPr/>
            <p:nvPr/>
          </p:nvSpPr>
          <p:spPr>
            <a:xfrm>
              <a:off x="1585760" y="4432477"/>
              <a:ext cx="5181601" cy="1384995"/>
            </a:xfrm>
            <a:prstGeom prst="wedgeRectCallout">
              <a:avLst>
                <a:gd name="adj1" fmla="val -8178"/>
                <a:gd name="adj2" fmla="val -9040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06901" y="4432477"/>
              <a:ext cx="5181601" cy="1365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Odd Number of 1s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175407" y="2832521"/>
            <a:ext cx="354584" cy="461665"/>
            <a:chOff x="3651407" y="2832520"/>
            <a:chExt cx="354584" cy="461665"/>
          </a:xfrm>
        </p:grpSpPr>
        <p:sp>
          <p:nvSpPr>
            <p:cNvPr id="19" name="Rectangle 18"/>
            <p:cNvSpPr/>
            <p:nvPr/>
          </p:nvSpPr>
          <p:spPr>
            <a:xfrm>
              <a:off x="3743071" y="2952582"/>
              <a:ext cx="153947" cy="23308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651407" y="2832520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842077" y="2839051"/>
            <a:ext cx="348172" cy="461665"/>
            <a:chOff x="3642435" y="2833280"/>
            <a:chExt cx="348172" cy="461665"/>
          </a:xfrm>
        </p:grpSpPr>
        <p:sp>
          <p:nvSpPr>
            <p:cNvPr id="23" name="Rectangle 22"/>
            <p:cNvSpPr/>
            <p:nvPr/>
          </p:nvSpPr>
          <p:spPr>
            <a:xfrm>
              <a:off x="3718488" y="2952582"/>
              <a:ext cx="196066" cy="23308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42435" y="2833280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 flipH="1">
            <a:off x="7063059" y="4793622"/>
            <a:ext cx="2222455" cy="954107"/>
            <a:chOff x="1219200" y="4876799"/>
            <a:chExt cx="5181605" cy="1410052"/>
          </a:xfrm>
        </p:grpSpPr>
        <p:sp>
          <p:nvSpPr>
            <p:cNvPr id="26" name="Rectangular Callout 25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95069"/>
                <a:gd name="adj2" fmla="val -9007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19205" y="4876799"/>
              <a:ext cx="5181600" cy="1410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Odd number of 1s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166752" y="2095164"/>
            <a:ext cx="354584" cy="461665"/>
            <a:chOff x="3651407" y="2832520"/>
            <a:chExt cx="354584" cy="461665"/>
          </a:xfrm>
        </p:grpSpPr>
        <p:sp>
          <p:nvSpPr>
            <p:cNvPr id="29" name="Rectangle 28"/>
            <p:cNvSpPr/>
            <p:nvPr/>
          </p:nvSpPr>
          <p:spPr>
            <a:xfrm>
              <a:off x="3743071" y="2952582"/>
              <a:ext cx="153947" cy="23308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651407" y="2832520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 flipH="1">
            <a:off x="6865835" y="1971254"/>
            <a:ext cx="2197471" cy="954107"/>
            <a:chOff x="1219200" y="4876799"/>
            <a:chExt cx="5181605" cy="1410052"/>
          </a:xfrm>
        </p:grpSpPr>
        <p:sp>
          <p:nvSpPr>
            <p:cNvPr id="32" name="Rectangular Callout 31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66677"/>
                <a:gd name="adj2" fmla="val -767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219205" y="4876799"/>
              <a:ext cx="5181600" cy="1410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Odd number of 1s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880177" y="2105248"/>
            <a:ext cx="348172" cy="461665"/>
            <a:chOff x="3642435" y="2833280"/>
            <a:chExt cx="348172" cy="461665"/>
          </a:xfrm>
        </p:grpSpPr>
        <p:sp>
          <p:nvSpPr>
            <p:cNvPr id="35" name="Rectangle 34"/>
            <p:cNvSpPr/>
            <p:nvPr/>
          </p:nvSpPr>
          <p:spPr>
            <a:xfrm>
              <a:off x="3718488" y="2952582"/>
              <a:ext cx="196066" cy="23308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642435" y="2833280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60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Checksums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Idea:</a:t>
            </a:r>
          </a:p>
          <a:p>
            <a:pPr lvl="1"/>
            <a:r>
              <a:rPr lang="en-US" dirty="0"/>
              <a:t>Add up the bytes in the data</a:t>
            </a:r>
          </a:p>
          <a:p>
            <a:pPr lvl="1"/>
            <a:r>
              <a:rPr lang="en-US" dirty="0"/>
              <a:t>Include the sum in the frame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Use ones-complement arithmetic</a:t>
            </a:r>
          </a:p>
          <a:p>
            <a:r>
              <a:rPr lang="en-US" dirty="0"/>
              <a:t>Lower overhead than parity: 16 bits per frame</a:t>
            </a:r>
          </a:p>
          <a:p>
            <a:r>
              <a:rPr lang="en-US" dirty="0"/>
              <a:t>But, not resilient to errors</a:t>
            </a:r>
          </a:p>
          <a:p>
            <a:pPr lvl="1"/>
            <a:r>
              <a:rPr lang="en-US" dirty="0"/>
              <a:t>Why?</a:t>
            </a:r>
          </a:p>
          <a:p>
            <a:r>
              <a:rPr lang="en-US" dirty="0"/>
              <a:t>Used in UDP, TCP, and IP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15101" y="3286808"/>
            <a:ext cx="4798325" cy="52322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77620" y="3286808"/>
            <a:ext cx="1337481" cy="52322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92019" y="3289111"/>
            <a:ext cx="961031" cy="52322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05701" y="3286808"/>
            <a:ext cx="1986319" cy="52322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Checksum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51069" y="5607797"/>
            <a:ext cx="1403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0101001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45391" y="5607797"/>
            <a:ext cx="3557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1101001= 10010010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32002" y="5607797"/>
            <a:ext cx="388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+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61228" y="5603921"/>
            <a:ext cx="354584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69312" y="5603922"/>
            <a:ext cx="354584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7496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7" grpId="0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Cyclic Redundancy Check (CRC)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11200" y="1600200"/>
            <a:ext cx="10811858" cy="5105400"/>
          </a:xfrm>
        </p:spPr>
        <p:txBody>
          <a:bodyPr/>
          <a:lstStyle/>
          <a:p>
            <a:r>
              <a:rPr lang="en-US" dirty="0"/>
              <a:t>Uses field theory to compute a semi-unique value for a given message</a:t>
            </a:r>
          </a:p>
          <a:p>
            <a:r>
              <a:rPr lang="en-US" dirty="0"/>
              <a:t>Much better performance than previous approaches</a:t>
            </a:r>
          </a:p>
          <a:p>
            <a:pPr lvl="1"/>
            <a:r>
              <a:rPr lang="en-US" dirty="0"/>
              <a:t>Fixed size overhead per frame (usually 32-bits)</a:t>
            </a:r>
          </a:p>
          <a:p>
            <a:pPr lvl="1"/>
            <a:r>
              <a:rPr lang="en-US" dirty="0"/>
              <a:t>Quick to implement in hardware</a:t>
            </a:r>
          </a:p>
          <a:p>
            <a:pPr lvl="1"/>
            <a:r>
              <a:rPr lang="en-US" dirty="0"/>
              <a:t>Only 1 in 2</a:t>
            </a:r>
            <a:r>
              <a:rPr lang="en-US" baseline="30000" dirty="0"/>
              <a:t>32</a:t>
            </a:r>
            <a:r>
              <a:rPr lang="en-US" dirty="0"/>
              <a:t> chance of missing an error with 32-bit CRC</a:t>
            </a:r>
          </a:p>
          <a:p>
            <a:r>
              <a:rPr lang="en-US" dirty="0"/>
              <a:t>Details are in the book/on Wikipedia</a:t>
            </a:r>
          </a:p>
          <a:p>
            <a:r>
              <a:rPr lang="en-US" dirty="0"/>
              <a:t>Today, cryptographic hashes are more common</a:t>
            </a:r>
          </a:p>
          <a:p>
            <a:pPr lvl="1"/>
            <a:r>
              <a:rPr lang="en-US" dirty="0"/>
              <a:t>e.g. </a:t>
            </a:r>
            <a:r>
              <a:rPr lang="en-US" strike="sngStrike" dirty="0"/>
              <a:t>MD5</a:t>
            </a:r>
            <a:r>
              <a:rPr lang="en-US" dirty="0"/>
              <a:t>, </a:t>
            </a:r>
            <a:r>
              <a:rPr lang="en-US" strike="sngStrike" dirty="0"/>
              <a:t>SHA1</a:t>
            </a:r>
            <a:r>
              <a:rPr lang="en-US" dirty="0"/>
              <a:t>, SHA256, SHA512</a:t>
            </a:r>
          </a:p>
          <a:p>
            <a:pPr lvl="1"/>
            <a:r>
              <a:rPr lang="en-US" dirty="0"/>
              <a:t>Fixed size overhead (256- or 512-bits)</a:t>
            </a:r>
          </a:p>
          <a:p>
            <a:pPr lvl="1"/>
            <a:r>
              <a:rPr lang="en-US" dirty="0"/>
              <a:t>Only 1 in 2</a:t>
            </a:r>
            <a:r>
              <a:rPr lang="en-US" baseline="30000" dirty="0"/>
              <a:t>256</a:t>
            </a:r>
            <a:r>
              <a:rPr lang="en-US" dirty="0"/>
              <a:t> chance of missing an error, at least</a:t>
            </a:r>
          </a:p>
        </p:txBody>
      </p:sp>
    </p:spTree>
    <p:extLst>
      <p:ext uri="{BB962C8B-B14F-4D97-AF65-F5344CB8AC3E}">
        <p14:creationId xmlns:p14="http://schemas.microsoft.com/office/powerpoint/2010/main" val="2659376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A8057-58F1-4448-8BFA-9C3D61412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E316CA-5138-354C-9875-11BC702AC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37019-F1CD-094F-96BD-446E2D1778B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Physical layer</a:t>
            </a:r>
          </a:p>
          <a:p>
            <a:pPr lvl="1"/>
            <a:r>
              <a:rPr lang="en-US" dirty="0"/>
              <a:t>Turning analog signals to bits</a:t>
            </a:r>
          </a:p>
          <a:p>
            <a:pPr lvl="1"/>
            <a:r>
              <a:rPr lang="en-US" dirty="0"/>
              <a:t>Solving desynchronization issues</a:t>
            </a:r>
          </a:p>
          <a:p>
            <a:r>
              <a:rPr lang="en-US" dirty="0"/>
              <a:t>Data Link Layer</a:t>
            </a:r>
          </a:p>
          <a:p>
            <a:pPr lvl="1"/>
            <a:r>
              <a:rPr lang="en-US" dirty="0"/>
              <a:t>Framing</a:t>
            </a:r>
          </a:p>
          <a:p>
            <a:pPr lvl="1"/>
            <a:r>
              <a:rPr lang="en-US" dirty="0"/>
              <a:t>Error detection</a:t>
            </a:r>
          </a:p>
        </p:txBody>
      </p:sp>
    </p:spTree>
    <p:extLst>
      <p:ext uri="{BB962C8B-B14F-4D97-AF65-F5344CB8AC3E}">
        <p14:creationId xmlns:p14="http://schemas.microsoft.com/office/powerpoint/2010/main" val="3930690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Reliability?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does a sender know that a frame was received?</a:t>
            </a:r>
          </a:p>
          <a:p>
            <a:pPr lvl="1"/>
            <a:r>
              <a:rPr lang="en-US" dirty="0"/>
              <a:t>What if it has errors?</a:t>
            </a:r>
          </a:p>
          <a:p>
            <a:pPr lvl="1"/>
            <a:r>
              <a:rPr lang="en-US" dirty="0"/>
              <a:t>What if it never arrives at all?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259033" y="4064808"/>
            <a:ext cx="0" cy="21836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741486" y="4064808"/>
            <a:ext cx="0" cy="21836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32286" y="3603143"/>
            <a:ext cx="1053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Sender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37443" y="3603142"/>
            <a:ext cx="1259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Receiver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3187434" y="4959915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Time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4259034" y="4048724"/>
            <a:ext cx="3384645" cy="769165"/>
            <a:chOff x="2707740" y="3350114"/>
            <a:chExt cx="3384645" cy="769165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2707740" y="3516325"/>
              <a:ext cx="3384645" cy="60295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 rot="565613">
              <a:off x="3976528" y="3350114"/>
              <a:ext cx="944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Frame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259034" y="4872480"/>
            <a:ext cx="3482453" cy="726520"/>
            <a:chOff x="2707740" y="4173871"/>
            <a:chExt cx="3482453" cy="726520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2707740" y="4173871"/>
              <a:ext cx="3482453" cy="55028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 rot="21037718">
              <a:off x="4091879" y="4438726"/>
              <a:ext cx="7141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ACK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 flipH="1">
            <a:off x="4418928" y="6032730"/>
            <a:ext cx="3184883" cy="523220"/>
            <a:chOff x="1219204" y="4876799"/>
            <a:chExt cx="5231952" cy="1384995"/>
          </a:xfrm>
        </p:grpSpPr>
        <p:sp>
          <p:nvSpPr>
            <p:cNvPr id="25" name="Rectangular Callout 24"/>
            <p:cNvSpPr/>
            <p:nvPr/>
          </p:nvSpPr>
          <p:spPr>
            <a:xfrm>
              <a:off x="1269555" y="4876799"/>
              <a:ext cx="5181601" cy="1384995"/>
            </a:xfrm>
            <a:prstGeom prst="wedgeRectCallout">
              <a:avLst>
                <a:gd name="adj1" fmla="val -2227"/>
                <a:gd name="adj2" fmla="val -14070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219204" y="4876799"/>
              <a:ext cx="51816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Acknowledgement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814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Link Layer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976884" y="1600200"/>
            <a:ext cx="6777794" cy="5105400"/>
          </a:xfrm>
        </p:spPr>
        <p:txBody>
          <a:bodyPr>
            <a:normAutofit/>
          </a:bodyPr>
          <a:lstStyle/>
          <a:p>
            <a:r>
              <a:rPr lang="en-US" dirty="0"/>
              <a:t>Function:</a:t>
            </a:r>
          </a:p>
          <a:p>
            <a:pPr lvl="1"/>
            <a:r>
              <a:rPr lang="en-US" dirty="0"/>
              <a:t>Send blocks of data (</a:t>
            </a:r>
            <a:r>
              <a:rPr lang="en-US" dirty="0">
                <a:solidFill>
                  <a:schemeClr val="accent1"/>
                </a:solidFill>
              </a:rPr>
              <a:t>frames</a:t>
            </a:r>
            <a:r>
              <a:rPr lang="en-US" dirty="0"/>
              <a:t>) between physical devices </a:t>
            </a:r>
          </a:p>
          <a:p>
            <a:pPr lvl="1"/>
            <a:r>
              <a:rPr lang="en-US" dirty="0"/>
              <a:t>Regulate access to the physical media</a:t>
            </a:r>
          </a:p>
          <a:p>
            <a:r>
              <a:rPr lang="en-US" dirty="0"/>
              <a:t>Key challenge:</a:t>
            </a:r>
          </a:p>
          <a:p>
            <a:pPr lvl="1"/>
            <a:r>
              <a:rPr lang="en-US" dirty="0"/>
              <a:t>How to delineate frames?</a:t>
            </a:r>
          </a:p>
          <a:p>
            <a:pPr lvl="1"/>
            <a:r>
              <a:rPr lang="en-US" dirty="0"/>
              <a:t>How to detect errors?</a:t>
            </a:r>
          </a:p>
          <a:p>
            <a:pPr lvl="1"/>
            <a:r>
              <a:rPr lang="en-US" dirty="0"/>
              <a:t>How to perform </a:t>
            </a:r>
            <a:r>
              <a:rPr lang="en-US" dirty="0">
                <a:solidFill>
                  <a:schemeClr val="accent1"/>
                </a:solidFill>
              </a:rPr>
              <a:t>media access control</a:t>
            </a:r>
            <a:r>
              <a:rPr lang="en-US" dirty="0"/>
              <a:t> (</a:t>
            </a:r>
            <a:r>
              <a:rPr lang="en-US" dirty="0">
                <a:solidFill>
                  <a:schemeClr val="accent1"/>
                </a:solidFill>
              </a:rPr>
              <a:t>MAC</a:t>
            </a:r>
            <a:r>
              <a:rPr lang="en-US" dirty="0"/>
              <a:t>)?</a:t>
            </a:r>
          </a:p>
          <a:p>
            <a:pPr lvl="1"/>
            <a:r>
              <a:rPr lang="en-US" dirty="0"/>
              <a:t>How to recover from and avoid </a:t>
            </a:r>
            <a:r>
              <a:rPr lang="en-US" dirty="0">
                <a:solidFill>
                  <a:schemeClr val="accent1"/>
                </a:solidFill>
              </a:rPr>
              <a:t>collisions?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794799" y="2238271"/>
            <a:ext cx="2242663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794536" y="2813759"/>
            <a:ext cx="2242654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794667" y="3386936"/>
            <a:ext cx="2242654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Session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794667" y="3960113"/>
            <a:ext cx="2242654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794667" y="4533290"/>
            <a:ext cx="2242654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794667" y="5111024"/>
            <a:ext cx="2242654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794798" y="5684201"/>
            <a:ext cx="2242654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20" name="Left Brace 19"/>
          <p:cNvSpPr/>
          <p:nvPr/>
        </p:nvSpPr>
        <p:spPr>
          <a:xfrm>
            <a:off x="4171666" y="1869744"/>
            <a:ext cx="559559" cy="4653886"/>
          </a:xfrm>
          <a:prstGeom prst="leftBrace">
            <a:avLst>
              <a:gd name="adj1" fmla="val 8333"/>
              <a:gd name="adj2" fmla="val 7593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95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and Wait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5718" y="1600200"/>
            <a:ext cx="5502540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Simplest form of reliability</a:t>
            </a:r>
          </a:p>
          <a:p>
            <a:r>
              <a:rPr lang="en-US" dirty="0"/>
              <a:t>Example: Bluetooth</a:t>
            </a:r>
          </a:p>
          <a:p>
            <a:r>
              <a:rPr lang="en-US" dirty="0"/>
              <a:t>Problems?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Utilization</a:t>
            </a:r>
          </a:p>
          <a:p>
            <a:pPr lvl="1"/>
            <a:r>
              <a:rPr lang="en-US" dirty="0"/>
              <a:t>Can only have one frame in flight at any time</a:t>
            </a:r>
          </a:p>
          <a:p>
            <a:r>
              <a:rPr lang="en-US" dirty="0"/>
              <a:t>10Gbps link and 10ms delay</a:t>
            </a:r>
          </a:p>
          <a:p>
            <a:pPr lvl="1"/>
            <a:r>
              <a:rPr lang="en-US" dirty="0"/>
              <a:t>Need 100 Mbps to fill the pipe</a:t>
            </a:r>
          </a:p>
          <a:p>
            <a:pPr lvl="1"/>
            <a:r>
              <a:rPr lang="en-US" dirty="0"/>
              <a:t>Assume packets are 1500B</a:t>
            </a:r>
          </a:p>
          <a:p>
            <a:pPr marL="0" indent="0" algn="ctr">
              <a:buNone/>
            </a:pPr>
            <a:r>
              <a:rPr lang="en-US" sz="2400" dirty="0"/>
              <a:t>1500B*8bit/(2*10ms) = 600Kbps</a:t>
            </a:r>
          </a:p>
          <a:p>
            <a:pPr marL="0" indent="0" algn="ctr">
              <a:buNone/>
            </a:pPr>
            <a:r>
              <a:rPr lang="en-US" sz="2800" dirty="0"/>
              <a:t>Utilization is 0.006%</a:t>
            </a:r>
          </a:p>
          <a:p>
            <a:pPr lvl="1"/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391826" y="2573395"/>
            <a:ext cx="0" cy="406063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0096344" y="2573395"/>
            <a:ext cx="25615" cy="406063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65079" y="2111731"/>
            <a:ext cx="1053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Sender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82750" y="2111731"/>
            <a:ext cx="1259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Receiver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391827" y="2557312"/>
            <a:ext cx="2596401" cy="769165"/>
            <a:chOff x="2707740" y="3350114"/>
            <a:chExt cx="3384645" cy="769165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2707740" y="3516325"/>
              <a:ext cx="3384645" cy="60295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565613">
              <a:off x="3833100" y="3350114"/>
              <a:ext cx="12317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Frame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391827" y="3381068"/>
            <a:ext cx="2671431" cy="726520"/>
            <a:chOff x="2707740" y="4173871"/>
            <a:chExt cx="3482453" cy="726520"/>
          </a:xfrm>
        </p:grpSpPr>
        <p:cxnSp>
          <p:nvCxnSpPr>
            <p:cNvPr id="14" name="Straight Arrow Connector 13"/>
            <p:cNvCxnSpPr/>
            <p:nvPr/>
          </p:nvCxnSpPr>
          <p:spPr>
            <a:xfrm flipH="1">
              <a:off x="2707740" y="4173871"/>
              <a:ext cx="3482453" cy="55028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 rot="21037718">
              <a:off x="3983471" y="4438726"/>
              <a:ext cx="9309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ACK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375689" y="2723523"/>
            <a:ext cx="837595" cy="1709595"/>
            <a:chOff x="2014787" y="2763244"/>
            <a:chExt cx="837595" cy="1439131"/>
          </a:xfrm>
        </p:grpSpPr>
        <p:sp>
          <p:nvSpPr>
            <p:cNvPr id="19" name="Left Brace 18"/>
            <p:cNvSpPr/>
            <p:nvPr/>
          </p:nvSpPr>
          <p:spPr>
            <a:xfrm>
              <a:off x="2476453" y="2763244"/>
              <a:ext cx="375929" cy="1439131"/>
            </a:xfrm>
            <a:prstGeom prst="leftBrac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 rot="16200000">
              <a:off x="1775218" y="3251976"/>
              <a:ext cx="9408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Timeout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392470" y="3967057"/>
            <a:ext cx="2208062" cy="674403"/>
            <a:chOff x="2707740" y="3300800"/>
            <a:chExt cx="3384645" cy="818479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2707740" y="3516325"/>
              <a:ext cx="3384645" cy="60295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 rot="565613">
              <a:off x="3724787" y="3300800"/>
              <a:ext cx="1448357" cy="560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Frame</a:t>
              </a:r>
            </a:p>
          </p:txBody>
        </p:sp>
      </p:grpSp>
      <p:sp>
        <p:nvSpPr>
          <p:cNvPr id="27" name="Multiply 26"/>
          <p:cNvSpPr/>
          <p:nvPr/>
        </p:nvSpPr>
        <p:spPr>
          <a:xfrm>
            <a:off x="9419898" y="4312150"/>
            <a:ext cx="713214" cy="713214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6446282" y="4162654"/>
            <a:ext cx="837595" cy="1709595"/>
            <a:chOff x="2014787" y="2763244"/>
            <a:chExt cx="837595" cy="1439131"/>
          </a:xfrm>
        </p:grpSpPr>
        <p:sp>
          <p:nvSpPr>
            <p:cNvPr id="29" name="Left Brace 28"/>
            <p:cNvSpPr/>
            <p:nvPr/>
          </p:nvSpPr>
          <p:spPr>
            <a:xfrm>
              <a:off x="2476453" y="2763244"/>
              <a:ext cx="375929" cy="1439131"/>
            </a:xfrm>
            <a:prstGeom prst="leftBrac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 rot="16200000">
              <a:off x="1775218" y="3251976"/>
              <a:ext cx="9408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Timeout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392470" y="5681277"/>
            <a:ext cx="2596401" cy="769165"/>
            <a:chOff x="2707740" y="3350114"/>
            <a:chExt cx="3384645" cy="769165"/>
          </a:xfrm>
        </p:grpSpPr>
        <p:cxnSp>
          <p:nvCxnSpPr>
            <p:cNvPr id="38" name="Straight Arrow Connector 37"/>
            <p:cNvCxnSpPr/>
            <p:nvPr/>
          </p:nvCxnSpPr>
          <p:spPr>
            <a:xfrm>
              <a:off x="2707740" y="3516325"/>
              <a:ext cx="3384645" cy="60295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 rot="820941">
              <a:off x="2966520" y="3350114"/>
              <a:ext cx="29648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Retransmit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01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76400" y="1600201"/>
            <a:ext cx="8839200" cy="2361695"/>
          </a:xfrm>
        </p:spPr>
        <p:txBody>
          <a:bodyPr>
            <a:normAutofit/>
          </a:bodyPr>
          <a:lstStyle/>
          <a:p>
            <a:r>
              <a:rPr lang="en-US" dirty="0"/>
              <a:t>Allow multiple outstanding, un-</a:t>
            </a:r>
            <a:r>
              <a:rPr lang="en-US" dirty="0" err="1"/>
              <a:t>ACKed</a:t>
            </a:r>
            <a:r>
              <a:rPr lang="en-US" dirty="0"/>
              <a:t> frames</a:t>
            </a:r>
          </a:p>
          <a:p>
            <a:r>
              <a:rPr lang="en-US" dirty="0"/>
              <a:t>Number of un-</a:t>
            </a:r>
            <a:r>
              <a:rPr lang="en-US" dirty="0" err="1"/>
              <a:t>ACKed</a:t>
            </a:r>
            <a:r>
              <a:rPr lang="en-US" dirty="0"/>
              <a:t> frames is called the </a:t>
            </a:r>
            <a:r>
              <a:rPr lang="en-US" dirty="0">
                <a:solidFill>
                  <a:schemeClr val="accent1"/>
                </a:solidFill>
              </a:rPr>
              <a:t>window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256761" y="3193848"/>
            <a:ext cx="2271" cy="261943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7739213" y="3193848"/>
            <a:ext cx="0" cy="261943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30013" y="2732184"/>
            <a:ext cx="1053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Sender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35170" y="2732183"/>
            <a:ext cx="1259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Receiver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256761" y="3177765"/>
            <a:ext cx="3384645" cy="769165"/>
            <a:chOff x="2707740" y="3350114"/>
            <a:chExt cx="3384645" cy="769165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2707740" y="3516325"/>
              <a:ext cx="3384645" cy="60295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 rot="565613">
              <a:off x="3925232" y="3350114"/>
              <a:ext cx="10474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Frames</a:t>
              </a:r>
            </a:p>
          </p:txBody>
        </p:sp>
      </p:grpSp>
      <p:cxnSp>
        <p:nvCxnSpPr>
          <p:cNvPr id="14" name="Straight Arrow Connector 13"/>
          <p:cNvCxnSpPr/>
          <p:nvPr/>
        </p:nvCxnSpPr>
        <p:spPr>
          <a:xfrm flipH="1">
            <a:off x="4256761" y="4001521"/>
            <a:ext cx="3482453" cy="5502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21037718">
            <a:off x="5589604" y="4892873"/>
            <a:ext cx="816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ACKs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256760" y="3547911"/>
            <a:ext cx="3384645" cy="60295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256760" y="4205457"/>
            <a:ext cx="3482453" cy="5502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259032" y="3754903"/>
            <a:ext cx="3384645" cy="60295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259032" y="4412449"/>
            <a:ext cx="3482453" cy="5502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256759" y="3961895"/>
            <a:ext cx="3384645" cy="60295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256759" y="4619441"/>
            <a:ext cx="3482453" cy="5502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3301786" y="2963014"/>
            <a:ext cx="837587" cy="1361358"/>
            <a:chOff x="2014795" y="1800508"/>
            <a:chExt cx="837587" cy="3148560"/>
          </a:xfrm>
        </p:grpSpPr>
        <p:sp>
          <p:nvSpPr>
            <p:cNvPr id="29" name="Left Brace 28"/>
            <p:cNvSpPr/>
            <p:nvPr/>
          </p:nvSpPr>
          <p:spPr>
            <a:xfrm>
              <a:off x="2476453" y="2763244"/>
              <a:ext cx="375929" cy="1439131"/>
            </a:xfrm>
            <a:prstGeom prst="leftBrac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 rot="16200000">
              <a:off x="671348" y="3143955"/>
              <a:ext cx="3148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Window</a:t>
              </a:r>
            </a:p>
          </p:txBody>
        </p:sp>
      </p:grpSp>
      <p:sp>
        <p:nvSpPr>
          <p:cNvPr id="31" name="Content Placeholder 3"/>
          <p:cNvSpPr txBox="1">
            <a:spLocks/>
          </p:cNvSpPr>
          <p:nvPr/>
        </p:nvSpPr>
        <p:spPr>
          <a:xfrm>
            <a:off x="1673920" y="5794943"/>
            <a:ext cx="8839200" cy="11808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Made famous by TCP</a:t>
            </a:r>
          </a:p>
          <a:p>
            <a:pPr lvl="1"/>
            <a:r>
              <a:rPr lang="en-US" dirty="0"/>
              <a:t>We’ll look at this in more detail later</a:t>
            </a:r>
          </a:p>
        </p:txBody>
      </p:sp>
    </p:spTree>
    <p:extLst>
      <p:ext uri="{BB962C8B-B14F-4D97-AF65-F5344CB8AC3E}">
        <p14:creationId xmlns:p14="http://schemas.microsoft.com/office/powerpoint/2010/main" val="373945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Should We Error Check in the Data Link?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43742" y="1600200"/>
            <a:ext cx="8991600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Recall the End-to-End Argument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Error free transmission cannot be guaranteed</a:t>
            </a:r>
          </a:p>
          <a:p>
            <a:pPr lvl="1"/>
            <a:r>
              <a:rPr lang="en-US" dirty="0"/>
              <a:t>Not all applications want this functionality</a:t>
            </a:r>
          </a:p>
          <a:p>
            <a:pPr lvl="1"/>
            <a:r>
              <a:rPr lang="en-US" dirty="0"/>
              <a:t>Error checking adds CPU and packet size overhead</a:t>
            </a:r>
          </a:p>
          <a:p>
            <a:pPr lvl="1"/>
            <a:r>
              <a:rPr lang="en-US" dirty="0"/>
              <a:t>Error recovery requires buffering, i.e. lots of RAM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Potentially better performance than app-level error checking</a:t>
            </a:r>
          </a:p>
          <a:p>
            <a:r>
              <a:rPr lang="en-US" dirty="0"/>
              <a:t>Data link error checking in practice</a:t>
            </a:r>
          </a:p>
          <a:p>
            <a:pPr lvl="1"/>
            <a:r>
              <a:rPr lang="en-US" dirty="0"/>
              <a:t>Most useful over </a:t>
            </a:r>
            <a:r>
              <a:rPr lang="en-US" dirty="0" err="1"/>
              <a:t>lossy</a:t>
            </a:r>
            <a:r>
              <a:rPr lang="en-US" dirty="0"/>
              <a:t> links</a:t>
            </a:r>
          </a:p>
          <a:p>
            <a:pPr lvl="1"/>
            <a:r>
              <a:rPr lang="en-US" dirty="0" err="1"/>
              <a:t>Wifi</a:t>
            </a:r>
            <a:r>
              <a:rPr lang="en-US" dirty="0"/>
              <a:t>, cellular, satellite</a:t>
            </a:r>
          </a:p>
        </p:txBody>
      </p:sp>
    </p:spTree>
    <p:extLst>
      <p:ext uri="{BB962C8B-B14F-4D97-AF65-F5344CB8AC3E}">
        <p14:creationId xmlns:p14="http://schemas.microsoft.com/office/powerpoint/2010/main" val="346619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974376" y="2388360"/>
            <a:ext cx="8338782" cy="3807725"/>
          </a:xfrm>
        </p:spPr>
        <p:txBody>
          <a:bodyPr>
            <a:no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Framing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Error Checking and Reliability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Media Access Control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200" dirty="0"/>
              <a:t>802.3 Ethernet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200" dirty="0"/>
              <a:t>802.11 </a:t>
            </a:r>
            <a:r>
              <a:rPr lang="en-US" sz="3200" dirty="0" err="1"/>
              <a:t>Wifi</a:t>
            </a:r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932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Media Access?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24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711200" y="1600200"/>
            <a:ext cx="10245416" cy="5105400"/>
          </a:xfrm>
        </p:spPr>
        <p:txBody>
          <a:bodyPr/>
          <a:lstStyle/>
          <a:p>
            <a:r>
              <a:rPr lang="en-US" dirty="0"/>
              <a:t>Ethernet and </a:t>
            </a:r>
            <a:r>
              <a:rPr lang="en-US" dirty="0" err="1"/>
              <a:t>Wifi</a:t>
            </a:r>
            <a:r>
              <a:rPr lang="en-US" dirty="0"/>
              <a:t> are both multi-access technologies</a:t>
            </a:r>
          </a:p>
          <a:p>
            <a:pPr lvl="1"/>
            <a:r>
              <a:rPr lang="en-US" dirty="0"/>
              <a:t>Broadcast medium, shared by many hosts</a:t>
            </a:r>
          </a:p>
          <a:p>
            <a:pPr lvl="1"/>
            <a:r>
              <a:rPr lang="en-US" dirty="0"/>
              <a:t>Simultaneous transmissions cause </a:t>
            </a:r>
            <a:r>
              <a:rPr lang="en-US" dirty="0">
                <a:solidFill>
                  <a:schemeClr val="accent1"/>
                </a:solidFill>
              </a:rPr>
              <a:t>collisions</a:t>
            </a:r>
          </a:p>
          <a:p>
            <a:pPr lvl="2"/>
            <a:r>
              <a:rPr lang="en-US" dirty="0"/>
              <a:t>This destroys the data</a:t>
            </a:r>
          </a:p>
          <a:p>
            <a:r>
              <a:rPr lang="en-US" dirty="0"/>
              <a:t>Media Access Control (MAC) protocols are required</a:t>
            </a:r>
          </a:p>
          <a:p>
            <a:pPr lvl="1"/>
            <a:r>
              <a:rPr lang="en-US" dirty="0"/>
              <a:t>Rules on how to share the medium</a:t>
            </a:r>
          </a:p>
          <a:p>
            <a:pPr lvl="1"/>
            <a:r>
              <a:rPr lang="en-US" dirty="0"/>
              <a:t>Strategies for detecting, avoiding, and recovering from collisions</a:t>
            </a:r>
          </a:p>
        </p:txBody>
      </p:sp>
    </p:spTree>
    <p:extLst>
      <p:ext uri="{BB962C8B-B14F-4D97-AF65-F5344CB8AC3E}">
        <p14:creationId xmlns:p14="http://schemas.microsoft.com/office/powerpoint/2010/main" val="206721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for Media Access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11200" y="1600200"/>
            <a:ext cx="11277600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Channel partitioning</a:t>
            </a:r>
          </a:p>
          <a:p>
            <a:pPr lvl="1"/>
            <a:r>
              <a:rPr lang="en-US" dirty="0"/>
              <a:t>Divide the resource into small pieces</a:t>
            </a:r>
          </a:p>
          <a:p>
            <a:pPr lvl="1"/>
            <a:r>
              <a:rPr lang="en-US" dirty="0"/>
              <a:t>Allocate each piece to one host</a:t>
            </a:r>
          </a:p>
          <a:p>
            <a:pPr lvl="1"/>
            <a:r>
              <a:rPr lang="en-US" dirty="0"/>
              <a:t>Example: Time Division Multi-Access (TDMA) cellular</a:t>
            </a:r>
          </a:p>
          <a:p>
            <a:pPr lvl="1"/>
            <a:r>
              <a:rPr lang="en-US" dirty="0"/>
              <a:t>Example: Frequency Division Multi-Access (FDMA) cellular</a:t>
            </a:r>
          </a:p>
          <a:p>
            <a:r>
              <a:rPr lang="en-US" dirty="0"/>
              <a:t>Taking turns</a:t>
            </a:r>
          </a:p>
          <a:p>
            <a:pPr lvl="1"/>
            <a:r>
              <a:rPr lang="en-US" dirty="0"/>
              <a:t>Tightly coordinate shared access to avoid collisions</a:t>
            </a:r>
          </a:p>
          <a:p>
            <a:pPr lvl="1"/>
            <a:r>
              <a:rPr lang="en-US" dirty="0"/>
              <a:t>Example: Token ring networks</a:t>
            </a:r>
          </a:p>
          <a:p>
            <a:r>
              <a:rPr lang="en-US" dirty="0"/>
              <a:t>Contention</a:t>
            </a:r>
          </a:p>
          <a:p>
            <a:pPr lvl="1"/>
            <a:r>
              <a:rPr lang="en-US" dirty="0"/>
              <a:t>Allow collisions, but use strategies to recover</a:t>
            </a:r>
          </a:p>
          <a:p>
            <a:pPr lvl="1"/>
            <a:r>
              <a:rPr lang="en-US" dirty="0"/>
              <a:t>Examples: Ethernet, </a:t>
            </a:r>
            <a:r>
              <a:rPr lang="en-US" dirty="0" err="1"/>
              <a:t>Wifi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56617" y="5174747"/>
            <a:ext cx="6988629" cy="146266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17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Contention MAC Goals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11200" y="1600200"/>
            <a:ext cx="9956800" cy="5105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Share the medium</a:t>
            </a:r>
          </a:p>
          <a:p>
            <a:pPr lvl="1"/>
            <a:r>
              <a:rPr lang="en-US" dirty="0"/>
              <a:t>Two hosts sending at the same time collide, thus causing interference</a:t>
            </a:r>
          </a:p>
          <a:p>
            <a:pPr lvl="1"/>
            <a:r>
              <a:rPr lang="en-US" dirty="0"/>
              <a:t>If no host sends, channel is idle</a:t>
            </a:r>
          </a:p>
          <a:p>
            <a:pPr lvl="1"/>
            <a:r>
              <a:rPr lang="en-US" dirty="0"/>
              <a:t>Thus, want exactly one host sending at any given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High utilization</a:t>
            </a:r>
          </a:p>
          <a:p>
            <a:pPr lvl="1"/>
            <a:r>
              <a:rPr lang="en-US" dirty="0"/>
              <a:t>TDMA is low utilization</a:t>
            </a:r>
          </a:p>
          <a:p>
            <a:pPr lvl="1"/>
            <a:r>
              <a:rPr lang="en-US" dirty="0"/>
              <a:t>Just like a circuit switched network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Simple, distributed algorithm</a:t>
            </a:r>
          </a:p>
          <a:p>
            <a:pPr lvl="1"/>
            <a:r>
              <a:rPr lang="en-US" dirty="0"/>
              <a:t>Multiple hosts that cannot directly coordinate</a:t>
            </a:r>
          </a:p>
          <a:p>
            <a:pPr lvl="1"/>
            <a:r>
              <a:rPr lang="en-US" dirty="0"/>
              <a:t>No fancy (complicated) token-passing schemes</a:t>
            </a:r>
          </a:p>
        </p:txBody>
      </p:sp>
    </p:spTree>
    <p:extLst>
      <p:ext uri="{BB962C8B-B14F-4D97-AF65-F5344CB8AC3E}">
        <p14:creationId xmlns:p14="http://schemas.microsoft.com/office/powerpoint/2010/main" val="409660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Contention Protocol Evolution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ALOHA</a:t>
            </a:r>
          </a:p>
          <a:p>
            <a:pPr lvl="1"/>
            <a:r>
              <a:rPr lang="en-US" dirty="0"/>
              <a:t>Developed in the 70’s for packet radio networks</a:t>
            </a:r>
          </a:p>
          <a:p>
            <a:r>
              <a:rPr lang="en-US" dirty="0"/>
              <a:t>Slotted ALOHA</a:t>
            </a:r>
          </a:p>
          <a:p>
            <a:pPr lvl="1"/>
            <a:r>
              <a:rPr lang="en-US" dirty="0"/>
              <a:t>Start transmissions only at fixed time slots</a:t>
            </a:r>
          </a:p>
          <a:p>
            <a:pPr lvl="1"/>
            <a:r>
              <a:rPr lang="en-US" dirty="0"/>
              <a:t>Significantly fewer collisions than ALOHA</a:t>
            </a:r>
          </a:p>
          <a:p>
            <a:r>
              <a:rPr lang="en-US" dirty="0"/>
              <a:t>Carrier Sense Multiple Access / Collision Detection (CSMA/CD) </a:t>
            </a:r>
          </a:p>
          <a:p>
            <a:pPr lvl="1"/>
            <a:r>
              <a:rPr lang="en-US" dirty="0"/>
              <a:t>Start transmission only if the channel is idle</a:t>
            </a:r>
          </a:p>
          <a:p>
            <a:pPr lvl="1"/>
            <a:r>
              <a:rPr lang="en-US" dirty="0"/>
              <a:t>Stop ongoing transmission if collision is detected</a:t>
            </a:r>
          </a:p>
          <a:p>
            <a:r>
              <a:rPr lang="en-US" dirty="0"/>
              <a:t>Carrier Sense Multiple Access / Collision Avoidance (CSMA/CA)</a:t>
            </a:r>
          </a:p>
          <a:p>
            <a:pPr lvl="1"/>
            <a:r>
              <a:rPr lang="en-US" dirty="0"/>
              <a:t>Can’t always detect collisions a priori, so try to avoid them</a:t>
            </a:r>
          </a:p>
        </p:txBody>
      </p:sp>
    </p:spTree>
    <p:extLst>
      <p:ext uri="{BB962C8B-B14F-4D97-AF65-F5344CB8AC3E}">
        <p14:creationId xmlns:p14="http://schemas.microsoft.com/office/powerpoint/2010/main" val="237455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ALOHA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76400" y="1600200"/>
            <a:ext cx="8839200" cy="2603310"/>
          </a:xfrm>
        </p:spPr>
        <p:txBody>
          <a:bodyPr/>
          <a:lstStyle/>
          <a:p>
            <a:r>
              <a:rPr lang="en-US" dirty="0"/>
              <a:t>Topology: radio broadcast with multiple stations</a:t>
            </a:r>
          </a:p>
          <a:p>
            <a:r>
              <a:rPr lang="en-US" dirty="0"/>
              <a:t>Protocol:</a:t>
            </a:r>
          </a:p>
          <a:p>
            <a:pPr lvl="1"/>
            <a:r>
              <a:rPr lang="en-US" dirty="0"/>
              <a:t>Stations transmit data immediately</a:t>
            </a:r>
          </a:p>
          <a:p>
            <a:pPr lvl="1"/>
            <a:r>
              <a:rPr lang="en-US" dirty="0"/>
              <a:t>Receivers ACK all packets</a:t>
            </a:r>
          </a:p>
          <a:p>
            <a:pPr lvl="1"/>
            <a:r>
              <a:rPr lang="en-US" dirty="0"/>
              <a:t>No ACK = collision, wait a random time then retransmit</a:t>
            </a:r>
          </a:p>
        </p:txBody>
      </p:sp>
      <p:sp>
        <p:nvSpPr>
          <p:cNvPr id="16" name="Oval 15"/>
          <p:cNvSpPr/>
          <p:nvPr/>
        </p:nvSpPr>
        <p:spPr>
          <a:xfrm>
            <a:off x="1286838" y="2475400"/>
            <a:ext cx="5578597" cy="5578597"/>
          </a:xfrm>
          <a:prstGeom prst="ellipse">
            <a:avLst/>
          </a:prstGeom>
          <a:solidFill>
            <a:schemeClr val="accent1">
              <a:alpha val="2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268037" y="2475400"/>
            <a:ext cx="5578597" cy="5578597"/>
          </a:xfrm>
          <a:prstGeom prst="ellipse">
            <a:avLst/>
          </a:prstGeom>
          <a:solidFill>
            <a:schemeClr val="accent3">
              <a:alpha val="25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249237" y="2475400"/>
            <a:ext cx="5578597" cy="5578597"/>
          </a:xfrm>
          <a:prstGeom prst="ellipse">
            <a:avLst/>
          </a:prstGeom>
          <a:solidFill>
            <a:schemeClr val="accent4">
              <a:alpha val="25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890829" y="5261211"/>
            <a:ext cx="370614" cy="1562670"/>
            <a:chOff x="2107517" y="5261211"/>
            <a:chExt cx="370614" cy="156267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2292824" y="5261211"/>
              <a:ext cx="0" cy="1160060"/>
            </a:xfrm>
            <a:prstGeom prst="line">
              <a:avLst/>
            </a:prstGeom>
            <a:ln w="101600">
              <a:solidFill>
                <a:schemeClr val="tx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107517" y="6362216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A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888057" y="5261211"/>
            <a:ext cx="338554" cy="1562670"/>
            <a:chOff x="4186633" y="5261211"/>
            <a:chExt cx="338554" cy="156267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355910" y="5261211"/>
              <a:ext cx="0" cy="1160060"/>
            </a:xfrm>
            <a:prstGeom prst="line">
              <a:avLst/>
            </a:prstGeom>
            <a:ln w="101600">
              <a:solidFill>
                <a:schemeClr val="tx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186633" y="6362216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853228" y="5261211"/>
            <a:ext cx="370615" cy="1562670"/>
            <a:chOff x="6069916" y="5261211"/>
            <a:chExt cx="370615" cy="156267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6255224" y="5261211"/>
              <a:ext cx="0" cy="1160060"/>
            </a:xfrm>
            <a:prstGeom prst="line">
              <a:avLst/>
            </a:prstGeom>
            <a:ln w="101600">
              <a:solidFill>
                <a:schemeClr val="tx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069916" y="6362216"/>
              <a:ext cx="3706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</a:t>
              </a:r>
            </a:p>
          </p:txBody>
        </p:sp>
      </p:grpSp>
      <p:sp>
        <p:nvSpPr>
          <p:cNvPr id="23" name="Up Arrow 22"/>
          <p:cNvSpPr/>
          <p:nvPr/>
        </p:nvSpPr>
        <p:spPr>
          <a:xfrm rot="5400000">
            <a:off x="4533479" y="5061491"/>
            <a:ext cx="1198585" cy="1510573"/>
          </a:xfrm>
          <a:prstGeom prst="upArrow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Up Arrow 23"/>
          <p:cNvSpPr/>
          <p:nvPr/>
        </p:nvSpPr>
        <p:spPr>
          <a:xfrm rot="16200000">
            <a:off x="4461811" y="5061491"/>
            <a:ext cx="1198585" cy="1510573"/>
          </a:xfrm>
          <a:prstGeom prst="upArrow">
            <a:avLst/>
          </a:prstGeom>
          <a:solidFill>
            <a:schemeClr val="accent3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 Arrow 24"/>
          <p:cNvSpPr/>
          <p:nvPr/>
        </p:nvSpPr>
        <p:spPr>
          <a:xfrm rot="5400000">
            <a:off x="4533479" y="5049487"/>
            <a:ext cx="1198585" cy="1510573"/>
          </a:xfrm>
          <a:prstGeom prst="upArrow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Up Arrow 25"/>
          <p:cNvSpPr/>
          <p:nvPr/>
        </p:nvSpPr>
        <p:spPr>
          <a:xfrm rot="16200000">
            <a:off x="6388172" y="5085955"/>
            <a:ext cx="1198585" cy="1510573"/>
          </a:xfrm>
          <a:prstGeom prst="upArrow">
            <a:avLst/>
          </a:prstGeom>
          <a:solidFill>
            <a:schemeClr val="accent5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Multiply 26"/>
          <p:cNvSpPr/>
          <p:nvPr/>
        </p:nvSpPr>
        <p:spPr>
          <a:xfrm>
            <a:off x="5492868" y="4712309"/>
            <a:ext cx="1128932" cy="1128932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929197" y="4118693"/>
            <a:ext cx="8451716" cy="2603484"/>
            <a:chOff x="414979" y="3333623"/>
            <a:chExt cx="8263530" cy="1523216"/>
          </a:xfrm>
        </p:grpSpPr>
        <p:sp>
          <p:nvSpPr>
            <p:cNvPr id="21" name="Rectangle 20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ontent Placeholder 2"/>
            <p:cNvSpPr txBox="1">
              <a:spLocks/>
            </p:cNvSpPr>
            <p:nvPr/>
          </p:nvSpPr>
          <p:spPr>
            <a:xfrm>
              <a:off x="514376" y="3429251"/>
              <a:ext cx="8118848" cy="14275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sz="3200" dirty="0">
                  <a:solidFill>
                    <a:schemeClr val="bg1"/>
                  </a:solidFill>
                </a:rPr>
                <a:t>Simple, but radical concept</a:t>
              </a:r>
            </a:p>
            <a:p>
              <a:pPr>
                <a:buClr>
                  <a:schemeClr val="bg1"/>
                </a:buClr>
              </a:pPr>
              <a:r>
                <a:rPr lang="en-US" sz="3200" dirty="0">
                  <a:solidFill>
                    <a:schemeClr val="bg1"/>
                  </a:solidFill>
                </a:rPr>
                <a:t>Previous attempts all divided the channel</a:t>
              </a:r>
            </a:p>
            <a:p>
              <a:pPr lvl="1">
                <a:buClr>
                  <a:schemeClr val="bg1"/>
                </a:buClr>
              </a:pPr>
              <a:r>
                <a:rPr lang="en-US" sz="2800" dirty="0">
                  <a:solidFill>
                    <a:schemeClr val="bg1"/>
                  </a:solidFill>
                </a:rPr>
                <a:t>TDMA, FDMA, etc.</a:t>
              </a:r>
            </a:p>
            <a:p>
              <a:pPr>
                <a:buClr>
                  <a:schemeClr val="bg1"/>
                </a:buClr>
              </a:pPr>
              <a:r>
                <a:rPr lang="en-US" sz="3200" dirty="0">
                  <a:solidFill>
                    <a:schemeClr val="bg1"/>
                  </a:solidFill>
                </a:rPr>
                <a:t>Optimized for the common case: few senders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97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8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53" presetClass="exit" presetSubtype="3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  <p:bldP spid="16" grpId="3" animBg="1"/>
      <p:bldP spid="17" grpId="0" animBg="1"/>
      <p:bldP spid="17" grpId="1" animBg="1"/>
      <p:bldP spid="18" grpId="0" animBg="1"/>
      <p:bldP spid="18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Tradeoffs vs. TDMA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TDMA, each host must wait for its turn</a:t>
            </a:r>
          </a:p>
          <a:p>
            <a:pPr lvl="1"/>
            <a:r>
              <a:rPr lang="en-US" dirty="0"/>
              <a:t>Delay is proportional to number of hosts</a:t>
            </a:r>
          </a:p>
          <a:p>
            <a:r>
              <a:rPr lang="en-US" dirty="0"/>
              <a:t>In Aloha, each host sends immediately</a:t>
            </a:r>
          </a:p>
          <a:p>
            <a:pPr lvl="1"/>
            <a:r>
              <a:rPr lang="en-US" dirty="0"/>
              <a:t>Much lower delay</a:t>
            </a:r>
          </a:p>
          <a:p>
            <a:pPr lvl="1"/>
            <a:r>
              <a:rPr lang="en-US" dirty="0"/>
              <a:t>But, much lower utilization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88530" y="4814233"/>
            <a:ext cx="2674962" cy="52322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ALOHA Frame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13568" y="4289891"/>
            <a:ext cx="2674962" cy="52322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ALOHA Frame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304137" y="5631570"/>
            <a:ext cx="6550925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86818" y="5627101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Time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62102" y="4320669"/>
            <a:ext cx="1342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Sender 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62102" y="4875789"/>
            <a:ext cx="1293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Sender B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5969739" y="1730949"/>
            <a:ext cx="837591" cy="5349926"/>
            <a:chOff x="2014791" y="2763244"/>
            <a:chExt cx="837591" cy="1439131"/>
          </a:xfrm>
        </p:grpSpPr>
        <p:sp>
          <p:nvSpPr>
            <p:cNvPr id="15" name="Left Brace 14"/>
            <p:cNvSpPr/>
            <p:nvPr/>
          </p:nvSpPr>
          <p:spPr>
            <a:xfrm>
              <a:off x="2476453" y="2763244"/>
              <a:ext cx="375929" cy="1439131"/>
            </a:xfrm>
            <a:prstGeom prst="leftBrac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1954248" y="3251976"/>
              <a:ext cx="5827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2*</a:t>
              </a:r>
              <a:r>
                <a:rPr lang="en-US" sz="2400" dirty="0" err="1"/>
                <a:t>Frame_Width</a:t>
              </a:r>
              <a:endParaRPr lang="en-US" sz="2400" dirty="0"/>
            </a:p>
          </p:txBody>
        </p:sp>
      </p:grpSp>
      <p:sp>
        <p:nvSpPr>
          <p:cNvPr id="17" name="Content Placeholder 3"/>
          <p:cNvSpPr txBox="1">
            <a:spLocks/>
          </p:cNvSpPr>
          <p:nvPr/>
        </p:nvSpPr>
        <p:spPr>
          <a:xfrm>
            <a:off x="1674128" y="6082779"/>
            <a:ext cx="8839200" cy="76923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Maximum throughput is ~18% of channel capacity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003788" y="1120280"/>
            <a:ext cx="6578435" cy="5182236"/>
            <a:chOff x="-376424" y="1559758"/>
            <a:chExt cx="6578435" cy="5182236"/>
          </a:xfrm>
        </p:grpSpPr>
        <p:sp>
          <p:nvSpPr>
            <p:cNvPr id="18" name="Rectangle 17"/>
            <p:cNvSpPr/>
            <p:nvPr/>
          </p:nvSpPr>
          <p:spPr>
            <a:xfrm>
              <a:off x="-376424" y="1559758"/>
              <a:ext cx="6578435" cy="51822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47893" y="6127378"/>
              <a:ext cx="7970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Load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 rot="16200000">
              <a:off x="-765723" y="3646013"/>
              <a:ext cx="15314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Throughput</a:t>
              </a:r>
            </a:p>
          </p:txBody>
        </p:sp>
      </p:grpSp>
      <p:pic>
        <p:nvPicPr>
          <p:cNvPr id="1026" name="Picture 2" descr="C:\Users\t0ph3r\Documents\CS 4700\assets\ALOH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321" y="1251831"/>
            <a:ext cx="5892800" cy="447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42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59259E-6 L 0.43933 0.0023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66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7" grpId="1" animBg="1"/>
      <p:bldP spid="9" grpId="0"/>
      <p:bldP spid="12" grpId="0"/>
      <p:bldP spid="13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974376" y="2388360"/>
            <a:ext cx="8338782" cy="3807725"/>
          </a:xfrm>
        </p:spPr>
        <p:txBody>
          <a:bodyPr>
            <a:no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Framing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Error Checking and Reliability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Media Access Control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200" dirty="0"/>
              <a:t>802.3 Ethernet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200" dirty="0"/>
              <a:t>802.11 </a:t>
            </a:r>
            <a:r>
              <a:rPr lang="en-US" sz="3200" dirty="0" err="1"/>
              <a:t>Wifi</a:t>
            </a:r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0281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Slotted ALOHA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Protocol</a:t>
            </a:r>
          </a:p>
          <a:p>
            <a:pPr lvl="1"/>
            <a:r>
              <a:rPr lang="en-US" dirty="0"/>
              <a:t>Same as ALOHA, except time is divided into slots</a:t>
            </a:r>
          </a:p>
          <a:p>
            <a:pPr lvl="1"/>
            <a:r>
              <a:rPr lang="en-US" dirty="0"/>
              <a:t>Hosts may only transmit at the beginning of a slot</a:t>
            </a:r>
          </a:p>
          <a:p>
            <a:r>
              <a:rPr lang="en-US" dirty="0"/>
              <a:t>Thus, frames either collide completely, or not at all</a:t>
            </a:r>
          </a:p>
          <a:p>
            <a:pPr lvl="1"/>
            <a:r>
              <a:rPr lang="en-US" dirty="0"/>
              <a:t>37% throughput vs. 18% for ALOHA</a:t>
            </a:r>
          </a:p>
          <a:p>
            <a:pPr lvl="1"/>
            <a:r>
              <a:rPr lang="en-US" dirty="0"/>
              <a:t>But, hosts must have synchronized clocks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18456" y="1577560"/>
            <a:ext cx="6578435" cy="5182236"/>
            <a:chOff x="-376424" y="1559758"/>
            <a:chExt cx="6578435" cy="5182236"/>
          </a:xfrm>
        </p:grpSpPr>
        <p:sp>
          <p:nvSpPr>
            <p:cNvPr id="7" name="Rectangle 6"/>
            <p:cNvSpPr/>
            <p:nvPr/>
          </p:nvSpPr>
          <p:spPr>
            <a:xfrm>
              <a:off x="-376424" y="1559758"/>
              <a:ext cx="6578435" cy="51822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47893" y="6127378"/>
              <a:ext cx="7970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Load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-765723" y="3646013"/>
              <a:ext cx="15314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Throughput</a:t>
              </a:r>
            </a:p>
          </p:txBody>
        </p:sp>
      </p:grpSp>
      <p:pic>
        <p:nvPicPr>
          <p:cNvPr id="2050" name="Picture 2" descr="C:\Users\t0ph3r\Documents\CS 4700\assets\S-ALOH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452" y="1664691"/>
            <a:ext cx="5582666" cy="434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DE730C-0045-4E48-9181-3F9458FA32A1}"/>
              </a:ext>
            </a:extLst>
          </p:cNvPr>
          <p:cNvSpPr txBox="1"/>
          <p:nvPr/>
        </p:nvSpPr>
        <p:spPr>
          <a:xfrm>
            <a:off x="6388530" y="5299753"/>
            <a:ext cx="2674962" cy="52322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ALOHA Frame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5A8A37-3B9A-4C4A-9E40-FD9D7E3A99DB}"/>
              </a:ext>
            </a:extLst>
          </p:cNvPr>
          <p:cNvSpPr txBox="1"/>
          <p:nvPr/>
        </p:nvSpPr>
        <p:spPr>
          <a:xfrm>
            <a:off x="3713568" y="4775411"/>
            <a:ext cx="2674962" cy="52322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ALOHA Frame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1A22F7C-3F2F-4F57-BD89-6CA399DC6F00}"/>
              </a:ext>
            </a:extLst>
          </p:cNvPr>
          <p:cNvCxnSpPr/>
          <p:nvPr/>
        </p:nvCxnSpPr>
        <p:spPr>
          <a:xfrm>
            <a:off x="3304137" y="6117090"/>
            <a:ext cx="6550925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712FA40-E6C9-4563-8B94-71D44C751F20}"/>
              </a:ext>
            </a:extLst>
          </p:cNvPr>
          <p:cNvSpPr txBox="1"/>
          <p:nvPr/>
        </p:nvSpPr>
        <p:spPr>
          <a:xfrm>
            <a:off x="1962102" y="4806189"/>
            <a:ext cx="1342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Sender 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94C209-2EEB-4A39-AA5A-6828F2EA7797}"/>
              </a:ext>
            </a:extLst>
          </p:cNvPr>
          <p:cNvSpPr txBox="1"/>
          <p:nvPr/>
        </p:nvSpPr>
        <p:spPr>
          <a:xfrm>
            <a:off x="1962102" y="5361309"/>
            <a:ext cx="1293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Sender 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2F2600-D1D4-4052-9D85-B45FB285B949}"/>
              </a:ext>
            </a:extLst>
          </p:cNvPr>
          <p:cNvSpPr txBox="1"/>
          <p:nvPr/>
        </p:nvSpPr>
        <p:spPr>
          <a:xfrm>
            <a:off x="6388530" y="4774289"/>
            <a:ext cx="2674962" cy="52322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ALOHA Frame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4B3495-7549-43AA-B852-6D391F11FE5C}"/>
              </a:ext>
            </a:extLst>
          </p:cNvPr>
          <p:cNvSpPr txBox="1"/>
          <p:nvPr/>
        </p:nvSpPr>
        <p:spPr>
          <a:xfrm>
            <a:off x="5033607" y="4781451"/>
            <a:ext cx="2674962" cy="52322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ALOHA Frame</a:t>
            </a:r>
          </a:p>
        </p:txBody>
      </p:sp>
      <p:sp>
        <p:nvSpPr>
          <p:cNvPr id="5" name="&quot;Not Allowed&quot; Symbol 4">
            <a:extLst>
              <a:ext uri="{FF2B5EF4-FFF2-40B4-BE49-F238E27FC236}">
                <a16:creationId xmlns:a16="http://schemas.microsoft.com/office/drawing/2014/main" id="{6B3ECE41-8BAE-4019-A319-D1AA48AFA225}"/>
              </a:ext>
            </a:extLst>
          </p:cNvPr>
          <p:cNvSpPr/>
          <p:nvPr/>
        </p:nvSpPr>
        <p:spPr>
          <a:xfrm>
            <a:off x="5632299" y="4317278"/>
            <a:ext cx="1418812" cy="1418812"/>
          </a:xfrm>
          <a:prstGeom prst="noSmoking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55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1" grpId="2" animBg="1"/>
      <p:bldP spid="13" grpId="0"/>
      <p:bldP spid="13" grpId="1"/>
      <p:bldP spid="14" grpId="0"/>
      <p:bldP spid="14" grpId="1"/>
      <p:bldP spid="18" grpId="0" animBg="1"/>
      <p:bldP spid="18" grpId="1" animBg="1"/>
      <p:bldP spid="18" grpId="2" animBg="1"/>
      <p:bldP spid="19" grpId="0" animBg="1"/>
      <p:bldP spid="19" grpId="1" animBg="1"/>
      <p:bldP spid="5" grpId="0" animBg="1"/>
      <p:bldP spid="5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>
            <a:off x="2605017" y="3343695"/>
            <a:ext cx="6204615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Ethernet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76400" y="1531961"/>
            <a:ext cx="8839200" cy="638033"/>
          </a:xfrm>
        </p:spPr>
        <p:txBody>
          <a:bodyPr/>
          <a:lstStyle/>
          <a:p>
            <a:r>
              <a:rPr lang="en-US" dirty="0"/>
              <a:t>Originally, Ethernet was a broadcast technology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72444" y="3214894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2959864" y="2227996"/>
            <a:ext cx="813748" cy="1197587"/>
            <a:chOff x="769390" y="2282588"/>
            <a:chExt cx="813748" cy="1197587"/>
          </a:xfrm>
        </p:grpSpPr>
        <p:sp>
          <p:nvSpPr>
            <p:cNvPr id="16" name="Up Arrow Callout 15"/>
            <p:cNvSpPr/>
            <p:nvPr/>
          </p:nvSpPr>
          <p:spPr>
            <a:xfrm>
              <a:off x="972401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74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90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/>
          <p:cNvGrpSpPr/>
          <p:nvPr/>
        </p:nvGrpSpPr>
        <p:grpSpPr>
          <a:xfrm>
            <a:off x="4467940" y="2227995"/>
            <a:ext cx="813748" cy="1197586"/>
            <a:chOff x="2354807" y="2282588"/>
            <a:chExt cx="813748" cy="1197586"/>
          </a:xfrm>
        </p:grpSpPr>
        <p:sp>
          <p:nvSpPr>
            <p:cNvPr id="14" name="Up Arrow Callout 13"/>
            <p:cNvSpPr/>
            <p:nvPr/>
          </p:nvSpPr>
          <p:spPr>
            <a:xfrm>
              <a:off x="2557818" y="2998497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807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5976016" y="2227996"/>
            <a:ext cx="813748" cy="1197587"/>
            <a:chOff x="3967518" y="2282588"/>
            <a:chExt cx="813748" cy="1197587"/>
          </a:xfrm>
        </p:grpSpPr>
        <p:sp>
          <p:nvSpPr>
            <p:cNvPr id="12" name="Up Arrow Callout 11"/>
            <p:cNvSpPr/>
            <p:nvPr/>
          </p:nvSpPr>
          <p:spPr>
            <a:xfrm>
              <a:off x="4170529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7518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>
            <a:off x="7484093" y="2227996"/>
            <a:ext cx="813748" cy="1197587"/>
            <a:chOff x="5662115" y="2282588"/>
            <a:chExt cx="813748" cy="1197587"/>
          </a:xfrm>
        </p:grpSpPr>
        <p:sp>
          <p:nvSpPr>
            <p:cNvPr id="15" name="Up Arrow Callout 14"/>
            <p:cNvSpPr/>
            <p:nvPr/>
          </p:nvSpPr>
          <p:spPr>
            <a:xfrm>
              <a:off x="5870528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115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5" name="Picture 3" descr="C:\Users\t0ph3r\Documents\CS 4700\assets\20620842-260x260-0-0_Ctg%2B7%2Bft%2BCoaxial%2BEthernet%2B10Base%2B2%2BCable%2B0318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3" r="13790"/>
          <a:stretch/>
        </p:blipFill>
        <p:spPr bwMode="auto">
          <a:xfrm>
            <a:off x="9387840" y="2012711"/>
            <a:ext cx="1280160" cy="192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453222" y="3848668"/>
            <a:ext cx="1908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Tee Connector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24000" y="2261495"/>
            <a:ext cx="1474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Terminator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337325" y="2723159"/>
            <a:ext cx="163920" cy="44993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407681" y="3489277"/>
            <a:ext cx="0" cy="45037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4171664" y="5385916"/>
            <a:ext cx="1997689" cy="100485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5058772" y="5385916"/>
            <a:ext cx="1110580" cy="882054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058772" y="4752816"/>
            <a:ext cx="1110580" cy="633101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472" y="4944889"/>
            <a:ext cx="882054" cy="88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699" y="5826943"/>
            <a:ext cx="882054" cy="88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699" y="4128042"/>
            <a:ext cx="882054" cy="88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5924545" y="5093529"/>
            <a:ext cx="1309616" cy="58477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Hub</a:t>
            </a:r>
          </a:p>
        </p:txBody>
      </p:sp>
      <p:sp>
        <p:nvSpPr>
          <p:cNvPr id="57" name="Oval 56"/>
          <p:cNvSpPr/>
          <p:nvPr/>
        </p:nvSpPr>
        <p:spPr>
          <a:xfrm>
            <a:off x="4058314" y="5306504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957811" y="5208889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 flipH="1">
            <a:off x="7689936" y="4544707"/>
            <a:ext cx="2847671" cy="1829444"/>
            <a:chOff x="1219200" y="4876799"/>
            <a:chExt cx="5181605" cy="1384995"/>
          </a:xfrm>
        </p:grpSpPr>
        <p:sp>
          <p:nvSpPr>
            <p:cNvPr id="60" name="Rectangular Callout 59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76367"/>
                <a:gd name="adj2" fmla="val -846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219204" y="4876799"/>
              <a:ext cx="5181601" cy="1374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Hubs and repeaters are layer-1 devices, i.e. physical only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730627" y="2108570"/>
            <a:ext cx="2020748" cy="767514"/>
            <a:chOff x="414979" y="3333623"/>
            <a:chExt cx="8263530" cy="1523216"/>
          </a:xfrm>
        </p:grpSpPr>
        <p:sp>
          <p:nvSpPr>
            <p:cNvPr id="66" name="Rectangle 65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Content Placeholder 2"/>
            <p:cNvSpPr txBox="1">
              <a:spLocks/>
            </p:cNvSpPr>
            <p:nvPr/>
          </p:nvSpPr>
          <p:spPr>
            <a:xfrm>
              <a:off x="514379" y="3496212"/>
              <a:ext cx="7633927" cy="1208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 algn="ctr">
                <a:buClr>
                  <a:schemeClr val="bg1"/>
                </a:buClr>
                <a:buNone/>
              </a:pPr>
              <a:r>
                <a:rPr lang="en-US" sz="3200" dirty="0">
                  <a:solidFill>
                    <a:schemeClr val="bg1"/>
                  </a:solidFill>
                </a:rPr>
                <a:t>10Base2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808371" y="4738043"/>
            <a:ext cx="4860080" cy="1282886"/>
            <a:chOff x="414979" y="3333623"/>
            <a:chExt cx="8263530" cy="1523216"/>
          </a:xfrm>
        </p:grpSpPr>
        <p:sp>
          <p:nvSpPr>
            <p:cNvPr id="69" name="Rectangle 68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Content Placeholder 2"/>
            <p:cNvSpPr txBox="1">
              <a:spLocks/>
            </p:cNvSpPr>
            <p:nvPr/>
          </p:nvSpPr>
          <p:spPr>
            <a:xfrm>
              <a:off x="514379" y="3496212"/>
              <a:ext cx="7633927" cy="1208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 fontScale="92500" lnSpcReduction="10000"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sz="3200" dirty="0">
                  <a:solidFill>
                    <a:schemeClr val="bg1"/>
                  </a:solidFill>
                </a:rPr>
                <a:t>10BaseT and 100BaseT</a:t>
              </a:r>
            </a:p>
            <a:p>
              <a:pPr>
                <a:buClr>
                  <a:schemeClr val="bg1"/>
                </a:buClr>
              </a:pPr>
              <a:r>
                <a:rPr lang="en-US" sz="3200" dirty="0">
                  <a:solidFill>
                    <a:schemeClr val="bg1"/>
                  </a:solidFill>
                </a:rPr>
                <a:t>T stands for Twisted Pair</a:t>
              </a:r>
            </a:p>
          </p:txBody>
        </p:sp>
      </p:grpSp>
      <p:sp>
        <p:nvSpPr>
          <p:cNvPr id="73" name="TextBox 72"/>
          <p:cNvSpPr txBox="1"/>
          <p:nvPr/>
        </p:nvSpPr>
        <p:spPr>
          <a:xfrm rot="16200000">
            <a:off x="8247047" y="3024902"/>
            <a:ext cx="152164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Repeater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253236" y="3173098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47826" y="3173097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5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97965E-6 L -0.42535 -0.0004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67" y="-2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99537E-6 L 0.27309 -0.0004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34043E-6 L 0.21181 -0.01225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0" y="-6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181 -0.01225 L 0.10139 0.10037 " pathEditMode="relative" rAng="0" ptsTypes="AA">
                                      <p:cBhvr>
                                        <p:cTn id="8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21" y="562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0.00208 L -0.11094 -0.09181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64" y="-46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57" grpId="0" animBg="1"/>
      <p:bldP spid="57" grpId="1" animBg="1"/>
      <p:bldP spid="57" grpId="2" animBg="1"/>
      <p:bldP spid="58" grpId="0" animBg="1"/>
      <p:bldP spid="58" grpId="1" animBg="1"/>
      <p:bldP spid="30" grpId="0" animBg="1"/>
      <p:bldP spid="30" grpId="1" animBg="1"/>
      <p:bldP spid="34" grpId="0" animBg="1"/>
      <p:bldP spid="34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 CSMA/CD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11200" y="1518312"/>
            <a:ext cx="9804400" cy="5257800"/>
          </a:xfrm>
        </p:spPr>
        <p:txBody>
          <a:bodyPr>
            <a:normAutofit/>
          </a:bodyPr>
          <a:lstStyle/>
          <a:p>
            <a:r>
              <a:rPr lang="en-US" dirty="0"/>
              <a:t>Carrier sense multiple access with collision detection</a:t>
            </a:r>
          </a:p>
          <a:p>
            <a:r>
              <a:rPr lang="en-US" dirty="0"/>
              <a:t>Key insight: wired protocol allows us to </a:t>
            </a:r>
            <a:r>
              <a:rPr lang="en-US" dirty="0">
                <a:solidFill>
                  <a:schemeClr val="accent1"/>
                </a:solidFill>
              </a:rPr>
              <a:t>sense the medium</a:t>
            </a:r>
          </a:p>
          <a:p>
            <a:r>
              <a:rPr lang="en-US" dirty="0"/>
              <a:t>Algorithm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Sense for carrier (signal from another host)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If carrier is present, wait for it to end</a:t>
            </a:r>
          </a:p>
          <a:p>
            <a:pPr marL="1154430" lvl="2" indent="-514350"/>
            <a:r>
              <a:rPr lang="en-US" dirty="0"/>
              <a:t>Sending would cause a collision and waste time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Send a frame </a:t>
            </a:r>
            <a:r>
              <a:rPr lang="en-US" b="1" dirty="0"/>
              <a:t>and</a:t>
            </a:r>
            <a:r>
              <a:rPr lang="en-US" dirty="0"/>
              <a:t> sense for collision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If no collision, then frame has been delivered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If collision, abort immediately</a:t>
            </a:r>
          </a:p>
          <a:p>
            <a:pPr marL="1154430" lvl="2" indent="-514350"/>
            <a:r>
              <a:rPr lang="en-US" dirty="0"/>
              <a:t>Why keep sending if the frame is already corrupted?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Perform exponential </a:t>
            </a:r>
            <a:r>
              <a:rPr lang="en-US" dirty="0" err="1"/>
              <a:t>backoff</a:t>
            </a:r>
            <a:r>
              <a:rPr lang="en-US" dirty="0"/>
              <a:t> then retransmit</a:t>
            </a:r>
          </a:p>
        </p:txBody>
      </p:sp>
    </p:spTree>
    <p:extLst>
      <p:ext uri="{BB962C8B-B14F-4D97-AF65-F5344CB8AC3E}">
        <p14:creationId xmlns:p14="http://schemas.microsoft.com/office/powerpoint/2010/main" val="12369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802.3 Ethernet Header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76400" y="3507476"/>
            <a:ext cx="8839200" cy="3198124"/>
          </a:xfrm>
        </p:spPr>
        <p:txBody>
          <a:bodyPr/>
          <a:lstStyle/>
          <a:p>
            <a:r>
              <a:rPr lang="en-US" dirty="0"/>
              <a:t>Preamble is 7 bytes of 10101010. Why?</a:t>
            </a:r>
          </a:p>
          <a:p>
            <a:r>
              <a:rPr lang="en-US" dirty="0"/>
              <a:t>Start Frame (SF) is 10101011</a:t>
            </a:r>
          </a:p>
          <a:p>
            <a:r>
              <a:rPr lang="en-US" dirty="0"/>
              <a:t>Source and destination are MAC addresses</a:t>
            </a:r>
          </a:p>
          <a:p>
            <a:pPr lvl="1"/>
            <a:r>
              <a:rPr lang="en-US" dirty="0"/>
              <a:t>E.g. 00:45:A5:F3:25:0C</a:t>
            </a:r>
          </a:p>
          <a:p>
            <a:pPr lvl="1"/>
            <a:r>
              <a:rPr lang="en-US" dirty="0"/>
              <a:t>Broadcast: FF:FF:FF:FF:FF:FF</a:t>
            </a:r>
          </a:p>
          <a:p>
            <a:r>
              <a:rPr lang="en-US" dirty="0"/>
              <a:t>Minimum packet length of 64 bytes, hence the pad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8148" y="2057499"/>
            <a:ext cx="1337481" cy="40011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Preamble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05629" y="2057499"/>
            <a:ext cx="536249" cy="40011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41878" y="2057499"/>
            <a:ext cx="999701" cy="40011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Source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41578" y="2057499"/>
            <a:ext cx="999701" cy="40011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Dest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41279" y="2057499"/>
            <a:ext cx="1008930" cy="400110"/>
          </a:xfrm>
          <a:prstGeom prst="rect">
            <a:avLst/>
          </a:prstGeom>
          <a:solidFill>
            <a:srgbClr val="92D050"/>
          </a:solidFill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Length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59595" y="159468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96460" y="159468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64435" y="159698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64135" y="159698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68452" y="159698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92933" y="1594682"/>
            <a:ext cx="899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Bytes:</a:t>
            </a:r>
          </a:p>
        </p:txBody>
      </p:sp>
      <p:sp>
        <p:nvSpPr>
          <p:cNvPr id="22" name="Up Arrow 21"/>
          <p:cNvSpPr/>
          <p:nvPr/>
        </p:nvSpPr>
        <p:spPr>
          <a:xfrm>
            <a:off x="2559483" y="2628382"/>
            <a:ext cx="846247" cy="606138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45432" y="2057499"/>
            <a:ext cx="1261284" cy="40011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Data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93899" y="2057499"/>
            <a:ext cx="1423607" cy="40011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Checksum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06717" y="2057499"/>
            <a:ext cx="777353" cy="40011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Pad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66705" y="1596988"/>
            <a:ext cx="1136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0-1500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296886" y="1594682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0-46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580228" y="159698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9585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81481E-6 L 0.06471 -4.81481E-6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71 -4.81481E-6 L 0.16901 -4.81481E-6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901 -4.81481E-6 L 0.46771 -0.00277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35" y="-139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576 -0.00324 L 0.57487 -0.0037 " pathEditMode="relative" rAng="0" ptsTypes="AA"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5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2" grpId="2" animBg="1"/>
      <p:bldP spid="22" grpId="3" animBg="1"/>
      <p:bldP spid="22" grpId="4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CSMA/CD Collisions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832795" y="2080886"/>
            <a:ext cx="882054" cy="1343719"/>
            <a:chOff x="3591087" y="1671445"/>
            <a:chExt cx="882054" cy="1343719"/>
          </a:xfrm>
        </p:grpSpPr>
        <p:pic>
          <p:nvPicPr>
            <p:cNvPr id="5" name="Picture 4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1087" y="1671445"/>
              <a:ext cx="882054" cy="882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3846807" y="2553499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A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954877" y="2080885"/>
            <a:ext cx="882054" cy="1343718"/>
            <a:chOff x="4625541" y="1671445"/>
            <a:chExt cx="882054" cy="1343718"/>
          </a:xfrm>
        </p:grpSpPr>
        <p:pic>
          <p:nvPicPr>
            <p:cNvPr id="6" name="Picture 5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5541" y="1671445"/>
              <a:ext cx="882054" cy="882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4897291" y="2553498"/>
              <a:ext cx="338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B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063311" y="2080886"/>
            <a:ext cx="882054" cy="1343719"/>
            <a:chOff x="5842466" y="1671445"/>
            <a:chExt cx="882054" cy="1343719"/>
          </a:xfrm>
        </p:grpSpPr>
        <p:pic>
          <p:nvPicPr>
            <p:cNvPr id="7" name="Picture 6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2466" y="1671445"/>
              <a:ext cx="882054" cy="882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6098186" y="2553499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171746" y="2080885"/>
            <a:ext cx="882054" cy="1343719"/>
            <a:chOff x="6876920" y="1671445"/>
            <a:chExt cx="882054" cy="1343719"/>
          </a:xfrm>
        </p:grpSpPr>
        <p:pic>
          <p:nvPicPr>
            <p:cNvPr id="8" name="Picture 7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6920" y="1671445"/>
              <a:ext cx="882054" cy="882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7132640" y="2553499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D</a:t>
              </a:r>
            </a:p>
          </p:txBody>
        </p:sp>
      </p:grpSp>
      <p:sp>
        <p:nvSpPr>
          <p:cNvPr id="20" name="Chevron 19"/>
          <p:cNvSpPr/>
          <p:nvPr/>
        </p:nvSpPr>
        <p:spPr>
          <a:xfrm rot="16200000">
            <a:off x="6236848" y="1956009"/>
            <a:ext cx="2348407" cy="5340186"/>
          </a:xfrm>
          <a:prstGeom prst="chevron">
            <a:avLst>
              <a:gd name="adj" fmla="val 41974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hevron 21"/>
          <p:cNvSpPr/>
          <p:nvPr/>
        </p:nvSpPr>
        <p:spPr>
          <a:xfrm rot="16200000">
            <a:off x="8470485" y="991740"/>
            <a:ext cx="2284576" cy="7714690"/>
          </a:xfrm>
          <a:prstGeom prst="chevron">
            <a:avLst>
              <a:gd name="adj" fmla="val 60918"/>
            </a:avLst>
          </a:prstGeom>
          <a:solidFill>
            <a:schemeClr val="accent3">
              <a:alpha val="2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40957" y="2770682"/>
            <a:ext cx="1091838" cy="4073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081144" y="2770683"/>
            <a:ext cx="2110856" cy="4073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832795" y="3424603"/>
            <a:ext cx="0" cy="304960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6200000">
            <a:off x="5194027" y="4982124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Time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0053800" y="3424603"/>
            <a:ext cx="0" cy="304960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832795" y="3424602"/>
            <a:ext cx="1578256" cy="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30" idx="1"/>
          </p:cNvCxnSpPr>
          <p:nvPr/>
        </p:nvCxnSpPr>
        <p:spPr>
          <a:xfrm flipH="1">
            <a:off x="9612774" y="3706798"/>
            <a:ext cx="441026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410554" y="3193770"/>
            <a:ext cx="381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baseline="-25000" dirty="0"/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053800" y="3475966"/>
            <a:ext cx="381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baseline="-25000" dirty="0"/>
              <a:t>1</a:t>
            </a: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7424698" y="4503770"/>
            <a:ext cx="0" cy="321121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9622073" y="4264038"/>
            <a:ext cx="0" cy="321121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92608" y="1600200"/>
            <a:ext cx="4917946" cy="5105400"/>
          </a:xfrm>
        </p:spPr>
        <p:txBody>
          <a:bodyPr/>
          <a:lstStyle/>
          <a:p>
            <a:r>
              <a:rPr lang="en-US" dirty="0"/>
              <a:t>Collisions can occur</a:t>
            </a:r>
          </a:p>
          <a:p>
            <a:r>
              <a:rPr lang="en-US" dirty="0"/>
              <a:t>Collisions are quickly detected and aborted</a:t>
            </a:r>
          </a:p>
          <a:p>
            <a:r>
              <a:rPr lang="en-US" dirty="0"/>
              <a:t>Note the role of </a:t>
            </a:r>
            <a:r>
              <a:rPr lang="en-US" dirty="0">
                <a:solidFill>
                  <a:schemeClr val="accent1"/>
                </a:solidFill>
              </a:rPr>
              <a:t>distance</a:t>
            </a:r>
            <a:r>
              <a:rPr lang="en-US" dirty="0"/>
              <a:t>, </a:t>
            </a:r>
            <a:r>
              <a:rPr lang="en-US" dirty="0">
                <a:solidFill>
                  <a:schemeClr val="accent1"/>
                </a:solidFill>
              </a:rPr>
              <a:t>propagation delay</a:t>
            </a:r>
            <a:r>
              <a:rPr lang="en-US" dirty="0"/>
              <a:t>, and </a:t>
            </a:r>
            <a:r>
              <a:rPr lang="en-US" dirty="0">
                <a:solidFill>
                  <a:schemeClr val="accent1"/>
                </a:solidFill>
              </a:rPr>
              <a:t>frame length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5755428" y="1867285"/>
            <a:ext cx="4298372" cy="0"/>
          </a:xfrm>
          <a:prstGeom prst="straightConnector1">
            <a:avLst/>
          </a:prstGeom>
          <a:ln w="571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327613" y="1433523"/>
            <a:ext cx="3154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Spatial Layout of Hosts</a:t>
            </a:r>
          </a:p>
        </p:txBody>
      </p:sp>
      <p:sp>
        <p:nvSpPr>
          <p:cNvPr id="39" name="Rectangular Callout 38"/>
          <p:cNvSpPr/>
          <p:nvPr/>
        </p:nvSpPr>
        <p:spPr>
          <a:xfrm>
            <a:off x="9088411" y="5195637"/>
            <a:ext cx="1788685" cy="885226"/>
          </a:xfrm>
          <a:prstGeom prst="wedgeRectCallout">
            <a:avLst>
              <a:gd name="adj1" fmla="val -21663"/>
              <a:gd name="adj2" fmla="val -10553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 notices the collision</a:t>
            </a:r>
          </a:p>
        </p:txBody>
      </p:sp>
      <p:sp>
        <p:nvSpPr>
          <p:cNvPr id="40" name="Rectangular Callout 39"/>
          <p:cNvSpPr/>
          <p:nvPr/>
        </p:nvSpPr>
        <p:spPr>
          <a:xfrm>
            <a:off x="6154260" y="5557487"/>
            <a:ext cx="1788685" cy="885226"/>
          </a:xfrm>
          <a:prstGeom prst="wedgeRectCallout">
            <a:avLst>
              <a:gd name="adj1" fmla="val 20437"/>
              <a:gd name="adj2" fmla="val -11971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 notices the collision</a:t>
            </a:r>
          </a:p>
        </p:txBody>
      </p:sp>
    </p:spTree>
    <p:extLst>
      <p:ext uri="{BB962C8B-B14F-4D97-AF65-F5344CB8AC3E}">
        <p14:creationId xmlns:p14="http://schemas.microsoft.com/office/powerpoint/2010/main" val="352785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9" grpId="0"/>
      <p:bldP spid="30" grpId="0"/>
      <p:bldP spid="39" grpId="0" animBg="1"/>
      <p:bldP spid="4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35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832795" y="2080886"/>
            <a:ext cx="882054" cy="1343719"/>
            <a:chOff x="3591087" y="1671445"/>
            <a:chExt cx="882054" cy="1343719"/>
          </a:xfrm>
        </p:grpSpPr>
        <p:pic>
          <p:nvPicPr>
            <p:cNvPr id="5" name="Picture 4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1087" y="1671445"/>
              <a:ext cx="882054" cy="882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3846807" y="2553499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A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954877" y="2080885"/>
            <a:ext cx="882054" cy="1343718"/>
            <a:chOff x="4625541" y="1671445"/>
            <a:chExt cx="882054" cy="1343718"/>
          </a:xfrm>
        </p:grpSpPr>
        <p:pic>
          <p:nvPicPr>
            <p:cNvPr id="6" name="Picture 5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5541" y="1671445"/>
              <a:ext cx="882054" cy="882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4897291" y="2553498"/>
              <a:ext cx="338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B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063311" y="2080886"/>
            <a:ext cx="882054" cy="1343719"/>
            <a:chOff x="5842466" y="1671445"/>
            <a:chExt cx="882054" cy="1343719"/>
          </a:xfrm>
        </p:grpSpPr>
        <p:pic>
          <p:nvPicPr>
            <p:cNvPr id="7" name="Picture 6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2466" y="1671445"/>
              <a:ext cx="882054" cy="882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6098186" y="2553499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0737578" y="2080885"/>
            <a:ext cx="882054" cy="1343719"/>
            <a:chOff x="6876920" y="1671445"/>
            <a:chExt cx="882054" cy="1343719"/>
          </a:xfrm>
        </p:grpSpPr>
        <p:pic>
          <p:nvPicPr>
            <p:cNvPr id="8" name="Picture 7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6920" y="1671445"/>
              <a:ext cx="882054" cy="882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7132640" y="2553499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D</a:t>
              </a:r>
            </a:p>
          </p:txBody>
        </p:sp>
      </p:grpSp>
      <p:sp>
        <p:nvSpPr>
          <p:cNvPr id="20" name="Chevron 19"/>
          <p:cNvSpPr/>
          <p:nvPr/>
        </p:nvSpPr>
        <p:spPr>
          <a:xfrm rot="16200000">
            <a:off x="5936352" y="601036"/>
            <a:ext cx="3022306" cy="8724032"/>
          </a:xfrm>
          <a:prstGeom prst="chevron">
            <a:avLst>
              <a:gd name="adj" fmla="val 54486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hevron 21"/>
          <p:cNvSpPr/>
          <p:nvPr/>
        </p:nvSpPr>
        <p:spPr>
          <a:xfrm rot="16200000">
            <a:off x="9715024" y="-940178"/>
            <a:ext cx="2921109" cy="12215059"/>
          </a:xfrm>
          <a:prstGeom prst="chevron">
            <a:avLst>
              <a:gd name="adj" fmla="val 76854"/>
            </a:avLst>
          </a:prstGeom>
          <a:solidFill>
            <a:schemeClr val="accent3">
              <a:alpha val="2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972202" y="2770682"/>
            <a:ext cx="2860593" cy="4073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1645702" y="2770683"/>
            <a:ext cx="546297" cy="4073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832795" y="3424603"/>
            <a:ext cx="0" cy="304960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6200000">
            <a:off x="5194027" y="4982124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Time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1619632" y="3424603"/>
            <a:ext cx="0" cy="304960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832795" y="3424602"/>
            <a:ext cx="1578256" cy="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30" idx="1"/>
          </p:cNvCxnSpPr>
          <p:nvPr/>
        </p:nvCxnSpPr>
        <p:spPr>
          <a:xfrm flipH="1">
            <a:off x="11178606" y="3706798"/>
            <a:ext cx="441026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410554" y="3193770"/>
            <a:ext cx="381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baseline="-25000" dirty="0"/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619632" y="3475966"/>
            <a:ext cx="381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baseline="-25000" dirty="0"/>
              <a:t>1</a:t>
            </a: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8673637" y="4631765"/>
            <a:ext cx="0" cy="65929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92608" y="1600200"/>
            <a:ext cx="4917946" cy="5105400"/>
          </a:xfrm>
        </p:spPr>
        <p:txBody>
          <a:bodyPr/>
          <a:lstStyle/>
          <a:p>
            <a:r>
              <a:rPr lang="en-US" dirty="0"/>
              <a:t>Suppose we make the Ethernet cable longer</a:t>
            </a:r>
          </a:p>
          <a:p>
            <a:r>
              <a:rPr lang="en-US" dirty="0"/>
              <a:t>Both senders finish sending before observing the collision</a:t>
            </a:r>
          </a:p>
          <a:p>
            <a:r>
              <a:rPr lang="en-US" dirty="0"/>
              <a:t>Thus, they will both </a:t>
            </a:r>
            <a:r>
              <a:rPr lang="en-US" dirty="0">
                <a:solidFill>
                  <a:schemeClr val="accent2"/>
                </a:solidFill>
              </a:rPr>
              <a:t>erroneously</a:t>
            </a:r>
            <a:r>
              <a:rPr lang="en-US" dirty="0"/>
              <a:t> believe their transmissions were successful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5755428" y="1867285"/>
            <a:ext cx="5342878" cy="0"/>
          </a:xfrm>
          <a:prstGeom prst="straightConnector1">
            <a:avLst/>
          </a:prstGeom>
          <a:ln w="571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112642" y="1408670"/>
            <a:ext cx="3154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Spatial Layout of Hosts</a:t>
            </a:r>
          </a:p>
        </p:txBody>
      </p:sp>
      <p:sp>
        <p:nvSpPr>
          <p:cNvPr id="28" name="Rectangular Callout 27"/>
          <p:cNvSpPr/>
          <p:nvPr/>
        </p:nvSpPr>
        <p:spPr>
          <a:xfrm>
            <a:off x="8275119" y="5890549"/>
            <a:ext cx="1439277" cy="814487"/>
          </a:xfrm>
          <a:prstGeom prst="wedgeRectCallout">
            <a:avLst>
              <a:gd name="adj1" fmla="val -21663"/>
              <a:gd name="adj2" fmla="val -10553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Collision</a:t>
            </a:r>
          </a:p>
        </p:txBody>
      </p:sp>
      <p:sp>
        <p:nvSpPr>
          <p:cNvPr id="31" name="Up Arrow 30"/>
          <p:cNvSpPr/>
          <p:nvPr/>
        </p:nvSpPr>
        <p:spPr>
          <a:xfrm rot="18620103">
            <a:off x="11228164" y="4370665"/>
            <a:ext cx="553288" cy="766625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Up Arrow 39"/>
          <p:cNvSpPr/>
          <p:nvPr/>
        </p:nvSpPr>
        <p:spPr>
          <a:xfrm rot="7529165">
            <a:off x="6817987" y="4150834"/>
            <a:ext cx="553288" cy="766625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98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9" grpId="0"/>
      <p:bldP spid="30" grpId="0"/>
      <p:bldP spid="28" grpId="0" animBg="1"/>
      <p:bldP spid="31" grpId="0" animBg="1"/>
      <p:bldP spid="4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Length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832795" y="2080886"/>
            <a:ext cx="882054" cy="1343719"/>
            <a:chOff x="3591087" y="1671445"/>
            <a:chExt cx="882054" cy="1343719"/>
          </a:xfrm>
        </p:grpSpPr>
        <p:pic>
          <p:nvPicPr>
            <p:cNvPr id="5" name="Picture 4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1087" y="1671445"/>
              <a:ext cx="882054" cy="882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3846807" y="2553499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A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954877" y="2080885"/>
            <a:ext cx="882054" cy="1343718"/>
            <a:chOff x="4625541" y="1671445"/>
            <a:chExt cx="882054" cy="1343718"/>
          </a:xfrm>
        </p:grpSpPr>
        <p:pic>
          <p:nvPicPr>
            <p:cNvPr id="6" name="Picture 5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5541" y="1671445"/>
              <a:ext cx="882054" cy="882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4897291" y="2553498"/>
              <a:ext cx="338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B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063311" y="2080886"/>
            <a:ext cx="882054" cy="1343719"/>
            <a:chOff x="5842466" y="1671445"/>
            <a:chExt cx="882054" cy="1343719"/>
          </a:xfrm>
        </p:grpSpPr>
        <p:pic>
          <p:nvPicPr>
            <p:cNvPr id="7" name="Picture 6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2466" y="1671445"/>
              <a:ext cx="882054" cy="882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6098186" y="2553499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171746" y="2080885"/>
            <a:ext cx="882054" cy="1343719"/>
            <a:chOff x="6876920" y="1671445"/>
            <a:chExt cx="882054" cy="1343719"/>
          </a:xfrm>
        </p:grpSpPr>
        <p:pic>
          <p:nvPicPr>
            <p:cNvPr id="8" name="Picture 7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6920" y="1671445"/>
              <a:ext cx="882054" cy="882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7132640" y="2553499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D</a:t>
              </a:r>
            </a:p>
          </p:txBody>
        </p:sp>
      </p:grpSp>
      <p:sp>
        <p:nvSpPr>
          <p:cNvPr id="20" name="Chevron 19"/>
          <p:cNvSpPr/>
          <p:nvPr/>
        </p:nvSpPr>
        <p:spPr>
          <a:xfrm rot="16200000">
            <a:off x="6673662" y="1519195"/>
            <a:ext cx="1474779" cy="5340186"/>
          </a:xfrm>
          <a:prstGeom prst="chevron">
            <a:avLst>
              <a:gd name="adj" fmla="val 69713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hevron 21"/>
          <p:cNvSpPr/>
          <p:nvPr/>
        </p:nvSpPr>
        <p:spPr>
          <a:xfrm rot="16200000">
            <a:off x="8470485" y="991740"/>
            <a:ext cx="2284576" cy="7714690"/>
          </a:xfrm>
          <a:prstGeom prst="chevron">
            <a:avLst>
              <a:gd name="adj" fmla="val 60918"/>
            </a:avLst>
          </a:prstGeom>
          <a:solidFill>
            <a:schemeClr val="accent3">
              <a:alpha val="2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40957" y="2770682"/>
            <a:ext cx="1091838" cy="4073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081144" y="2770683"/>
            <a:ext cx="2110856" cy="4073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832795" y="3424603"/>
            <a:ext cx="0" cy="304960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6200000">
            <a:off x="5194027" y="4982124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Time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0053800" y="3424603"/>
            <a:ext cx="0" cy="304960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832795" y="3424602"/>
            <a:ext cx="1578256" cy="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30" idx="1"/>
          </p:cNvCxnSpPr>
          <p:nvPr/>
        </p:nvCxnSpPr>
        <p:spPr>
          <a:xfrm flipH="1">
            <a:off x="9612774" y="3706798"/>
            <a:ext cx="441026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410554" y="3193770"/>
            <a:ext cx="381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baseline="-25000" dirty="0"/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053800" y="3475966"/>
            <a:ext cx="381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baseline="-25000" dirty="0"/>
              <a:t>1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9612774" y="4297408"/>
            <a:ext cx="0" cy="321121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92608" y="1600200"/>
            <a:ext cx="4917946" cy="5105400"/>
          </a:xfrm>
        </p:spPr>
        <p:txBody>
          <a:bodyPr/>
          <a:lstStyle/>
          <a:p>
            <a:r>
              <a:rPr lang="en-US" dirty="0"/>
              <a:t>What if B sends a really short packet?</a:t>
            </a:r>
          </a:p>
          <a:p>
            <a:r>
              <a:rPr lang="en-US" dirty="0"/>
              <a:t>Only one of the senders notices the collision</a:t>
            </a:r>
          </a:p>
          <a:p>
            <a:pPr lvl="1"/>
            <a:r>
              <a:rPr lang="en-US" dirty="0"/>
              <a:t>B’s packet may be corrupted, but it has no idea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5755428" y="1867285"/>
            <a:ext cx="4298372" cy="0"/>
          </a:xfrm>
          <a:prstGeom prst="straightConnector1">
            <a:avLst/>
          </a:prstGeom>
          <a:ln w="571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327613" y="1433523"/>
            <a:ext cx="3154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Spatial Layout of Hosts</a:t>
            </a:r>
          </a:p>
        </p:txBody>
      </p:sp>
      <p:sp>
        <p:nvSpPr>
          <p:cNvPr id="39" name="Rectangular Callout 38"/>
          <p:cNvSpPr/>
          <p:nvPr/>
        </p:nvSpPr>
        <p:spPr>
          <a:xfrm>
            <a:off x="9094468" y="5214689"/>
            <a:ext cx="1788685" cy="885226"/>
          </a:xfrm>
          <a:prstGeom prst="wedgeRectCallout">
            <a:avLst>
              <a:gd name="adj1" fmla="val -21663"/>
              <a:gd name="adj2" fmla="val -10553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 notices the collision</a:t>
            </a:r>
          </a:p>
        </p:txBody>
      </p:sp>
      <p:sp>
        <p:nvSpPr>
          <p:cNvPr id="40" name="Up Arrow 39"/>
          <p:cNvSpPr/>
          <p:nvPr/>
        </p:nvSpPr>
        <p:spPr>
          <a:xfrm rot="1261396">
            <a:off x="6957743" y="4000844"/>
            <a:ext cx="553288" cy="766625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6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9" grpId="0"/>
      <p:bldP spid="30" grpId="0"/>
      <p:bldP spid="39" grpId="0" animBg="1"/>
      <p:bldP spid="4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eft Brace 17"/>
          <p:cNvSpPr/>
          <p:nvPr/>
        </p:nvSpPr>
        <p:spPr>
          <a:xfrm rot="5400000">
            <a:off x="7621859" y="2853665"/>
            <a:ext cx="375929" cy="3710481"/>
          </a:xfrm>
          <a:prstGeom prst="leftBrac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Packet Sizes &amp; Cable Length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600201"/>
            <a:ext cx="10363200" cy="1989161"/>
          </a:xfrm>
        </p:spPr>
        <p:txBody>
          <a:bodyPr/>
          <a:lstStyle/>
          <a:p>
            <a:r>
              <a:rPr lang="en-US" dirty="0"/>
              <a:t>Why is the minimum packet size 64 bytes?</a:t>
            </a:r>
          </a:p>
          <a:p>
            <a:pPr lvl="1"/>
            <a:r>
              <a:rPr lang="en-US" dirty="0"/>
              <a:t>To give hosts enough time to detect collisions</a:t>
            </a:r>
          </a:p>
          <a:p>
            <a:r>
              <a:rPr lang="en-US" dirty="0"/>
              <a:t>What is the relationship between packet size and cable length?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547709" y="5010857"/>
            <a:ext cx="457057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5140835" y="3895158"/>
            <a:ext cx="813748" cy="1197587"/>
            <a:chOff x="769390" y="2282588"/>
            <a:chExt cx="813748" cy="1197587"/>
          </a:xfrm>
        </p:grpSpPr>
        <p:sp>
          <p:nvSpPr>
            <p:cNvPr id="8" name="Up Arrow Callout 7"/>
            <p:cNvSpPr/>
            <p:nvPr/>
          </p:nvSpPr>
          <p:spPr>
            <a:xfrm>
              <a:off x="972401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90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9665064" y="3895158"/>
            <a:ext cx="813748" cy="1197587"/>
            <a:chOff x="5662115" y="2282588"/>
            <a:chExt cx="813748" cy="1197587"/>
          </a:xfrm>
        </p:grpSpPr>
        <p:sp>
          <p:nvSpPr>
            <p:cNvPr id="11" name="Up Arrow Callout 10"/>
            <p:cNvSpPr/>
            <p:nvPr/>
          </p:nvSpPr>
          <p:spPr>
            <a:xfrm>
              <a:off x="5870528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115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Oval 13"/>
          <p:cNvSpPr/>
          <p:nvPr/>
        </p:nvSpPr>
        <p:spPr>
          <a:xfrm>
            <a:off x="5426886" y="4840260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81394" y="4108459"/>
            <a:ext cx="293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Propagation Delay (</a:t>
            </a:r>
            <a:r>
              <a:rPr lang="en-US" sz="2400" i="1" dirty="0"/>
              <a:t>d</a:t>
            </a:r>
            <a:r>
              <a:rPr lang="en-US" sz="2400" dirty="0"/>
              <a:t>)</a:t>
            </a:r>
          </a:p>
        </p:txBody>
      </p:sp>
      <p:sp>
        <p:nvSpPr>
          <p:cNvPr id="20" name="Content Placeholder 3"/>
          <p:cNvSpPr txBox="1">
            <a:spLocks/>
          </p:cNvSpPr>
          <p:nvPr/>
        </p:nvSpPr>
        <p:spPr>
          <a:xfrm>
            <a:off x="346636" y="3391652"/>
            <a:ext cx="3464258" cy="2255272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lvl="1" indent="-328613">
              <a:buFont typeface="+mj-lt"/>
              <a:buAutoNum type="arabicPeriod"/>
            </a:pPr>
            <a:r>
              <a:rPr lang="en-US" dirty="0"/>
              <a:t>Time </a:t>
            </a:r>
            <a:r>
              <a:rPr lang="en-US" i="1" dirty="0"/>
              <a:t>t</a:t>
            </a:r>
            <a:r>
              <a:rPr lang="en-US" dirty="0"/>
              <a:t>: Host A starts transmitting</a:t>
            </a:r>
          </a:p>
          <a:p>
            <a:pPr marL="341313" lvl="1" indent="-328613">
              <a:buFont typeface="+mj-lt"/>
              <a:buAutoNum type="arabicPeriod"/>
            </a:pPr>
            <a:r>
              <a:rPr lang="en-US" dirty="0"/>
              <a:t>Time </a:t>
            </a:r>
            <a:r>
              <a:rPr lang="en-US" i="1" dirty="0"/>
              <a:t>t + d</a:t>
            </a:r>
            <a:r>
              <a:rPr lang="en-US" dirty="0"/>
              <a:t>: Host B starts transmitting</a:t>
            </a:r>
          </a:p>
          <a:p>
            <a:pPr marL="341313" lvl="1" indent="-328613">
              <a:buFont typeface="+mj-lt"/>
              <a:buAutoNum type="arabicPeriod"/>
            </a:pPr>
            <a:r>
              <a:rPr lang="en-US" dirty="0"/>
              <a:t>Time </a:t>
            </a:r>
            <a:r>
              <a:rPr lang="en-US" i="1" dirty="0"/>
              <a:t>t + 2*d</a:t>
            </a:r>
            <a:r>
              <a:rPr lang="en-US" dirty="0"/>
              <a:t>: Host A detects the collision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62402" y="3454462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886631" y="352719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3" name="Oval 12"/>
          <p:cNvSpPr/>
          <p:nvPr/>
        </p:nvSpPr>
        <p:spPr>
          <a:xfrm>
            <a:off x="9947686" y="4826612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76588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6 -0.00093 L 0.37058 -0.00047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162 L -0.37487 0.00115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65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4" grpId="0" animBg="1"/>
      <p:bldP spid="14" grpId="1" animBg="1"/>
      <p:bldP spid="19" grpId="0"/>
      <p:bldP spid="21" grpId="0"/>
      <p:bldP spid="22" grpId="0"/>
      <p:bldP spid="13" grpId="0" animBg="1"/>
      <p:bldP spid="13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2E9F6-5C3B-4A44-8D42-108DA109E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FFDDBA-EDDE-DA40-9F64-AD681767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95B9D9-8061-CF48-95C6-4B152A9ADE7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Derive the maximum cable length</a:t>
            </a:r>
          </a:p>
          <a:p>
            <a:pPr lvl="1"/>
            <a:r>
              <a:rPr lang="en-US" dirty="0"/>
              <a:t>Min frame size: b</a:t>
            </a:r>
          </a:p>
          <a:p>
            <a:pPr lvl="1"/>
            <a:r>
              <a:rPr lang="en-US" dirty="0"/>
              <a:t>Bandwidth: r</a:t>
            </a:r>
          </a:p>
          <a:p>
            <a:pPr lvl="1"/>
            <a:r>
              <a:rPr lang="en-US" dirty="0"/>
              <a:t>Cable length: l</a:t>
            </a:r>
          </a:p>
          <a:p>
            <a:pPr lvl="1"/>
            <a:r>
              <a:rPr lang="en-US" dirty="0"/>
              <a:t>Propagation delay: d</a:t>
            </a:r>
          </a:p>
          <a:p>
            <a:pPr lvl="1"/>
            <a:r>
              <a:rPr lang="en-US" dirty="0"/>
              <a:t>Speed of light (</a:t>
            </a:r>
            <a:r>
              <a:rPr lang="en-US" dirty="0" err="1"/>
              <a:t>xmit</a:t>
            </a:r>
            <a:r>
              <a:rPr lang="en-US" dirty="0"/>
              <a:t> one bit): c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AE7BD5DF-D50A-E144-8A29-02B3F6FC36E6}"/>
              </a:ext>
            </a:extLst>
          </p:cNvPr>
          <p:cNvSpPr/>
          <p:nvPr/>
        </p:nvSpPr>
        <p:spPr>
          <a:xfrm rot="5400000">
            <a:off x="7478423" y="4013816"/>
            <a:ext cx="375929" cy="3710481"/>
          </a:xfrm>
          <a:prstGeom prst="leftBrac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E5B6E6D-7D5D-4D4C-8DEC-54A81709EA66}"/>
              </a:ext>
            </a:extLst>
          </p:cNvPr>
          <p:cNvCxnSpPr/>
          <p:nvPr/>
        </p:nvCxnSpPr>
        <p:spPr>
          <a:xfrm>
            <a:off x="5404273" y="6171008"/>
            <a:ext cx="457057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13C14A12-0BFB-BD41-BA9B-17265F256D4E}"/>
              </a:ext>
            </a:extLst>
          </p:cNvPr>
          <p:cNvGrpSpPr/>
          <p:nvPr/>
        </p:nvGrpSpPr>
        <p:grpSpPr>
          <a:xfrm>
            <a:off x="4997399" y="5055309"/>
            <a:ext cx="813748" cy="1197587"/>
            <a:chOff x="769390" y="2282588"/>
            <a:chExt cx="813748" cy="1197587"/>
          </a:xfrm>
        </p:grpSpPr>
        <p:sp>
          <p:nvSpPr>
            <p:cNvPr id="8" name="Up Arrow Callout 7">
              <a:extLst>
                <a:ext uri="{FF2B5EF4-FFF2-40B4-BE49-F238E27FC236}">
                  <a16:creationId xmlns:a16="http://schemas.microsoft.com/office/drawing/2014/main" id="{9750F9E1-D1B1-9D45-A243-698D5BC3E8A7}"/>
                </a:ext>
              </a:extLst>
            </p:cNvPr>
            <p:cNvSpPr/>
            <p:nvPr/>
          </p:nvSpPr>
          <p:spPr>
            <a:xfrm>
              <a:off x="972401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 descr="C:\Users\t0ph3r\Documents\CS 4700\assets\black_server.png">
              <a:extLst>
                <a:ext uri="{FF2B5EF4-FFF2-40B4-BE49-F238E27FC236}">
                  <a16:creationId xmlns:a16="http://schemas.microsoft.com/office/drawing/2014/main" id="{055CA9C8-26EC-AD4F-9C25-C2076FCFD5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90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6DE5F7-FAF3-7943-BAF5-B96505F15582}"/>
              </a:ext>
            </a:extLst>
          </p:cNvPr>
          <p:cNvGrpSpPr/>
          <p:nvPr/>
        </p:nvGrpSpPr>
        <p:grpSpPr>
          <a:xfrm>
            <a:off x="9521628" y="5055309"/>
            <a:ext cx="813748" cy="1197587"/>
            <a:chOff x="5662115" y="2282588"/>
            <a:chExt cx="813748" cy="1197587"/>
          </a:xfrm>
        </p:grpSpPr>
        <p:sp>
          <p:nvSpPr>
            <p:cNvPr id="11" name="Up Arrow Callout 10">
              <a:extLst>
                <a:ext uri="{FF2B5EF4-FFF2-40B4-BE49-F238E27FC236}">
                  <a16:creationId xmlns:a16="http://schemas.microsoft.com/office/drawing/2014/main" id="{C5A3AEFC-AEA2-3A4E-B931-913984FF8448}"/>
                </a:ext>
              </a:extLst>
            </p:cNvPr>
            <p:cNvSpPr/>
            <p:nvPr/>
          </p:nvSpPr>
          <p:spPr>
            <a:xfrm>
              <a:off x="5870528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 descr="C:\Users\t0ph3r\Documents\CS 4700\assets\black_server.png">
              <a:extLst>
                <a:ext uri="{FF2B5EF4-FFF2-40B4-BE49-F238E27FC236}">
                  <a16:creationId xmlns:a16="http://schemas.microsoft.com/office/drawing/2014/main" id="{F6026DD2-CF7C-9346-A533-4530871615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115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05369308-746C-2B4C-BBB1-7CC13BBA7EA2}"/>
              </a:ext>
            </a:extLst>
          </p:cNvPr>
          <p:cNvSpPr/>
          <p:nvPr/>
        </p:nvSpPr>
        <p:spPr>
          <a:xfrm>
            <a:off x="5283450" y="6000411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354E2E-35E5-DB41-B0E0-CBD567A9B622}"/>
              </a:ext>
            </a:extLst>
          </p:cNvPr>
          <p:cNvSpPr txBox="1"/>
          <p:nvPr/>
        </p:nvSpPr>
        <p:spPr>
          <a:xfrm>
            <a:off x="6237958" y="5268610"/>
            <a:ext cx="293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Propagation Delay (</a:t>
            </a:r>
            <a:r>
              <a:rPr lang="en-US" sz="2400" i="1" dirty="0"/>
              <a:t>d</a:t>
            </a:r>
            <a:r>
              <a:rPr lang="en-US" sz="2400" dirty="0"/>
              <a:t>)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A000F933-6FF1-6241-AACC-876C98A249D3}"/>
              </a:ext>
            </a:extLst>
          </p:cNvPr>
          <p:cNvSpPr txBox="1">
            <a:spLocks/>
          </p:cNvSpPr>
          <p:nvPr/>
        </p:nvSpPr>
        <p:spPr>
          <a:xfrm>
            <a:off x="186841" y="4792300"/>
            <a:ext cx="3464258" cy="22552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lvl="1" indent="-328613">
              <a:buFont typeface="+mj-lt"/>
              <a:buAutoNum type="arabicPeriod"/>
            </a:pPr>
            <a:r>
              <a:rPr lang="en-US" dirty="0"/>
              <a:t>Time </a:t>
            </a:r>
            <a:r>
              <a:rPr lang="en-US" i="1" dirty="0"/>
              <a:t>t + 2*d</a:t>
            </a:r>
            <a:r>
              <a:rPr lang="en-US" dirty="0"/>
              <a:t>: Host A detects the collision</a:t>
            </a:r>
          </a:p>
          <a:p>
            <a:pPr marL="341313" lvl="1" indent="-328613">
              <a:buFont typeface="+mj-lt"/>
              <a:buAutoNum type="arabicPeriod"/>
            </a:pPr>
            <a:r>
              <a:rPr lang="en-US" dirty="0"/>
              <a:t>Must transmit bits for longer than 2*d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DE0A4C-68FC-F547-A82F-89E7B33622CE}"/>
              </a:ext>
            </a:extLst>
          </p:cNvPr>
          <p:cNvSpPr txBox="1"/>
          <p:nvPr/>
        </p:nvSpPr>
        <p:spPr>
          <a:xfrm>
            <a:off x="5218966" y="4614613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2B2D6D-CC6D-4148-AE24-AAFFDBEC1FC0}"/>
              </a:ext>
            </a:extLst>
          </p:cNvPr>
          <p:cNvSpPr txBox="1"/>
          <p:nvPr/>
        </p:nvSpPr>
        <p:spPr>
          <a:xfrm>
            <a:off x="9743195" y="468734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F767A2F-662E-A64A-9C40-1BEB4610CB7E}"/>
              </a:ext>
            </a:extLst>
          </p:cNvPr>
          <p:cNvSpPr/>
          <p:nvPr/>
        </p:nvSpPr>
        <p:spPr>
          <a:xfrm>
            <a:off x="9804250" y="5986763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5408209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eft Brace 17"/>
          <p:cNvSpPr/>
          <p:nvPr/>
        </p:nvSpPr>
        <p:spPr>
          <a:xfrm rot="5400000">
            <a:off x="7621859" y="2853665"/>
            <a:ext cx="375929" cy="3710481"/>
          </a:xfrm>
          <a:prstGeom prst="leftBrac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Packet Sizes &amp; Cable Length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600201"/>
            <a:ext cx="10363200" cy="1989161"/>
          </a:xfrm>
        </p:spPr>
        <p:txBody>
          <a:bodyPr/>
          <a:lstStyle/>
          <a:p>
            <a:r>
              <a:rPr lang="en-US" dirty="0"/>
              <a:t>Why is the minimum packet size 64 bytes?</a:t>
            </a:r>
          </a:p>
          <a:p>
            <a:pPr lvl="1"/>
            <a:r>
              <a:rPr lang="en-US" dirty="0"/>
              <a:t>To give hosts enough time to detect collisions</a:t>
            </a:r>
          </a:p>
          <a:p>
            <a:r>
              <a:rPr lang="en-US" dirty="0"/>
              <a:t>What is the relationship between packet size and cable length?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547709" y="5010857"/>
            <a:ext cx="457057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5140835" y="3895158"/>
            <a:ext cx="813748" cy="1197587"/>
            <a:chOff x="769390" y="2282588"/>
            <a:chExt cx="813748" cy="1197587"/>
          </a:xfrm>
        </p:grpSpPr>
        <p:sp>
          <p:nvSpPr>
            <p:cNvPr id="8" name="Up Arrow Callout 7"/>
            <p:cNvSpPr/>
            <p:nvPr/>
          </p:nvSpPr>
          <p:spPr>
            <a:xfrm>
              <a:off x="972401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90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9665064" y="3895158"/>
            <a:ext cx="813748" cy="1197587"/>
            <a:chOff x="5662115" y="2282588"/>
            <a:chExt cx="813748" cy="1197587"/>
          </a:xfrm>
        </p:grpSpPr>
        <p:sp>
          <p:nvSpPr>
            <p:cNvPr id="11" name="Up Arrow Callout 10"/>
            <p:cNvSpPr/>
            <p:nvPr/>
          </p:nvSpPr>
          <p:spPr>
            <a:xfrm>
              <a:off x="5870528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115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Oval 13"/>
          <p:cNvSpPr/>
          <p:nvPr/>
        </p:nvSpPr>
        <p:spPr>
          <a:xfrm>
            <a:off x="5426886" y="4840260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81394" y="4108459"/>
            <a:ext cx="293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Propagation Delay (</a:t>
            </a:r>
            <a:r>
              <a:rPr lang="en-US" sz="2400" i="1" dirty="0"/>
              <a:t>d</a:t>
            </a:r>
            <a:r>
              <a:rPr lang="en-US" sz="2400" dirty="0"/>
              <a:t>)</a:t>
            </a:r>
          </a:p>
        </p:txBody>
      </p:sp>
      <p:sp>
        <p:nvSpPr>
          <p:cNvPr id="20" name="Content Placeholder 3"/>
          <p:cNvSpPr txBox="1">
            <a:spLocks/>
          </p:cNvSpPr>
          <p:nvPr/>
        </p:nvSpPr>
        <p:spPr>
          <a:xfrm>
            <a:off x="346636" y="3391652"/>
            <a:ext cx="3464258" cy="2255272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lvl="1" indent="-328613">
              <a:buFont typeface="+mj-lt"/>
              <a:buAutoNum type="arabicPeriod"/>
            </a:pPr>
            <a:r>
              <a:rPr lang="en-US" dirty="0"/>
              <a:t>Time </a:t>
            </a:r>
            <a:r>
              <a:rPr lang="en-US" i="1" dirty="0"/>
              <a:t>t</a:t>
            </a:r>
            <a:r>
              <a:rPr lang="en-US" dirty="0"/>
              <a:t>: Host A starts transmitting</a:t>
            </a:r>
          </a:p>
          <a:p>
            <a:pPr marL="341313" lvl="1" indent="-328613">
              <a:buFont typeface="+mj-lt"/>
              <a:buAutoNum type="arabicPeriod"/>
            </a:pPr>
            <a:r>
              <a:rPr lang="en-US" dirty="0"/>
              <a:t>Time </a:t>
            </a:r>
            <a:r>
              <a:rPr lang="en-US" i="1" dirty="0"/>
              <a:t>t + d</a:t>
            </a:r>
            <a:r>
              <a:rPr lang="en-US" dirty="0"/>
              <a:t>: Host B starts transmitting</a:t>
            </a:r>
          </a:p>
          <a:p>
            <a:pPr marL="341313" lvl="1" indent="-328613">
              <a:buFont typeface="+mj-lt"/>
              <a:buAutoNum type="arabicPeriod"/>
            </a:pPr>
            <a:r>
              <a:rPr lang="en-US" dirty="0"/>
              <a:t>Time </a:t>
            </a:r>
            <a:r>
              <a:rPr lang="en-US" i="1" dirty="0"/>
              <a:t>t + 2*d</a:t>
            </a:r>
            <a:r>
              <a:rPr lang="en-US" dirty="0"/>
              <a:t>: Host A detects the collision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62402" y="3454462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886631" y="352719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23" name="Content Placeholder 3"/>
          <p:cNvSpPr txBox="1">
            <a:spLocks/>
          </p:cNvSpPr>
          <p:nvPr/>
        </p:nvSpPr>
        <p:spPr>
          <a:xfrm>
            <a:off x="442639" y="5663267"/>
            <a:ext cx="10828870" cy="994581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[</a:t>
            </a:r>
            <a:r>
              <a:rPr lang="en-US" sz="2800" dirty="0" err="1"/>
              <a:t>min_frame_size</a:t>
            </a:r>
            <a:r>
              <a:rPr lang="en-US" sz="2800" dirty="0"/>
              <a:t> / (2*bandwidth)] * </a:t>
            </a:r>
            <a:r>
              <a:rPr lang="en-US" sz="2800" dirty="0" err="1"/>
              <a:t>light_speed</a:t>
            </a:r>
            <a:r>
              <a:rPr lang="en-US" sz="2800" dirty="0"/>
              <a:t> = </a:t>
            </a:r>
            <a:r>
              <a:rPr lang="en-US" sz="2800" dirty="0" err="1"/>
              <a:t>max_cable_length</a:t>
            </a: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(64B*8) / (2*10</a:t>
            </a:r>
            <a:r>
              <a:rPr lang="en-US" sz="2800" baseline="30000" dirty="0"/>
              <a:t>7</a:t>
            </a:r>
            <a:r>
              <a:rPr lang="en-US" sz="2800" dirty="0"/>
              <a:t>bps) * (2.5*10</a:t>
            </a:r>
            <a:r>
              <a:rPr lang="en-US" sz="2800" baseline="30000" dirty="0"/>
              <a:t>8</a:t>
            </a:r>
            <a:r>
              <a:rPr lang="en-US" sz="2800" dirty="0"/>
              <a:t>mps) = 6400 meters</a:t>
            </a:r>
          </a:p>
        </p:txBody>
      </p:sp>
      <p:sp>
        <p:nvSpPr>
          <p:cNvPr id="13" name="Oval 12"/>
          <p:cNvSpPr/>
          <p:nvPr/>
        </p:nvSpPr>
        <p:spPr>
          <a:xfrm>
            <a:off x="9947686" y="4826612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grpSp>
        <p:nvGrpSpPr>
          <p:cNvPr id="24" name="Group 23"/>
          <p:cNvGrpSpPr/>
          <p:nvPr/>
        </p:nvGrpSpPr>
        <p:grpSpPr>
          <a:xfrm flipH="1">
            <a:off x="4412891" y="3714906"/>
            <a:ext cx="6200488" cy="1436683"/>
            <a:chOff x="1219200" y="4876798"/>
            <a:chExt cx="5181605" cy="1384995"/>
          </a:xfrm>
        </p:grpSpPr>
        <p:sp>
          <p:nvSpPr>
            <p:cNvPr id="25" name="Rectangular Callout 24"/>
            <p:cNvSpPr/>
            <p:nvPr/>
          </p:nvSpPr>
          <p:spPr>
            <a:xfrm>
              <a:off x="1219200" y="4876798"/>
              <a:ext cx="5181601" cy="1384995"/>
            </a:xfrm>
            <a:prstGeom prst="wedgeRectCallout">
              <a:avLst>
                <a:gd name="adj1" fmla="val 47002"/>
                <a:gd name="adj2" fmla="val 118803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219204" y="4876800"/>
              <a:ext cx="5181601" cy="1335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itchFamily="34" charset="0"/>
                <a:buChar char="•"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10 Mbps Ethernet</a:t>
              </a:r>
            </a:p>
            <a:p>
              <a:pPr marL="457200" indent="-457200">
                <a:buFont typeface="Arial" pitchFamily="34" charset="0"/>
                <a:buChar char="•"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Packet and cable lengths change for faster Ethernet standards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2243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0" y="1600200"/>
            <a:ext cx="9144000" cy="5105400"/>
          </a:xfrm>
        </p:spPr>
        <p:txBody>
          <a:bodyPr/>
          <a:lstStyle/>
          <a:p>
            <a:r>
              <a:rPr lang="en-US" dirty="0"/>
              <a:t>Physical layer determines how bits are encoded</a:t>
            </a:r>
          </a:p>
          <a:p>
            <a:r>
              <a:rPr lang="en-US" dirty="0"/>
              <a:t>Next step: how to encode blocks of data</a:t>
            </a:r>
          </a:p>
          <a:p>
            <a:pPr lvl="1"/>
            <a:r>
              <a:rPr lang="en-US" dirty="0"/>
              <a:t>Packet switched networks</a:t>
            </a:r>
          </a:p>
          <a:p>
            <a:pPr lvl="1"/>
            <a:r>
              <a:rPr lang="en-US" dirty="0"/>
              <a:t>Each packet includes routing information</a:t>
            </a:r>
          </a:p>
          <a:p>
            <a:pPr lvl="1"/>
            <a:r>
              <a:rPr lang="en-US" dirty="0"/>
              <a:t>Data boundaries must be known so headers can be read</a:t>
            </a:r>
          </a:p>
          <a:p>
            <a:r>
              <a:rPr lang="en-US" dirty="0"/>
              <a:t>Types of framing</a:t>
            </a:r>
          </a:p>
          <a:p>
            <a:pPr lvl="1"/>
            <a:r>
              <a:rPr lang="en-US" dirty="0"/>
              <a:t>Byte-oriented protocols</a:t>
            </a:r>
          </a:p>
          <a:p>
            <a:pPr lvl="1"/>
            <a:r>
              <a:rPr lang="en-US" dirty="0"/>
              <a:t>Bit-oriented protocols</a:t>
            </a:r>
          </a:p>
          <a:p>
            <a:pPr lvl="1"/>
            <a:r>
              <a:rPr lang="en-US" dirty="0"/>
              <a:t>Clock-based protocols</a:t>
            </a:r>
          </a:p>
        </p:txBody>
      </p:sp>
    </p:spTree>
    <p:extLst>
      <p:ext uri="{BB962C8B-B14F-4D97-AF65-F5344CB8AC3E}">
        <p14:creationId xmlns:p14="http://schemas.microsoft.com/office/powerpoint/2010/main" val="194088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Cable Length Examples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Content Placeholder 3"/>
          <p:cNvSpPr txBox="1">
            <a:spLocks noGrp="1"/>
          </p:cNvSpPr>
          <p:nvPr>
            <p:ph sz="quarter" idx="1"/>
          </p:nvPr>
        </p:nvSpPr>
        <p:spPr>
          <a:xfrm>
            <a:off x="316753" y="1600200"/>
            <a:ext cx="11558494" cy="5257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err="1"/>
              <a:t>min_frame_size</a:t>
            </a:r>
            <a:r>
              <a:rPr lang="en-US" sz="2400" dirty="0"/>
              <a:t> / (2*bandwidth) * </a:t>
            </a:r>
            <a:r>
              <a:rPr lang="en-US" sz="2400" dirty="0" err="1"/>
              <a:t>light_speed</a:t>
            </a:r>
            <a:r>
              <a:rPr lang="en-US" sz="2400" dirty="0"/>
              <a:t> = </a:t>
            </a:r>
            <a:r>
              <a:rPr lang="en-US" sz="2400" dirty="0" err="1"/>
              <a:t>max_cable_length</a:t>
            </a:r>
            <a:endParaRPr lang="en-US" sz="2400" dirty="0"/>
          </a:p>
          <a:p>
            <a:pPr marL="0" indent="0" algn="ctr">
              <a:buNone/>
            </a:pPr>
            <a:r>
              <a:rPr lang="en-US" sz="2800" dirty="0"/>
              <a:t>(64B*8) / (2*10Mbps) * (2.5*10</a:t>
            </a:r>
            <a:r>
              <a:rPr lang="en-US" sz="2800" baseline="30000" dirty="0"/>
              <a:t>8</a:t>
            </a:r>
            <a:r>
              <a:rPr lang="en-US" sz="2800" dirty="0"/>
              <a:t>mps) = 6400 meters</a:t>
            </a:r>
          </a:p>
          <a:p>
            <a:pPr marL="0" indent="0" algn="ctr">
              <a:buNone/>
            </a:pPr>
            <a:endParaRPr lang="en-US" sz="1800" dirty="0"/>
          </a:p>
          <a:p>
            <a:r>
              <a:rPr lang="en-US" sz="2800" dirty="0"/>
              <a:t>What is the max cable length if min frame size were changed to 1024 bytes?</a:t>
            </a:r>
          </a:p>
          <a:p>
            <a:pPr lvl="1"/>
            <a:r>
              <a:rPr lang="en-US" sz="2500" dirty="0"/>
              <a:t>102.4 kilometers</a:t>
            </a:r>
          </a:p>
          <a:p>
            <a:r>
              <a:rPr lang="en-US" sz="2800" dirty="0"/>
              <a:t>What is max cable length if bandwidth were changed to 1 </a:t>
            </a:r>
            <a:r>
              <a:rPr lang="en-US" sz="2800" dirty="0" err="1"/>
              <a:t>Gbps</a:t>
            </a:r>
            <a:r>
              <a:rPr lang="en-US" sz="2800" dirty="0"/>
              <a:t> ?</a:t>
            </a:r>
          </a:p>
          <a:p>
            <a:pPr lvl="1"/>
            <a:r>
              <a:rPr lang="en-US" sz="2500" dirty="0"/>
              <a:t>64 meters</a:t>
            </a:r>
          </a:p>
          <a:p>
            <a:r>
              <a:rPr lang="en-US" sz="2800" dirty="0"/>
              <a:t>What if you changed min packet size to 1024 bytes and bandwidth to 1 </a:t>
            </a:r>
            <a:r>
              <a:rPr lang="en-US" sz="2800" dirty="0" err="1"/>
              <a:t>Gbps</a:t>
            </a:r>
            <a:r>
              <a:rPr lang="en-US" sz="2800" dirty="0"/>
              <a:t>?</a:t>
            </a:r>
          </a:p>
          <a:p>
            <a:pPr lvl="1"/>
            <a:r>
              <a:rPr lang="en-US" sz="2500" dirty="0"/>
              <a:t>1024 meters</a:t>
            </a:r>
          </a:p>
        </p:txBody>
      </p:sp>
    </p:spTree>
    <p:extLst>
      <p:ext uri="{BB962C8B-B14F-4D97-AF65-F5344CB8AC3E}">
        <p14:creationId xmlns:p14="http://schemas.microsoft.com/office/powerpoint/2010/main" val="244200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</a:t>
            </a:r>
            <a:r>
              <a:rPr lang="en-US" dirty="0" err="1"/>
              <a:t>Backoff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11200" y="1600200"/>
            <a:ext cx="10477096" cy="5105400"/>
          </a:xfrm>
        </p:spPr>
        <p:txBody>
          <a:bodyPr/>
          <a:lstStyle/>
          <a:p>
            <a:r>
              <a:rPr lang="en-US" dirty="0"/>
              <a:t>When a sender detects a collision, send “jam signal”</a:t>
            </a:r>
          </a:p>
          <a:p>
            <a:pPr lvl="1"/>
            <a:r>
              <a:rPr lang="en-US" dirty="0"/>
              <a:t>Make sure all hosts are aware of collision</a:t>
            </a:r>
          </a:p>
          <a:p>
            <a:pPr lvl="1"/>
            <a:r>
              <a:rPr lang="en-US" dirty="0"/>
              <a:t>Jam signal is 32 bits long (plus header overhead)</a:t>
            </a:r>
          </a:p>
          <a:p>
            <a:r>
              <a:rPr lang="en-US" dirty="0"/>
              <a:t>Exponential </a:t>
            </a:r>
            <a:r>
              <a:rPr lang="en-US" dirty="0" err="1"/>
              <a:t>backoff</a:t>
            </a:r>
            <a:r>
              <a:rPr lang="en-US" dirty="0"/>
              <a:t> operates in multiples of 512 bits (64 bytes)</a:t>
            </a:r>
          </a:p>
          <a:p>
            <a:pPr lvl="1"/>
            <a:r>
              <a:rPr lang="en-US" dirty="0"/>
              <a:t>Select </a:t>
            </a:r>
            <a:r>
              <a:rPr lang="en-US" i="1" dirty="0"/>
              <a:t>k</a:t>
            </a:r>
            <a:r>
              <a:rPr lang="en-US" dirty="0"/>
              <a:t> ∈ [0, 2</a:t>
            </a:r>
            <a:r>
              <a:rPr lang="en-US" baseline="30000" dirty="0"/>
              <a:t>n</a:t>
            </a:r>
            <a:r>
              <a:rPr lang="en-US" dirty="0"/>
              <a:t> – 1], where </a:t>
            </a:r>
            <a:r>
              <a:rPr lang="en-US" i="1" dirty="0"/>
              <a:t>n</a:t>
            </a:r>
            <a:r>
              <a:rPr lang="en-US" dirty="0"/>
              <a:t> = number of sequential collisions</a:t>
            </a:r>
          </a:p>
          <a:p>
            <a:pPr lvl="1"/>
            <a:r>
              <a:rPr lang="en-US" dirty="0"/>
              <a:t>Wait </a:t>
            </a:r>
            <a:r>
              <a:rPr lang="en-US" i="1" dirty="0"/>
              <a:t>k</a:t>
            </a:r>
            <a:r>
              <a:rPr lang="en-US" dirty="0"/>
              <a:t> * 51.2</a:t>
            </a:r>
            <a:r>
              <a:rPr lang="en-US" sz="2000" dirty="0"/>
              <a:t>µ</a:t>
            </a:r>
            <a:r>
              <a:rPr lang="en-US" dirty="0"/>
              <a:t>s before retransmission</a:t>
            </a:r>
          </a:p>
          <a:p>
            <a:pPr lvl="1"/>
            <a:r>
              <a:rPr lang="en-US" i="1" dirty="0"/>
              <a:t>n</a:t>
            </a:r>
            <a:r>
              <a:rPr lang="en-US" dirty="0"/>
              <a:t> is capped at 10, frame dropped after 16 collisions</a:t>
            </a:r>
          </a:p>
          <a:p>
            <a:r>
              <a:rPr lang="en-US" dirty="0" err="1"/>
              <a:t>Backoff</a:t>
            </a:r>
            <a:r>
              <a:rPr lang="en-US" dirty="0"/>
              <a:t> time is divided into </a:t>
            </a:r>
            <a:r>
              <a:rPr lang="en-US" dirty="0">
                <a:solidFill>
                  <a:schemeClr val="accent1"/>
                </a:solidFill>
              </a:rPr>
              <a:t>contention slots</a:t>
            </a:r>
          </a:p>
        </p:txBody>
      </p:sp>
    </p:spTree>
    <p:extLst>
      <p:ext uri="{BB962C8B-B14F-4D97-AF65-F5344CB8AC3E}">
        <p14:creationId xmlns:p14="http://schemas.microsoft.com/office/powerpoint/2010/main" val="29664796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</a:t>
            </a:r>
            <a:r>
              <a:rPr lang="en-US" dirty="0" err="1"/>
              <a:t>Backoff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Why is minimum </a:t>
            </a:r>
            <a:r>
              <a:rPr lang="en-US" dirty="0" err="1"/>
              <a:t>backoff</a:t>
            </a:r>
            <a:r>
              <a:rPr lang="en-US" dirty="0"/>
              <a:t> timer 512 bits?</a:t>
            </a:r>
          </a:p>
          <a:p>
            <a:r>
              <a:rPr lang="en-US" dirty="0"/>
              <a:t>Minimum Ethernet packet size is also 512 bits</a:t>
            </a:r>
          </a:p>
          <a:p>
            <a:pPr lvl="1"/>
            <a:r>
              <a:rPr lang="en-US" dirty="0"/>
              <a:t>64 bytes * 8 = 512 bits</a:t>
            </a:r>
          </a:p>
          <a:p>
            <a:r>
              <a:rPr lang="en-US" dirty="0"/>
              <a:t>Coincidence? Of course not.</a:t>
            </a:r>
          </a:p>
          <a:p>
            <a:pPr lvl="1"/>
            <a:r>
              <a:rPr lang="en-US" dirty="0"/>
              <a:t>If the </a:t>
            </a:r>
            <a:r>
              <a:rPr lang="en-US" dirty="0" err="1"/>
              <a:t>backoff</a:t>
            </a:r>
            <a:r>
              <a:rPr lang="en-US" dirty="0"/>
              <a:t> time was &lt;512 bits, a sender who waits and another who sends immediately can still collide</a:t>
            </a:r>
          </a:p>
        </p:txBody>
      </p:sp>
    </p:spTree>
    <p:extLst>
      <p:ext uri="{BB962C8B-B14F-4D97-AF65-F5344CB8AC3E}">
        <p14:creationId xmlns:p14="http://schemas.microsoft.com/office/powerpoint/2010/main" val="26474828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Packet Size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Maximum Transmission Unit (MTU): 1500 bytes</a:t>
            </a:r>
          </a:p>
          <a:p>
            <a:r>
              <a:rPr lang="en-US" sz="2800" dirty="0"/>
              <a:t>Pros:</a:t>
            </a:r>
          </a:p>
          <a:p>
            <a:pPr lvl="1"/>
            <a:r>
              <a:rPr lang="en-US" sz="2400" dirty="0"/>
              <a:t>Bit errors in long packets incur significant recovery penalty</a:t>
            </a:r>
          </a:p>
          <a:p>
            <a:r>
              <a:rPr lang="en-US" sz="2800" dirty="0"/>
              <a:t>Cons:</a:t>
            </a:r>
          </a:p>
          <a:p>
            <a:pPr lvl="1"/>
            <a:r>
              <a:rPr lang="en-US" sz="2400" dirty="0"/>
              <a:t>More bytes wasted on header information</a:t>
            </a:r>
          </a:p>
          <a:p>
            <a:pPr lvl="1"/>
            <a:r>
              <a:rPr lang="en-US" sz="2400" dirty="0"/>
              <a:t>Higher per packet processing overhead</a:t>
            </a:r>
          </a:p>
          <a:p>
            <a:r>
              <a:rPr lang="en-US" sz="2800" dirty="0"/>
              <a:t>Datacenters shifting towards Jumbo Frames</a:t>
            </a:r>
          </a:p>
          <a:p>
            <a:pPr lvl="1"/>
            <a:r>
              <a:rPr lang="en-US" sz="2400" dirty="0"/>
              <a:t>9000 bytes per packet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36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Live Ethernet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Today’s Ethernet is switched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CSMA/CD is no longer necessary</a:t>
            </a:r>
          </a:p>
          <a:p>
            <a:pPr lvl="1"/>
            <a:r>
              <a:rPr lang="en-US" dirty="0"/>
              <a:t>More on this later</a:t>
            </a:r>
          </a:p>
          <a:p>
            <a:r>
              <a:rPr lang="en-US" dirty="0"/>
              <a:t>1Gbit and 10Gbit Ethernet now common</a:t>
            </a:r>
          </a:p>
          <a:p>
            <a:pPr lvl="1"/>
            <a:r>
              <a:rPr lang="en-US" dirty="0"/>
              <a:t>100Gbit on the way</a:t>
            </a:r>
          </a:p>
          <a:p>
            <a:pPr lvl="1"/>
            <a:r>
              <a:rPr lang="en-US" dirty="0"/>
              <a:t>Uses same old packet header</a:t>
            </a:r>
          </a:p>
          <a:p>
            <a:pPr lvl="1"/>
            <a:r>
              <a:rPr lang="en-US" dirty="0"/>
              <a:t>Full duplex (send and receive at the same time)</a:t>
            </a:r>
          </a:p>
          <a:p>
            <a:pPr lvl="1"/>
            <a:r>
              <a:rPr lang="en-US" dirty="0"/>
              <a:t>Auto negotiating (backwards compatibility)</a:t>
            </a:r>
          </a:p>
          <a:p>
            <a:pPr lvl="1"/>
            <a:r>
              <a:rPr lang="en-US" dirty="0"/>
              <a:t>Can also carry power</a:t>
            </a:r>
          </a:p>
        </p:txBody>
      </p:sp>
    </p:spTree>
    <p:extLst>
      <p:ext uri="{BB962C8B-B14F-4D97-AF65-F5344CB8AC3E}">
        <p14:creationId xmlns:p14="http://schemas.microsoft.com/office/powerpoint/2010/main" val="2879534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974376" y="2388360"/>
            <a:ext cx="8338782" cy="3807725"/>
          </a:xfrm>
        </p:spPr>
        <p:txBody>
          <a:bodyPr>
            <a:no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Framing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Error Checking and Reliability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Media Access Control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200" dirty="0"/>
              <a:t>802.3 Ethernet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200" dirty="0"/>
              <a:t>802.11 </a:t>
            </a:r>
            <a:r>
              <a:rPr lang="en-US" sz="3200" dirty="0" err="1"/>
              <a:t>Wifi</a:t>
            </a:r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4369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802.3 Ethernet vs. Wireless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46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968189" y="1600200"/>
            <a:ext cx="10805458" cy="5105400"/>
          </a:xfrm>
        </p:spPr>
        <p:txBody>
          <a:bodyPr/>
          <a:lstStyle/>
          <a:p>
            <a:r>
              <a:rPr lang="en-US" dirty="0"/>
              <a:t>Ethernet has one shared collision domain</a:t>
            </a:r>
          </a:p>
          <a:p>
            <a:pPr lvl="1"/>
            <a:r>
              <a:rPr lang="en-US" dirty="0"/>
              <a:t>All hosts on a LAN can observe all transmissions</a:t>
            </a:r>
          </a:p>
          <a:p>
            <a:r>
              <a:rPr lang="en-US" dirty="0"/>
              <a:t>Wireless radios have small range compared to overall system</a:t>
            </a:r>
          </a:p>
          <a:p>
            <a:pPr lvl="1"/>
            <a:r>
              <a:rPr lang="en-US" dirty="0"/>
              <a:t>Collisions are local</a:t>
            </a:r>
          </a:p>
          <a:p>
            <a:pPr lvl="1"/>
            <a:r>
              <a:rPr lang="en-US" dirty="0"/>
              <a:t>Collision are at the receiver, not the sender</a:t>
            </a:r>
          </a:p>
          <a:p>
            <a:pPr lvl="1"/>
            <a:r>
              <a:rPr lang="en-US" dirty="0"/>
              <a:t>Carrier sense (CS in CSMA) plays a different role</a:t>
            </a:r>
          </a:p>
          <a:p>
            <a:r>
              <a:rPr lang="en-US" dirty="0"/>
              <a:t>802.11 uses CSMA/</a:t>
            </a:r>
            <a:r>
              <a:rPr lang="en-US" dirty="0">
                <a:solidFill>
                  <a:schemeClr val="accent1"/>
                </a:solidFill>
              </a:rPr>
              <a:t>CA</a:t>
            </a:r>
            <a:r>
              <a:rPr lang="en-US" dirty="0"/>
              <a:t> not CSMA/CD</a:t>
            </a:r>
          </a:p>
          <a:p>
            <a:pPr lvl="1"/>
            <a:r>
              <a:rPr lang="en-US" dirty="0"/>
              <a:t>Collision </a:t>
            </a:r>
            <a:r>
              <a:rPr lang="en-US" dirty="0">
                <a:solidFill>
                  <a:schemeClr val="accent1"/>
                </a:solidFill>
              </a:rPr>
              <a:t>avoidance</a:t>
            </a:r>
            <a:r>
              <a:rPr lang="en-US" dirty="0"/>
              <a:t>, rather than collision detection</a:t>
            </a:r>
          </a:p>
        </p:txBody>
      </p:sp>
    </p:spTree>
    <p:extLst>
      <p:ext uri="{BB962C8B-B14F-4D97-AF65-F5344CB8AC3E}">
        <p14:creationId xmlns:p14="http://schemas.microsoft.com/office/powerpoint/2010/main" val="35569730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Terminal Problem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717286" y="2031398"/>
            <a:ext cx="3946020" cy="3946020"/>
          </a:xfrm>
          <a:prstGeom prst="ellipse">
            <a:avLst/>
          </a:prstGeom>
          <a:solidFill>
            <a:schemeClr val="accent1">
              <a:alpha val="2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478661" y="2031397"/>
            <a:ext cx="3946020" cy="3946020"/>
          </a:xfrm>
          <a:prstGeom prst="ellipse">
            <a:avLst/>
          </a:prstGeom>
          <a:solidFill>
            <a:schemeClr val="accent3">
              <a:alpha val="25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504989" y="3184633"/>
            <a:ext cx="370614" cy="1562670"/>
            <a:chOff x="2107517" y="5261211"/>
            <a:chExt cx="370614" cy="156267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2292824" y="5261211"/>
              <a:ext cx="0" cy="1160060"/>
            </a:xfrm>
            <a:prstGeom prst="line">
              <a:avLst/>
            </a:prstGeom>
            <a:ln w="101600">
              <a:solidFill>
                <a:schemeClr val="tx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107517" y="6362216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A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888057" y="3184633"/>
            <a:ext cx="338554" cy="1562670"/>
            <a:chOff x="4186633" y="5261211"/>
            <a:chExt cx="338554" cy="156267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4355910" y="5261211"/>
              <a:ext cx="0" cy="1160060"/>
            </a:xfrm>
            <a:prstGeom prst="line">
              <a:avLst/>
            </a:prstGeom>
            <a:ln w="101600">
              <a:solidFill>
                <a:schemeClr val="tx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186633" y="6362216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B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266364" y="3184633"/>
            <a:ext cx="370615" cy="1562670"/>
            <a:chOff x="6069916" y="5261211"/>
            <a:chExt cx="370615" cy="156267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255224" y="5261211"/>
              <a:ext cx="0" cy="1160060"/>
            </a:xfrm>
            <a:prstGeom prst="line">
              <a:avLst/>
            </a:prstGeom>
            <a:ln w="101600">
              <a:solidFill>
                <a:schemeClr val="tx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069916" y="6362216"/>
              <a:ext cx="3706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</a:t>
              </a:r>
            </a:p>
          </p:txBody>
        </p:sp>
      </p:grpSp>
      <p:sp>
        <p:nvSpPr>
          <p:cNvPr id="21" name="Up Arrow 20"/>
          <p:cNvSpPr/>
          <p:nvPr/>
        </p:nvSpPr>
        <p:spPr>
          <a:xfrm rot="5400000">
            <a:off x="5025374" y="3283648"/>
            <a:ext cx="763337" cy="962031"/>
          </a:xfrm>
          <a:prstGeom prst="upArrow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 Arrow 21"/>
          <p:cNvSpPr/>
          <p:nvPr/>
        </p:nvSpPr>
        <p:spPr>
          <a:xfrm rot="16200000">
            <a:off x="6413031" y="3283648"/>
            <a:ext cx="763337" cy="962031"/>
          </a:xfrm>
          <a:prstGeom prst="upArrow">
            <a:avLst/>
          </a:prstGeom>
          <a:solidFill>
            <a:schemeClr val="accent3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 flipH="1">
            <a:off x="5310111" y="2152151"/>
            <a:ext cx="1681239" cy="523220"/>
            <a:chOff x="1219200" y="4876799"/>
            <a:chExt cx="5181605" cy="1403045"/>
          </a:xfrm>
        </p:grpSpPr>
        <p:sp>
          <p:nvSpPr>
            <p:cNvPr id="24" name="Rectangular Callout 23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3202"/>
                <a:gd name="adj2" fmla="val 109491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19203" y="4876799"/>
              <a:ext cx="5181602" cy="1403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Collision!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 flipH="1">
            <a:off x="1852471" y="4998871"/>
            <a:ext cx="3157679" cy="542653"/>
            <a:chOff x="1219200" y="4876799"/>
            <a:chExt cx="5181605" cy="1384995"/>
          </a:xfrm>
        </p:grpSpPr>
        <p:sp>
          <p:nvSpPr>
            <p:cNvPr id="27" name="Rectangular Callout 26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-35630"/>
                <a:gd name="adj2" fmla="val -14086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19203" y="4876799"/>
              <a:ext cx="5181602" cy="1335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A cannot hear C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 flipH="1">
            <a:off x="7275714" y="4981416"/>
            <a:ext cx="3013782" cy="542653"/>
            <a:chOff x="1219200" y="4876799"/>
            <a:chExt cx="5181605" cy="1384995"/>
          </a:xfrm>
        </p:grpSpPr>
        <p:sp>
          <p:nvSpPr>
            <p:cNvPr id="31" name="Rectangular Callout 30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39117"/>
                <a:gd name="adj2" fmla="val -133843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219204" y="4876799"/>
              <a:ext cx="5181601" cy="1335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C cannot hear A</a:t>
              </a:r>
            </a:p>
          </p:txBody>
        </p:sp>
      </p:grpSp>
      <p:sp>
        <p:nvSpPr>
          <p:cNvPr id="33" name="Content Placeholder 5"/>
          <p:cNvSpPr>
            <a:spLocks noGrp="1"/>
          </p:cNvSpPr>
          <p:nvPr>
            <p:ph sz="quarter" idx="1"/>
          </p:nvPr>
        </p:nvSpPr>
        <p:spPr>
          <a:xfrm>
            <a:off x="1548310" y="1525519"/>
            <a:ext cx="9408732" cy="605051"/>
          </a:xfrm>
        </p:spPr>
        <p:txBody>
          <a:bodyPr>
            <a:normAutofit/>
          </a:bodyPr>
          <a:lstStyle/>
          <a:p>
            <a:r>
              <a:rPr lang="en-US" dirty="0"/>
              <a:t>Radios on the same network cannot always hear each other</a:t>
            </a:r>
          </a:p>
        </p:txBody>
      </p:sp>
      <p:sp>
        <p:nvSpPr>
          <p:cNvPr id="34" name="Content Placeholder 5"/>
          <p:cNvSpPr txBox="1">
            <a:spLocks/>
          </p:cNvSpPr>
          <p:nvPr/>
        </p:nvSpPr>
        <p:spPr>
          <a:xfrm>
            <a:off x="1536934" y="6111990"/>
            <a:ext cx="9408732" cy="605051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/>
              <a:t>Hidden terminals mean that sender-side collision detection is useless</a:t>
            </a:r>
          </a:p>
        </p:txBody>
      </p:sp>
    </p:spTree>
    <p:extLst>
      <p:ext uri="{BB962C8B-B14F-4D97-AF65-F5344CB8AC3E}">
        <p14:creationId xmlns:p14="http://schemas.microsoft.com/office/powerpoint/2010/main" val="293263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1" grpId="0" animBg="1"/>
      <p:bldP spid="22" grpId="0" animBg="1"/>
      <p:bldP spid="3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Exposed Terminal Problem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76400" y="1600200"/>
            <a:ext cx="8839200" cy="569794"/>
          </a:xfrm>
        </p:spPr>
        <p:txBody>
          <a:bodyPr/>
          <a:lstStyle/>
          <a:p>
            <a:r>
              <a:rPr lang="en-US" dirty="0"/>
              <a:t>Carrier sensing is problematic in wireless</a:t>
            </a:r>
          </a:p>
        </p:txBody>
      </p:sp>
      <p:sp>
        <p:nvSpPr>
          <p:cNvPr id="5" name="Oval 4"/>
          <p:cNvSpPr/>
          <p:nvPr/>
        </p:nvSpPr>
        <p:spPr>
          <a:xfrm>
            <a:off x="3410235" y="2238232"/>
            <a:ext cx="3946020" cy="3946020"/>
          </a:xfrm>
          <a:prstGeom prst="ellipse">
            <a:avLst/>
          </a:prstGeom>
          <a:solidFill>
            <a:schemeClr val="accent1">
              <a:alpha val="2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717345" y="2225050"/>
            <a:ext cx="3946020" cy="3946020"/>
          </a:xfrm>
          <a:prstGeom prst="ellipse">
            <a:avLst/>
          </a:prstGeom>
          <a:solidFill>
            <a:schemeClr val="accent3">
              <a:alpha val="25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 Arrow 15"/>
          <p:cNvSpPr/>
          <p:nvPr/>
        </p:nvSpPr>
        <p:spPr>
          <a:xfrm rot="16200000">
            <a:off x="4329848" y="3490482"/>
            <a:ext cx="763337" cy="962031"/>
          </a:xfrm>
          <a:prstGeom prst="upArrow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 Arrow 16"/>
          <p:cNvSpPr/>
          <p:nvPr/>
        </p:nvSpPr>
        <p:spPr>
          <a:xfrm rot="5400000">
            <a:off x="7033744" y="3538717"/>
            <a:ext cx="763337" cy="962031"/>
          </a:xfrm>
          <a:prstGeom prst="upArrow">
            <a:avLst/>
          </a:prstGeom>
          <a:solidFill>
            <a:schemeClr val="accent3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 flipH="1">
            <a:off x="5015302" y="1239330"/>
            <a:ext cx="3738173" cy="985721"/>
            <a:chOff x="1219200" y="4876799"/>
            <a:chExt cx="5181605" cy="1384995"/>
          </a:xfrm>
        </p:grpSpPr>
        <p:sp>
          <p:nvSpPr>
            <p:cNvPr id="19" name="Rectangular Callout 18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4768"/>
                <a:gd name="adj2" fmla="val 144791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19203" y="4876799"/>
              <a:ext cx="5181602" cy="1340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Carrier sense detects a busy channel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 flipH="1">
            <a:off x="1620460" y="2694517"/>
            <a:ext cx="2073535" cy="542653"/>
            <a:chOff x="1219200" y="4876799"/>
            <a:chExt cx="5181605" cy="1384995"/>
          </a:xfrm>
        </p:grpSpPr>
        <p:sp>
          <p:nvSpPr>
            <p:cNvPr id="22" name="Rectangular Callout 21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-51370"/>
                <a:gd name="adj2" fmla="val 130469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219204" y="4876799"/>
              <a:ext cx="5181601" cy="1335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No collision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822589" y="3391467"/>
            <a:ext cx="370614" cy="1562670"/>
            <a:chOff x="2107517" y="5261211"/>
            <a:chExt cx="370614" cy="156267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2292824" y="5261211"/>
              <a:ext cx="0" cy="1160060"/>
            </a:xfrm>
            <a:prstGeom prst="line">
              <a:avLst/>
            </a:prstGeom>
            <a:ln w="101600">
              <a:solidFill>
                <a:schemeClr val="tx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107517" y="6362216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A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213968" y="3391467"/>
            <a:ext cx="338554" cy="1562670"/>
            <a:chOff x="4186633" y="5261211"/>
            <a:chExt cx="338554" cy="156267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4355910" y="5261211"/>
              <a:ext cx="0" cy="1160060"/>
            </a:xfrm>
            <a:prstGeom prst="line">
              <a:avLst/>
            </a:prstGeom>
            <a:ln w="101600">
              <a:solidFill>
                <a:schemeClr val="tx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186633" y="6362216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505048" y="3391467"/>
            <a:ext cx="370615" cy="1562670"/>
            <a:chOff x="6069916" y="5261211"/>
            <a:chExt cx="370615" cy="1562670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6255224" y="5261211"/>
              <a:ext cx="0" cy="1160060"/>
            </a:xfrm>
            <a:prstGeom prst="line">
              <a:avLst/>
            </a:prstGeom>
            <a:ln w="101600">
              <a:solidFill>
                <a:schemeClr val="tx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069916" y="6362216"/>
              <a:ext cx="3706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896428" y="3391467"/>
            <a:ext cx="370615" cy="1562670"/>
            <a:chOff x="6069916" y="5261211"/>
            <a:chExt cx="370615" cy="156267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6255224" y="5261211"/>
              <a:ext cx="0" cy="1160060"/>
            </a:xfrm>
            <a:prstGeom prst="line">
              <a:avLst/>
            </a:prstGeom>
            <a:ln w="101600">
              <a:solidFill>
                <a:schemeClr val="tx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069916" y="6362216"/>
              <a:ext cx="3706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D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 flipH="1">
            <a:off x="8321635" y="2684800"/>
            <a:ext cx="2073535" cy="542653"/>
            <a:chOff x="1219200" y="4876799"/>
            <a:chExt cx="5181605" cy="1384995"/>
          </a:xfrm>
        </p:grpSpPr>
        <p:sp>
          <p:nvSpPr>
            <p:cNvPr id="31" name="Rectangular Callout 30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53282"/>
                <a:gd name="adj2" fmla="val 140529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219204" y="4876799"/>
              <a:ext cx="5181601" cy="1335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No collision</a:t>
              </a:r>
            </a:p>
          </p:txBody>
        </p:sp>
      </p:grpSp>
      <p:sp>
        <p:nvSpPr>
          <p:cNvPr id="33" name="Content Placeholder 3"/>
          <p:cNvSpPr txBox="1">
            <a:spLocks/>
          </p:cNvSpPr>
          <p:nvPr/>
        </p:nvSpPr>
        <p:spPr>
          <a:xfrm>
            <a:off x="1678672" y="6215496"/>
            <a:ext cx="8839200" cy="569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Carrier sense can erroneously reduce utilization</a:t>
            </a:r>
          </a:p>
        </p:txBody>
      </p:sp>
    </p:spTree>
    <p:extLst>
      <p:ext uri="{BB962C8B-B14F-4D97-AF65-F5344CB8AC3E}">
        <p14:creationId xmlns:p14="http://schemas.microsoft.com/office/powerpoint/2010/main" val="2848040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6" grpId="1" animBg="1"/>
      <p:bldP spid="16" grpId="0" animBg="1"/>
      <p:bldP spid="17" grpId="0" animBg="1"/>
      <p:bldP spid="3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Reachability in Wireless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High level problem: </a:t>
            </a:r>
          </a:p>
          <a:p>
            <a:pPr lvl="1"/>
            <a:r>
              <a:rPr lang="en-US" dirty="0"/>
              <a:t>Reachability in wireless is not transitive</a:t>
            </a:r>
          </a:p>
          <a:p>
            <a:pPr lvl="1"/>
            <a:r>
              <a:rPr lang="en-US" dirty="0"/>
              <a:t>Just because A can reach B, and B can reach C, doesn’t mean A can reach C</a:t>
            </a:r>
          </a:p>
        </p:txBody>
      </p:sp>
      <p:sp>
        <p:nvSpPr>
          <p:cNvPr id="5" name="Oval 4"/>
          <p:cNvSpPr/>
          <p:nvPr/>
        </p:nvSpPr>
        <p:spPr>
          <a:xfrm>
            <a:off x="5612481" y="3253779"/>
            <a:ext cx="3460329" cy="3460329"/>
          </a:xfrm>
          <a:prstGeom prst="ellipse">
            <a:avLst/>
          </a:prstGeom>
          <a:solidFill>
            <a:schemeClr val="accent1">
              <a:alpha val="2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913597" y="3253778"/>
            <a:ext cx="3460329" cy="3460329"/>
          </a:xfrm>
          <a:prstGeom prst="ellipse">
            <a:avLst/>
          </a:prstGeom>
          <a:solidFill>
            <a:schemeClr val="accent3">
              <a:alpha val="25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 rot="16200000">
            <a:off x="6335825" y="4546502"/>
            <a:ext cx="634866" cy="800119"/>
          </a:xfrm>
          <a:prstGeom prst="upArrow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/>
          <p:cNvSpPr/>
          <p:nvPr/>
        </p:nvSpPr>
        <p:spPr>
          <a:xfrm rot="5400000">
            <a:off x="9039719" y="4546502"/>
            <a:ext cx="634866" cy="800119"/>
          </a:xfrm>
          <a:prstGeom prst="upArrow">
            <a:avLst/>
          </a:prstGeom>
          <a:solidFill>
            <a:schemeClr val="accent3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5775995" y="4620808"/>
            <a:ext cx="370615" cy="1150967"/>
            <a:chOff x="1996837" y="5261211"/>
            <a:chExt cx="591974" cy="1838411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2292824" y="5261211"/>
              <a:ext cx="0" cy="1160060"/>
            </a:xfrm>
            <a:prstGeom prst="line">
              <a:avLst/>
            </a:prstGeom>
            <a:ln w="101600">
              <a:solidFill>
                <a:schemeClr val="tx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996837" y="6362216"/>
              <a:ext cx="591974" cy="737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A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173371" y="4620805"/>
            <a:ext cx="338555" cy="1150969"/>
            <a:chOff x="4085529" y="5261211"/>
            <a:chExt cx="540763" cy="1838409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4355910" y="5261211"/>
              <a:ext cx="0" cy="1160060"/>
            </a:xfrm>
            <a:prstGeom prst="line">
              <a:avLst/>
            </a:prstGeom>
            <a:ln w="101600">
              <a:solidFill>
                <a:schemeClr val="tx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085529" y="6362216"/>
              <a:ext cx="540763" cy="7374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B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458455" y="4620806"/>
            <a:ext cx="370615" cy="1150969"/>
            <a:chOff x="5959238" y="5261211"/>
            <a:chExt cx="591973" cy="183841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6255224" y="5261211"/>
              <a:ext cx="0" cy="1160060"/>
            </a:xfrm>
            <a:prstGeom prst="line">
              <a:avLst/>
            </a:prstGeom>
            <a:ln w="101600">
              <a:solidFill>
                <a:schemeClr val="tx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959238" y="6362217"/>
              <a:ext cx="591973" cy="7374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849835" y="4620806"/>
            <a:ext cx="370615" cy="1150969"/>
            <a:chOff x="5959238" y="5261211"/>
            <a:chExt cx="591973" cy="183841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6255224" y="5261211"/>
              <a:ext cx="0" cy="1160060"/>
            </a:xfrm>
            <a:prstGeom prst="line">
              <a:avLst/>
            </a:prstGeom>
            <a:ln w="101600">
              <a:solidFill>
                <a:schemeClr val="tx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959238" y="6362217"/>
              <a:ext cx="591973" cy="7374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8729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 Oriented: Byte Counting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359462" y="2743200"/>
            <a:ext cx="9605246" cy="3962400"/>
          </a:xfrm>
        </p:spPr>
        <p:txBody>
          <a:bodyPr>
            <a:normAutofit/>
          </a:bodyPr>
          <a:lstStyle/>
          <a:p>
            <a:r>
              <a:rPr lang="en-US" dirty="0"/>
              <a:t>Sender: insert length of the data in bytes at the beginning of each frame</a:t>
            </a:r>
          </a:p>
          <a:p>
            <a:r>
              <a:rPr lang="en-US" dirty="0"/>
              <a:t>Receiver: extract the length and read that many bytes</a:t>
            </a:r>
          </a:p>
          <a:p>
            <a:r>
              <a:rPr lang="en-US" dirty="0"/>
              <a:t>Problem: what if the byte count gets corrupted by interference?</a:t>
            </a:r>
          </a:p>
          <a:p>
            <a:pPr lvl="1"/>
            <a:r>
              <a:rPr lang="en-US" dirty="0"/>
              <a:t>Receiver will erroneously believe the packet it shorter or longer than it really is, packet is corrupted</a:t>
            </a:r>
          </a:p>
          <a:p>
            <a:pPr lvl="1"/>
            <a:r>
              <a:rPr lang="en-US" dirty="0"/>
              <a:t>Subsequent packets are also impacted! Hard to re-synchronize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30731" y="2043740"/>
            <a:ext cx="5186149" cy="52322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76594" y="1582076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84316" y="2043740"/>
            <a:ext cx="1146415" cy="52322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132</a:t>
            </a:r>
          </a:p>
        </p:txBody>
      </p:sp>
    </p:spTree>
    <p:extLst>
      <p:ext uri="{BB962C8B-B14F-4D97-AF65-F5344CB8AC3E}">
        <p14:creationId xmlns:p14="http://schemas.microsoft.com/office/powerpoint/2010/main" val="279951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76400" y="1531960"/>
            <a:ext cx="8839200" cy="1129352"/>
          </a:xfrm>
        </p:spPr>
        <p:txBody>
          <a:bodyPr/>
          <a:lstStyle/>
          <a:p>
            <a:r>
              <a:rPr lang="en-US" b="1" dirty="0"/>
              <a:t>M</a:t>
            </a:r>
            <a:r>
              <a:rPr lang="en-US" dirty="0"/>
              <a:t>ultiple </a:t>
            </a:r>
            <a:r>
              <a:rPr lang="en-US" b="1" dirty="0"/>
              <a:t>A</a:t>
            </a:r>
            <a:r>
              <a:rPr lang="en-US" dirty="0"/>
              <a:t>ccess with </a:t>
            </a:r>
            <a:r>
              <a:rPr lang="en-US" b="1" dirty="0"/>
              <a:t>C</a:t>
            </a:r>
            <a:r>
              <a:rPr lang="en-US" dirty="0"/>
              <a:t>ollision </a:t>
            </a:r>
            <a:r>
              <a:rPr lang="en-US" b="1" dirty="0"/>
              <a:t>A</a:t>
            </a:r>
            <a:r>
              <a:rPr lang="en-US" dirty="0"/>
              <a:t>voidance</a:t>
            </a:r>
          </a:p>
          <a:p>
            <a:pPr lvl="1"/>
            <a:r>
              <a:rPr lang="en-US" dirty="0"/>
              <a:t>Developed in 1990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004720" y="3779473"/>
            <a:ext cx="0" cy="295904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477973" y="3317809"/>
            <a:ext cx="1053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Sender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869456" y="3779473"/>
            <a:ext cx="0" cy="295904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265413" y="3317808"/>
            <a:ext cx="1259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Receiver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004721" y="3677586"/>
            <a:ext cx="1864736" cy="687277"/>
            <a:chOff x="2707740" y="3432002"/>
            <a:chExt cx="3384645" cy="687277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2707740" y="3516325"/>
              <a:ext cx="3384645" cy="60295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 rot="976253">
              <a:off x="3855079" y="3432002"/>
              <a:ext cx="11382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RTS</a:t>
              </a:r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>
            <a:off x="9775595" y="3779473"/>
            <a:ext cx="0" cy="295904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053955" y="2579146"/>
            <a:ext cx="14432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Host in</a:t>
            </a:r>
          </a:p>
          <a:p>
            <a:pPr algn="ctr"/>
            <a:r>
              <a:rPr lang="en-US" sz="2400" b="1" dirty="0"/>
              <a:t>Receiver’s</a:t>
            </a:r>
          </a:p>
          <a:p>
            <a:pPr algn="ctr"/>
            <a:r>
              <a:rPr lang="en-US" sz="2400" b="1" dirty="0"/>
              <a:t>Range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127705" y="3779473"/>
            <a:ext cx="0" cy="295904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11384" y="2579146"/>
            <a:ext cx="12326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Host in</a:t>
            </a:r>
          </a:p>
          <a:p>
            <a:pPr algn="ctr"/>
            <a:r>
              <a:rPr lang="en-US" sz="2400" b="1" dirty="0"/>
              <a:t>Sender’s</a:t>
            </a:r>
          </a:p>
          <a:p>
            <a:pPr algn="ctr"/>
            <a:r>
              <a:rPr lang="en-US" sz="2400" b="1" dirty="0"/>
              <a:t>Range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4127705" y="3669252"/>
            <a:ext cx="1877016" cy="643615"/>
            <a:chOff x="1652256" y="3850156"/>
            <a:chExt cx="1877016" cy="643615"/>
          </a:xfrm>
        </p:grpSpPr>
        <p:cxnSp>
          <p:nvCxnSpPr>
            <p:cNvPr id="31" name="Straight Arrow Connector 30"/>
            <p:cNvCxnSpPr/>
            <p:nvPr/>
          </p:nvCxnSpPr>
          <p:spPr>
            <a:xfrm flipH="1">
              <a:off x="1652256" y="3943491"/>
              <a:ext cx="1877016" cy="55028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 rot="20667199">
              <a:off x="2225903" y="3850156"/>
              <a:ext cx="627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RTS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869456" y="4364863"/>
            <a:ext cx="1864736" cy="687277"/>
            <a:chOff x="2707740" y="3432002"/>
            <a:chExt cx="3384645" cy="687277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2707740" y="3516325"/>
              <a:ext cx="3384645" cy="602954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 rot="976253">
              <a:off x="3825984" y="3432002"/>
              <a:ext cx="11964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CTS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992440" y="4356529"/>
            <a:ext cx="1877016" cy="643615"/>
            <a:chOff x="1652256" y="3850156"/>
            <a:chExt cx="1877016" cy="643615"/>
          </a:xfrm>
        </p:grpSpPr>
        <p:cxnSp>
          <p:nvCxnSpPr>
            <p:cNvPr id="39" name="Straight Arrow Connector 38"/>
            <p:cNvCxnSpPr/>
            <p:nvPr/>
          </p:nvCxnSpPr>
          <p:spPr>
            <a:xfrm flipH="1">
              <a:off x="1652256" y="3943491"/>
              <a:ext cx="1877016" cy="55028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 rot="20667199">
              <a:off x="2209873" y="3850156"/>
              <a:ext cx="65915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CTS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992440" y="4962649"/>
            <a:ext cx="1864736" cy="687277"/>
            <a:chOff x="2707740" y="3432002"/>
            <a:chExt cx="3384645" cy="687277"/>
          </a:xfrm>
        </p:grpSpPr>
        <p:cxnSp>
          <p:nvCxnSpPr>
            <p:cNvPr id="42" name="Straight Arrow Connector 41"/>
            <p:cNvCxnSpPr/>
            <p:nvPr/>
          </p:nvCxnSpPr>
          <p:spPr>
            <a:xfrm>
              <a:off x="2707740" y="3516325"/>
              <a:ext cx="3384645" cy="602954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 rot="976253">
              <a:off x="3703781" y="3432002"/>
              <a:ext cx="14408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Data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115424" y="4954315"/>
            <a:ext cx="1877016" cy="643615"/>
            <a:chOff x="1652256" y="3850156"/>
            <a:chExt cx="1877016" cy="643615"/>
          </a:xfrm>
        </p:grpSpPr>
        <p:cxnSp>
          <p:nvCxnSpPr>
            <p:cNvPr id="45" name="Straight Arrow Connector 44"/>
            <p:cNvCxnSpPr/>
            <p:nvPr/>
          </p:nvCxnSpPr>
          <p:spPr>
            <a:xfrm flipH="1">
              <a:off x="1652256" y="3943491"/>
              <a:ext cx="1877016" cy="55028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 rot="20667199">
              <a:off x="2142547" y="3850156"/>
              <a:ext cx="7938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Data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857176" y="5649926"/>
            <a:ext cx="1864736" cy="687277"/>
            <a:chOff x="2707740" y="3432002"/>
            <a:chExt cx="3384645" cy="687277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2707740" y="3516325"/>
              <a:ext cx="3384645" cy="602954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 rot="976253">
              <a:off x="3776054" y="3432002"/>
              <a:ext cx="12962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ACK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980160" y="5641592"/>
            <a:ext cx="1877016" cy="643615"/>
            <a:chOff x="1652256" y="3850156"/>
            <a:chExt cx="1877016" cy="643615"/>
          </a:xfrm>
        </p:grpSpPr>
        <p:cxnSp>
          <p:nvCxnSpPr>
            <p:cNvPr id="51" name="Straight Arrow Connector 50"/>
            <p:cNvCxnSpPr/>
            <p:nvPr/>
          </p:nvCxnSpPr>
          <p:spPr>
            <a:xfrm flipH="1">
              <a:off x="1652256" y="3943491"/>
              <a:ext cx="1877016" cy="550280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 rot="20667199">
              <a:off x="2182365" y="3850156"/>
              <a:ext cx="71417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ACK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 flipH="1">
            <a:off x="1619536" y="3699292"/>
            <a:ext cx="2238089" cy="1007719"/>
            <a:chOff x="1219200" y="4876799"/>
            <a:chExt cx="5181605" cy="1384995"/>
          </a:xfrm>
        </p:grpSpPr>
        <p:sp>
          <p:nvSpPr>
            <p:cNvPr id="58" name="Rectangular Callout 57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-61401"/>
                <a:gd name="adj2" fmla="val 804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219205" y="4876799"/>
              <a:ext cx="5181600" cy="1311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Soft-reserve the channel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 flipH="1">
            <a:off x="1619533" y="4924408"/>
            <a:ext cx="2238089" cy="1408595"/>
            <a:chOff x="1219200" y="4876799"/>
            <a:chExt cx="5181605" cy="1384995"/>
          </a:xfrm>
        </p:grpSpPr>
        <p:sp>
          <p:nvSpPr>
            <p:cNvPr id="61" name="Rectangular Callout 60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-59699"/>
                <a:gd name="adj2" fmla="val -798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219205" y="4876799"/>
              <a:ext cx="5181600" cy="1361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RTS but no CTS = clear to send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 flipH="1">
            <a:off x="7034060" y="2206824"/>
            <a:ext cx="2252814" cy="954107"/>
            <a:chOff x="1219200" y="4876799"/>
            <a:chExt cx="5181605" cy="1384995"/>
          </a:xfrm>
        </p:grpSpPr>
        <p:sp>
          <p:nvSpPr>
            <p:cNvPr id="64" name="Rectangular Callout 63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-66046"/>
                <a:gd name="adj2" fmla="val 225997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219205" y="4876799"/>
              <a:ext cx="51816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The receiver is busy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 flipH="1">
            <a:off x="1619538" y="5258994"/>
            <a:ext cx="2238081" cy="954107"/>
            <a:chOff x="1219202" y="4876799"/>
            <a:chExt cx="5181603" cy="579788"/>
          </a:xfrm>
        </p:grpSpPr>
        <p:sp>
          <p:nvSpPr>
            <p:cNvPr id="67" name="Rectangular Callout 66"/>
            <p:cNvSpPr/>
            <p:nvPr/>
          </p:nvSpPr>
          <p:spPr>
            <a:xfrm>
              <a:off x="1219202" y="4876799"/>
              <a:ext cx="5181601" cy="579788"/>
            </a:xfrm>
            <a:prstGeom prst="wedgeRectCallout">
              <a:avLst>
                <a:gd name="adj1" fmla="val -141473"/>
                <a:gd name="adj2" fmla="val 5214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219205" y="4876799"/>
              <a:ext cx="5181600" cy="579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Successful transmission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 flipH="1">
            <a:off x="7383784" y="2225203"/>
            <a:ext cx="1723813" cy="954107"/>
            <a:chOff x="1219200" y="4876799"/>
            <a:chExt cx="5181605" cy="1384995"/>
          </a:xfrm>
        </p:grpSpPr>
        <p:sp>
          <p:nvSpPr>
            <p:cNvPr id="70" name="Rectangular Callout 69"/>
            <p:cNvSpPr/>
            <p:nvPr/>
          </p:nvSpPr>
          <p:spPr>
            <a:xfrm>
              <a:off x="1219200" y="4876799"/>
              <a:ext cx="5181599" cy="1384995"/>
            </a:xfrm>
            <a:prstGeom prst="wedgeRectCallout">
              <a:avLst>
                <a:gd name="adj1" fmla="val -82715"/>
                <a:gd name="adj2" fmla="val 36588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219205" y="4876799"/>
              <a:ext cx="51816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Channel is idle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 flipH="1">
            <a:off x="5014900" y="2102091"/>
            <a:ext cx="1852455" cy="954107"/>
            <a:chOff x="1219200" y="4876799"/>
            <a:chExt cx="5181605" cy="1384995"/>
          </a:xfrm>
        </p:grpSpPr>
        <p:sp>
          <p:nvSpPr>
            <p:cNvPr id="73" name="Rectangular Callout 72"/>
            <p:cNvSpPr/>
            <p:nvPr/>
          </p:nvSpPr>
          <p:spPr>
            <a:xfrm>
              <a:off x="1219200" y="4876799"/>
              <a:ext cx="5181599" cy="1384995"/>
            </a:xfrm>
            <a:prstGeom prst="wedgeRectCallout">
              <a:avLst>
                <a:gd name="adj1" fmla="val 1340"/>
                <a:gd name="adj2" fmla="val 8837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219205" y="4876799"/>
              <a:ext cx="51816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Sense the channel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704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Collisions in MACA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if sender does not receive CTS or ACK?</a:t>
            </a:r>
          </a:p>
          <a:p>
            <a:pPr lvl="1"/>
            <a:r>
              <a:rPr lang="en-US" dirty="0"/>
              <a:t>Assume collision</a:t>
            </a:r>
          </a:p>
          <a:p>
            <a:pPr lvl="1"/>
            <a:r>
              <a:rPr lang="en-US" dirty="0"/>
              <a:t>Enter exponential </a:t>
            </a:r>
            <a:r>
              <a:rPr lang="en-US" dirty="0" err="1"/>
              <a:t>backoff</a:t>
            </a:r>
            <a:r>
              <a:rPr lang="en-US" dirty="0"/>
              <a:t> mode</a:t>
            </a:r>
          </a:p>
        </p:txBody>
      </p:sp>
    </p:spTree>
    <p:extLst>
      <p:ext uri="{BB962C8B-B14F-4D97-AF65-F5344CB8AC3E}">
        <p14:creationId xmlns:p14="http://schemas.microsoft.com/office/powerpoint/2010/main" val="42496672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802.11b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76400" y="1600200"/>
            <a:ext cx="8991600" cy="5105400"/>
          </a:xfrm>
        </p:spPr>
        <p:txBody>
          <a:bodyPr>
            <a:normAutofit/>
          </a:bodyPr>
          <a:lstStyle/>
          <a:p>
            <a:r>
              <a:rPr lang="en-US" dirty="0"/>
              <a:t>802.11</a:t>
            </a:r>
          </a:p>
          <a:p>
            <a:pPr lvl="1"/>
            <a:r>
              <a:rPr lang="en-US" b="1" dirty="0"/>
              <a:t>Uses CSMA/CA, not MACA</a:t>
            </a:r>
          </a:p>
          <a:p>
            <a:r>
              <a:rPr lang="en-US" dirty="0"/>
              <a:t>802.11b</a:t>
            </a:r>
          </a:p>
          <a:p>
            <a:pPr lvl="1"/>
            <a:r>
              <a:rPr lang="en-US" dirty="0"/>
              <a:t>Introduced in 1999</a:t>
            </a:r>
          </a:p>
          <a:p>
            <a:pPr lvl="1"/>
            <a:r>
              <a:rPr lang="en-US" dirty="0"/>
              <a:t>Uses the unlicensed 2.4 </a:t>
            </a:r>
            <a:r>
              <a:rPr lang="en-US" dirty="0" err="1"/>
              <a:t>Ghz</a:t>
            </a:r>
            <a:r>
              <a:rPr lang="en-US" dirty="0"/>
              <a:t> band</a:t>
            </a:r>
          </a:p>
          <a:p>
            <a:pPr lvl="2"/>
            <a:r>
              <a:rPr lang="en-US" dirty="0"/>
              <a:t>Same band as cordless phones, microwave ovens</a:t>
            </a:r>
          </a:p>
          <a:p>
            <a:pPr lvl="1"/>
            <a:r>
              <a:rPr lang="en-US" dirty="0"/>
              <a:t>5.5 and 11 Mbps data rates</a:t>
            </a:r>
          </a:p>
          <a:p>
            <a:pPr lvl="2"/>
            <a:r>
              <a:rPr lang="en-US" dirty="0"/>
              <a:t>Practical throughput with TCP is only 5.9 Mbps</a:t>
            </a:r>
          </a:p>
          <a:p>
            <a:pPr lvl="1"/>
            <a:r>
              <a:rPr lang="en-US" dirty="0"/>
              <a:t>11 channels (in the US). </a:t>
            </a:r>
            <a:r>
              <a:rPr lang="en-US" dirty="0">
                <a:solidFill>
                  <a:schemeClr val="accent1"/>
                </a:solidFill>
              </a:rPr>
              <a:t>Only 1, 6, and 11 are orthogonal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098" name="Picture 2" descr="C:\Users\t0ph3r\Documents\CS 4700\assets\File2.4_GHz_Wi-Fi_channels_(802.11b,g_WLAN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114" y="3258530"/>
            <a:ext cx="8806172" cy="205477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87245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802.11a/g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"/>
          </p:nvPr>
        </p:nvSpPr>
        <p:spPr>
          <a:xfrm>
            <a:off x="1676400" y="1600200"/>
            <a:ext cx="8839200" cy="5257800"/>
          </a:xfrm>
        </p:spPr>
        <p:txBody>
          <a:bodyPr>
            <a:normAutofit/>
          </a:bodyPr>
          <a:lstStyle/>
          <a:p>
            <a:r>
              <a:rPr lang="en-US" dirty="0"/>
              <a:t>802.11a</a:t>
            </a:r>
          </a:p>
          <a:p>
            <a:pPr lvl="1"/>
            <a:r>
              <a:rPr lang="en-US" dirty="0"/>
              <a:t>Uses the 5 </a:t>
            </a:r>
            <a:r>
              <a:rPr lang="en-US" dirty="0" err="1"/>
              <a:t>Ghz</a:t>
            </a:r>
            <a:r>
              <a:rPr lang="en-US" dirty="0"/>
              <a:t> band</a:t>
            </a:r>
          </a:p>
          <a:p>
            <a:pPr lvl="1"/>
            <a:r>
              <a:rPr lang="en-US" dirty="0"/>
              <a:t>6, 9, 12, 18, 24, 36, 48, 54 Mbps</a:t>
            </a:r>
          </a:p>
          <a:p>
            <a:r>
              <a:rPr lang="en-US" dirty="0"/>
              <a:t>802.11g</a:t>
            </a:r>
          </a:p>
          <a:p>
            <a:pPr lvl="1"/>
            <a:r>
              <a:rPr lang="en-US" dirty="0"/>
              <a:t>Introduced in 2003</a:t>
            </a:r>
          </a:p>
          <a:p>
            <a:pPr lvl="1"/>
            <a:r>
              <a:rPr lang="en-US" dirty="0"/>
              <a:t>Uses OFDM to improve performance (54 Mbps)</a:t>
            </a:r>
          </a:p>
          <a:p>
            <a:pPr lvl="1"/>
            <a:r>
              <a:rPr lang="en-US" dirty="0"/>
              <a:t>Backwards compatible with 802.11b</a:t>
            </a:r>
          </a:p>
          <a:p>
            <a:pPr lvl="2"/>
            <a:r>
              <a:rPr lang="en-US" dirty="0"/>
              <a:t>Warning: b devices cause g networks to fall back to CCK</a:t>
            </a:r>
          </a:p>
        </p:txBody>
      </p:sp>
    </p:spTree>
    <p:extLst>
      <p:ext uri="{BB962C8B-B14F-4D97-AF65-F5344CB8AC3E}">
        <p14:creationId xmlns:p14="http://schemas.microsoft.com/office/powerpoint/2010/main" val="33390886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802.11n/ac/ax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0146" y="1540934"/>
            <a:ext cx="11558015" cy="518286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802.11n</a:t>
            </a:r>
          </a:p>
          <a:p>
            <a:pPr lvl="1"/>
            <a:r>
              <a:rPr lang="en-US" dirty="0"/>
              <a:t>Introduced in 2009</a:t>
            </a:r>
          </a:p>
          <a:p>
            <a:pPr lvl="1"/>
            <a:r>
              <a:rPr lang="en-US" dirty="0"/>
              <a:t>Multiple Input Multiple Output (MIMO)</a:t>
            </a:r>
          </a:p>
          <a:p>
            <a:pPr lvl="2"/>
            <a:r>
              <a:rPr lang="en-US" dirty="0"/>
              <a:t>Multiple send and receive antennas per devices (up to four)</a:t>
            </a:r>
          </a:p>
          <a:p>
            <a:pPr lvl="2"/>
            <a:r>
              <a:rPr lang="en-US" dirty="0"/>
              <a:t>Data stream is multiplexed across all antennas</a:t>
            </a:r>
          </a:p>
          <a:p>
            <a:pPr lvl="1"/>
            <a:r>
              <a:rPr lang="en-US" dirty="0"/>
              <a:t>Maximum 600 Mbps transfer rate (in a 4x4 configuration)</a:t>
            </a:r>
          </a:p>
          <a:p>
            <a:pPr lvl="1"/>
            <a:r>
              <a:rPr lang="en-US" dirty="0"/>
              <a:t>300 Mbps is more common (2x2 configuration)</a:t>
            </a:r>
          </a:p>
          <a:p>
            <a:r>
              <a:rPr lang="en-US" dirty="0"/>
              <a:t>802.11ac (January 2014)</a:t>
            </a:r>
          </a:p>
          <a:p>
            <a:pPr lvl="1"/>
            <a:r>
              <a:rPr lang="en-US" dirty="0"/>
              <a:t>8x8 MIMO in the 5 GHz band, 500 Mbps – 1 </a:t>
            </a:r>
            <a:r>
              <a:rPr lang="en-US" dirty="0" err="1"/>
              <a:t>GBps</a:t>
            </a:r>
            <a:r>
              <a:rPr lang="en-US" dirty="0"/>
              <a:t> rates</a:t>
            </a:r>
          </a:p>
          <a:p>
            <a:r>
              <a:rPr lang="en-US" dirty="0"/>
              <a:t>802.11ax (aka “</a:t>
            </a:r>
            <a:r>
              <a:rPr lang="en-US" dirty="0" err="1"/>
              <a:t>WiFi</a:t>
            </a:r>
            <a:r>
              <a:rPr lang="en-US" dirty="0"/>
              <a:t> 6”, Feb 2021)</a:t>
            </a:r>
          </a:p>
          <a:p>
            <a:pPr lvl="1"/>
            <a:r>
              <a:rPr lang="en-US" dirty="0"/>
              <a:t>better power-control, OFDMA, higher order 1024-QAM, MIMO and MU-MIMO</a:t>
            </a:r>
          </a:p>
          <a:p>
            <a:pPr lvl="1"/>
            <a:r>
              <a:rPr lang="en-US" dirty="0"/>
              <a:t>Up to 11Gbps, improved latency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3256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802.11n/ac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0" y="1600200"/>
            <a:ext cx="9144000" cy="5105400"/>
          </a:xfrm>
        </p:spPr>
        <p:txBody>
          <a:bodyPr>
            <a:normAutofit/>
          </a:bodyPr>
          <a:lstStyle/>
          <a:p>
            <a:r>
              <a:rPr lang="en-US" dirty="0"/>
              <a:t>802.11n</a:t>
            </a:r>
          </a:p>
          <a:p>
            <a:pPr lvl="1"/>
            <a:r>
              <a:rPr lang="en-US" dirty="0"/>
              <a:t>Introduced in 2009</a:t>
            </a:r>
          </a:p>
          <a:p>
            <a:pPr lvl="1"/>
            <a:r>
              <a:rPr lang="en-US" dirty="0"/>
              <a:t>Multiple Input Multiple Output (MIMO)</a:t>
            </a:r>
          </a:p>
          <a:p>
            <a:pPr lvl="2"/>
            <a:r>
              <a:rPr lang="en-US" dirty="0"/>
              <a:t>Multiple send and receive antennas per devices (up to four)</a:t>
            </a:r>
          </a:p>
          <a:p>
            <a:pPr lvl="2"/>
            <a:r>
              <a:rPr lang="en-US" dirty="0"/>
              <a:t>Data stream is multiplexed across all antennas</a:t>
            </a:r>
          </a:p>
          <a:p>
            <a:pPr lvl="1"/>
            <a:r>
              <a:rPr lang="en-US" dirty="0"/>
              <a:t>Maximum 600 Mbps transfer rate (in a 4x4 configuration)</a:t>
            </a:r>
          </a:p>
          <a:p>
            <a:pPr lvl="1"/>
            <a:r>
              <a:rPr lang="en-US" dirty="0"/>
              <a:t>300 Mbps is more common (2x2 configuration)</a:t>
            </a:r>
          </a:p>
          <a:p>
            <a:r>
              <a:rPr lang="en-US" dirty="0"/>
              <a:t>802.11ac</a:t>
            </a:r>
          </a:p>
          <a:p>
            <a:pPr lvl="1"/>
            <a:r>
              <a:rPr lang="en-US" dirty="0"/>
              <a:t>8x8 MIMO in the 5 GHz band, 500 Mbps – 1 </a:t>
            </a:r>
            <a:r>
              <a:rPr lang="en-US" dirty="0" err="1"/>
              <a:t>GBps</a:t>
            </a:r>
            <a:r>
              <a:rPr lang="en-US" dirty="0"/>
              <a:t> rates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7681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 Media Access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11200" y="1463721"/>
            <a:ext cx="9929504" cy="5258166"/>
          </a:xfrm>
        </p:spPr>
        <p:txBody>
          <a:bodyPr>
            <a:normAutofit/>
          </a:bodyPr>
          <a:lstStyle/>
          <a:p>
            <a:r>
              <a:rPr lang="en-US" sz="2400" b="1" dirty="0"/>
              <a:t>MACA-style RTS/CTS is optional</a:t>
            </a:r>
          </a:p>
          <a:p>
            <a:r>
              <a:rPr lang="en-US" sz="2400" dirty="0"/>
              <a:t>Default algorithm: Carrier Sense Multiple Access with Collision Avoidance</a:t>
            </a:r>
          </a:p>
          <a:p>
            <a:pPr lvl="1"/>
            <a:r>
              <a:rPr lang="en-US" sz="2100" dirty="0"/>
              <a:t>CSMA/CA vs. CSMA/CD for Ethernet</a:t>
            </a:r>
          </a:p>
          <a:p>
            <a:pPr lvl="1"/>
            <a:r>
              <a:rPr lang="en-US" sz="2100" dirty="0"/>
              <a:t>Carrier sensing and exponential </a:t>
            </a:r>
            <a:r>
              <a:rPr lang="en-US" sz="2100" dirty="0" err="1"/>
              <a:t>backoff</a:t>
            </a:r>
            <a:r>
              <a:rPr lang="en-US" sz="2100" dirty="0"/>
              <a:t> are (roughly) the same as Ethernet</a:t>
            </a:r>
          </a:p>
          <a:p>
            <a:pPr lvl="2"/>
            <a:r>
              <a:rPr lang="en-US" sz="1800" dirty="0"/>
              <a:t>… even though we know carrier sense doesn’t work very well in wireless networks</a:t>
            </a:r>
          </a:p>
          <a:p>
            <a:r>
              <a:rPr lang="en-US" sz="2400" dirty="0"/>
              <a:t>Key observation: collisions can only be detected by the receiver</a:t>
            </a:r>
          </a:p>
          <a:p>
            <a:pPr lvl="1"/>
            <a:r>
              <a:rPr lang="en-US" sz="2100" dirty="0"/>
              <a:t>So sender-side collision detection isn’t feasible</a:t>
            </a:r>
          </a:p>
          <a:p>
            <a:pPr lvl="1"/>
            <a:r>
              <a:rPr lang="en-US" sz="2100" dirty="0"/>
              <a:t>Instead, try to avoid collisions in the first place</a:t>
            </a:r>
          </a:p>
          <a:p>
            <a:r>
              <a:rPr lang="en-US" sz="2400" dirty="0"/>
              <a:t>Collision avoidance</a:t>
            </a:r>
          </a:p>
          <a:p>
            <a:pPr lvl="1"/>
            <a:r>
              <a:rPr lang="en-US" sz="2100" dirty="0"/>
              <a:t>Uses a Distributed Coordination Function (DCF)</a:t>
            </a:r>
          </a:p>
          <a:p>
            <a:pPr lvl="1"/>
            <a:r>
              <a:rPr lang="en-US" sz="2100" dirty="0"/>
              <a:t>Based on a combination of priority-based and random wait times when sending</a:t>
            </a:r>
          </a:p>
        </p:txBody>
      </p:sp>
    </p:spTree>
    <p:extLst>
      <p:ext uri="{BB962C8B-B14F-4D97-AF65-F5344CB8AC3E}">
        <p14:creationId xmlns:p14="http://schemas.microsoft.com/office/powerpoint/2010/main" val="67990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 DCF and IFS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11200" y="1463721"/>
            <a:ext cx="9929504" cy="3003505"/>
          </a:xfrm>
        </p:spPr>
        <p:txBody>
          <a:bodyPr>
            <a:normAutofit/>
          </a:bodyPr>
          <a:lstStyle/>
          <a:p>
            <a:r>
              <a:rPr lang="en-US" sz="2400" dirty="0"/>
              <a:t>Distributed Coordination Function (DCF) based on…</a:t>
            </a:r>
          </a:p>
          <a:p>
            <a:pPr lvl="1"/>
            <a:r>
              <a:rPr lang="en-US" sz="2000" dirty="0"/>
              <a:t>Inter Frame Spacing (IFS) wait times</a:t>
            </a:r>
          </a:p>
          <a:p>
            <a:pPr lvl="2"/>
            <a:r>
              <a:rPr lang="en-US" sz="2000" dirty="0"/>
              <a:t>DIFS – low priority, normal data packets, long wait</a:t>
            </a:r>
          </a:p>
          <a:p>
            <a:pPr lvl="2"/>
            <a:r>
              <a:rPr lang="en-US" sz="2000" dirty="0"/>
              <a:t>PIFS – medium priority, used with Point Coordination Function (PCF), medium wait time</a:t>
            </a:r>
          </a:p>
          <a:p>
            <a:pPr lvl="2"/>
            <a:r>
              <a:rPr lang="en-US" sz="2000" dirty="0"/>
              <a:t>SIFS – high priority, control packets (RTS, CTS, ACK, etc.), low wait time</a:t>
            </a:r>
          </a:p>
          <a:p>
            <a:pPr lvl="1"/>
            <a:r>
              <a:rPr lang="en-US" sz="2000" dirty="0"/>
              <a:t>Contention interval: random wait time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52726" y="6197065"/>
            <a:ext cx="7887979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20104" y="5966233"/>
            <a:ext cx="1053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Sender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94191" y="6197065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Time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52725" y="5656994"/>
            <a:ext cx="2115284" cy="461665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Channel Busy</a:t>
            </a:r>
          </a:p>
        </p:txBody>
      </p:sp>
      <p:sp>
        <p:nvSpPr>
          <p:cNvPr id="16" name="Left Brace 15"/>
          <p:cNvSpPr/>
          <p:nvPr/>
        </p:nvSpPr>
        <p:spPr>
          <a:xfrm rot="5400000">
            <a:off x="5337157" y="5384335"/>
            <a:ext cx="375929" cy="1137210"/>
          </a:xfrm>
          <a:prstGeom prst="leftBrac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168266" y="5393140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SIFS</a:t>
            </a:r>
          </a:p>
        </p:txBody>
      </p:sp>
      <p:sp>
        <p:nvSpPr>
          <p:cNvPr id="18" name="Left Brace 17"/>
          <p:cNvSpPr/>
          <p:nvPr/>
        </p:nvSpPr>
        <p:spPr>
          <a:xfrm rot="5400000">
            <a:off x="5504617" y="4656160"/>
            <a:ext cx="375931" cy="1473958"/>
          </a:xfrm>
          <a:prstGeom prst="leftBrac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/>
          <p:cNvSpPr/>
          <p:nvPr/>
        </p:nvSpPr>
        <p:spPr>
          <a:xfrm rot="5400000">
            <a:off x="5696548" y="3917575"/>
            <a:ext cx="375933" cy="1855998"/>
          </a:xfrm>
          <a:prstGeom prst="leftBrac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334485" y="4830288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PIFS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99608" y="4286896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DIFS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84983" y="5659265"/>
            <a:ext cx="2004247" cy="461665"/>
          </a:xfrm>
          <a:prstGeom prst="rect">
            <a:avLst/>
          </a:prstGeom>
          <a:gradFill>
            <a:gsLst>
              <a:gs pos="0">
                <a:schemeClr val="bg1"/>
              </a:gs>
              <a:gs pos="58000">
                <a:schemeClr val="accent3"/>
              </a:gs>
            </a:gsLst>
            <a:lin ang="2700000" scaled="0"/>
          </a:gradFill>
          <a:ln w="381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Contention</a:t>
            </a:r>
          </a:p>
        </p:txBody>
      </p:sp>
      <p:grpSp>
        <p:nvGrpSpPr>
          <p:cNvPr id="23" name="Group 22"/>
          <p:cNvGrpSpPr/>
          <p:nvPr/>
        </p:nvGrpSpPr>
        <p:grpSpPr>
          <a:xfrm flipH="1">
            <a:off x="6990930" y="4879100"/>
            <a:ext cx="3210345" cy="523220"/>
            <a:chOff x="1219200" y="4876799"/>
            <a:chExt cx="5181605" cy="1519025"/>
          </a:xfrm>
        </p:grpSpPr>
        <p:sp>
          <p:nvSpPr>
            <p:cNvPr id="24" name="Rectangular Callout 23"/>
            <p:cNvSpPr/>
            <p:nvPr/>
          </p:nvSpPr>
          <p:spPr>
            <a:xfrm>
              <a:off x="1219200" y="4876799"/>
              <a:ext cx="5181599" cy="1384995"/>
            </a:xfrm>
            <a:prstGeom prst="wedgeRectCallout">
              <a:avLst>
                <a:gd name="adj1" fmla="val 12554"/>
                <a:gd name="adj2" fmla="val 10095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19205" y="4876799"/>
              <a:ext cx="5181600" cy="1519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Sense the channel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8281615" y="5656993"/>
            <a:ext cx="2110160" cy="461665"/>
          </a:xfrm>
          <a:prstGeom prst="rect">
            <a:avLst/>
          </a:prstGeom>
          <a:solidFill>
            <a:srgbClr val="92D050"/>
          </a:solidFill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Transmit Data</a:t>
            </a:r>
          </a:p>
        </p:txBody>
      </p:sp>
      <p:grpSp>
        <p:nvGrpSpPr>
          <p:cNvPr id="27" name="Group 26"/>
          <p:cNvGrpSpPr/>
          <p:nvPr/>
        </p:nvGrpSpPr>
        <p:grpSpPr>
          <a:xfrm flipH="1">
            <a:off x="1690060" y="4417073"/>
            <a:ext cx="3187224" cy="523220"/>
            <a:chOff x="1219200" y="4876799"/>
            <a:chExt cx="5181605" cy="1519025"/>
          </a:xfrm>
        </p:grpSpPr>
        <p:sp>
          <p:nvSpPr>
            <p:cNvPr id="28" name="Rectangular Callout 27"/>
            <p:cNvSpPr/>
            <p:nvPr/>
          </p:nvSpPr>
          <p:spPr>
            <a:xfrm>
              <a:off x="1219200" y="4876799"/>
              <a:ext cx="5181598" cy="1384995"/>
            </a:xfrm>
            <a:prstGeom prst="wedgeRectCallout">
              <a:avLst>
                <a:gd name="adj1" fmla="val -48527"/>
                <a:gd name="adj2" fmla="val 19023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19205" y="4876799"/>
              <a:ext cx="5181600" cy="1519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Sense the channel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472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 animBg="1"/>
      <p:bldP spid="16" grpId="0" animBg="1"/>
      <p:bldP spid="17" grpId="0"/>
      <p:bldP spid="18" grpId="0" animBg="1"/>
      <p:bldP spid="19" grpId="0" animBg="1"/>
      <p:bldP spid="20" grpId="0"/>
      <p:bldP spid="21" grpId="0"/>
      <p:bldP spid="22" grpId="0" animBg="1"/>
      <p:bldP spid="2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7502759" y="3465299"/>
            <a:ext cx="2533869" cy="2467426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Channel Busy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 DCF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58</a:t>
            </a:fld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028951" y="3334134"/>
            <a:ext cx="7453993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35065" y="3103302"/>
            <a:ext cx="1293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Sender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38912" y="5701894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Time</a:t>
            </a:r>
          </a:p>
        </p:txBody>
      </p:sp>
      <p:sp>
        <p:nvSpPr>
          <p:cNvPr id="12" name="Left Brace 11"/>
          <p:cNvSpPr/>
          <p:nvPr/>
        </p:nvSpPr>
        <p:spPr>
          <a:xfrm rot="5400000">
            <a:off x="5373890" y="2521404"/>
            <a:ext cx="375929" cy="1137210"/>
          </a:xfrm>
          <a:prstGeom prst="leftBrac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161455" y="2497551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SIFS</a:t>
            </a:r>
          </a:p>
        </p:txBody>
      </p:sp>
      <p:sp>
        <p:nvSpPr>
          <p:cNvPr id="14" name="Left Brace 13"/>
          <p:cNvSpPr/>
          <p:nvPr/>
        </p:nvSpPr>
        <p:spPr>
          <a:xfrm rot="5400000">
            <a:off x="5536263" y="3443711"/>
            <a:ext cx="375931" cy="1473958"/>
          </a:xfrm>
          <a:prstGeom prst="leftBrac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/>
          <p:cNvSpPr/>
          <p:nvPr/>
        </p:nvSpPr>
        <p:spPr>
          <a:xfrm rot="5400000">
            <a:off x="5704364" y="4429218"/>
            <a:ext cx="375933" cy="1855998"/>
          </a:xfrm>
          <a:prstGeom prst="leftBrac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333473" y="3585181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PIFS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18310" y="4776767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DIFS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44792" y="2796334"/>
            <a:ext cx="1145763" cy="461665"/>
          </a:xfrm>
          <a:prstGeom prst="rect">
            <a:avLst/>
          </a:prstGeom>
          <a:gradFill>
            <a:gsLst>
              <a:gs pos="0">
                <a:schemeClr val="bg1"/>
              </a:gs>
              <a:gs pos="58000">
                <a:schemeClr val="accent3"/>
              </a:gs>
            </a:gsLst>
            <a:lin ang="2700000" scaled="0"/>
          </a:gradFill>
          <a:ln w="381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 flipH="1">
            <a:off x="2235603" y="1617712"/>
            <a:ext cx="3210345" cy="523220"/>
            <a:chOff x="1219200" y="4813589"/>
            <a:chExt cx="5181605" cy="1519026"/>
          </a:xfrm>
        </p:grpSpPr>
        <p:sp>
          <p:nvSpPr>
            <p:cNvPr id="20" name="Rectangular Callout 19"/>
            <p:cNvSpPr/>
            <p:nvPr/>
          </p:nvSpPr>
          <p:spPr>
            <a:xfrm>
              <a:off x="1219200" y="4876798"/>
              <a:ext cx="5181599" cy="1384996"/>
            </a:xfrm>
            <a:prstGeom prst="wedgeRectCallout">
              <a:avLst>
                <a:gd name="adj1" fmla="val -33562"/>
                <a:gd name="adj2" fmla="val 180819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19205" y="4813589"/>
              <a:ext cx="5181600" cy="1519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Sense the channel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502760" y="2794062"/>
            <a:ext cx="2533869" cy="461665"/>
          </a:xfrm>
          <a:prstGeom prst="rect">
            <a:avLst/>
          </a:prstGeom>
          <a:solidFill>
            <a:srgbClr val="92D050"/>
          </a:solidFill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Transmit Data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022233" y="4435824"/>
            <a:ext cx="7453993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28347" y="4204992"/>
            <a:ext cx="1293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Sender 2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019795" y="5622367"/>
            <a:ext cx="7453993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25909" y="5391535"/>
            <a:ext cx="1293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Sender 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265714" y="2804584"/>
            <a:ext cx="1658996" cy="3128142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Channel Busy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540624" y="3906991"/>
            <a:ext cx="1699863" cy="461665"/>
          </a:xfrm>
          <a:prstGeom prst="rect">
            <a:avLst/>
          </a:prstGeom>
          <a:gradFill>
            <a:gsLst>
              <a:gs pos="0">
                <a:schemeClr val="bg1"/>
              </a:gs>
              <a:gs pos="58000">
                <a:schemeClr val="accent3"/>
              </a:gs>
            </a:gsLst>
            <a:lin ang="2700000" scaled="0"/>
          </a:gradFill>
          <a:ln w="381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Contention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20565" y="5083520"/>
            <a:ext cx="721207" cy="461665"/>
          </a:xfrm>
          <a:prstGeom prst="rect">
            <a:avLst/>
          </a:prstGeom>
          <a:gradFill>
            <a:gsLst>
              <a:gs pos="0">
                <a:schemeClr val="bg1"/>
              </a:gs>
              <a:gs pos="58000">
                <a:schemeClr val="accent3"/>
              </a:gs>
            </a:gsLst>
            <a:lin ang="2700000" scaled="0"/>
          </a:gradFill>
          <a:ln w="3810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 flipH="1">
            <a:off x="4693368" y="1635224"/>
            <a:ext cx="3210345" cy="523220"/>
            <a:chOff x="1219200" y="4813589"/>
            <a:chExt cx="5181605" cy="1519026"/>
          </a:xfrm>
        </p:grpSpPr>
        <p:sp>
          <p:nvSpPr>
            <p:cNvPr id="37" name="Rectangular Callout 36"/>
            <p:cNvSpPr/>
            <p:nvPr/>
          </p:nvSpPr>
          <p:spPr>
            <a:xfrm>
              <a:off x="1219200" y="4876798"/>
              <a:ext cx="5181599" cy="1384996"/>
            </a:xfrm>
            <a:prstGeom prst="wedgeRectCallout">
              <a:avLst>
                <a:gd name="adj1" fmla="val -33901"/>
                <a:gd name="adj2" fmla="val 16941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219205" y="4813589"/>
              <a:ext cx="5181600" cy="1519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Sense the channel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 flipH="1">
            <a:off x="5680683" y="1635224"/>
            <a:ext cx="3210345" cy="523220"/>
            <a:chOff x="1219200" y="4813589"/>
            <a:chExt cx="5181605" cy="1519026"/>
          </a:xfrm>
        </p:grpSpPr>
        <p:sp>
          <p:nvSpPr>
            <p:cNvPr id="40" name="Rectangular Callout 39"/>
            <p:cNvSpPr/>
            <p:nvPr/>
          </p:nvSpPr>
          <p:spPr>
            <a:xfrm>
              <a:off x="1219200" y="4876798"/>
              <a:ext cx="5181599" cy="1384996"/>
            </a:xfrm>
            <a:prstGeom prst="wedgeRectCallout">
              <a:avLst>
                <a:gd name="adj1" fmla="val -29154"/>
                <a:gd name="adj2" fmla="val 40216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219205" y="4813589"/>
              <a:ext cx="5181600" cy="1519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Sense the channel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 flipH="1">
            <a:off x="6298542" y="6239760"/>
            <a:ext cx="3210345" cy="523220"/>
            <a:chOff x="1219200" y="4813589"/>
            <a:chExt cx="5181605" cy="1519026"/>
          </a:xfrm>
        </p:grpSpPr>
        <p:sp>
          <p:nvSpPr>
            <p:cNvPr id="43" name="Rectangular Callout 42"/>
            <p:cNvSpPr/>
            <p:nvPr/>
          </p:nvSpPr>
          <p:spPr>
            <a:xfrm>
              <a:off x="1219200" y="4876798"/>
              <a:ext cx="5181599" cy="1384996"/>
            </a:xfrm>
            <a:prstGeom prst="wedgeRectCallout">
              <a:avLst>
                <a:gd name="adj1" fmla="val 8145"/>
                <a:gd name="adj2" fmla="val -179715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219205" y="4813589"/>
              <a:ext cx="5181600" cy="1519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Sense the channel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581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12" grpId="0" animBg="1"/>
      <p:bldP spid="13" grpId="0"/>
      <p:bldP spid="14" grpId="0" animBg="1"/>
      <p:bldP spid="15" grpId="0" animBg="1"/>
      <p:bldP spid="16" grpId="0"/>
      <p:bldP spid="17" grpId="0"/>
      <p:bldP spid="18" grpId="0" animBg="1"/>
      <p:bldP spid="22" grpId="0" animBg="1"/>
      <p:bldP spid="33" grpId="0" animBg="1"/>
      <p:bldP spid="3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801.11 is Complicated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We’ve only scratched the surface of 802.11</a:t>
            </a:r>
          </a:p>
          <a:p>
            <a:pPr lvl="1"/>
            <a:r>
              <a:rPr lang="en-US" dirty="0"/>
              <a:t>Association – how do clients connect to access points?</a:t>
            </a:r>
          </a:p>
          <a:p>
            <a:pPr lvl="2"/>
            <a:r>
              <a:rPr lang="en-US" dirty="0"/>
              <a:t>Scanning</a:t>
            </a:r>
          </a:p>
          <a:p>
            <a:pPr lvl="2"/>
            <a:r>
              <a:rPr lang="en-US" dirty="0"/>
              <a:t>What about roaming?</a:t>
            </a:r>
          </a:p>
          <a:p>
            <a:pPr lvl="1"/>
            <a:r>
              <a:rPr lang="en-US" dirty="0"/>
              <a:t>Variable sending rates to combat noisy channels</a:t>
            </a:r>
          </a:p>
          <a:p>
            <a:pPr lvl="1"/>
            <a:r>
              <a:rPr lang="en-US" dirty="0"/>
              <a:t>Infrastructure vs. ad-hoc vs. point-to-point</a:t>
            </a:r>
          </a:p>
          <a:p>
            <a:pPr lvl="2"/>
            <a:r>
              <a:rPr lang="en-US" dirty="0"/>
              <a:t>Mesh networks and mesh routing</a:t>
            </a:r>
          </a:p>
          <a:p>
            <a:pPr lvl="1"/>
            <a:r>
              <a:rPr lang="en-US" dirty="0"/>
              <a:t>Power saving optimizations</a:t>
            </a:r>
          </a:p>
          <a:p>
            <a:pPr lvl="2"/>
            <a:r>
              <a:rPr lang="en-US" dirty="0"/>
              <a:t>How do you sleep and also guarantee no lost messages?</a:t>
            </a:r>
          </a:p>
          <a:p>
            <a:pPr lvl="1"/>
            <a:r>
              <a:rPr lang="en-US" dirty="0"/>
              <a:t>Security and encryption (WEP, WAP, 802.11x)</a:t>
            </a:r>
          </a:p>
          <a:p>
            <a:r>
              <a:rPr lang="en-US" dirty="0"/>
              <a:t>This is why there are courses on wireless networking</a:t>
            </a:r>
          </a:p>
        </p:txBody>
      </p:sp>
    </p:spTree>
    <p:extLst>
      <p:ext uri="{BB962C8B-B14F-4D97-AF65-F5344CB8AC3E}">
        <p14:creationId xmlns:p14="http://schemas.microsoft.com/office/powerpoint/2010/main" val="3743915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Arrow: Down 43">
            <a:extLst>
              <a:ext uri="{FF2B5EF4-FFF2-40B4-BE49-F238E27FC236}">
                <a16:creationId xmlns:a16="http://schemas.microsoft.com/office/drawing/2014/main" id="{566C4979-0964-4E5A-921E-107487A58216}"/>
              </a:ext>
            </a:extLst>
          </p:cNvPr>
          <p:cNvSpPr/>
          <p:nvPr/>
        </p:nvSpPr>
        <p:spPr>
          <a:xfrm>
            <a:off x="4895679" y="2737025"/>
            <a:ext cx="356050" cy="278345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38A2FD0F-B6BA-4069-B575-582DE08B8649}"/>
              </a:ext>
            </a:extLst>
          </p:cNvPr>
          <p:cNvSpPr/>
          <p:nvPr/>
        </p:nvSpPr>
        <p:spPr>
          <a:xfrm>
            <a:off x="7334353" y="2707181"/>
            <a:ext cx="356050" cy="278345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Desynchronization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42313" y="2043740"/>
            <a:ext cx="1865467" cy="52322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12794" y="1561070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95898" y="2043740"/>
            <a:ext cx="1146415" cy="52322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68D1E3-B4DB-4102-8A7E-980A811C978F}"/>
              </a:ext>
            </a:extLst>
          </p:cNvPr>
          <p:cNvSpPr txBox="1"/>
          <p:nvPr/>
        </p:nvSpPr>
        <p:spPr>
          <a:xfrm>
            <a:off x="6832121" y="2043740"/>
            <a:ext cx="1865467" cy="52322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DE9056-6F4A-41C6-85E3-BDA256C2579E}"/>
              </a:ext>
            </a:extLst>
          </p:cNvPr>
          <p:cNvSpPr txBox="1"/>
          <p:nvPr/>
        </p:nvSpPr>
        <p:spPr>
          <a:xfrm>
            <a:off x="7502602" y="1561070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4120F1-72F1-4E0C-9785-35EA34AA2799}"/>
              </a:ext>
            </a:extLst>
          </p:cNvPr>
          <p:cNvSpPr txBox="1"/>
          <p:nvPr/>
        </p:nvSpPr>
        <p:spPr>
          <a:xfrm>
            <a:off x="5685706" y="2043740"/>
            <a:ext cx="1146415" cy="52322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0EF536-C402-4B47-9C2A-68A795D4BA4D}"/>
              </a:ext>
            </a:extLst>
          </p:cNvPr>
          <p:cNvSpPr txBox="1"/>
          <p:nvPr/>
        </p:nvSpPr>
        <p:spPr>
          <a:xfrm>
            <a:off x="9930022" y="2043740"/>
            <a:ext cx="1865467" cy="52322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8BB44D-D94B-4FB5-A8CB-A7341C69EFA7}"/>
              </a:ext>
            </a:extLst>
          </p:cNvPr>
          <p:cNvSpPr txBox="1"/>
          <p:nvPr/>
        </p:nvSpPr>
        <p:spPr>
          <a:xfrm>
            <a:off x="10600503" y="1561070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0E93C4-B184-4B57-813C-AA86B19A4498}"/>
              </a:ext>
            </a:extLst>
          </p:cNvPr>
          <p:cNvSpPr txBox="1"/>
          <p:nvPr/>
        </p:nvSpPr>
        <p:spPr>
          <a:xfrm>
            <a:off x="8783607" y="2043740"/>
            <a:ext cx="1146415" cy="52322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C1B778-C7C2-4329-B25B-26CD07B661BB}"/>
              </a:ext>
            </a:extLst>
          </p:cNvPr>
          <p:cNvSpPr txBox="1"/>
          <p:nvPr/>
        </p:nvSpPr>
        <p:spPr>
          <a:xfrm>
            <a:off x="117204" y="1889851"/>
            <a:ext cx="21579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/>
              <a:t>Actual Packets</a:t>
            </a:r>
          </a:p>
          <a:p>
            <a:pPr algn="r"/>
            <a:r>
              <a:rPr lang="en-US" sz="2400" dirty="0"/>
              <a:t>w/ Size in Bytes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20943E-9FE9-4BD7-BE6A-E6E423CEBD32}"/>
              </a:ext>
            </a:extLst>
          </p:cNvPr>
          <p:cNvSpPr txBox="1"/>
          <p:nvPr/>
        </p:nvSpPr>
        <p:spPr>
          <a:xfrm>
            <a:off x="405040" y="3976247"/>
            <a:ext cx="18701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/>
              <a:t>What the</a:t>
            </a:r>
          </a:p>
          <a:p>
            <a:pPr algn="r"/>
            <a:r>
              <a:rPr lang="en-US" sz="2400" dirty="0"/>
              <a:t>Receiver Gets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AAB093-12B7-4B98-81C0-DDCDB815835A}"/>
              </a:ext>
            </a:extLst>
          </p:cNvPr>
          <p:cNvSpPr txBox="1"/>
          <p:nvPr/>
        </p:nvSpPr>
        <p:spPr>
          <a:xfrm>
            <a:off x="3742313" y="4122044"/>
            <a:ext cx="3451506" cy="52322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A1037-9548-4C85-B98A-3895351F50B9}"/>
              </a:ext>
            </a:extLst>
          </p:cNvPr>
          <p:cNvSpPr txBox="1"/>
          <p:nvPr/>
        </p:nvSpPr>
        <p:spPr>
          <a:xfrm>
            <a:off x="5083277" y="3637242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05DBFB-70F2-4A1F-8D0D-A011DE6F211D}"/>
              </a:ext>
            </a:extLst>
          </p:cNvPr>
          <p:cNvSpPr txBox="1"/>
          <p:nvPr/>
        </p:nvSpPr>
        <p:spPr>
          <a:xfrm>
            <a:off x="2595898" y="4122044"/>
            <a:ext cx="1146415" cy="523220"/>
          </a:xfrm>
          <a:prstGeom prst="rect">
            <a:avLst/>
          </a:prstGeom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408FAB-C538-4F63-8090-0D326A9ADEED}"/>
              </a:ext>
            </a:extLst>
          </p:cNvPr>
          <p:cNvSpPr txBox="1"/>
          <p:nvPr/>
        </p:nvSpPr>
        <p:spPr>
          <a:xfrm>
            <a:off x="8415890" y="4122044"/>
            <a:ext cx="4345250" cy="52322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1A9EC4-1CC8-48DA-98B4-0F1EB16983D5}"/>
              </a:ext>
            </a:extLst>
          </p:cNvPr>
          <p:cNvSpPr txBox="1"/>
          <p:nvPr/>
        </p:nvSpPr>
        <p:spPr>
          <a:xfrm>
            <a:off x="10760267" y="3637242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2A84E4-E0D6-4EA1-8920-7F8288B27FF1}"/>
              </a:ext>
            </a:extLst>
          </p:cNvPr>
          <p:cNvSpPr txBox="1"/>
          <p:nvPr/>
        </p:nvSpPr>
        <p:spPr>
          <a:xfrm>
            <a:off x="7269475" y="4122044"/>
            <a:ext cx="1146415" cy="523220"/>
          </a:xfrm>
          <a:prstGeom prst="rect">
            <a:avLst/>
          </a:prstGeom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75</a:t>
            </a: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C076090E-53A3-4AFE-8FEF-1BB7C0EBB430}"/>
              </a:ext>
            </a:extLst>
          </p:cNvPr>
          <p:cNvSpPr/>
          <p:nvPr/>
        </p:nvSpPr>
        <p:spPr>
          <a:xfrm>
            <a:off x="7649948" y="2712757"/>
            <a:ext cx="356050" cy="1255399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1D575C-0DBF-4BDB-AFC2-48EF055C7878}"/>
              </a:ext>
            </a:extLst>
          </p:cNvPr>
          <p:cNvSpPr txBox="1"/>
          <p:nvPr/>
        </p:nvSpPr>
        <p:spPr>
          <a:xfrm>
            <a:off x="638177" y="5520477"/>
            <a:ext cx="15875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/>
              <a:t>… or</a:t>
            </a:r>
          </a:p>
          <a:p>
            <a:pPr algn="r"/>
            <a:r>
              <a:rPr lang="en-US" sz="2400" dirty="0"/>
              <a:t>Maybe This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EA61FFE-7B91-442E-B015-99F2D830E702}"/>
              </a:ext>
            </a:extLst>
          </p:cNvPr>
          <p:cNvSpPr txBox="1"/>
          <p:nvPr/>
        </p:nvSpPr>
        <p:spPr>
          <a:xfrm>
            <a:off x="3742313" y="5653991"/>
            <a:ext cx="603110" cy="52322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CCA902-8673-4A79-8AD1-72C4B00D4176}"/>
              </a:ext>
            </a:extLst>
          </p:cNvPr>
          <p:cNvSpPr txBox="1"/>
          <p:nvPr/>
        </p:nvSpPr>
        <p:spPr>
          <a:xfrm>
            <a:off x="3866576" y="516918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0D7ACCF-FCD3-4FAC-A184-481CFBABD5D3}"/>
              </a:ext>
            </a:extLst>
          </p:cNvPr>
          <p:cNvSpPr txBox="1"/>
          <p:nvPr/>
        </p:nvSpPr>
        <p:spPr>
          <a:xfrm>
            <a:off x="2595898" y="5653991"/>
            <a:ext cx="1146415" cy="523220"/>
          </a:xfrm>
          <a:prstGeom prst="rect">
            <a:avLst/>
          </a:prstGeom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82404E7-5D1F-4FB8-ADE8-261C4EFDE63B}"/>
              </a:ext>
            </a:extLst>
          </p:cNvPr>
          <p:cNvSpPr txBox="1"/>
          <p:nvPr/>
        </p:nvSpPr>
        <p:spPr>
          <a:xfrm>
            <a:off x="5607780" y="5653991"/>
            <a:ext cx="1335186" cy="52322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FD68FF8-2EF8-4932-8918-BE6CC6BEF2E1}"/>
              </a:ext>
            </a:extLst>
          </p:cNvPr>
          <p:cNvSpPr txBox="1"/>
          <p:nvPr/>
        </p:nvSpPr>
        <p:spPr>
          <a:xfrm>
            <a:off x="6081621" y="516280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2C504B-3FCF-42C0-A8AE-D797AF4C1985}"/>
              </a:ext>
            </a:extLst>
          </p:cNvPr>
          <p:cNvSpPr txBox="1"/>
          <p:nvPr/>
        </p:nvSpPr>
        <p:spPr>
          <a:xfrm>
            <a:off x="4461365" y="5653991"/>
            <a:ext cx="1146415" cy="523220"/>
          </a:xfrm>
          <a:prstGeom prst="rect">
            <a:avLst/>
          </a:prstGeom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16E1831-310D-40F1-8116-2D8938674BA7}"/>
              </a:ext>
            </a:extLst>
          </p:cNvPr>
          <p:cNvSpPr txBox="1"/>
          <p:nvPr/>
        </p:nvSpPr>
        <p:spPr>
          <a:xfrm>
            <a:off x="8215060" y="5653991"/>
            <a:ext cx="4546079" cy="52322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055E5B-0ED2-4E82-AE4D-445363B85408}"/>
              </a:ext>
            </a:extLst>
          </p:cNvPr>
          <p:cNvSpPr txBox="1"/>
          <p:nvPr/>
        </p:nvSpPr>
        <p:spPr>
          <a:xfrm>
            <a:off x="7068646" y="5653991"/>
            <a:ext cx="1146415" cy="523220"/>
          </a:xfrm>
          <a:prstGeom prst="rect">
            <a:avLst/>
          </a:prstGeom>
          <a:ln w="2857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201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5D7798-D86B-4A86-BDFF-2361B0031F2F}"/>
              </a:ext>
            </a:extLst>
          </p:cNvPr>
          <p:cNvSpPr txBox="1"/>
          <p:nvPr/>
        </p:nvSpPr>
        <p:spPr>
          <a:xfrm>
            <a:off x="10675307" y="5162804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201</a:t>
            </a:r>
          </a:p>
        </p:txBody>
      </p:sp>
    </p:spTree>
    <p:extLst>
      <p:ext uri="{BB962C8B-B14F-4D97-AF65-F5344CB8AC3E}">
        <p14:creationId xmlns:p14="http://schemas.microsoft.com/office/powerpoint/2010/main" val="100692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19" grpId="0"/>
      <p:bldP spid="20" grpId="0" animBg="1"/>
      <p:bldP spid="21" grpId="0"/>
      <p:bldP spid="22" grpId="0" animBg="1"/>
      <p:bldP spid="24" grpId="0" animBg="1"/>
      <p:bldP spid="25" grpId="0"/>
      <p:bldP spid="26" grpId="0" animBg="1"/>
      <p:bldP spid="27" grpId="0" animBg="1"/>
      <p:bldP spid="28" grpId="0"/>
      <p:bldP spid="35" grpId="0" animBg="1"/>
      <p:bldP spid="36" grpId="0"/>
      <p:bldP spid="37" grpId="0" animBg="1"/>
      <p:bldP spid="38" grpId="0" animBg="1"/>
      <p:bldP spid="39" grpId="0"/>
      <p:bldP spid="40" grpId="0" animBg="1"/>
      <p:bldP spid="41" grpId="0" animBg="1"/>
      <p:bldP spid="42" grpId="0" animBg="1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 Oriented: Sentinel Approach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0" y="2743200"/>
            <a:ext cx="9144000" cy="3962400"/>
          </a:xfrm>
        </p:spPr>
        <p:txBody>
          <a:bodyPr>
            <a:normAutofit/>
          </a:bodyPr>
          <a:lstStyle/>
          <a:p>
            <a:r>
              <a:rPr lang="en-US" dirty="0"/>
              <a:t>Add </a:t>
            </a:r>
            <a:r>
              <a:rPr lang="en-US" b="1" dirty="0"/>
              <a:t>START</a:t>
            </a:r>
            <a:r>
              <a:rPr lang="en-US" dirty="0"/>
              <a:t> and </a:t>
            </a:r>
            <a:r>
              <a:rPr lang="en-US" b="1" dirty="0"/>
              <a:t>END</a:t>
            </a:r>
            <a:r>
              <a:rPr lang="en-US" dirty="0"/>
              <a:t> sentinels to the data</a:t>
            </a:r>
          </a:p>
          <a:p>
            <a:r>
              <a:rPr lang="en-US" dirty="0"/>
              <a:t>Problem: what if </a:t>
            </a:r>
            <a:r>
              <a:rPr lang="en-US" b="1" dirty="0"/>
              <a:t>END</a:t>
            </a:r>
            <a:r>
              <a:rPr lang="en-US" dirty="0"/>
              <a:t> appear in the data?</a:t>
            </a:r>
          </a:p>
          <a:p>
            <a:pPr lvl="1"/>
            <a:r>
              <a:rPr lang="en-US" dirty="0"/>
              <a:t>Add a special </a:t>
            </a:r>
            <a:r>
              <a:rPr lang="en-US" b="1" dirty="0"/>
              <a:t>DLE</a:t>
            </a:r>
            <a:r>
              <a:rPr lang="en-US" dirty="0"/>
              <a:t> (Data Link Escape) character before </a:t>
            </a:r>
            <a:r>
              <a:rPr lang="en-US" b="1" dirty="0"/>
              <a:t>END</a:t>
            </a:r>
          </a:p>
          <a:p>
            <a:pPr lvl="1"/>
            <a:r>
              <a:rPr lang="en-US" dirty="0"/>
              <a:t>What if </a:t>
            </a:r>
            <a:r>
              <a:rPr lang="en-US" b="1" dirty="0"/>
              <a:t>DLE </a:t>
            </a:r>
            <a:r>
              <a:rPr lang="en-US" dirty="0"/>
              <a:t>appears in the data? Add </a:t>
            </a:r>
            <a:r>
              <a:rPr lang="en-US" b="1" dirty="0"/>
              <a:t>DLE </a:t>
            </a:r>
            <a:r>
              <a:rPr lang="en-US" dirty="0"/>
              <a:t>before it.</a:t>
            </a:r>
          </a:p>
          <a:p>
            <a:pPr lvl="1"/>
            <a:r>
              <a:rPr lang="en-US" dirty="0"/>
              <a:t>Similar to escape sequences in C</a:t>
            </a:r>
          </a:p>
          <a:p>
            <a:pPr lvl="2"/>
            <a:r>
              <a:rPr lang="en-US" dirty="0" err="1"/>
              <a:t>printf</a:t>
            </a:r>
            <a:r>
              <a:rPr lang="en-US" dirty="0"/>
              <a:t>(“You must \”escape\” quotes in strings”);</a:t>
            </a:r>
          </a:p>
          <a:p>
            <a:pPr lvl="2"/>
            <a:r>
              <a:rPr lang="en-US" dirty="0" err="1"/>
              <a:t>printf</a:t>
            </a:r>
            <a:r>
              <a:rPr lang="en-US" dirty="0"/>
              <a:t>(“You must \\escape\\ forward slashes as well”);</a:t>
            </a:r>
          </a:p>
          <a:p>
            <a:r>
              <a:rPr lang="en-US" dirty="0"/>
              <a:t>Used by Point-to-Point protocol, e.g. modem, DSL, cellular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02927" y="1826497"/>
            <a:ext cx="5186149" cy="52322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5445" y="1826497"/>
            <a:ext cx="1337481" cy="52322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89076" y="1826497"/>
            <a:ext cx="1337481" cy="52322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80477" y="1826497"/>
            <a:ext cx="972973" cy="52322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71478" y="1826497"/>
            <a:ext cx="908998" cy="52322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01143" y="1826497"/>
            <a:ext cx="937573" cy="52322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67126" y="1826497"/>
            <a:ext cx="934016" cy="52322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DLE</a:t>
            </a:r>
          </a:p>
        </p:txBody>
      </p:sp>
    </p:spTree>
    <p:extLst>
      <p:ext uri="{BB962C8B-B14F-4D97-AF65-F5344CB8AC3E}">
        <p14:creationId xmlns:p14="http://schemas.microsoft.com/office/powerpoint/2010/main" val="75758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Oriented: Bit Stuffing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76400" y="2743200"/>
            <a:ext cx="8839200" cy="3962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Add sentinels to the start and end of data</a:t>
            </a:r>
          </a:p>
          <a:p>
            <a:pPr lvl="1"/>
            <a:r>
              <a:rPr lang="en-US" dirty="0"/>
              <a:t>Both sentinels are the same</a:t>
            </a:r>
          </a:p>
          <a:p>
            <a:pPr lvl="1"/>
            <a:r>
              <a:rPr lang="en-US" dirty="0"/>
              <a:t>Example: 01111110 in High-level Data Link Protocol (HDLC)</a:t>
            </a:r>
          </a:p>
          <a:p>
            <a:r>
              <a:rPr lang="en-US" dirty="0"/>
              <a:t>Sender: insert a 0 after each 11111 in data</a:t>
            </a:r>
          </a:p>
          <a:p>
            <a:pPr lvl="1"/>
            <a:r>
              <a:rPr lang="en-US" dirty="0"/>
              <a:t>Known as “bit stuffing”</a:t>
            </a:r>
          </a:p>
          <a:p>
            <a:r>
              <a:rPr lang="en-US" dirty="0"/>
              <a:t>Receiver: after seeing 11111 in the data…</a:t>
            </a:r>
          </a:p>
          <a:p>
            <a:pPr lvl="1"/>
            <a:r>
              <a:rPr lang="en-US" dirty="0"/>
              <a:t>11111</a:t>
            </a:r>
            <a:r>
              <a:rPr lang="en-US" b="1" dirty="0"/>
              <a:t>0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remove the 0 (it was stuffed)</a:t>
            </a:r>
          </a:p>
          <a:p>
            <a:pPr lvl="1"/>
            <a:r>
              <a:rPr lang="en-US" dirty="0">
                <a:sym typeface="Wingdings" pitchFamily="2" charset="2"/>
              </a:rPr>
              <a:t>11111</a:t>
            </a:r>
            <a:r>
              <a:rPr lang="en-US" b="1" dirty="0">
                <a:sym typeface="Wingdings" pitchFamily="2" charset="2"/>
              </a:rPr>
              <a:t>1</a:t>
            </a:r>
            <a:r>
              <a:rPr lang="en-US" dirty="0">
                <a:sym typeface="Wingdings" pitchFamily="2" charset="2"/>
              </a:rPr>
              <a:t>  look at one more bit</a:t>
            </a:r>
          </a:p>
          <a:p>
            <a:pPr lvl="2"/>
            <a:r>
              <a:rPr lang="en-US" dirty="0">
                <a:sym typeface="Wingdings" pitchFamily="2" charset="2"/>
              </a:rPr>
              <a:t>11111</a:t>
            </a:r>
            <a:r>
              <a:rPr lang="en-US" b="1" dirty="0">
                <a:sym typeface="Wingdings" pitchFamily="2" charset="2"/>
              </a:rPr>
              <a:t>10</a:t>
            </a:r>
            <a:r>
              <a:rPr lang="en-US" dirty="0">
                <a:sym typeface="Wingdings" pitchFamily="2" charset="2"/>
              </a:rPr>
              <a:t>  end of frame</a:t>
            </a:r>
          </a:p>
          <a:p>
            <a:pPr lvl="2"/>
            <a:r>
              <a:rPr lang="en-US" dirty="0">
                <a:sym typeface="Wingdings" pitchFamily="2" charset="2"/>
              </a:rPr>
              <a:t>11111</a:t>
            </a:r>
            <a:r>
              <a:rPr lang="en-US" b="1" dirty="0">
                <a:sym typeface="Wingdings" pitchFamily="2" charset="2"/>
              </a:rPr>
              <a:t>11</a:t>
            </a:r>
            <a:r>
              <a:rPr lang="en-US" dirty="0">
                <a:sym typeface="Wingdings" pitchFamily="2" charset="2"/>
              </a:rPr>
              <a:t>  error! Discard the frame</a:t>
            </a:r>
          </a:p>
          <a:p>
            <a:r>
              <a:rPr lang="en-US" dirty="0">
                <a:sym typeface="Wingdings" pitchFamily="2" charset="2"/>
              </a:rPr>
              <a:t>Disadvantage: 17% overhead at worst</a:t>
            </a:r>
            <a:endParaRPr lang="en-US" dirty="0"/>
          </a:p>
          <a:p>
            <a:pPr marL="365760" lvl="1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02927" y="1826497"/>
            <a:ext cx="5186149" cy="52322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33183" y="1826497"/>
            <a:ext cx="1869744" cy="52322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01111110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89076" y="1826497"/>
            <a:ext cx="1856095" cy="52322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01111110</a:t>
            </a:r>
          </a:p>
        </p:txBody>
      </p:sp>
    </p:spTree>
    <p:extLst>
      <p:ext uri="{BB962C8B-B14F-4D97-AF65-F5344CB8AC3E}">
        <p14:creationId xmlns:p14="http://schemas.microsoft.com/office/powerpoint/2010/main" val="239124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76400" y="1600200"/>
            <a:ext cx="8839200" cy="5046268"/>
          </a:xfrm>
        </p:spPr>
        <p:txBody>
          <a:bodyPr>
            <a:normAutofit/>
          </a:bodyPr>
          <a:lstStyle/>
          <a:p>
            <a:r>
              <a:rPr lang="en-US" b="1" dirty="0"/>
              <a:t>S</a:t>
            </a:r>
            <a:r>
              <a:rPr lang="en-US" dirty="0"/>
              <a:t>ynchronous </a:t>
            </a:r>
            <a:r>
              <a:rPr lang="en-US" b="1" dirty="0"/>
              <a:t>O</a:t>
            </a:r>
            <a:r>
              <a:rPr lang="en-US" dirty="0"/>
              <a:t>ptical </a:t>
            </a:r>
            <a:r>
              <a:rPr lang="en-US" b="1" dirty="0"/>
              <a:t>Net</a:t>
            </a:r>
            <a:r>
              <a:rPr lang="en-US" dirty="0"/>
              <a:t>work</a:t>
            </a:r>
          </a:p>
          <a:p>
            <a:pPr lvl="1"/>
            <a:r>
              <a:rPr lang="en-US" dirty="0"/>
              <a:t>Transmission over very fast optical links</a:t>
            </a:r>
          </a:p>
          <a:p>
            <a:pPr lvl="1"/>
            <a:r>
              <a:rPr lang="en-US" dirty="0"/>
              <a:t>STS-</a:t>
            </a:r>
            <a:r>
              <a:rPr lang="en-US" i="1" dirty="0"/>
              <a:t>n</a:t>
            </a:r>
            <a:r>
              <a:rPr lang="en-US" dirty="0"/>
              <a:t>, e.g. STS-1: 51.84 Mbps, STS-768: 36.7 </a:t>
            </a:r>
            <a:r>
              <a:rPr lang="en-US" dirty="0" err="1"/>
              <a:t>Gbps</a:t>
            </a:r>
            <a:endParaRPr lang="en-US" dirty="0"/>
          </a:p>
          <a:p>
            <a:r>
              <a:rPr lang="en-US" dirty="0"/>
              <a:t>STS-1 frames based on fixed sized frames</a:t>
            </a:r>
          </a:p>
          <a:p>
            <a:pPr lvl="1"/>
            <a:r>
              <a:rPr lang="en-US" dirty="0"/>
              <a:t>9*90 = 810 bytes</a:t>
            </a:r>
          </a:p>
          <a:p>
            <a:r>
              <a:rPr lang="en-US" dirty="0"/>
              <a:t>Physical layer details</a:t>
            </a:r>
          </a:p>
          <a:p>
            <a:pPr lvl="1"/>
            <a:r>
              <a:rPr lang="en-US" dirty="0"/>
              <a:t>Bits are encoded using NRZ</a:t>
            </a:r>
          </a:p>
          <a:p>
            <a:pPr lvl="1"/>
            <a:r>
              <a:rPr lang="en-US" dirty="0"/>
              <a:t>Payload is </a:t>
            </a:r>
            <a:r>
              <a:rPr lang="en-US" dirty="0" err="1"/>
              <a:t>XORed</a:t>
            </a:r>
            <a:r>
              <a:rPr lang="en-US" dirty="0"/>
              <a:t> with a pseudorandom 127-bit pattern to avoid long sequences of 0 and 1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Clock-based Framing: SONET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4648157" y="4148913"/>
            <a:ext cx="5497775" cy="0"/>
          </a:xfrm>
          <a:prstGeom prst="line">
            <a:avLst/>
          </a:prstGeom>
          <a:ln w="38100"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285201" y="3753130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90 Byte Columns</a:t>
            </a: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4465053" y="4367277"/>
            <a:ext cx="0" cy="2376304"/>
          </a:xfrm>
          <a:prstGeom prst="line">
            <a:avLst/>
          </a:prstGeom>
          <a:ln w="38100"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 rot="16200000">
            <a:off x="3711249" y="5324597"/>
            <a:ext cx="1036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9 Rows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4648155" y="4327126"/>
            <a:ext cx="5497775" cy="2456606"/>
            <a:chOff x="3124156" y="4326341"/>
            <a:chExt cx="5497775" cy="2456606"/>
          </a:xfrm>
        </p:grpSpPr>
        <p:sp>
          <p:nvSpPr>
            <p:cNvPr id="7" name="Rectangle 6"/>
            <p:cNvSpPr/>
            <p:nvPr/>
          </p:nvSpPr>
          <p:spPr>
            <a:xfrm>
              <a:off x="3945300" y="4326341"/>
              <a:ext cx="4676631" cy="2456605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Payload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24156" y="4599297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24156" y="4872253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24156" y="5145209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24156" y="5418166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124156" y="5691122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124156" y="5964078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124156" y="6237034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124156" y="6509990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397112" y="4599297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397112" y="4872253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397112" y="5145209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397112" y="5418166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397112" y="5691122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397112" y="5964078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397112" y="6237034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397112" y="6509990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672343" y="4326341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672343" y="4599297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672343" y="4872253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672343" y="5145209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672343" y="5418166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672343" y="5691122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672343" y="5964078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672343" y="6237034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672343" y="6509990"/>
              <a:ext cx="272957" cy="272957"/>
            </a:xfrm>
            <a:prstGeom prst="rect">
              <a:avLst/>
            </a:prstGeom>
            <a:solidFill>
              <a:schemeClr val="bg2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24156" y="4326341"/>
              <a:ext cx="272957" cy="272957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397112" y="4326341"/>
              <a:ext cx="272957" cy="272957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 rot="16200000">
              <a:off x="2807172" y="5436088"/>
              <a:ext cx="1452835" cy="461665"/>
            </a:xfrm>
            <a:prstGeom prst="rect">
              <a:avLst/>
            </a:prstGeom>
            <a:solidFill>
              <a:schemeClr val="bg1">
                <a:alpha val="78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/>
                <a:t>Overhead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 flipH="1">
            <a:off x="1681296" y="4164830"/>
            <a:ext cx="2330741" cy="954107"/>
            <a:chOff x="1219200" y="4876799"/>
            <a:chExt cx="5181605" cy="1384995"/>
          </a:xfrm>
        </p:grpSpPr>
        <p:sp>
          <p:nvSpPr>
            <p:cNvPr id="45" name="Rectangular Callout 44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82423"/>
                <a:gd name="adj2" fmla="val -19117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sysClr val="window" lastClr="FFFFFF"/>
                </a:solidFill>
                <a:latin typeface="Tw Cen MT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Special start pattern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961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1"/>
      <p:bldP spid="40" grpId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88334</TotalTime>
  <Words>3528</Words>
  <Application>Microsoft Macintosh PowerPoint</Application>
  <PresentationFormat>Widescreen</PresentationFormat>
  <Paragraphs>814</Paragraphs>
  <Slides>59</Slides>
  <Notes>8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Arial</vt:lpstr>
      <vt:lpstr>Calibri</vt:lpstr>
      <vt:lpstr>Tw Cen MT</vt:lpstr>
      <vt:lpstr>Wingdings</vt:lpstr>
      <vt:lpstr>Wingdings 2</vt:lpstr>
      <vt:lpstr>Median</vt:lpstr>
      <vt:lpstr>CS 3700 Networks and Distributed Systems</vt:lpstr>
      <vt:lpstr>Data Link Layer</vt:lpstr>
      <vt:lpstr>Outline</vt:lpstr>
      <vt:lpstr>Framing</vt:lpstr>
      <vt:lpstr>Byte Oriented: Byte Counting</vt:lpstr>
      <vt:lpstr>Desynchronization</vt:lpstr>
      <vt:lpstr>Byte Oriented: Sentinel Approach</vt:lpstr>
      <vt:lpstr>Bit Oriented: Bit Stuffing</vt:lpstr>
      <vt:lpstr>Clock-based Framing: SONET</vt:lpstr>
      <vt:lpstr>Outline</vt:lpstr>
      <vt:lpstr>Dealing with Noise</vt:lpstr>
      <vt:lpstr>Naïve Error Detection</vt:lpstr>
      <vt:lpstr>Parity Bits</vt:lpstr>
      <vt:lpstr>Two Dimensional Parity</vt:lpstr>
      <vt:lpstr>Two Dimensional Parity Examples</vt:lpstr>
      <vt:lpstr>Checksums</vt:lpstr>
      <vt:lpstr>Cyclic Redundancy Check (CRC)</vt:lpstr>
      <vt:lpstr>Recap</vt:lpstr>
      <vt:lpstr>What About Reliability?</vt:lpstr>
      <vt:lpstr>Stop and Wait</vt:lpstr>
      <vt:lpstr>Sliding Window</vt:lpstr>
      <vt:lpstr>Should We Error Check in the Data Link?</vt:lpstr>
      <vt:lpstr>Outline</vt:lpstr>
      <vt:lpstr>What is Media Access?</vt:lpstr>
      <vt:lpstr>Strategies for Media Access</vt:lpstr>
      <vt:lpstr>Contention MAC Goals</vt:lpstr>
      <vt:lpstr>Contention Protocol Evolution</vt:lpstr>
      <vt:lpstr>ALOHA</vt:lpstr>
      <vt:lpstr>Tradeoffs vs. TDMA</vt:lpstr>
      <vt:lpstr>Slotted ALOHA</vt:lpstr>
      <vt:lpstr>Broadcast Ethernet</vt:lpstr>
      <vt:lpstr>Ethernet CSMA/CD</vt:lpstr>
      <vt:lpstr>802.3 Ethernet Header </vt:lpstr>
      <vt:lpstr>CSMA/CD Collisions</vt:lpstr>
      <vt:lpstr>Distance</vt:lpstr>
      <vt:lpstr>Packet Length</vt:lpstr>
      <vt:lpstr>Minimum Packet Sizes &amp; Cable Length</vt:lpstr>
      <vt:lpstr>Exercise</vt:lpstr>
      <vt:lpstr>Minimum Packet Sizes &amp; Cable Length</vt:lpstr>
      <vt:lpstr>Cable Length Examples</vt:lpstr>
      <vt:lpstr>Exponential Backoff</vt:lpstr>
      <vt:lpstr>Exponential Backoff</vt:lpstr>
      <vt:lpstr>Maximum Packet Size</vt:lpstr>
      <vt:lpstr>Long Live Ethernet</vt:lpstr>
      <vt:lpstr>Outline</vt:lpstr>
      <vt:lpstr>802.3 Ethernet vs. Wireless</vt:lpstr>
      <vt:lpstr>Hidden Terminal Problem</vt:lpstr>
      <vt:lpstr>Exposed Terminal Problem</vt:lpstr>
      <vt:lpstr>Reachability in Wireless</vt:lpstr>
      <vt:lpstr>MACA</vt:lpstr>
      <vt:lpstr>Collisions in MACA</vt:lpstr>
      <vt:lpstr>802.11b</vt:lpstr>
      <vt:lpstr>802.11a/g</vt:lpstr>
      <vt:lpstr>802.11n/ac/ax</vt:lpstr>
      <vt:lpstr>802.11n/ac</vt:lpstr>
      <vt:lpstr>802.11 Media Access</vt:lpstr>
      <vt:lpstr>802.11 DCF and IFS</vt:lpstr>
      <vt:lpstr>802.11 DCF Example</vt:lpstr>
      <vt:lpstr>801.11 is Complicated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Choffnes, David</cp:lastModifiedBy>
  <cp:revision>1038</cp:revision>
  <cp:lastPrinted>2012-08-22T04:00:45Z</cp:lastPrinted>
  <dcterms:created xsi:type="dcterms:W3CDTF">2012-01-03T02:22:46Z</dcterms:created>
  <dcterms:modified xsi:type="dcterms:W3CDTF">2021-09-21T13:00:23Z</dcterms:modified>
</cp:coreProperties>
</file>