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2"/>
  </p:notesMasterIdLst>
  <p:handoutMasterIdLst>
    <p:handoutMasterId r:id="rId63"/>
  </p:handoutMasterIdLst>
  <p:sldIdLst>
    <p:sldId id="388" r:id="rId2"/>
    <p:sldId id="390" r:id="rId3"/>
    <p:sldId id="391" r:id="rId4"/>
    <p:sldId id="392" r:id="rId5"/>
    <p:sldId id="393" r:id="rId6"/>
    <p:sldId id="395" r:id="rId7"/>
    <p:sldId id="394" r:id="rId8"/>
    <p:sldId id="396" r:id="rId9"/>
    <p:sldId id="397" r:id="rId10"/>
    <p:sldId id="398" r:id="rId11"/>
    <p:sldId id="449" r:id="rId12"/>
    <p:sldId id="399" r:id="rId13"/>
    <p:sldId id="400" r:id="rId14"/>
    <p:sldId id="402" r:id="rId15"/>
    <p:sldId id="403" r:id="rId16"/>
    <p:sldId id="404" r:id="rId17"/>
    <p:sldId id="406" r:id="rId18"/>
    <p:sldId id="405" r:id="rId19"/>
    <p:sldId id="407" r:id="rId20"/>
    <p:sldId id="408" r:id="rId21"/>
    <p:sldId id="450" r:id="rId22"/>
    <p:sldId id="409" r:id="rId23"/>
    <p:sldId id="411" r:id="rId24"/>
    <p:sldId id="410" r:id="rId25"/>
    <p:sldId id="445" r:id="rId26"/>
    <p:sldId id="412" r:id="rId27"/>
    <p:sldId id="413" r:id="rId28"/>
    <p:sldId id="401" r:id="rId29"/>
    <p:sldId id="414" r:id="rId30"/>
    <p:sldId id="415" r:id="rId31"/>
    <p:sldId id="416" r:id="rId32"/>
    <p:sldId id="417" r:id="rId33"/>
    <p:sldId id="418" r:id="rId34"/>
    <p:sldId id="419" r:id="rId35"/>
    <p:sldId id="421" r:id="rId36"/>
    <p:sldId id="446" r:id="rId37"/>
    <p:sldId id="447" r:id="rId38"/>
    <p:sldId id="448" r:id="rId39"/>
    <p:sldId id="424" r:id="rId40"/>
    <p:sldId id="425" r:id="rId41"/>
    <p:sldId id="453" r:id="rId42"/>
    <p:sldId id="426" r:id="rId43"/>
    <p:sldId id="427" r:id="rId44"/>
    <p:sldId id="428" r:id="rId45"/>
    <p:sldId id="444" r:id="rId46"/>
    <p:sldId id="429" r:id="rId47"/>
    <p:sldId id="430" r:id="rId48"/>
    <p:sldId id="432" r:id="rId49"/>
    <p:sldId id="433" r:id="rId50"/>
    <p:sldId id="451" r:id="rId51"/>
    <p:sldId id="434" r:id="rId52"/>
    <p:sldId id="431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52" r:id="rId61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1"/>
            <p14:sldId id="392"/>
            <p14:sldId id="393"/>
            <p14:sldId id="395"/>
            <p14:sldId id="394"/>
            <p14:sldId id="396"/>
            <p14:sldId id="397"/>
            <p14:sldId id="398"/>
            <p14:sldId id="449"/>
            <p14:sldId id="399"/>
            <p14:sldId id="400"/>
            <p14:sldId id="402"/>
            <p14:sldId id="403"/>
            <p14:sldId id="404"/>
            <p14:sldId id="406"/>
            <p14:sldId id="405"/>
            <p14:sldId id="407"/>
            <p14:sldId id="408"/>
            <p14:sldId id="450"/>
            <p14:sldId id="409"/>
            <p14:sldId id="411"/>
            <p14:sldId id="410"/>
            <p14:sldId id="445"/>
            <p14:sldId id="412"/>
            <p14:sldId id="413"/>
            <p14:sldId id="401"/>
            <p14:sldId id="414"/>
            <p14:sldId id="415"/>
            <p14:sldId id="416"/>
            <p14:sldId id="417"/>
            <p14:sldId id="418"/>
            <p14:sldId id="419"/>
            <p14:sldId id="421"/>
            <p14:sldId id="446"/>
            <p14:sldId id="447"/>
            <p14:sldId id="448"/>
            <p14:sldId id="424"/>
            <p14:sldId id="425"/>
            <p14:sldId id="453"/>
            <p14:sldId id="426"/>
            <p14:sldId id="427"/>
            <p14:sldId id="428"/>
            <p14:sldId id="444"/>
            <p14:sldId id="429"/>
            <p14:sldId id="430"/>
            <p14:sldId id="432"/>
            <p14:sldId id="433"/>
            <p14:sldId id="451"/>
            <p14:sldId id="434"/>
            <p14:sldId id="431"/>
            <p14:sldId id="437"/>
            <p14:sldId id="438"/>
            <p14:sldId id="439"/>
            <p14:sldId id="440"/>
            <p14:sldId id="441"/>
            <p14:sldId id="442"/>
            <p14:sldId id="443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0E8"/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8" autoAdjust="0"/>
    <p:restoredTop sz="90136" autoAdjust="0"/>
  </p:normalViewPr>
  <p:slideViewPr>
    <p:cSldViewPr snapToGrid="0">
      <p:cViewPr varScale="1">
        <p:scale>
          <a:sx n="115" d="100"/>
          <a:sy n="115" d="100"/>
        </p:scale>
        <p:origin x="3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76DBD710-8C23-ED08-1927-25C5E320C68C}"/>
    <pc:docChg chg="modSld">
      <pc:chgData name="Jackson, Alden" userId="S::awjacks@northeastern.edu::057f6ed4-5b0d-4701-ad80-193f163f4b8a" providerId="AD" clId="Web-{76DBD710-8C23-ED08-1927-25C5E320C68C}" dt="2019-02-05T16:57:06.050" v="8"/>
      <pc:docMkLst>
        <pc:docMk/>
      </pc:docMkLst>
      <pc:sldChg chg="mod modShow">
        <pc:chgData name="Jackson, Alden" userId="S::awjacks@northeastern.edu::057f6ed4-5b0d-4701-ad80-193f163f4b8a" providerId="AD" clId="Web-{76DBD710-8C23-ED08-1927-25C5E320C68C}" dt="2019-02-05T16:56:49.284" v="0"/>
        <pc:sldMkLst>
          <pc:docMk/>
          <pc:sldMk cId="1424953731" sldId="431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6:49.331" v="1"/>
        <pc:sldMkLst>
          <pc:docMk/>
          <pc:sldMk cId="2815651009" sldId="434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6.050" v="8"/>
        <pc:sldMkLst>
          <pc:docMk/>
          <pc:sldMk cId="1208734389" sldId="437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581" v="2"/>
        <pc:sldMkLst>
          <pc:docMk/>
          <pc:sldMk cId="625843628" sldId="438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675" v="3"/>
        <pc:sldMkLst>
          <pc:docMk/>
          <pc:sldMk cId="1374851415" sldId="439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753" v="4"/>
        <pc:sldMkLst>
          <pc:docMk/>
          <pc:sldMk cId="938592197" sldId="440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831" v="5"/>
        <pc:sldMkLst>
          <pc:docMk/>
          <pc:sldMk cId="671672890" sldId="441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909" v="6"/>
        <pc:sldMkLst>
          <pc:docMk/>
          <pc:sldMk cId="520512903" sldId="442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956" v="7"/>
        <pc:sldMkLst>
          <pc:docMk/>
          <pc:sldMk cId="356403661" sldId="443"/>
        </pc:sldMkLst>
      </pc:sldChg>
    </pc:docChg>
  </pc:docChgLst>
  <pc:docChgLst>
    <pc:chgData name="Jackson, Alden" userId="S::awjacks@northeastern.edu::057f6ed4-5b0d-4701-ad80-193f163f4b8a" providerId="AD" clId="Web-{2A1A9F69-F427-8F72-A376-021397C6593D}"/>
    <pc:docChg chg="modSld">
      <pc:chgData name="Jackson, Alden" userId="S::awjacks@northeastern.edu::057f6ed4-5b0d-4701-ad80-193f163f4b8a" providerId="AD" clId="Web-{2A1A9F69-F427-8F72-A376-021397C6593D}" dt="2019-01-28T22:42:18.227" v="47" actId="20577"/>
      <pc:docMkLst>
        <pc:docMk/>
      </pc:docMkLst>
      <pc:sldChg chg="modSp">
        <pc:chgData name="Jackson, Alden" userId="S::awjacks@northeastern.edu::057f6ed4-5b0d-4701-ad80-193f163f4b8a" providerId="AD" clId="Web-{2A1A9F69-F427-8F72-A376-021397C6593D}" dt="2019-01-28T22:42:07.414" v="45" actId="20577"/>
        <pc:sldMkLst>
          <pc:docMk/>
          <pc:sldMk cId="2551930923" sldId="420"/>
        </pc:sldMkLst>
        <pc:spChg chg="mod">
          <ac:chgData name="Jackson, Alden" userId="S::awjacks@northeastern.edu::057f6ed4-5b0d-4701-ad80-193f163f4b8a" providerId="AD" clId="Web-{2A1A9F69-F427-8F72-A376-021397C6593D}" dt="2019-01-28T22:42:07.414" v="45" actId="20577"/>
          <ac:spMkLst>
            <pc:docMk/>
            <pc:sldMk cId="2551930923" sldId="420"/>
            <ac:spMk id="2" creationId="{00000000-0000-0000-0000-000000000000}"/>
          </ac:spMkLst>
        </pc:spChg>
      </pc:sldChg>
    </pc:docChg>
  </pc:docChgLst>
  <pc:docChgLst>
    <pc:chgData name="Jackson, Alden" userId="S::awjacks@northeastern.edu::057f6ed4-5b0d-4701-ad80-193f163f4b8a" providerId="AD" clId="Web-{5ECC61CF-D1E5-0F36-4793-43543785AFBA}"/>
    <pc:docChg chg="modSld">
      <pc:chgData name="Jackson, Alden" userId="S::awjacks@northeastern.edu::057f6ed4-5b0d-4701-ad80-193f163f4b8a" providerId="AD" clId="Web-{5ECC61CF-D1E5-0F36-4793-43543785AFBA}" dt="2019-01-22T18:53:27.380" v="17" actId="20577"/>
      <pc:docMkLst>
        <pc:docMk/>
      </pc:docMkLst>
      <pc:sldChg chg="modSp">
        <pc:chgData name="Jackson, Alden" userId="S::awjacks@northeastern.edu::057f6ed4-5b0d-4701-ad80-193f163f4b8a" providerId="AD" clId="Web-{5ECC61CF-D1E5-0F36-4793-43543785AFBA}" dt="2019-01-22T16:25:54.648" v="1" actId="20577"/>
        <pc:sldMkLst>
          <pc:docMk/>
          <pc:sldMk cId="4090761918" sldId="400"/>
        </pc:sldMkLst>
        <pc:spChg chg="mod">
          <ac:chgData name="Jackson, Alden" userId="S::awjacks@northeastern.edu::057f6ed4-5b0d-4701-ad80-193f163f4b8a" providerId="AD" clId="Web-{5ECC61CF-D1E5-0F36-4793-43543785AFBA}" dt="2019-01-22T16:25:54.648" v="1" actId="20577"/>
          <ac:spMkLst>
            <pc:docMk/>
            <pc:sldMk cId="4090761918" sldId="400"/>
            <ac:spMk id="23" creationId="{00000000-0000-0000-0000-000000000000}"/>
          </ac:spMkLst>
        </pc:spChg>
      </pc:sldChg>
      <pc:sldChg chg="modSp">
        <pc:chgData name="Jackson, Alden" userId="S::awjacks@northeastern.edu::057f6ed4-5b0d-4701-ad80-193f163f4b8a" providerId="AD" clId="Web-{5ECC61CF-D1E5-0F36-4793-43543785AFBA}" dt="2019-01-22T18:53:27.380" v="17" actId="20577"/>
        <pc:sldMkLst>
          <pc:docMk/>
          <pc:sldMk cId="3375481061" sldId="414"/>
        </pc:sldMkLst>
        <pc:spChg chg="mod">
          <ac:chgData name="Jackson, Alden" userId="S::awjacks@northeastern.edu::057f6ed4-5b0d-4701-ad80-193f163f4b8a" providerId="AD" clId="Web-{5ECC61CF-D1E5-0F36-4793-43543785AFBA}" dt="2019-01-22T18:53:27.380" v="17" actId="20577"/>
          <ac:spMkLst>
            <pc:docMk/>
            <pc:sldMk cId="3375481061" sldId="41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idr-repo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643730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Network Layer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(Putting the Net in Internet)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9/2/21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127738"/>
          </a:xfrm>
        </p:spPr>
        <p:txBody>
          <a:bodyPr/>
          <a:lstStyle/>
          <a:p>
            <a:r>
              <a:rPr lang="en-US" dirty="0"/>
              <a:t>IPv4: 32-bit addresses</a:t>
            </a:r>
          </a:p>
          <a:p>
            <a:pPr lvl="1"/>
            <a:r>
              <a:rPr lang="en-US" dirty="0"/>
              <a:t>Usually written in dotted notation, e.g. 192.168.21.76</a:t>
            </a:r>
          </a:p>
          <a:p>
            <a:pPr lvl="1"/>
            <a:r>
              <a:rPr lang="en-US" dirty="0"/>
              <a:t>Each number is a byte</a:t>
            </a:r>
          </a:p>
          <a:p>
            <a:pPr lvl="1"/>
            <a:r>
              <a:rPr lang="en-US" dirty="0"/>
              <a:t>Stored in Big Endian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1273" y="5711282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1273" y="4908251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1273" y="4105221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1892" y="5711280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10101000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1892" y="4908249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892" y="4105219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2608" y="5711282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00010101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2608" y="4908251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2608" y="4105221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9926" y="5711279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01001100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9926" y="4908248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19926" y="4105218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75373" y="4105221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75372" y="4909096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75373" y="5711282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1827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19211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77121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45306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35398" y="36153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988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7C2-E21E-4E1E-A9CD-2AB6534F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Naming Hierarchy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0837C-BD15-43C5-886D-9139EA6710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Class-based hierarchy</a:t>
            </a:r>
          </a:p>
          <a:p>
            <a:r>
              <a:rPr lang="en-US" dirty="0"/>
              <a:t>First three bits of the IP address are the prefix</a:t>
            </a:r>
          </a:p>
          <a:p>
            <a:r>
              <a:rPr lang="en-US" dirty="0"/>
              <a:t>Each prefix denotes: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Class of network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Size of the network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“name” or prefix of the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0B8561-CAF3-4EB4-95D6-D931238E73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Classless Interdomain Routing (CIDR)</a:t>
            </a:r>
          </a:p>
          <a:p>
            <a:r>
              <a:rPr lang="en-US" dirty="0"/>
              <a:t>Each network is assigned a bitmask</a:t>
            </a:r>
          </a:p>
          <a:p>
            <a:r>
              <a:rPr lang="en-US" dirty="0"/>
              <a:t>The bitmask separates the network “name” portion of the IP address from the host portion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127A7-71FA-4FD8-8E3B-D2C59C7B14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00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59F9-B881-4146-A64B-29459536DFA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Original, Old School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3ACB58-6606-45C5-A4EC-4BA1CE732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Modern Method</a:t>
            </a:r>
          </a:p>
        </p:txBody>
      </p:sp>
    </p:spTree>
    <p:extLst>
      <p:ext uri="{BB962C8B-B14F-4D97-AF65-F5344CB8AC3E}">
        <p14:creationId xmlns:p14="http://schemas.microsoft.com/office/powerpoint/2010/main" val="18455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and Forwarding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583" y="1600199"/>
            <a:ext cx="11251095" cy="3064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Routing Table Requirements</a:t>
            </a:r>
          </a:p>
          <a:p>
            <a:pPr lvl="1"/>
            <a:r>
              <a:rPr lang="en-US" dirty="0"/>
              <a:t>For every possible IP, give the next hop</a:t>
            </a:r>
          </a:p>
          <a:p>
            <a:pPr lvl="1"/>
            <a:r>
              <a:rPr lang="en-US" dirty="0"/>
              <a:t>But for 32-bit addresses, 2</a:t>
            </a:r>
            <a:r>
              <a:rPr lang="en-US" baseline="30000" dirty="0"/>
              <a:t>32</a:t>
            </a:r>
            <a:r>
              <a:rPr lang="en-US" dirty="0"/>
              <a:t> possibilities!</a:t>
            </a:r>
          </a:p>
          <a:p>
            <a:pPr lvl="1"/>
            <a:r>
              <a:rPr lang="en-US" dirty="0"/>
              <a:t>Too slow: 4 * 10GE ports needs 176Gbps memory bandwidth</a:t>
            </a:r>
          </a:p>
          <a:p>
            <a:pPr lvl="2"/>
            <a:r>
              <a:rPr lang="en-US" dirty="0"/>
              <a:t>DRAM is 1-6 </a:t>
            </a:r>
            <a:r>
              <a:rPr lang="en-US" dirty="0" err="1"/>
              <a:t>Gbps</a:t>
            </a:r>
            <a:r>
              <a:rPr lang="en-US" dirty="0"/>
              <a:t>, TCAM is faster but 400x more expensive than DRAM</a:t>
            </a:r>
          </a:p>
          <a:p>
            <a:r>
              <a:rPr lang="en-US" dirty="0"/>
              <a:t>Hierarchical address scheme</a:t>
            </a:r>
          </a:p>
          <a:p>
            <a:pPr lvl="1"/>
            <a:r>
              <a:rPr lang="en-US" dirty="0"/>
              <a:t>Separate the address into a network and a 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0191" y="4814945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5273" y="4814945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9673" y="4814945"/>
            <a:ext cx="7156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20227" y="431800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5662" y="431800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grpSp>
        <p:nvGrpSpPr>
          <p:cNvPr id="10" name="Group 9"/>
          <p:cNvGrpSpPr/>
          <p:nvPr/>
        </p:nvGrpSpPr>
        <p:grpSpPr>
          <a:xfrm flipH="1">
            <a:off x="2899664" y="5731819"/>
            <a:ext cx="2178028" cy="954107"/>
            <a:chOff x="1219204" y="4876799"/>
            <a:chExt cx="5227799" cy="1384995"/>
          </a:xfrm>
        </p:grpSpPr>
        <p:sp>
          <p:nvSpPr>
            <p:cNvPr id="11" name="Rectangular Callout 10"/>
            <p:cNvSpPr/>
            <p:nvPr/>
          </p:nvSpPr>
          <p:spPr>
            <a:xfrm>
              <a:off x="1265401" y="4876799"/>
              <a:ext cx="5181602" cy="1384995"/>
            </a:xfrm>
            <a:prstGeom prst="wedgeRectCallout">
              <a:avLst>
                <a:gd name="adj1" fmla="val -41847"/>
                <a:gd name="adj2" fmla="val -894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Known by </a:t>
              </a:r>
              <a:r>
                <a:rPr lang="en-US" sz="2800" b="1" kern="0" dirty="0">
                  <a:solidFill>
                    <a:sysClr val="window" lastClr="FFFFFF"/>
                  </a:solidFill>
                </a:rPr>
                <a:t>all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routers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6789347" y="5731818"/>
            <a:ext cx="2735653" cy="954107"/>
            <a:chOff x="1219204" y="4876799"/>
            <a:chExt cx="5227799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65400" y="4876799"/>
              <a:ext cx="5181603" cy="1384995"/>
            </a:xfrm>
            <a:prstGeom prst="wedgeRectCallout">
              <a:avLst>
                <a:gd name="adj1" fmla="val 40162"/>
                <a:gd name="adj2" fmla="val -9268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Known by edge (LAN)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4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IP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30926" y="1942700"/>
            <a:ext cx="1842978" cy="540327"/>
          </a:xfrm>
        </p:spPr>
        <p:txBody>
          <a:bodyPr/>
          <a:lstStyle/>
          <a:p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5498" y="1961573"/>
            <a:ext cx="346376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2550" y="1961573"/>
            <a:ext cx="1024905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44749" y="1961573"/>
            <a:ext cx="3578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5303" y="146462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5823" y="146462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6314" y="146462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8009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3237" y="1847524"/>
            <a:ext cx="1830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MIT</a:t>
            </a:r>
          </a:p>
          <a:p>
            <a:pPr algn="ctr"/>
            <a:r>
              <a:rPr lang="en-US" sz="2400" dirty="0"/>
              <a:t>18.*.*.*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991762" y="2080300"/>
            <a:ext cx="282657" cy="13887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5440" y="2832866"/>
            <a:ext cx="9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1-126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530926" y="3617649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6613" y="3636522"/>
            <a:ext cx="2392651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7424" y="3636522"/>
            <a:ext cx="1909189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44749" y="3636522"/>
            <a:ext cx="562675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5303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9818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051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08669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67282" y="3522473"/>
            <a:ext cx="178285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/>
              <a:t>Example: NU</a:t>
            </a:r>
          </a:p>
          <a:p>
            <a:pPr algn="ctr"/>
            <a:r>
              <a:rPr lang="en-US" sz="2400" dirty="0"/>
              <a:t>129.10.*.*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4000786" y="3746224"/>
            <a:ext cx="282657" cy="1406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3919" y="4497423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128-191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46053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1524000" y="5305140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06011" y="5324013"/>
            <a:ext cx="119632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42113" y="5324013"/>
            <a:ext cx="29638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37822" y="5324013"/>
            <a:ext cx="695267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38377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02892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33642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06565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71580" y="5209964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</a:t>
            </a:r>
          </a:p>
          <a:p>
            <a:pPr algn="ctr"/>
            <a:r>
              <a:rPr lang="en-US" sz="2400" dirty="0"/>
              <a:t>216.63.78.*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993859" y="5464889"/>
            <a:ext cx="282657" cy="14067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6995" y="625765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192-223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39127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08669" y="146462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608669" y="482706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6565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06564" y="146462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0907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25" y="208534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2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35" y="3179931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1026" idx="2"/>
            <a:endCxn id="6" idx="0"/>
          </p:cNvCxnSpPr>
          <p:nvPr/>
        </p:nvCxnSpPr>
        <p:spPr>
          <a:xfrm flipH="1">
            <a:off x="3425860" y="2628266"/>
            <a:ext cx="176784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7" idx="0"/>
          </p:cNvCxnSpPr>
          <p:nvPr/>
        </p:nvCxnSpPr>
        <p:spPr>
          <a:xfrm flipH="1">
            <a:off x="4838100" y="2628266"/>
            <a:ext cx="3556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2"/>
            <a:endCxn id="8" idx="0"/>
          </p:cNvCxnSpPr>
          <p:nvPr/>
        </p:nvCxnSpPr>
        <p:spPr>
          <a:xfrm>
            <a:off x="5193700" y="2628266"/>
            <a:ext cx="16764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42" y="5366547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3" y="536654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30" y="536654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65657" y="5000955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 flipH="1">
            <a:off x="5542064" y="4274186"/>
            <a:ext cx="1328036" cy="1092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0"/>
          </p:cNvCxnSpPr>
          <p:nvPr/>
        </p:nvCxnSpPr>
        <p:spPr>
          <a:xfrm flipH="1">
            <a:off x="6409726" y="4274185"/>
            <a:ext cx="460375" cy="1092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0" idx="0"/>
          </p:cNvCxnSpPr>
          <p:nvPr/>
        </p:nvCxnSpPr>
        <p:spPr>
          <a:xfrm>
            <a:off x="6870100" y="4274186"/>
            <a:ext cx="1428752" cy="1092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90433" y="2234193"/>
            <a:ext cx="149886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85135" y="2234193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35" y="2234193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37" name="Curved Up Arrow 36"/>
          <p:cNvSpPr/>
          <p:nvPr/>
        </p:nvSpPr>
        <p:spPr>
          <a:xfrm rot="10800000">
            <a:off x="4309780" y="853440"/>
            <a:ext cx="4511675" cy="1239520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026" idx="2"/>
            <a:endCxn id="8" idx="0"/>
          </p:cNvCxnSpPr>
          <p:nvPr/>
        </p:nvCxnSpPr>
        <p:spPr>
          <a:xfrm>
            <a:off x="5193700" y="2628266"/>
            <a:ext cx="1676400" cy="110299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ent Arrow 40"/>
          <p:cNvSpPr/>
          <p:nvPr/>
        </p:nvSpPr>
        <p:spPr>
          <a:xfrm rot="10800000">
            <a:off x="7430805" y="2966719"/>
            <a:ext cx="2782570" cy="154432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8" idx="2"/>
            <a:endCxn id="19" idx="0"/>
          </p:cNvCxnSpPr>
          <p:nvPr/>
        </p:nvCxnSpPr>
        <p:spPr>
          <a:xfrm flipH="1">
            <a:off x="6409726" y="4274185"/>
            <a:ext cx="460375" cy="1092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6701510" y="4790137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flipH="1">
            <a:off x="2068010" y="5127585"/>
            <a:ext cx="2770089" cy="1456095"/>
            <a:chOff x="1219200" y="4876799"/>
            <a:chExt cx="5181605" cy="138499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8770"/>
                <a:gd name="adj2" fmla="val 1797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network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3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Sizes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980744"/>
              </p:ext>
            </p:extLst>
          </p:nvPr>
        </p:nvGraphicFramePr>
        <p:xfrm>
          <a:off x="1711125" y="2396664"/>
          <a:ext cx="87832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– 2 = 126</a:t>
                      </a:r>
                    </a:p>
                    <a:p>
                      <a:r>
                        <a:rPr lang="en-US" baseline="0" dirty="0"/>
                        <a:t>(0 and 127 are reserved)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 – 2 = 16,777,214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 = 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– 2 = 65,534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r>
                        <a:rPr lang="en-US" dirty="0"/>
                        <a:t> = 2,097,512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– 2 = 254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 2,114,036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 flipH="1">
            <a:off x="3622953" y="5591629"/>
            <a:ext cx="2330741" cy="954107"/>
            <a:chOff x="1219200" y="4876799"/>
            <a:chExt cx="5181605" cy="1384995"/>
          </a:xfrm>
        </p:grpSpPr>
        <p:sp>
          <p:nvSpPr>
            <p:cNvPr id="7" name="Rectangular Callout 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Too many network IDs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6530127" y="5591628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Too small to be useful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6738912" y="1736197"/>
            <a:ext cx="2330741" cy="5867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123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Way too big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20771" y="3020993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22696" y="3647968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24621" y="4298093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970975"/>
          </a:xfrm>
        </p:spPr>
        <p:txBody>
          <a:bodyPr/>
          <a:lstStyle/>
          <a:p>
            <a:r>
              <a:rPr lang="en-US" dirty="0"/>
              <a:t>Problem: need to break up large A and B classes</a:t>
            </a:r>
          </a:p>
          <a:p>
            <a:r>
              <a:rPr lang="en-US" dirty="0"/>
              <a:t>Solution: add another layer to the hierarchy</a:t>
            </a:r>
          </a:p>
          <a:p>
            <a:pPr lvl="1"/>
            <a:r>
              <a:rPr lang="en-US" dirty="0"/>
              <a:t>From the outside, appears to be a single network</a:t>
            </a:r>
          </a:p>
          <a:p>
            <a:pPr lvl="2"/>
            <a:r>
              <a:rPr lang="en-US" dirty="0"/>
              <a:t>Only 1 entry in routing tables</a:t>
            </a:r>
          </a:p>
          <a:p>
            <a:pPr lvl="1"/>
            <a:r>
              <a:rPr lang="en-US" dirty="0"/>
              <a:t>Internally, manage multiple </a:t>
            </a:r>
            <a:r>
              <a:rPr lang="en-US" dirty="0" err="1"/>
              <a:t>subnetworks</a:t>
            </a:r>
            <a:endParaRPr lang="en-US" dirty="0"/>
          </a:p>
          <a:p>
            <a:pPr lvl="2"/>
            <a:r>
              <a:rPr lang="en-US" dirty="0"/>
              <a:t>Split the address range using a </a:t>
            </a:r>
            <a:r>
              <a:rPr lang="en-US" dirty="0">
                <a:solidFill>
                  <a:schemeClr val="accent1"/>
                </a:solidFill>
              </a:rPr>
              <a:t>subnet mask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2176" y="5561709"/>
            <a:ext cx="257847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1398" y="5561709"/>
            <a:ext cx="9105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82898" y="5561709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91897" y="5561709"/>
            <a:ext cx="219027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593" y="6200815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11111111 11111111 11000000 00000000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623159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5948" y="4758777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Subnet Mask is 255.255.192.0</a:t>
            </a:r>
          </a:p>
        </p:txBody>
      </p:sp>
    </p:spTree>
    <p:extLst>
      <p:ext uri="{BB962C8B-B14F-4D97-AF65-F5344CB8AC3E}">
        <p14:creationId xmlns:p14="http://schemas.microsoft.com/office/powerpoint/2010/main" val="267560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4193" y="3874948"/>
            <a:ext cx="2240145" cy="953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subnetwork: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369231" y="3684520"/>
            <a:ext cx="7643386" cy="1344557"/>
            <a:chOff x="3369231" y="3684520"/>
            <a:chExt cx="7643386" cy="1344557"/>
          </a:xfrm>
        </p:grpSpPr>
        <p:sp>
          <p:nvSpPr>
            <p:cNvPr id="6" name="TextBox 5"/>
            <p:cNvSpPr txBox="1"/>
            <p:nvPr/>
          </p:nvSpPr>
          <p:spPr>
            <a:xfrm>
              <a:off x="5401786" y="368452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10110101 11011101 01010100 01110010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90445" y="3684520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IP Address: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7209" y="4151548"/>
              <a:ext cx="6075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&amp; 11111111 11111111 11000000 00000000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9231" y="4151548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Subnet Mask: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01786" y="4628967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10110101 11011101 01000000 00000000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5005" y="4628967"/>
              <a:ext cx="81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Result: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171848" y="4592430"/>
              <a:ext cx="584076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4193" y="5413993"/>
            <a:ext cx="10178424" cy="1344557"/>
            <a:chOff x="834193" y="5413993"/>
            <a:chExt cx="10178424" cy="1344557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834193" y="5586378"/>
              <a:ext cx="1627415" cy="989396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Extract host: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1786" y="5413993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10110101 11011101 01010100 01110010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0445" y="5413993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IP Address: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932" y="5881021"/>
              <a:ext cx="6282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&amp; ~(11111111 11111111 11000000 00000000)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9231" y="588102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Subnet Mask: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1786" y="635844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00000000 00000000 00010100 01110010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5005" y="6358440"/>
              <a:ext cx="81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Result: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192630" y="6321903"/>
              <a:ext cx="5819987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3"/>
          <p:cNvSpPr txBox="1">
            <a:spLocks/>
          </p:cNvSpPr>
          <p:nvPr/>
        </p:nvSpPr>
        <p:spPr>
          <a:xfrm>
            <a:off x="834193" y="2129820"/>
            <a:ext cx="2240145" cy="9533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network: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1786" y="1939392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90445" y="1939392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IP Address: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7209" y="2406420"/>
            <a:ext cx="607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&amp; 11111111 11111111 00000000 00000000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9231" y="240642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Subnet Mask: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1786" y="2883839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10110101 11011101 00000000 00000000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5005" y="2883839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Result: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1848" y="2847302"/>
            <a:ext cx="5840769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 flipH="1">
            <a:off x="4248638" y="202636"/>
            <a:ext cx="2718924" cy="1132068"/>
          </a:xfrm>
          <a:prstGeom prst="wedgeRectCallout">
            <a:avLst>
              <a:gd name="adj1" fmla="val 314"/>
              <a:gd name="adj2" fmla="val 102961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10 means this is a class B network</a:t>
            </a:r>
          </a:p>
        </p:txBody>
      </p:sp>
      <p:sp>
        <p:nvSpPr>
          <p:cNvPr id="33" name="Rectangular Callout 32"/>
          <p:cNvSpPr/>
          <p:nvPr/>
        </p:nvSpPr>
        <p:spPr>
          <a:xfrm flipH="1">
            <a:off x="7656298" y="155202"/>
            <a:ext cx="3795065" cy="1132068"/>
          </a:xfrm>
          <a:prstGeom prst="wedgeRectCallout">
            <a:avLst>
              <a:gd name="adj1" fmla="val 35032"/>
              <a:gd name="adj2" fmla="val 153712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Class B uses 16 bits total for the network name</a:t>
            </a:r>
          </a:p>
        </p:txBody>
      </p:sp>
      <p:sp>
        <p:nvSpPr>
          <p:cNvPr id="36" name="Rectangular Callout 35"/>
          <p:cNvSpPr/>
          <p:nvPr/>
        </p:nvSpPr>
        <p:spPr>
          <a:xfrm flipH="1">
            <a:off x="9055435" y="2317805"/>
            <a:ext cx="2933365" cy="1132068"/>
          </a:xfrm>
          <a:prstGeom prst="wedgeRectCallout">
            <a:avLst>
              <a:gd name="adj1" fmla="val 65330"/>
              <a:gd name="adj2" fmla="val 111439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Subnet mask is 255.255.192.0</a:t>
            </a:r>
          </a:p>
        </p:txBody>
      </p:sp>
    </p:spTree>
    <p:extLst>
      <p:ext uri="{BB962C8B-B14F-4D97-AF65-F5344CB8AC3E}">
        <p14:creationId xmlns:p14="http://schemas.microsoft.com/office/powerpoint/2010/main" val="2793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1" grpId="0" animBg="1"/>
      <p:bldP spid="33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N-Level Subnet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25" y="17500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2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10235" y="2494131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3425860" y="2292986"/>
            <a:ext cx="176784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4838100" y="2292986"/>
            <a:ext cx="3556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5193700" y="2292986"/>
            <a:ext cx="16764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82" y="5694207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43" y="569420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70" y="569420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93119" y="5292526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7" name="Straight Arrow Connector 16"/>
          <p:cNvCxnSpPr>
            <a:stCxn id="46" idx="2"/>
            <a:endCxn id="13" idx="0"/>
          </p:cNvCxnSpPr>
          <p:nvPr/>
        </p:nvCxnSpPr>
        <p:spPr>
          <a:xfrm flipH="1">
            <a:off x="7005104" y="4860368"/>
            <a:ext cx="1677024" cy="833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2"/>
            <a:endCxn id="14" idx="0"/>
          </p:cNvCxnSpPr>
          <p:nvPr/>
        </p:nvCxnSpPr>
        <p:spPr>
          <a:xfrm flipH="1">
            <a:off x="7872766" y="4860367"/>
            <a:ext cx="809363" cy="8338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6" idx="2"/>
            <a:endCxn id="15" idx="0"/>
          </p:cNvCxnSpPr>
          <p:nvPr/>
        </p:nvCxnSpPr>
        <p:spPr>
          <a:xfrm>
            <a:off x="8682128" y="4860368"/>
            <a:ext cx="1079764" cy="833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525000" y="1792233"/>
            <a:ext cx="1064295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6455" y="1792233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17955" y="1792233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23" name="Curved Up Arrow 22"/>
          <p:cNvSpPr/>
          <p:nvPr/>
        </p:nvSpPr>
        <p:spPr>
          <a:xfrm rot="10800000">
            <a:off x="4587240" y="831808"/>
            <a:ext cx="2759747" cy="834431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5193700" y="2292986"/>
            <a:ext cx="1676400" cy="75247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10800000">
            <a:off x="7420414" y="2504522"/>
            <a:ext cx="1740904" cy="1232395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6" idx="2"/>
            <a:endCxn id="14" idx="0"/>
          </p:cNvCxnSpPr>
          <p:nvPr/>
        </p:nvCxnSpPr>
        <p:spPr>
          <a:xfrm flipH="1">
            <a:off x="7872766" y="4860367"/>
            <a:ext cx="809363" cy="8338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8164550" y="4897872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2499360" y="5253750"/>
            <a:ext cx="3663196" cy="1456095"/>
            <a:chOff x="1219200" y="4876799"/>
            <a:chExt cx="518160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610"/>
                <a:gd name="adj2" fmla="val 184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length of subnet mask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208661" y="1792233"/>
            <a:ext cx="131633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pic>
        <p:nvPicPr>
          <p:cNvPr id="44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1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5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5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222263" y="3766113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48" name="Straight Arrow Connector 47"/>
          <p:cNvCxnSpPr>
            <a:stCxn id="8" idx="2"/>
            <a:endCxn id="44" idx="0"/>
          </p:cNvCxnSpPr>
          <p:nvPr/>
        </p:nvCxnSpPr>
        <p:spPr>
          <a:xfrm flipH="1">
            <a:off x="5237888" y="3588386"/>
            <a:ext cx="163221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45" idx="0"/>
          </p:cNvCxnSpPr>
          <p:nvPr/>
        </p:nvCxnSpPr>
        <p:spPr>
          <a:xfrm flipH="1">
            <a:off x="6650128" y="3588386"/>
            <a:ext cx="21997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6870100" y="3588386"/>
            <a:ext cx="1812028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46" idx="0"/>
          </p:cNvCxnSpPr>
          <p:nvPr/>
        </p:nvCxnSpPr>
        <p:spPr>
          <a:xfrm>
            <a:off x="6870100" y="3588386"/>
            <a:ext cx="1812028" cy="72905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>
          <a:xfrm rot="10800000">
            <a:off x="9222010" y="2494129"/>
            <a:ext cx="1173441" cy="254269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606920" y="3097568"/>
            <a:ext cx="7129471" cy="1531092"/>
            <a:chOff x="414979" y="3333623"/>
            <a:chExt cx="8263530" cy="1523216"/>
          </a:xfrm>
        </p:grpSpPr>
        <p:sp>
          <p:nvSpPr>
            <p:cNvPr id="67" name="Rectangle 6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Tree does not have a fixed depth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Increasingly specific subnet masks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6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Routing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1649363"/>
              </p:ext>
            </p:extLst>
          </p:nvPr>
        </p:nvGraphicFramePr>
        <p:xfrm>
          <a:off x="203200" y="1683471"/>
          <a:ext cx="1168926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702">
                  <a:extLst>
                    <a:ext uri="{9D8B030D-6E8A-4147-A177-3AD203B41FA5}">
                      <a16:colId xmlns:a16="http://schemas.microsoft.com/office/drawing/2014/main" val="3198800408"/>
                    </a:ext>
                  </a:extLst>
                </a:gridCol>
                <a:gridCol w="162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Address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After</a:t>
                      </a:r>
                      <a:r>
                        <a:rPr lang="en-US" sz="2400" baseline="0" dirty="0"/>
                        <a:t> Masking (in Binary)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******** ******** ********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00010010 ********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 ******** ********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********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1*******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128.42.222.0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11011110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1676400" y="4623955"/>
            <a:ext cx="8991600" cy="223404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128.42.222.198 matches four rows</a:t>
            </a:r>
          </a:p>
          <a:p>
            <a:pPr lvl="1"/>
            <a:r>
              <a:rPr lang="en-US" dirty="0"/>
              <a:t>Which router do we forward to?</a:t>
            </a:r>
          </a:p>
          <a:p>
            <a:r>
              <a:rPr lang="en-US" b="1" dirty="0"/>
              <a:t>Longest prefix matching</a:t>
            </a:r>
          </a:p>
          <a:p>
            <a:pPr lvl="1"/>
            <a:r>
              <a:rPr lang="en-US" dirty="0"/>
              <a:t>Use the row with the longest number of 1’s in the mask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1"/>
                </a:solidFill>
              </a:rPr>
              <a:t>most specific match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199" y="3982340"/>
            <a:ext cx="11689267" cy="444331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76884" y="1600200"/>
            <a:ext cx="5538716" cy="5105400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end-to-end on a network, through multiple hops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addresses</a:t>
            </a:r>
          </a:p>
          <a:p>
            <a:pPr lvl="1"/>
            <a:r>
              <a:rPr lang="en-US" dirty="0"/>
              <a:t>How to route packets</a:t>
            </a:r>
          </a:p>
          <a:p>
            <a:pPr lvl="2"/>
            <a:r>
              <a:rPr lang="en-US" dirty="0"/>
              <a:t>Scalability</a:t>
            </a:r>
          </a:p>
          <a:p>
            <a:pPr lvl="2"/>
            <a:r>
              <a:rPr lang="en-US" dirty="0"/>
              <a:t>Convergence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Question: does </a:t>
            </a:r>
            <a:r>
              <a:rPr lang="en-US" dirty="0" err="1"/>
              <a:t>subnetting</a:t>
            </a:r>
            <a:r>
              <a:rPr lang="en-US" dirty="0"/>
              <a:t> solve all the problems of class-based routing?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pPr marL="0" indent="0" algn="ctr">
              <a:buNone/>
            </a:pPr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/>
              <a:t>Classes are still </a:t>
            </a:r>
            <a:r>
              <a:rPr lang="en-US"/>
              <a:t>too coarse</a:t>
            </a:r>
            <a:endParaRPr lang="en-US" dirty="0"/>
          </a:p>
          <a:p>
            <a:pPr lvl="1"/>
            <a:r>
              <a:rPr lang="en-US" dirty="0"/>
              <a:t>Class A can be </a:t>
            </a:r>
            <a:r>
              <a:rPr lang="en-US" dirty="0" err="1"/>
              <a:t>subnetted</a:t>
            </a:r>
            <a:r>
              <a:rPr lang="en-US" dirty="0"/>
              <a:t>, but only 126 available</a:t>
            </a:r>
          </a:p>
          <a:p>
            <a:pPr lvl="1"/>
            <a:r>
              <a:rPr lang="en-US" dirty="0"/>
              <a:t>Class C is too small</a:t>
            </a:r>
          </a:p>
          <a:p>
            <a:pPr lvl="1"/>
            <a:r>
              <a:rPr lang="en-US" dirty="0"/>
              <a:t>Class B is nice, but there are only 16,398 available</a:t>
            </a:r>
          </a:p>
          <a:p>
            <a:r>
              <a:rPr lang="en-US" dirty="0"/>
              <a:t>Routing tables are still too big</a:t>
            </a:r>
          </a:p>
          <a:p>
            <a:pPr lvl="1"/>
            <a:r>
              <a:rPr lang="en-US" dirty="0"/>
              <a:t>2.1 million entries per router</a:t>
            </a:r>
          </a:p>
        </p:txBody>
      </p:sp>
    </p:spTree>
    <p:extLst>
      <p:ext uri="{BB962C8B-B14F-4D97-AF65-F5344CB8AC3E}">
        <p14:creationId xmlns:p14="http://schemas.microsoft.com/office/powerpoint/2010/main" val="33839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7C2-E21E-4E1E-A9CD-2AB6534F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Naming Hierarchy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0837C-BD15-43C5-886D-9139EA6710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Class-based hierarchy</a:t>
            </a:r>
          </a:p>
          <a:p>
            <a:r>
              <a:rPr lang="en-US" dirty="0"/>
              <a:t>First three bits of the IP address are the prefix</a:t>
            </a:r>
          </a:p>
          <a:p>
            <a:r>
              <a:rPr lang="en-US" dirty="0"/>
              <a:t>Each prefix denotes: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Class of network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Size of the network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“name” or prefix of the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0B8561-CAF3-4EB4-95D6-D931238E73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Classless Interdomain Routing (CIDR)</a:t>
            </a:r>
          </a:p>
          <a:p>
            <a:r>
              <a:rPr lang="en-US" dirty="0"/>
              <a:t>Each network is assigned a bitmask</a:t>
            </a:r>
          </a:p>
          <a:p>
            <a:r>
              <a:rPr lang="en-US" dirty="0"/>
              <a:t>The bitmask separates the network “name” portion of the IP address from the host portion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127A7-71FA-4FD8-8E3B-D2C59C7B14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00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59F9-B881-4146-A64B-29459536DFA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Original, Old School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3ACB58-6606-45C5-A4EC-4BA1CE732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Modern Method</a:t>
            </a:r>
          </a:p>
        </p:txBody>
      </p:sp>
    </p:spTree>
    <p:extLst>
      <p:ext uri="{BB962C8B-B14F-4D97-AF65-F5344CB8AC3E}">
        <p14:creationId xmlns:p14="http://schemas.microsoft.com/office/powerpoint/2010/main" val="411324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 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CIDR, pronounced ‘cider’</a:t>
            </a:r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Get rid of IP classes</a:t>
            </a:r>
          </a:p>
          <a:p>
            <a:pPr lvl="1"/>
            <a:r>
              <a:rPr lang="en-US" dirty="0"/>
              <a:t>Use bitmasks for all levels of routing</a:t>
            </a:r>
          </a:p>
          <a:p>
            <a:pPr lvl="1"/>
            <a:r>
              <a:rPr lang="en-US" dirty="0"/>
              <a:t>Aggregation to minimize FIB (Forwarding Information Base)</a:t>
            </a:r>
          </a:p>
          <a:p>
            <a:r>
              <a:rPr lang="en-US" dirty="0"/>
              <a:t>Arbitrary split between network and host</a:t>
            </a:r>
          </a:p>
          <a:p>
            <a:pPr lvl="1"/>
            <a:r>
              <a:rPr lang="en-US" dirty="0"/>
              <a:t>Specified as a bitmask or prefix length</a:t>
            </a:r>
          </a:p>
          <a:p>
            <a:pPr lvl="1"/>
            <a:r>
              <a:rPr lang="en-US" dirty="0"/>
              <a:t>Example: Northeastern</a:t>
            </a:r>
          </a:p>
          <a:p>
            <a:pPr lvl="2"/>
            <a:r>
              <a:rPr lang="en-US" dirty="0"/>
              <a:t>129.10.0.0 with </a:t>
            </a:r>
            <a:r>
              <a:rPr lang="en-US" dirty="0" err="1">
                <a:solidFill>
                  <a:schemeClr val="accent1"/>
                </a:solidFill>
              </a:rPr>
              <a:t>netmask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255.255.0.0</a:t>
            </a:r>
          </a:p>
          <a:p>
            <a:pPr lvl="2"/>
            <a:r>
              <a:rPr lang="en-US" dirty="0"/>
              <a:t>129.10.0.0 / 16</a:t>
            </a:r>
          </a:p>
        </p:txBody>
      </p:sp>
    </p:spTree>
    <p:extLst>
      <p:ext uri="{BB962C8B-B14F-4D97-AF65-F5344CB8AC3E}">
        <p14:creationId xmlns:p14="http://schemas.microsoft.com/office/powerpoint/2010/main" val="39818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CIDR Routing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2147040"/>
              </p:ext>
            </p:extLst>
          </p:nvPr>
        </p:nvGraphicFramePr>
        <p:xfrm>
          <a:off x="369506" y="1822657"/>
          <a:ext cx="11452987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Netmask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</a:rPr>
                        <a:t>Prefix After</a:t>
                      </a:r>
                      <a:r>
                        <a:rPr lang="en-US" sz="2400" baseline="0" dirty="0">
                          <a:latin typeface="+mn-lt"/>
                        </a:rPr>
                        <a:t> Masking (in Binary)</a:t>
                      </a:r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 Address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207.46.0 – 31.*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001*****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207.46.32</a:t>
                      </a:r>
                      <a:r>
                        <a:rPr lang="en-US" sz="2400" baseline="0" dirty="0"/>
                        <a:t> – 63.*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010*****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207.46.64 – 95.*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10******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207.46.128 – 191.*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207.46.192</a:t>
                      </a:r>
                      <a:r>
                        <a:rPr lang="en-US" sz="2400" baseline="0" dirty="0"/>
                        <a:t> – 255.*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3338" y="5183043"/>
            <a:ext cx="665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Hole in the Routing Table: No coverage for 96 – 127</a:t>
            </a:r>
          </a:p>
          <a:p>
            <a:pPr algn="r"/>
            <a:r>
              <a:rPr lang="en-US" sz="2400" dirty="0"/>
              <a:t>Missing entry: 207.46.96.0/19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69506" y="3918348"/>
            <a:ext cx="114529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CIDR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545773"/>
          </a:xfrm>
        </p:spPr>
        <p:txBody>
          <a:bodyPr>
            <a:normAutofit/>
          </a:bodyPr>
          <a:lstStyle/>
          <a:p>
            <a:r>
              <a:rPr lang="en-US" sz="2800" dirty="0"/>
              <a:t>Original use: aggregating class C ranges</a:t>
            </a:r>
          </a:p>
          <a:p>
            <a:r>
              <a:rPr lang="en-US" sz="2800" dirty="0"/>
              <a:t>One organization given contiguous class C ranges</a:t>
            </a:r>
          </a:p>
          <a:p>
            <a:pPr lvl="1"/>
            <a:r>
              <a:rPr lang="en-US" sz="2400" dirty="0"/>
              <a:t>Example: Microsoft, 207.46.192.* – 207.46.255.*</a:t>
            </a:r>
          </a:p>
          <a:p>
            <a:pPr lvl="1"/>
            <a:r>
              <a:rPr lang="en-US" sz="2400" dirty="0"/>
              <a:t>Represents 2</a:t>
            </a:r>
            <a:r>
              <a:rPr lang="en-US" sz="2400" baseline="30000" dirty="0"/>
              <a:t>6</a:t>
            </a:r>
            <a:r>
              <a:rPr lang="en-US" sz="2400" dirty="0"/>
              <a:t> = 64 class C ranges</a:t>
            </a:r>
          </a:p>
          <a:p>
            <a:pPr lvl="1"/>
            <a:r>
              <a:rPr lang="en-US" sz="2400" dirty="0"/>
              <a:t>Specified as CIDR address 207.46.192.0/18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8037" y="5441114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8037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8037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8656" y="5441112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00101110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818656" y="494981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656" y="448968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9372" y="5441114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11xxxxxx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9372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9372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66690" y="544111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xxxxxxxx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566690" y="4949809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66690" y="4489682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2137" y="4489685"/>
            <a:ext cx="1351127" cy="3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2136" y="4950657"/>
            <a:ext cx="1351127" cy="4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2137" y="5441114"/>
            <a:ext cx="1351127" cy="42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8591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5975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3885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92070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82162" y="39997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4924762" y="3947061"/>
            <a:ext cx="368300" cy="430174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8630103" y="4638976"/>
            <a:ext cx="385097" cy="2917914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89307" y="6242704"/>
            <a:ext cx="343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18 Bits Frozen By </a:t>
            </a:r>
            <a:r>
              <a:rPr lang="en-US" sz="2400" dirty="0" err="1"/>
              <a:t>Netmask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704300" y="6242703"/>
            <a:ext cx="223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 Arbitrary Bits</a:t>
            </a:r>
          </a:p>
        </p:txBody>
      </p:sp>
    </p:spTree>
    <p:extLst>
      <p:ext uri="{BB962C8B-B14F-4D97-AF65-F5344CB8AC3E}">
        <p14:creationId xmlns:p14="http://schemas.microsoft.com/office/powerpoint/2010/main" val="25827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Aggregation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5308536"/>
              </p:ext>
            </p:extLst>
          </p:nvPr>
        </p:nvGraphicFramePr>
        <p:xfrm>
          <a:off x="369506" y="2420864"/>
          <a:ext cx="11452987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Netmask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</a:rPr>
                        <a:t>Prefix After</a:t>
                      </a:r>
                      <a:r>
                        <a:rPr lang="en-US" sz="2400" baseline="0" dirty="0">
                          <a:latin typeface="+mn-lt"/>
                        </a:rPr>
                        <a:t> Masking (in Binary)</a:t>
                      </a:r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Next</a:t>
                      </a:r>
                      <a:r>
                        <a:rPr lang="en-US" sz="2400" baseline="0" dirty="0"/>
                        <a:t> Hop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001*****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10******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3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03200" y="5588950"/>
            <a:ext cx="11785600" cy="11166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Aggregation allows multiple routes to be compressed together to shrink the size of the routing table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9533" y="3181909"/>
            <a:ext cx="11689267" cy="911527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506" y="3247402"/>
            <a:ext cx="1937858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207.46.0.0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6228" y="3247401"/>
            <a:ext cx="1279918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5010" y="3247401"/>
            <a:ext cx="5142616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11001111 00101110 00****** ********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57599" y="3247401"/>
            <a:ext cx="2864894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9533" y="3181909"/>
            <a:ext cx="11689267" cy="1381545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9506" y="3261630"/>
            <a:ext cx="1937858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207.46.0.0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6228" y="3261629"/>
            <a:ext cx="1279918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45010" y="3261629"/>
            <a:ext cx="5142616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11001111 00101110 0******* ********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57599" y="3261629"/>
            <a:ext cx="2864894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48370" y="1681156"/>
            <a:ext cx="2910125" cy="615792"/>
          </a:xfrm>
          <a:prstGeom prst="wedgeRectCallout">
            <a:avLst>
              <a:gd name="adj1" fmla="val -24085"/>
              <a:gd name="adj2" fmla="val 20708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Same length netmask</a:t>
            </a:r>
          </a:p>
        </p:txBody>
      </p:sp>
      <p:sp>
        <p:nvSpPr>
          <p:cNvPr id="12" name="Rectangular Callout 11"/>
          <p:cNvSpPr/>
          <p:nvPr/>
        </p:nvSpPr>
        <p:spPr>
          <a:xfrm flipH="1">
            <a:off x="3950719" y="1681156"/>
            <a:ext cx="4731807" cy="615792"/>
          </a:xfrm>
          <a:prstGeom prst="wedgeRectCallout">
            <a:avLst>
              <a:gd name="adj1" fmla="val -8977"/>
              <a:gd name="adj2" fmla="val 205693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All bits match except for the last one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9008407" y="1681156"/>
            <a:ext cx="1699474" cy="615792"/>
          </a:xfrm>
          <a:prstGeom prst="wedgeRectCallout">
            <a:avLst>
              <a:gd name="adj1" fmla="val 11817"/>
              <a:gd name="adj2" fmla="val 202917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Same port</a:t>
            </a:r>
          </a:p>
        </p:txBody>
      </p:sp>
    </p:spTree>
    <p:extLst>
      <p:ext uri="{BB962C8B-B14F-4D97-AF65-F5344CB8AC3E}">
        <p14:creationId xmlns:p14="http://schemas.microsoft.com/office/powerpoint/2010/main" val="400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1" grpId="0" animBg="1"/>
      <p:bldP spid="22" grpId="0" animBg="1"/>
      <p:bldP spid="23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CIDR Routing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394960"/>
            <a:ext cx="8839200" cy="1463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www.cidr-report.org</a:t>
            </a:r>
            <a:endParaRPr lang="en-US" dirty="0"/>
          </a:p>
          <a:p>
            <a:r>
              <a:rPr lang="en-US" dirty="0"/>
              <a:t>CIDR has kept IP routing table sizes in check</a:t>
            </a:r>
          </a:p>
          <a:p>
            <a:pPr lvl="1"/>
            <a:r>
              <a:rPr lang="en-US" dirty="0"/>
              <a:t>Currently &gt;900,000 entries for a complete IP routing table</a:t>
            </a:r>
          </a:p>
          <a:p>
            <a:pPr lvl="1"/>
            <a:r>
              <a:rPr lang="en-US" dirty="0"/>
              <a:t>Only required by backbone routers</a:t>
            </a:r>
          </a:p>
        </p:txBody>
      </p:sp>
      <p:pic>
        <p:nvPicPr>
          <p:cNvPr id="1026" name="Picture 2" descr="D:\Classes\CS 4700\assets\bgp_rou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1" y="1570989"/>
            <a:ext cx="5648642" cy="383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5A33ED-D0E7-7248-8A9E-C0E003B4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2937" y="1456663"/>
            <a:ext cx="6221329" cy="37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14054" y="1600200"/>
            <a:ext cx="8991600" cy="5105400"/>
          </a:xfrm>
        </p:spPr>
        <p:txBody>
          <a:bodyPr/>
          <a:lstStyle/>
          <a:p>
            <a:r>
              <a:rPr lang="en-US" dirty="0"/>
              <a:t>Hierarchical addressing is critical for scalability</a:t>
            </a:r>
          </a:p>
          <a:p>
            <a:pPr lvl="1"/>
            <a:r>
              <a:rPr lang="en-US" dirty="0"/>
              <a:t>Not all routers need all information</a:t>
            </a:r>
          </a:p>
          <a:p>
            <a:pPr lvl="1"/>
            <a:r>
              <a:rPr lang="en-US" dirty="0"/>
              <a:t>Limited number of routers need to know about changes</a:t>
            </a:r>
          </a:p>
          <a:p>
            <a:r>
              <a:rPr lang="en-US" dirty="0"/>
              <a:t>Non-uniform hierarchy useful for heterogeneous networks</a:t>
            </a:r>
          </a:p>
          <a:p>
            <a:pPr lvl="1"/>
            <a:r>
              <a:rPr lang="en-US" dirty="0"/>
              <a:t>Class-based addressing is too course</a:t>
            </a:r>
          </a:p>
          <a:p>
            <a:pPr lvl="1"/>
            <a:r>
              <a:rPr lang="en-US" dirty="0"/>
              <a:t>CIDR improves scalability and granularity</a:t>
            </a:r>
          </a:p>
          <a:p>
            <a:r>
              <a:rPr lang="en-US" dirty="0"/>
              <a:t>Implementation challenges</a:t>
            </a:r>
          </a:p>
          <a:p>
            <a:pPr lvl="1"/>
            <a:r>
              <a:rPr lang="en-US" dirty="0"/>
              <a:t>Longest prefix matching is more difficult than schemes with no ambiguity</a:t>
            </a:r>
          </a:p>
        </p:txBody>
      </p:sp>
    </p:spTree>
    <p:extLst>
      <p:ext uri="{BB962C8B-B14F-4D97-AF65-F5344CB8AC3E}">
        <p14:creationId xmlns:p14="http://schemas.microsoft.com/office/powerpoint/2010/main" val="361280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IPs?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 address ranges controlled by IANA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Internet Assigned Number Authority</a:t>
            </a:r>
          </a:p>
          <a:p>
            <a:pPr lvl="1"/>
            <a:r>
              <a:rPr lang="en-US" dirty="0"/>
              <a:t>Roots go back to 1972, ARPANET, UCLA</a:t>
            </a:r>
          </a:p>
          <a:p>
            <a:pPr lvl="1"/>
            <a:r>
              <a:rPr lang="en-US" dirty="0"/>
              <a:t>Today, part of ICANN</a:t>
            </a:r>
          </a:p>
          <a:p>
            <a:r>
              <a:rPr lang="en-US" dirty="0"/>
              <a:t>IANA grants IPs to regional authorities</a:t>
            </a:r>
          </a:p>
          <a:p>
            <a:pPr lvl="1"/>
            <a:r>
              <a:rPr lang="en-US" dirty="0"/>
              <a:t>ARIN (American Registry of Internet Numbers) may grant you a range of IPs</a:t>
            </a:r>
          </a:p>
          <a:p>
            <a:pPr lvl="1"/>
            <a:r>
              <a:rPr lang="en-US" dirty="0"/>
              <a:t>You may then advertise routes to your new IP range</a:t>
            </a:r>
          </a:p>
          <a:p>
            <a:pPr lvl="1"/>
            <a:r>
              <a:rPr lang="en-US" dirty="0"/>
              <a:t>There are now secondary markets, auctions, …</a:t>
            </a:r>
          </a:p>
        </p:txBody>
      </p:sp>
      <p:pic>
        <p:nvPicPr>
          <p:cNvPr id="3074" name="Picture 2" descr="D:\Classes\CS 4700\assets\File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2146412"/>
            <a:ext cx="4134167" cy="15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6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  <a:endParaRPr lang="en-US" sz="4400" dirty="0">
              <a:solidFill>
                <a:srgbClr val="FF0000"/>
              </a:solidFill>
            </a:endParaRP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83410" y="1590583"/>
            <a:ext cx="4159571" cy="5105400"/>
          </a:xfrm>
        </p:spPr>
        <p:txBody>
          <a:bodyPr>
            <a:normAutofit/>
          </a:bodyPr>
          <a:lstStyle/>
          <a:p>
            <a:r>
              <a:rPr lang="en-US" sz="2800" dirty="0"/>
              <a:t>How to connect multiple LANs?</a:t>
            </a:r>
          </a:p>
          <a:p>
            <a:r>
              <a:rPr lang="en-US" sz="2800" dirty="0"/>
              <a:t>LANs may be incompatible</a:t>
            </a:r>
          </a:p>
          <a:p>
            <a:pPr lvl="1"/>
            <a:r>
              <a:rPr lang="en-US" sz="2500" dirty="0"/>
              <a:t>Ethernet, </a:t>
            </a:r>
            <a:r>
              <a:rPr lang="en-US" sz="2500" dirty="0" err="1"/>
              <a:t>Wifi</a:t>
            </a:r>
            <a:r>
              <a:rPr lang="en-US" sz="2500" dirty="0"/>
              <a:t>, etc…</a:t>
            </a:r>
          </a:p>
          <a:p>
            <a:r>
              <a:rPr lang="en-US" sz="2800" dirty="0"/>
              <a:t>Connected networks form an </a:t>
            </a:r>
            <a:r>
              <a:rPr lang="en-US" sz="2800" dirty="0">
                <a:solidFill>
                  <a:schemeClr val="accent1"/>
                </a:solidFill>
              </a:rPr>
              <a:t>internetwork</a:t>
            </a:r>
          </a:p>
          <a:p>
            <a:pPr lvl="1"/>
            <a:r>
              <a:rPr lang="en-US" sz="2500" dirty="0"/>
              <a:t>The Internet is the best-known example</a:t>
            </a:r>
          </a:p>
          <a:p>
            <a:endParaRPr lang="en-US" sz="2800" dirty="0"/>
          </a:p>
        </p:txBody>
      </p:sp>
      <p:sp>
        <p:nvSpPr>
          <p:cNvPr id="5" name="Cloud 4"/>
          <p:cNvSpPr/>
          <p:nvPr/>
        </p:nvSpPr>
        <p:spPr>
          <a:xfrm>
            <a:off x="6254814" y="1837097"/>
            <a:ext cx="2528974" cy="1592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8060206" y="3408054"/>
            <a:ext cx="2528974" cy="1592317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470542" y="5151707"/>
            <a:ext cx="2528974" cy="1592317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4911" y="2411005"/>
            <a:ext cx="977462" cy="1057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44912" y="3014253"/>
            <a:ext cx="1150541" cy="651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822374" y="2411005"/>
            <a:ext cx="140324" cy="4684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22373" y="2411005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40349" y="2633255"/>
            <a:ext cx="547470" cy="2462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167697" y="2142115"/>
            <a:ext cx="843760" cy="5453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844911" y="4724323"/>
            <a:ext cx="241724" cy="96450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086634" y="5640985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550731" y="3941616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141223" y="568357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14303" y="590582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8576478" y="400506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749558" y="422731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96106" y="3014254"/>
            <a:ext cx="83948" cy="12289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13108" y="4241682"/>
            <a:ext cx="66947" cy="9652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68223" y="5937353"/>
            <a:ext cx="866323" cy="2447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38" y="1837097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38" y="3014254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98" y="428150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59" y="5825627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79" y="2454312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25" y="497144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9" y="1613532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H="1">
            <a:off x="7722800" y="4608309"/>
            <a:ext cx="1001010" cy="2695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07595" y="4877894"/>
            <a:ext cx="154938" cy="8109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59712" y="3981963"/>
            <a:ext cx="735740" cy="165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141901" y="2820579"/>
            <a:ext cx="1025797" cy="8575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3" y="3593144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00" y="448647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6550555" y="2142115"/>
            <a:ext cx="889794" cy="374650"/>
            <a:chOff x="5026555" y="2142115"/>
            <a:chExt cx="889794" cy="374650"/>
          </a:xfrm>
        </p:grpSpPr>
        <p:sp>
          <p:nvSpPr>
            <p:cNvPr id="71" name="Parallelogram 7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7617713" y="2516765"/>
            <a:ext cx="889794" cy="374650"/>
            <a:chOff x="5026555" y="2142115"/>
            <a:chExt cx="889794" cy="374650"/>
          </a:xfrm>
        </p:grpSpPr>
        <p:sp>
          <p:nvSpPr>
            <p:cNvPr id="75" name="Parallelogram 74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6672739" y="2751981"/>
            <a:ext cx="889794" cy="374650"/>
            <a:chOff x="5026555" y="2142115"/>
            <a:chExt cx="889794" cy="374650"/>
          </a:xfrm>
        </p:grpSpPr>
        <p:sp>
          <p:nvSpPr>
            <p:cNvPr id="78" name="Parallelogram 77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8302106" y="3754291"/>
            <a:ext cx="889794" cy="374650"/>
            <a:chOff x="5026555" y="2142115"/>
            <a:chExt cx="889794" cy="374650"/>
          </a:xfrm>
        </p:grpSpPr>
        <p:sp>
          <p:nvSpPr>
            <p:cNvPr id="81" name="Parallelogram 8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9428091" y="4043160"/>
            <a:ext cx="889794" cy="374650"/>
            <a:chOff x="5026555" y="2142115"/>
            <a:chExt cx="889794" cy="374650"/>
          </a:xfrm>
        </p:grpSpPr>
        <p:sp>
          <p:nvSpPr>
            <p:cNvPr id="84" name="Parallelogram 83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8462152" y="4332031"/>
            <a:ext cx="889794" cy="374650"/>
            <a:chOff x="5026555" y="2142115"/>
            <a:chExt cx="889794" cy="374650"/>
          </a:xfrm>
        </p:grpSpPr>
        <p:sp>
          <p:nvSpPr>
            <p:cNvPr id="87" name="Parallelogram 8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6962698" y="5683571"/>
            <a:ext cx="889794" cy="374650"/>
            <a:chOff x="5026555" y="2142115"/>
            <a:chExt cx="889794" cy="374650"/>
          </a:xfrm>
        </p:grpSpPr>
        <p:sp>
          <p:nvSpPr>
            <p:cNvPr id="90" name="Parallelogram 89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5888745" y="6099494"/>
            <a:ext cx="889794" cy="374650"/>
            <a:chOff x="5026555" y="2142115"/>
            <a:chExt cx="889794" cy="374650"/>
          </a:xfrm>
        </p:grpSpPr>
        <p:sp>
          <p:nvSpPr>
            <p:cNvPr id="93" name="Parallelogram 92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5810173" y="5496246"/>
            <a:ext cx="889794" cy="374650"/>
            <a:chOff x="5026555" y="2142115"/>
            <a:chExt cx="889794" cy="374650"/>
          </a:xfrm>
        </p:grpSpPr>
        <p:sp>
          <p:nvSpPr>
            <p:cNvPr id="96" name="Parallelogram 95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 flipH="1">
            <a:off x="5617055" y="2775809"/>
            <a:ext cx="1492852" cy="535897"/>
            <a:chOff x="1219200" y="4876799"/>
            <a:chExt cx="5181605" cy="1384995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3" y="4876799"/>
              <a:ext cx="5181602" cy="135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2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Datagrams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8920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IP Datagrams are like a letter</a:t>
            </a:r>
          </a:p>
          <a:p>
            <a:pPr lvl="1"/>
            <a:r>
              <a:rPr lang="en-US" sz="2400" dirty="0"/>
              <a:t>Totally self-contained</a:t>
            </a:r>
          </a:p>
          <a:p>
            <a:pPr lvl="1"/>
            <a:r>
              <a:rPr lang="en-US" sz="2400" dirty="0"/>
              <a:t>Include all necessary addressing information</a:t>
            </a:r>
          </a:p>
          <a:p>
            <a:pPr lvl="1"/>
            <a:r>
              <a:rPr lang="en-US" sz="2400" dirty="0"/>
              <a:t>No advanced setup of connections or circuits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814270"/>
            <a:ext cx="85745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814268"/>
            <a:ext cx="94992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814270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03780" y="3814267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32438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32438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19792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19792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19792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58157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58157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58157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496522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34887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73252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11293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28299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Version: 4 for IPv4</a:t>
            </a:r>
          </a:p>
          <a:p>
            <a:r>
              <a:rPr lang="en-US" sz="2800" dirty="0"/>
              <a:t>Header Length: Number of 32-bit words (usually 5)</a:t>
            </a:r>
          </a:p>
          <a:p>
            <a:r>
              <a:rPr lang="en-US" sz="2800" dirty="0"/>
              <a:t>Type of Service: Priority information (unused)</a:t>
            </a:r>
          </a:p>
          <a:p>
            <a:r>
              <a:rPr lang="en-US" sz="2800" dirty="0"/>
              <a:t>Datagram Length: Length of header + data in bytes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66072" y="4712366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Limits packets to 65,535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4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Time to Live: decremented by each router</a:t>
            </a:r>
          </a:p>
          <a:p>
            <a:pPr lvl="1"/>
            <a:r>
              <a:rPr lang="en-US" sz="2500" dirty="0"/>
              <a:t>Used to kill looping packets</a:t>
            </a:r>
          </a:p>
          <a:p>
            <a:r>
              <a:rPr lang="en-US" sz="2800" dirty="0"/>
              <a:t>Protocol: ID of encapsulated protocol</a:t>
            </a:r>
          </a:p>
          <a:p>
            <a:pPr lvl="1"/>
            <a:r>
              <a:rPr lang="en-US" sz="2500" dirty="0"/>
              <a:t>6 = TCP, 17 = UDP</a:t>
            </a:r>
          </a:p>
          <a:p>
            <a:r>
              <a:rPr lang="en-US" sz="2800" dirty="0"/>
              <a:t>Checksum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1891629" y="5398473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8478"/>
                <a:gd name="adj2" fmla="val -810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Used to implement trace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0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4 and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Source and destination address</a:t>
            </a:r>
          </a:p>
          <a:p>
            <a:pPr lvl="1"/>
            <a:r>
              <a:rPr lang="en-US" sz="2500" dirty="0"/>
              <a:t>In theory, must be globally unique</a:t>
            </a:r>
          </a:p>
          <a:p>
            <a:pPr lvl="1"/>
            <a:r>
              <a:rPr lang="en-US" sz="2500" dirty="0"/>
              <a:t>In practice, this is often violated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485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3799840"/>
            <a:ext cx="10338382" cy="2905760"/>
          </a:xfrm>
        </p:spPr>
        <p:txBody>
          <a:bodyPr>
            <a:normAutofit/>
          </a:bodyPr>
          <a:lstStyle/>
          <a:p>
            <a:r>
              <a:rPr lang="en-US" sz="2800" dirty="0"/>
              <a:t>Problem: each network has its own Maximum Transmission Unit (MTU)</a:t>
            </a:r>
          </a:p>
          <a:p>
            <a:pPr lvl="1"/>
            <a:r>
              <a:rPr lang="en-US" sz="2400" dirty="0"/>
              <a:t>DARPA principles: networks allowed to be heterogeneous</a:t>
            </a:r>
          </a:p>
          <a:p>
            <a:pPr lvl="1"/>
            <a:r>
              <a:rPr lang="en-US" sz="2400" dirty="0"/>
              <a:t>Minimum MTU may not be known for a given path</a:t>
            </a:r>
          </a:p>
          <a:p>
            <a:r>
              <a:rPr lang="en-US" sz="2700" dirty="0"/>
              <a:t>IP Solution: fragmentation</a:t>
            </a:r>
          </a:p>
          <a:p>
            <a:pPr lvl="1"/>
            <a:r>
              <a:rPr lang="en-US" sz="2400" dirty="0"/>
              <a:t>Split datagrams into pieces when MTU is reduced</a:t>
            </a:r>
          </a:p>
          <a:p>
            <a:pPr lvl="1"/>
            <a:r>
              <a:rPr lang="en-US" sz="2400" dirty="0"/>
              <a:t>Reassemble original datagram at the receiver</a:t>
            </a:r>
          </a:p>
        </p:txBody>
      </p:sp>
      <p:sp>
        <p:nvSpPr>
          <p:cNvPr id="5" name="Cloud 4"/>
          <p:cNvSpPr/>
          <p:nvPr/>
        </p:nvSpPr>
        <p:spPr>
          <a:xfrm>
            <a:off x="1968188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999023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968365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4389780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7462865" y="2101036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4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54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69" y="189984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1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11578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2902" y="220666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99260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2158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5510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8588311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6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40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67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82737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32063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73241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22567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44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517072"/>
            <a:ext cx="91440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Identifier: a unique number for the original datagram</a:t>
            </a:r>
          </a:p>
          <a:p>
            <a:r>
              <a:rPr lang="en-US" sz="2800" dirty="0"/>
              <a:t>Flags: M flag, i.e. this is the last fragment</a:t>
            </a:r>
          </a:p>
          <a:p>
            <a:r>
              <a:rPr lang="en-US" sz="2800" dirty="0"/>
              <a:t>Offset: byte position of the first byte in the fragment</a:t>
            </a:r>
            <a:endParaRPr lang="en-US" sz="2500" dirty="0"/>
          </a:p>
          <a:p>
            <a:pPr lvl="1"/>
            <a:r>
              <a:rPr lang="en-US" sz="2500" dirty="0"/>
              <a:t>Divided by 8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4431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968188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999023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968365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4389780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7462865" y="2101036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4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54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69" y="189984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1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11578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2902" y="220666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9260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2158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5510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8588311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53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72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2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0718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671278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71278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1201" y="4080324"/>
            <a:ext cx="386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 = 123 Length 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3337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16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73942" y="3102776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1996, M = 1,</a:t>
            </a:r>
          </a:p>
          <a:p>
            <a:pPr algn="ctr"/>
            <a:r>
              <a:rPr lang="en-US" sz="2000" dirty="0"/>
              <a:t>ID=123, 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0660" y="5058068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1844, M = 0,</a:t>
            </a:r>
          </a:p>
          <a:p>
            <a:pPr algn="ctr"/>
            <a:r>
              <a:rPr lang="en-US" sz="2000" dirty="0"/>
              <a:t>ID = 123, Offset = 247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85354" y="41654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1976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36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5354" y="61496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36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6614806" y="454094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8014056" y="3032408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7904718" y="4944106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4356738" y="3936877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cxnSpLocks/>
            <a:stCxn id="49" idx="3"/>
          </p:cNvCxnSpPr>
          <p:nvPr/>
        </p:nvCxnSpPr>
        <p:spPr>
          <a:xfrm flipV="1">
            <a:off x="7334277" y="4255536"/>
            <a:ext cx="2004551" cy="10994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51" idx="3"/>
          </p:cNvCxnSpPr>
          <p:nvPr/>
        </p:nvCxnSpPr>
        <p:spPr>
          <a:xfrm flipV="1">
            <a:off x="7334277" y="4707188"/>
            <a:ext cx="1746173" cy="164247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02966" y="4004767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1976</a:t>
            </a:r>
          </a:p>
          <a:p>
            <a:pPr algn="r"/>
            <a:r>
              <a:rPr lang="en-US" sz="2400" dirty="0"/>
              <a:t>+ 1824</a:t>
            </a:r>
          </a:p>
          <a:p>
            <a:pPr algn="r"/>
            <a:r>
              <a:rPr lang="en-US" sz="2400" dirty="0"/>
              <a:t>= 3800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F4856E3-9E45-4F8B-825A-C2A255AE02F2}"/>
              </a:ext>
            </a:extLst>
          </p:cNvPr>
          <p:cNvSpPr/>
          <p:nvPr/>
        </p:nvSpPr>
        <p:spPr>
          <a:xfrm>
            <a:off x="8083200" y="5607817"/>
            <a:ext cx="3941774" cy="1021583"/>
          </a:xfrm>
          <a:prstGeom prst="wedgeRectCallout">
            <a:avLst>
              <a:gd name="adj1" fmla="val -56611"/>
              <a:gd name="adj2" fmla="val -454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247? Offset is the previous length divided by 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0ED079-9D2E-47DE-80EC-12F378F9BC0B}"/>
              </a:ext>
            </a:extLst>
          </p:cNvPr>
          <p:cNvCxnSpPr/>
          <p:nvPr/>
        </p:nvCxnSpPr>
        <p:spPr>
          <a:xfrm>
            <a:off x="5121590" y="2932713"/>
            <a:ext cx="0" cy="369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A35F50-6068-40DA-ADC2-4F1B10698955}"/>
              </a:ext>
            </a:extLst>
          </p:cNvPr>
          <p:cNvCxnSpPr/>
          <p:nvPr/>
        </p:nvCxnSpPr>
        <p:spPr>
          <a:xfrm>
            <a:off x="4685710" y="2708776"/>
            <a:ext cx="0" cy="369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499020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114182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535597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4608682" y="210103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11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71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8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57395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9257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2656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88308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62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2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1646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1646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0236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72574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09009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1347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4309" y="2982474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1996, M = 1,</a:t>
            </a:r>
          </a:p>
          <a:p>
            <a:pPr algn="ctr"/>
            <a:r>
              <a:rPr lang="en-US" sz="2000" dirty="0"/>
              <a:t>ID = 123, 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1028" y="4981300"/>
            <a:ext cx="264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1844, M = 0,</a:t>
            </a:r>
          </a:p>
          <a:p>
            <a:pPr algn="ctr"/>
            <a:r>
              <a:rPr lang="en-US" sz="2000" dirty="0"/>
              <a:t>ID = 123, Offset = 247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75722" y="404512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1976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27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5722" y="607283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27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33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2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84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2272" y="5648658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496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8031" y="4557120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516, M = 1,</a:t>
            </a:r>
          </a:p>
          <a:p>
            <a:pPr algn="ctr"/>
            <a:r>
              <a:rPr lang="en-US" sz="2000" dirty="0"/>
              <a:t>ID = 123, Offset = 185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31314" y="2982474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1,</a:t>
            </a:r>
          </a:p>
          <a:p>
            <a:pPr algn="ctr"/>
            <a:r>
              <a:rPr lang="en-US" sz="2000" dirty="0"/>
              <a:t>ID = 123, 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54452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16790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53225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5563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78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26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28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56487" y="6293051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32248" y="5201513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364, M = 0,</a:t>
            </a:r>
          </a:p>
          <a:p>
            <a:pPr algn="ctr"/>
            <a:r>
              <a:rPr lang="en-US" sz="2000" dirty="0"/>
              <a:t>ID = 123, Offset = 432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32249" y="3626867"/>
            <a:ext cx="264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1,</a:t>
            </a:r>
          </a:p>
          <a:p>
            <a:pPr algn="ctr"/>
            <a:r>
              <a:rPr lang="en-US" sz="2000" dirty="0"/>
              <a:t>ID = 123, Offset = 247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6939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6820132" y="5272667"/>
            <a:ext cx="1741387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4147" y="4778785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+ 496</a:t>
            </a:r>
          </a:p>
          <a:p>
            <a:pPr algn="r"/>
            <a:r>
              <a:rPr lang="en-US" sz="2400" dirty="0"/>
              <a:t>= 1976</a:t>
            </a:r>
          </a:p>
        </p:txBody>
      </p:sp>
      <p:sp>
        <p:nvSpPr>
          <p:cNvPr id="72" name="Up Arrow 71"/>
          <p:cNvSpPr/>
          <p:nvPr/>
        </p:nvSpPr>
        <p:spPr>
          <a:xfrm rot="9251038">
            <a:off x="6503974" y="4382668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7496179" y="27324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7422750" y="431227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4299521" y="272794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6200000">
            <a:off x="10353341" y="495881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6200000">
            <a:off x="10396623" y="33910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4343079" y="4735393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90292" y="1580395"/>
            <a:ext cx="5833830" cy="5125205"/>
          </a:xfrm>
        </p:spPr>
        <p:txBody>
          <a:bodyPr>
            <a:noAutofit/>
          </a:bodyPr>
          <a:lstStyle/>
          <a:p>
            <a:r>
              <a:rPr lang="en-US" sz="2400" dirty="0"/>
              <a:t>Performed at destination</a:t>
            </a:r>
          </a:p>
          <a:p>
            <a:r>
              <a:rPr lang="en-US" sz="2400" dirty="0"/>
              <a:t>All fragments with matching IDs belong together</a:t>
            </a:r>
          </a:p>
          <a:p>
            <a:pPr lvl="1"/>
            <a:r>
              <a:rPr lang="en-US" sz="2100" dirty="0"/>
              <a:t>Sort them by offset for reconstruction</a:t>
            </a:r>
          </a:p>
          <a:p>
            <a:r>
              <a:rPr lang="en-US" sz="2400" dirty="0"/>
              <a:t>M = 0 fragment gives us total data size</a:t>
            </a:r>
          </a:p>
          <a:p>
            <a:pPr lvl="1"/>
            <a:r>
              <a:rPr lang="en-US" sz="2000" dirty="0"/>
              <a:t>364 – 20 + 432 * 8 = 3800</a:t>
            </a:r>
          </a:p>
          <a:p>
            <a:r>
              <a:rPr lang="en-US" sz="2400" dirty="0"/>
              <a:t>Challenges:</a:t>
            </a:r>
          </a:p>
          <a:p>
            <a:pPr lvl="1"/>
            <a:r>
              <a:rPr lang="en-US" sz="2000" dirty="0"/>
              <a:t>Out-of-order fragments</a:t>
            </a:r>
          </a:p>
          <a:p>
            <a:pPr lvl="1"/>
            <a:r>
              <a:rPr lang="en-US" sz="2000" dirty="0"/>
              <a:t>Missing fragments</a:t>
            </a:r>
          </a:p>
          <a:p>
            <a:pPr lvl="1"/>
            <a:r>
              <a:rPr lang="en-US" sz="2000" dirty="0"/>
              <a:t>Duplicate fragments</a:t>
            </a:r>
          </a:p>
          <a:p>
            <a:pPr lvl="1"/>
            <a:r>
              <a:rPr lang="en-US" sz="2000" dirty="0"/>
              <a:t>Overlapping fragments</a:t>
            </a:r>
          </a:p>
          <a:p>
            <a:r>
              <a:rPr lang="en-US" sz="2400" dirty="0"/>
              <a:t>Basically, memory management nightmare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155424" y="1969545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6960" y="3253328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10614" y="4348178"/>
              <a:ext cx="607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496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8410" y="2840081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516, M = 1, ID = 123, Offset = 185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942" y="1580395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ID = 123,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55424" y="4559992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66960" y="5889081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4831" y="4992571"/>
              <a:ext cx="607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8410" y="5475834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364, M = 0, ID = 123, Offset = 432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878" y="4159452"/>
            <a:ext cx="508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ID = 123, Offset = 247</a:t>
            </a:r>
          </a:p>
        </p:txBody>
      </p:sp>
    </p:spTree>
    <p:extLst>
      <p:ext uri="{BB962C8B-B14F-4D97-AF65-F5344CB8AC3E}">
        <p14:creationId xmlns:p14="http://schemas.microsoft.com/office/powerpoint/2010/main" val="181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Highlights many key Internet characteristics</a:t>
            </a:r>
          </a:p>
          <a:p>
            <a:pPr lvl="1"/>
            <a:r>
              <a:rPr lang="en-US" dirty="0"/>
              <a:t>Decentralized and heterogeneous</a:t>
            </a:r>
          </a:p>
          <a:p>
            <a:pPr lvl="2"/>
            <a:r>
              <a:rPr lang="en-US" dirty="0"/>
              <a:t>Each network may choose its own MTU</a:t>
            </a:r>
          </a:p>
          <a:p>
            <a:pPr lvl="1"/>
            <a:r>
              <a:rPr lang="en-US" dirty="0"/>
              <a:t>Connectionless datagram protocol</a:t>
            </a:r>
          </a:p>
          <a:p>
            <a:pPr lvl="2"/>
            <a:r>
              <a:rPr lang="en-US" dirty="0"/>
              <a:t>Each fragment contains full routing information</a:t>
            </a:r>
          </a:p>
          <a:p>
            <a:pPr lvl="2"/>
            <a:r>
              <a:rPr lang="en-US" dirty="0"/>
              <a:t>Fragments can travel independently, on different paths</a:t>
            </a:r>
          </a:p>
          <a:p>
            <a:pPr lvl="1"/>
            <a:r>
              <a:rPr lang="en-US" dirty="0"/>
              <a:t>Best effort network</a:t>
            </a:r>
          </a:p>
          <a:p>
            <a:pPr lvl="2"/>
            <a:r>
              <a:rPr lang="en-US" dirty="0"/>
              <a:t>Routers/receiver may silently drop fragments</a:t>
            </a:r>
          </a:p>
          <a:p>
            <a:pPr lvl="2"/>
            <a:r>
              <a:rPr lang="en-US" dirty="0"/>
              <a:t>No requirement to alert the sender</a:t>
            </a:r>
          </a:p>
          <a:p>
            <a:pPr lvl="1"/>
            <a:r>
              <a:rPr lang="en-US" dirty="0"/>
              <a:t>Most work is done at the endpoints</a:t>
            </a:r>
          </a:p>
          <a:p>
            <a:pPr lvl="2"/>
            <a:r>
              <a:rPr lang="en-US" dirty="0"/>
              <a:t>i.e. reassembly</a:t>
            </a:r>
          </a:p>
        </p:txBody>
      </p:sp>
    </p:spTree>
    <p:extLst>
      <p:ext uri="{BB962C8B-B14F-4D97-AF65-F5344CB8AC3E}">
        <p14:creationId xmlns:p14="http://schemas.microsoft.com/office/powerpoint/2010/main" val="29935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211041"/>
            <a:ext cx="8839200" cy="2565678"/>
          </a:xfrm>
        </p:spPr>
        <p:txBody>
          <a:bodyPr>
            <a:normAutofit/>
          </a:bodyPr>
          <a:lstStyle/>
          <a:p>
            <a:r>
              <a:rPr lang="en-US" sz="2400" dirty="0"/>
              <a:t>Ad-hoc interconnection of networks</a:t>
            </a:r>
          </a:p>
          <a:p>
            <a:pPr lvl="1"/>
            <a:r>
              <a:rPr lang="en-US" sz="2000" dirty="0"/>
              <a:t>No organized topology</a:t>
            </a:r>
          </a:p>
          <a:p>
            <a:pPr lvl="1"/>
            <a:r>
              <a:rPr lang="en-US" sz="2000" dirty="0"/>
              <a:t>Vastly different technologies, link capacities</a:t>
            </a:r>
          </a:p>
          <a:p>
            <a:r>
              <a:rPr lang="en-US" sz="2400" dirty="0"/>
              <a:t>Packets travel end-to-end by hopping through networks</a:t>
            </a:r>
          </a:p>
          <a:p>
            <a:pPr lvl="1"/>
            <a:r>
              <a:rPr lang="en-US" sz="2100" dirty="0"/>
              <a:t>Routers “peer” (connect) different networks</a:t>
            </a:r>
          </a:p>
          <a:p>
            <a:pPr lvl="1"/>
            <a:r>
              <a:rPr lang="en-US" sz="2100" dirty="0"/>
              <a:t>Different packets may take different routes</a:t>
            </a:r>
          </a:p>
        </p:txBody>
      </p:sp>
      <p:sp>
        <p:nvSpPr>
          <p:cNvPr id="5" name="Cloud 4"/>
          <p:cNvSpPr/>
          <p:nvPr/>
        </p:nvSpPr>
        <p:spPr>
          <a:xfrm>
            <a:off x="2516828" y="163639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326943" y="163639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598255" y="2886464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7275510" y="2714814"/>
            <a:ext cx="2162855" cy="1078416"/>
          </a:xfrm>
          <a:prstGeom prst="clou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74204" y="2552964"/>
            <a:ext cx="611643" cy="7010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79681" y="1983837"/>
            <a:ext cx="851556" cy="4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16895" y="2552963"/>
            <a:ext cx="648477" cy="4523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75509" y="2432483"/>
            <a:ext cx="446604" cy="5728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8" y="233991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2" y="3056538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7" y="284349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17" y="1770793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4" y="171496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99" y="22934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03" y="212259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8" y="2792297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40347" y="342567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1859" y="18815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4006" y="174094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09637" y="32332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4</a:t>
            </a:r>
          </a:p>
        </p:txBody>
      </p:sp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01" y="16263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4" y="3269582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/>
          <p:cNvSpPr/>
          <p:nvPr/>
        </p:nvSpPr>
        <p:spPr>
          <a:xfrm>
            <a:off x="2528835" y="1920017"/>
            <a:ext cx="6672106" cy="1426866"/>
          </a:xfrm>
          <a:custGeom>
            <a:avLst/>
            <a:gdLst>
              <a:gd name="connsiteX0" fmla="*/ 0 w 6672106"/>
              <a:gd name="connsiteY0" fmla="*/ 120580 h 1426866"/>
              <a:gd name="connsiteX1" fmla="*/ 120580 w 6672106"/>
              <a:gd name="connsiteY1" fmla="*/ 130628 h 1426866"/>
              <a:gd name="connsiteX2" fmla="*/ 150725 w 6672106"/>
              <a:gd name="connsiteY2" fmla="*/ 140677 h 1426866"/>
              <a:gd name="connsiteX3" fmla="*/ 592853 w 6672106"/>
              <a:gd name="connsiteY3" fmla="*/ 160773 h 1426866"/>
              <a:gd name="connsiteX4" fmla="*/ 984739 w 6672106"/>
              <a:gd name="connsiteY4" fmla="*/ 150725 h 1426866"/>
              <a:gd name="connsiteX5" fmla="*/ 1034980 w 6672106"/>
              <a:gd name="connsiteY5" fmla="*/ 140677 h 1426866"/>
              <a:gd name="connsiteX6" fmla="*/ 1105319 w 6672106"/>
              <a:gd name="connsiteY6" fmla="*/ 130628 h 1426866"/>
              <a:gd name="connsiteX7" fmla="*/ 1266092 w 6672106"/>
              <a:gd name="connsiteY7" fmla="*/ 120580 h 1426866"/>
              <a:gd name="connsiteX8" fmla="*/ 2080009 w 6672106"/>
              <a:gd name="connsiteY8" fmla="*/ 120580 h 1426866"/>
              <a:gd name="connsiteX9" fmla="*/ 2140299 w 6672106"/>
              <a:gd name="connsiteY9" fmla="*/ 110532 h 1426866"/>
              <a:gd name="connsiteX10" fmla="*/ 2532185 w 6672106"/>
              <a:gd name="connsiteY10" fmla="*/ 90435 h 1426866"/>
              <a:gd name="connsiteX11" fmla="*/ 2582427 w 6672106"/>
              <a:gd name="connsiteY11" fmla="*/ 80387 h 1426866"/>
              <a:gd name="connsiteX12" fmla="*/ 2662813 w 6672106"/>
              <a:gd name="connsiteY12" fmla="*/ 60290 h 1426866"/>
              <a:gd name="connsiteX13" fmla="*/ 2692958 w 6672106"/>
              <a:gd name="connsiteY13" fmla="*/ 40193 h 1426866"/>
              <a:gd name="connsiteX14" fmla="*/ 2723103 w 6672106"/>
              <a:gd name="connsiteY14" fmla="*/ 30145 h 1426866"/>
              <a:gd name="connsiteX15" fmla="*/ 2903974 w 6672106"/>
              <a:gd name="connsiteY15" fmla="*/ 0 h 1426866"/>
              <a:gd name="connsiteX16" fmla="*/ 3526972 w 6672106"/>
              <a:gd name="connsiteY16" fmla="*/ 10048 h 1426866"/>
              <a:gd name="connsiteX17" fmla="*/ 3969099 w 6672106"/>
              <a:gd name="connsiteY17" fmla="*/ 20096 h 1426866"/>
              <a:gd name="connsiteX18" fmla="*/ 4009292 w 6672106"/>
              <a:gd name="connsiteY18" fmla="*/ 30145 h 1426866"/>
              <a:gd name="connsiteX19" fmla="*/ 4069583 w 6672106"/>
              <a:gd name="connsiteY19" fmla="*/ 40193 h 1426866"/>
              <a:gd name="connsiteX20" fmla="*/ 4109776 w 6672106"/>
              <a:gd name="connsiteY20" fmla="*/ 50241 h 1426866"/>
              <a:gd name="connsiteX21" fmla="*/ 4240405 w 6672106"/>
              <a:gd name="connsiteY21" fmla="*/ 70338 h 1426866"/>
              <a:gd name="connsiteX22" fmla="*/ 4310743 w 6672106"/>
              <a:gd name="connsiteY22" fmla="*/ 100483 h 1426866"/>
              <a:gd name="connsiteX23" fmla="*/ 4340888 w 6672106"/>
              <a:gd name="connsiteY23" fmla="*/ 110532 h 1426866"/>
              <a:gd name="connsiteX24" fmla="*/ 4401178 w 6672106"/>
              <a:gd name="connsiteY24" fmla="*/ 140677 h 1426866"/>
              <a:gd name="connsiteX25" fmla="*/ 4481565 w 6672106"/>
              <a:gd name="connsiteY25" fmla="*/ 190918 h 1426866"/>
              <a:gd name="connsiteX26" fmla="*/ 4521758 w 6672106"/>
              <a:gd name="connsiteY26" fmla="*/ 221063 h 1426866"/>
              <a:gd name="connsiteX27" fmla="*/ 4612194 w 6672106"/>
              <a:gd name="connsiteY27" fmla="*/ 271305 h 1426866"/>
              <a:gd name="connsiteX28" fmla="*/ 4642339 w 6672106"/>
              <a:gd name="connsiteY28" fmla="*/ 291402 h 1426866"/>
              <a:gd name="connsiteX29" fmla="*/ 4732774 w 6672106"/>
              <a:gd name="connsiteY29" fmla="*/ 321547 h 1426866"/>
              <a:gd name="connsiteX30" fmla="*/ 4793064 w 6672106"/>
              <a:gd name="connsiteY30" fmla="*/ 351692 h 1426866"/>
              <a:gd name="connsiteX31" fmla="*/ 4823209 w 6672106"/>
              <a:gd name="connsiteY31" fmla="*/ 371789 h 1426866"/>
              <a:gd name="connsiteX32" fmla="*/ 4853354 w 6672106"/>
              <a:gd name="connsiteY32" fmla="*/ 411982 h 1426866"/>
              <a:gd name="connsiteX33" fmla="*/ 4903596 w 6672106"/>
              <a:gd name="connsiteY33" fmla="*/ 482321 h 1426866"/>
              <a:gd name="connsiteX34" fmla="*/ 4943789 w 6672106"/>
              <a:gd name="connsiteY34" fmla="*/ 522514 h 1426866"/>
              <a:gd name="connsiteX35" fmla="*/ 5004079 w 6672106"/>
              <a:gd name="connsiteY35" fmla="*/ 602901 h 1426866"/>
              <a:gd name="connsiteX36" fmla="*/ 5014128 w 6672106"/>
              <a:gd name="connsiteY36" fmla="*/ 633046 h 1426866"/>
              <a:gd name="connsiteX37" fmla="*/ 5064369 w 6672106"/>
              <a:gd name="connsiteY37" fmla="*/ 703384 h 1426866"/>
              <a:gd name="connsiteX38" fmla="*/ 5084466 w 6672106"/>
              <a:gd name="connsiteY38" fmla="*/ 743578 h 1426866"/>
              <a:gd name="connsiteX39" fmla="*/ 5104563 w 6672106"/>
              <a:gd name="connsiteY39" fmla="*/ 773723 h 1426866"/>
              <a:gd name="connsiteX40" fmla="*/ 5124660 w 6672106"/>
              <a:gd name="connsiteY40" fmla="*/ 834013 h 1426866"/>
              <a:gd name="connsiteX41" fmla="*/ 5134708 w 6672106"/>
              <a:gd name="connsiteY41" fmla="*/ 874206 h 1426866"/>
              <a:gd name="connsiteX42" fmla="*/ 5154805 w 6672106"/>
              <a:gd name="connsiteY42" fmla="*/ 934496 h 1426866"/>
              <a:gd name="connsiteX43" fmla="*/ 5245240 w 6672106"/>
              <a:gd name="connsiteY43" fmla="*/ 1034980 h 1426866"/>
              <a:gd name="connsiteX44" fmla="*/ 5275385 w 6672106"/>
              <a:gd name="connsiteY44" fmla="*/ 1065125 h 1426866"/>
              <a:gd name="connsiteX45" fmla="*/ 5345723 w 6672106"/>
              <a:gd name="connsiteY45" fmla="*/ 1105318 h 1426866"/>
              <a:gd name="connsiteX46" fmla="*/ 5385917 w 6672106"/>
              <a:gd name="connsiteY46" fmla="*/ 1135463 h 1426866"/>
              <a:gd name="connsiteX47" fmla="*/ 5426110 w 6672106"/>
              <a:gd name="connsiteY47" fmla="*/ 1145512 h 1426866"/>
              <a:gd name="connsiteX48" fmla="*/ 5486400 w 6672106"/>
              <a:gd name="connsiteY48" fmla="*/ 1165608 h 1426866"/>
              <a:gd name="connsiteX49" fmla="*/ 5516545 w 6672106"/>
              <a:gd name="connsiteY49" fmla="*/ 1175657 h 1426866"/>
              <a:gd name="connsiteX50" fmla="*/ 5586884 w 6672106"/>
              <a:gd name="connsiteY50" fmla="*/ 1185705 h 1426866"/>
              <a:gd name="connsiteX51" fmla="*/ 5617029 w 6672106"/>
              <a:gd name="connsiteY51" fmla="*/ 1195754 h 1426866"/>
              <a:gd name="connsiteX52" fmla="*/ 5707464 w 6672106"/>
              <a:gd name="connsiteY52" fmla="*/ 1215850 h 1426866"/>
              <a:gd name="connsiteX53" fmla="*/ 5767754 w 6672106"/>
              <a:gd name="connsiteY53" fmla="*/ 1225899 h 1426866"/>
              <a:gd name="connsiteX54" fmla="*/ 5828044 w 6672106"/>
              <a:gd name="connsiteY54" fmla="*/ 1245995 h 1426866"/>
              <a:gd name="connsiteX55" fmla="*/ 5868238 w 6672106"/>
              <a:gd name="connsiteY55" fmla="*/ 1256044 h 1426866"/>
              <a:gd name="connsiteX56" fmla="*/ 5918479 w 6672106"/>
              <a:gd name="connsiteY56" fmla="*/ 1276140 h 1426866"/>
              <a:gd name="connsiteX57" fmla="*/ 6018963 w 6672106"/>
              <a:gd name="connsiteY57" fmla="*/ 1286189 h 1426866"/>
              <a:gd name="connsiteX58" fmla="*/ 6240027 w 6672106"/>
              <a:gd name="connsiteY58" fmla="*/ 1306285 h 1426866"/>
              <a:gd name="connsiteX59" fmla="*/ 6310365 w 6672106"/>
              <a:gd name="connsiteY59" fmla="*/ 1316334 h 1426866"/>
              <a:gd name="connsiteX60" fmla="*/ 6380703 w 6672106"/>
              <a:gd name="connsiteY60" fmla="*/ 1336430 h 1426866"/>
              <a:gd name="connsiteX61" fmla="*/ 6481187 w 6672106"/>
              <a:gd name="connsiteY61" fmla="*/ 1346479 h 1426866"/>
              <a:gd name="connsiteX62" fmla="*/ 6531429 w 6672106"/>
              <a:gd name="connsiteY62" fmla="*/ 1356527 h 1426866"/>
              <a:gd name="connsiteX63" fmla="*/ 6591719 w 6672106"/>
              <a:gd name="connsiteY63" fmla="*/ 1376624 h 1426866"/>
              <a:gd name="connsiteX64" fmla="*/ 6621864 w 6672106"/>
              <a:gd name="connsiteY64" fmla="*/ 1396721 h 1426866"/>
              <a:gd name="connsiteX65" fmla="*/ 6672106 w 6672106"/>
              <a:gd name="connsiteY65" fmla="*/ 1426866 h 142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72106" h="1426866">
                <a:moveTo>
                  <a:pt x="0" y="120580"/>
                </a:moveTo>
                <a:cubicBezTo>
                  <a:pt x="40193" y="123929"/>
                  <a:pt x="80601" y="125297"/>
                  <a:pt x="120580" y="130628"/>
                </a:cubicBezTo>
                <a:cubicBezTo>
                  <a:pt x="131079" y="132028"/>
                  <a:pt x="140177" y="139718"/>
                  <a:pt x="150725" y="140677"/>
                </a:cubicBezTo>
                <a:cubicBezTo>
                  <a:pt x="218854" y="146871"/>
                  <a:pt x="549489" y="159039"/>
                  <a:pt x="592853" y="160773"/>
                </a:cubicBezTo>
                <a:lnTo>
                  <a:pt x="984739" y="150725"/>
                </a:lnTo>
                <a:cubicBezTo>
                  <a:pt x="1001800" y="149950"/>
                  <a:pt x="1018134" y="143485"/>
                  <a:pt x="1034980" y="140677"/>
                </a:cubicBezTo>
                <a:cubicBezTo>
                  <a:pt x="1058342" y="136783"/>
                  <a:pt x="1081724" y="132680"/>
                  <a:pt x="1105319" y="130628"/>
                </a:cubicBezTo>
                <a:cubicBezTo>
                  <a:pt x="1158813" y="125976"/>
                  <a:pt x="1212501" y="123929"/>
                  <a:pt x="1266092" y="120580"/>
                </a:cubicBezTo>
                <a:cubicBezTo>
                  <a:pt x="1653049" y="128813"/>
                  <a:pt x="1725120" y="138324"/>
                  <a:pt x="2080009" y="120580"/>
                </a:cubicBezTo>
                <a:cubicBezTo>
                  <a:pt x="2100357" y="119563"/>
                  <a:pt x="2120002" y="112297"/>
                  <a:pt x="2140299" y="110532"/>
                </a:cubicBezTo>
                <a:cubicBezTo>
                  <a:pt x="2219073" y="103682"/>
                  <a:pt x="2468408" y="93334"/>
                  <a:pt x="2532185" y="90435"/>
                </a:cubicBezTo>
                <a:cubicBezTo>
                  <a:pt x="2548932" y="87086"/>
                  <a:pt x="2565785" y="84227"/>
                  <a:pt x="2582427" y="80387"/>
                </a:cubicBezTo>
                <a:cubicBezTo>
                  <a:pt x="2609340" y="74176"/>
                  <a:pt x="2662813" y="60290"/>
                  <a:pt x="2662813" y="60290"/>
                </a:cubicBezTo>
                <a:cubicBezTo>
                  <a:pt x="2672861" y="53591"/>
                  <a:pt x="2682156" y="45594"/>
                  <a:pt x="2692958" y="40193"/>
                </a:cubicBezTo>
                <a:cubicBezTo>
                  <a:pt x="2702432" y="35456"/>
                  <a:pt x="2712884" y="32932"/>
                  <a:pt x="2723103" y="30145"/>
                </a:cubicBezTo>
                <a:cubicBezTo>
                  <a:pt x="2821275" y="3371"/>
                  <a:pt x="2794131" y="10984"/>
                  <a:pt x="2903974" y="0"/>
                </a:cubicBezTo>
                <a:lnTo>
                  <a:pt x="3526972" y="10048"/>
                </a:lnTo>
                <a:lnTo>
                  <a:pt x="3969099" y="20096"/>
                </a:lnTo>
                <a:cubicBezTo>
                  <a:pt x="3982897" y="20671"/>
                  <a:pt x="3995750" y="27437"/>
                  <a:pt x="4009292" y="30145"/>
                </a:cubicBezTo>
                <a:cubicBezTo>
                  <a:pt x="4029271" y="34141"/>
                  <a:pt x="4049604" y="36197"/>
                  <a:pt x="4069583" y="40193"/>
                </a:cubicBezTo>
                <a:cubicBezTo>
                  <a:pt x="4083125" y="42901"/>
                  <a:pt x="4096154" y="47971"/>
                  <a:pt x="4109776" y="50241"/>
                </a:cubicBezTo>
                <a:cubicBezTo>
                  <a:pt x="4182970" y="62440"/>
                  <a:pt x="4178950" y="54974"/>
                  <a:pt x="4240405" y="70338"/>
                </a:cubicBezTo>
                <a:cubicBezTo>
                  <a:pt x="4278102" y="79762"/>
                  <a:pt x="4270493" y="83233"/>
                  <a:pt x="4310743" y="100483"/>
                </a:cubicBezTo>
                <a:cubicBezTo>
                  <a:pt x="4320479" y="104655"/>
                  <a:pt x="4331414" y="105795"/>
                  <a:pt x="4340888" y="110532"/>
                </a:cubicBezTo>
                <a:cubicBezTo>
                  <a:pt x="4418804" y="149490"/>
                  <a:pt x="4325407" y="115418"/>
                  <a:pt x="4401178" y="140677"/>
                </a:cubicBezTo>
                <a:cubicBezTo>
                  <a:pt x="4515051" y="226080"/>
                  <a:pt x="4371212" y="121948"/>
                  <a:pt x="4481565" y="190918"/>
                </a:cubicBezTo>
                <a:cubicBezTo>
                  <a:pt x="4495767" y="199794"/>
                  <a:pt x="4507824" y="211773"/>
                  <a:pt x="4521758" y="221063"/>
                </a:cubicBezTo>
                <a:cubicBezTo>
                  <a:pt x="4597072" y="271272"/>
                  <a:pt x="4545154" y="232996"/>
                  <a:pt x="4612194" y="271305"/>
                </a:cubicBezTo>
                <a:cubicBezTo>
                  <a:pt x="4622679" y="277297"/>
                  <a:pt x="4631191" y="286757"/>
                  <a:pt x="4642339" y="291402"/>
                </a:cubicBezTo>
                <a:cubicBezTo>
                  <a:pt x="4671670" y="303623"/>
                  <a:pt x="4706335" y="303921"/>
                  <a:pt x="4732774" y="321547"/>
                </a:cubicBezTo>
                <a:cubicBezTo>
                  <a:pt x="4771732" y="347519"/>
                  <a:pt x="4751462" y="337825"/>
                  <a:pt x="4793064" y="351692"/>
                </a:cubicBezTo>
                <a:cubicBezTo>
                  <a:pt x="4803112" y="358391"/>
                  <a:pt x="4814670" y="363250"/>
                  <a:pt x="4823209" y="371789"/>
                </a:cubicBezTo>
                <a:cubicBezTo>
                  <a:pt x="4835051" y="383631"/>
                  <a:pt x="4843620" y="398354"/>
                  <a:pt x="4853354" y="411982"/>
                </a:cubicBezTo>
                <a:cubicBezTo>
                  <a:pt x="4874194" y="441157"/>
                  <a:pt x="4878058" y="453135"/>
                  <a:pt x="4903596" y="482321"/>
                </a:cubicBezTo>
                <a:cubicBezTo>
                  <a:pt x="4916073" y="496580"/>
                  <a:pt x="4931659" y="507958"/>
                  <a:pt x="4943789" y="522514"/>
                </a:cubicBezTo>
                <a:cubicBezTo>
                  <a:pt x="4965232" y="548245"/>
                  <a:pt x="5004079" y="602901"/>
                  <a:pt x="5004079" y="602901"/>
                </a:cubicBezTo>
                <a:cubicBezTo>
                  <a:pt x="5007429" y="612949"/>
                  <a:pt x="5009391" y="623572"/>
                  <a:pt x="5014128" y="633046"/>
                </a:cubicBezTo>
                <a:cubicBezTo>
                  <a:pt x="5024761" y="654312"/>
                  <a:pt x="5052983" y="685166"/>
                  <a:pt x="5064369" y="703384"/>
                </a:cubicBezTo>
                <a:cubicBezTo>
                  <a:pt x="5072308" y="716087"/>
                  <a:pt x="5077034" y="730572"/>
                  <a:pt x="5084466" y="743578"/>
                </a:cubicBezTo>
                <a:cubicBezTo>
                  <a:pt x="5090458" y="754063"/>
                  <a:pt x="5097864" y="763675"/>
                  <a:pt x="5104563" y="773723"/>
                </a:cubicBezTo>
                <a:cubicBezTo>
                  <a:pt x="5111262" y="793820"/>
                  <a:pt x="5119522" y="813462"/>
                  <a:pt x="5124660" y="834013"/>
                </a:cubicBezTo>
                <a:cubicBezTo>
                  <a:pt x="5128009" y="847411"/>
                  <a:pt x="5130740" y="860978"/>
                  <a:pt x="5134708" y="874206"/>
                </a:cubicBezTo>
                <a:cubicBezTo>
                  <a:pt x="5140795" y="894496"/>
                  <a:pt x="5142095" y="917549"/>
                  <a:pt x="5154805" y="934496"/>
                </a:cubicBezTo>
                <a:cubicBezTo>
                  <a:pt x="5202002" y="997427"/>
                  <a:pt x="5173108" y="962848"/>
                  <a:pt x="5245240" y="1034980"/>
                </a:cubicBezTo>
                <a:cubicBezTo>
                  <a:pt x="5255288" y="1045028"/>
                  <a:pt x="5262675" y="1058770"/>
                  <a:pt x="5275385" y="1065125"/>
                </a:cubicBezTo>
                <a:cubicBezTo>
                  <a:pt x="5314632" y="1084749"/>
                  <a:pt x="5312585" y="1081649"/>
                  <a:pt x="5345723" y="1105318"/>
                </a:cubicBezTo>
                <a:cubicBezTo>
                  <a:pt x="5359351" y="1115052"/>
                  <a:pt x="5370938" y="1127973"/>
                  <a:pt x="5385917" y="1135463"/>
                </a:cubicBezTo>
                <a:cubicBezTo>
                  <a:pt x="5398269" y="1141639"/>
                  <a:pt x="5412882" y="1141544"/>
                  <a:pt x="5426110" y="1145512"/>
                </a:cubicBezTo>
                <a:cubicBezTo>
                  <a:pt x="5446400" y="1151599"/>
                  <a:pt x="5466303" y="1158909"/>
                  <a:pt x="5486400" y="1165608"/>
                </a:cubicBezTo>
                <a:cubicBezTo>
                  <a:pt x="5496448" y="1168957"/>
                  <a:pt x="5506060" y="1174159"/>
                  <a:pt x="5516545" y="1175657"/>
                </a:cubicBezTo>
                <a:lnTo>
                  <a:pt x="5586884" y="1185705"/>
                </a:lnTo>
                <a:cubicBezTo>
                  <a:pt x="5596932" y="1189055"/>
                  <a:pt x="5606845" y="1192844"/>
                  <a:pt x="5617029" y="1195754"/>
                </a:cubicBezTo>
                <a:cubicBezTo>
                  <a:pt x="5645253" y="1203818"/>
                  <a:pt x="5678974" y="1210670"/>
                  <a:pt x="5707464" y="1215850"/>
                </a:cubicBezTo>
                <a:cubicBezTo>
                  <a:pt x="5727509" y="1219495"/>
                  <a:pt x="5747988" y="1220958"/>
                  <a:pt x="5767754" y="1225899"/>
                </a:cubicBezTo>
                <a:cubicBezTo>
                  <a:pt x="5788305" y="1231037"/>
                  <a:pt x="5807754" y="1239908"/>
                  <a:pt x="5828044" y="1245995"/>
                </a:cubicBezTo>
                <a:cubicBezTo>
                  <a:pt x="5841272" y="1249963"/>
                  <a:pt x="5855136" y="1251677"/>
                  <a:pt x="5868238" y="1256044"/>
                </a:cubicBezTo>
                <a:cubicBezTo>
                  <a:pt x="5885349" y="1261748"/>
                  <a:pt x="5900792" y="1272603"/>
                  <a:pt x="5918479" y="1276140"/>
                </a:cubicBezTo>
                <a:cubicBezTo>
                  <a:pt x="5951487" y="1282742"/>
                  <a:pt x="5985468" y="1282839"/>
                  <a:pt x="6018963" y="1286189"/>
                </a:cubicBezTo>
                <a:cubicBezTo>
                  <a:pt x="6112739" y="1317447"/>
                  <a:pt x="6019438" y="1289316"/>
                  <a:pt x="6240027" y="1306285"/>
                </a:cubicBezTo>
                <a:cubicBezTo>
                  <a:pt x="6263641" y="1308102"/>
                  <a:pt x="6286919" y="1312984"/>
                  <a:pt x="6310365" y="1316334"/>
                </a:cubicBezTo>
                <a:cubicBezTo>
                  <a:pt x="6331838" y="1323492"/>
                  <a:pt x="6358623" y="1333276"/>
                  <a:pt x="6380703" y="1336430"/>
                </a:cubicBezTo>
                <a:cubicBezTo>
                  <a:pt x="6414026" y="1341191"/>
                  <a:pt x="6447821" y="1342030"/>
                  <a:pt x="6481187" y="1346479"/>
                </a:cubicBezTo>
                <a:cubicBezTo>
                  <a:pt x="6498116" y="1348736"/>
                  <a:pt x="6514952" y="1352033"/>
                  <a:pt x="6531429" y="1356527"/>
                </a:cubicBezTo>
                <a:cubicBezTo>
                  <a:pt x="6551866" y="1362101"/>
                  <a:pt x="6591719" y="1376624"/>
                  <a:pt x="6591719" y="1376624"/>
                </a:cubicBezTo>
                <a:cubicBezTo>
                  <a:pt x="6601767" y="1383323"/>
                  <a:pt x="6611379" y="1390729"/>
                  <a:pt x="6621864" y="1396721"/>
                </a:cubicBezTo>
                <a:cubicBezTo>
                  <a:pt x="6673700" y="1426342"/>
                  <a:pt x="6649123" y="1403883"/>
                  <a:pt x="6672106" y="1426866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18788" y="2120984"/>
            <a:ext cx="6782637" cy="1417916"/>
          </a:xfrm>
          <a:custGeom>
            <a:avLst/>
            <a:gdLst>
              <a:gd name="connsiteX0" fmla="*/ 0 w 6782637"/>
              <a:gd name="connsiteY0" fmla="*/ 0 h 1417916"/>
              <a:gd name="connsiteX1" fmla="*/ 50242 w 6782637"/>
              <a:gd name="connsiteY1" fmla="*/ 20096 h 1417916"/>
              <a:gd name="connsiteX2" fmla="*/ 80387 w 6782637"/>
              <a:gd name="connsiteY2" fmla="*/ 40193 h 1417916"/>
              <a:gd name="connsiteX3" fmla="*/ 120580 w 6782637"/>
              <a:gd name="connsiteY3" fmla="*/ 50241 h 1417916"/>
              <a:gd name="connsiteX4" fmla="*/ 180870 w 6782637"/>
              <a:gd name="connsiteY4" fmla="*/ 70338 h 1417916"/>
              <a:gd name="connsiteX5" fmla="*/ 261257 w 6782637"/>
              <a:gd name="connsiteY5" fmla="*/ 100483 h 1417916"/>
              <a:gd name="connsiteX6" fmla="*/ 321547 w 6782637"/>
              <a:gd name="connsiteY6" fmla="*/ 120580 h 1417916"/>
              <a:gd name="connsiteX7" fmla="*/ 452176 w 6782637"/>
              <a:gd name="connsiteY7" fmla="*/ 140677 h 1417916"/>
              <a:gd name="connsiteX8" fmla="*/ 482321 w 6782637"/>
              <a:gd name="connsiteY8" fmla="*/ 160773 h 1417916"/>
              <a:gd name="connsiteX9" fmla="*/ 542611 w 6782637"/>
              <a:gd name="connsiteY9" fmla="*/ 180870 h 1417916"/>
              <a:gd name="connsiteX10" fmla="*/ 612949 w 6782637"/>
              <a:gd name="connsiteY10" fmla="*/ 221063 h 1417916"/>
              <a:gd name="connsiteX11" fmla="*/ 643094 w 6782637"/>
              <a:gd name="connsiteY11" fmla="*/ 241160 h 1417916"/>
              <a:gd name="connsiteX12" fmla="*/ 683288 w 6782637"/>
              <a:gd name="connsiteY12" fmla="*/ 251209 h 1417916"/>
              <a:gd name="connsiteX13" fmla="*/ 713433 w 6782637"/>
              <a:gd name="connsiteY13" fmla="*/ 281354 h 1417916"/>
              <a:gd name="connsiteX14" fmla="*/ 783771 w 6782637"/>
              <a:gd name="connsiteY14" fmla="*/ 321547 h 1417916"/>
              <a:gd name="connsiteX15" fmla="*/ 884255 w 6782637"/>
              <a:gd name="connsiteY15" fmla="*/ 401934 h 1417916"/>
              <a:gd name="connsiteX16" fmla="*/ 974690 w 6782637"/>
              <a:gd name="connsiteY16" fmla="*/ 482321 h 1417916"/>
              <a:gd name="connsiteX17" fmla="*/ 1065125 w 6782637"/>
              <a:gd name="connsiteY17" fmla="*/ 552659 h 1417916"/>
              <a:gd name="connsiteX18" fmla="*/ 1125415 w 6782637"/>
              <a:gd name="connsiteY18" fmla="*/ 643094 h 1417916"/>
              <a:gd name="connsiteX19" fmla="*/ 1145512 w 6782637"/>
              <a:gd name="connsiteY19" fmla="*/ 673239 h 1417916"/>
              <a:gd name="connsiteX20" fmla="*/ 1165609 w 6782637"/>
              <a:gd name="connsiteY20" fmla="*/ 703384 h 1417916"/>
              <a:gd name="connsiteX21" fmla="*/ 1215850 w 6782637"/>
              <a:gd name="connsiteY21" fmla="*/ 773723 h 1417916"/>
              <a:gd name="connsiteX22" fmla="*/ 1266092 w 6782637"/>
              <a:gd name="connsiteY22" fmla="*/ 844061 h 1417916"/>
              <a:gd name="connsiteX23" fmla="*/ 1296237 w 6782637"/>
              <a:gd name="connsiteY23" fmla="*/ 884255 h 1417916"/>
              <a:gd name="connsiteX24" fmla="*/ 1326382 w 6782637"/>
              <a:gd name="connsiteY24" fmla="*/ 914400 h 1417916"/>
              <a:gd name="connsiteX25" fmla="*/ 1346479 w 6782637"/>
              <a:gd name="connsiteY25" fmla="*/ 944545 h 1417916"/>
              <a:gd name="connsiteX26" fmla="*/ 1396721 w 6782637"/>
              <a:gd name="connsiteY26" fmla="*/ 974690 h 1417916"/>
              <a:gd name="connsiteX27" fmla="*/ 1416817 w 6782637"/>
              <a:gd name="connsiteY27" fmla="*/ 1014883 h 1417916"/>
              <a:gd name="connsiteX28" fmla="*/ 1477108 w 6782637"/>
              <a:gd name="connsiteY28" fmla="*/ 1075173 h 1417916"/>
              <a:gd name="connsiteX29" fmla="*/ 1487156 w 6782637"/>
              <a:gd name="connsiteY29" fmla="*/ 1115367 h 1417916"/>
              <a:gd name="connsiteX30" fmla="*/ 1527349 w 6782637"/>
              <a:gd name="connsiteY30" fmla="*/ 1125415 h 1417916"/>
              <a:gd name="connsiteX31" fmla="*/ 1567543 w 6782637"/>
              <a:gd name="connsiteY31" fmla="*/ 1155560 h 1417916"/>
              <a:gd name="connsiteX32" fmla="*/ 1597688 w 6782637"/>
              <a:gd name="connsiteY32" fmla="*/ 1175657 h 1417916"/>
              <a:gd name="connsiteX33" fmla="*/ 1627833 w 6782637"/>
              <a:gd name="connsiteY33" fmla="*/ 1185705 h 1417916"/>
              <a:gd name="connsiteX34" fmla="*/ 1657978 w 6782637"/>
              <a:gd name="connsiteY34" fmla="*/ 1215850 h 1417916"/>
              <a:gd name="connsiteX35" fmla="*/ 1688123 w 6782637"/>
              <a:gd name="connsiteY35" fmla="*/ 1225899 h 1417916"/>
              <a:gd name="connsiteX36" fmla="*/ 1718268 w 6782637"/>
              <a:gd name="connsiteY36" fmla="*/ 1245995 h 1417916"/>
              <a:gd name="connsiteX37" fmla="*/ 1959428 w 6782637"/>
              <a:gd name="connsiteY37" fmla="*/ 1235947 h 1417916"/>
              <a:gd name="connsiteX38" fmla="*/ 2019718 w 6782637"/>
              <a:gd name="connsiteY38" fmla="*/ 1215850 h 1417916"/>
              <a:gd name="connsiteX39" fmla="*/ 2049864 w 6782637"/>
              <a:gd name="connsiteY39" fmla="*/ 1205802 h 1417916"/>
              <a:gd name="connsiteX40" fmla="*/ 2080009 w 6782637"/>
              <a:gd name="connsiteY40" fmla="*/ 1195754 h 1417916"/>
              <a:gd name="connsiteX41" fmla="*/ 2180492 w 6782637"/>
              <a:gd name="connsiteY41" fmla="*/ 1165609 h 1417916"/>
              <a:gd name="connsiteX42" fmla="*/ 2250831 w 6782637"/>
              <a:gd name="connsiteY42" fmla="*/ 1145512 h 1417916"/>
              <a:gd name="connsiteX43" fmla="*/ 2301072 w 6782637"/>
              <a:gd name="connsiteY43" fmla="*/ 1125415 h 1417916"/>
              <a:gd name="connsiteX44" fmla="*/ 2381459 w 6782637"/>
              <a:gd name="connsiteY44" fmla="*/ 1115367 h 1417916"/>
              <a:gd name="connsiteX45" fmla="*/ 2421653 w 6782637"/>
              <a:gd name="connsiteY45" fmla="*/ 1105318 h 1417916"/>
              <a:gd name="connsiteX46" fmla="*/ 2471894 w 6782637"/>
              <a:gd name="connsiteY46" fmla="*/ 1095270 h 1417916"/>
              <a:gd name="connsiteX47" fmla="*/ 2502039 w 6782637"/>
              <a:gd name="connsiteY47" fmla="*/ 1075173 h 1417916"/>
              <a:gd name="connsiteX48" fmla="*/ 2572378 w 6782637"/>
              <a:gd name="connsiteY48" fmla="*/ 1034980 h 1417916"/>
              <a:gd name="connsiteX49" fmla="*/ 2642716 w 6782637"/>
              <a:gd name="connsiteY49" fmla="*/ 984738 h 1417916"/>
              <a:gd name="connsiteX50" fmla="*/ 2682910 w 6782637"/>
              <a:gd name="connsiteY50" fmla="*/ 974690 h 1417916"/>
              <a:gd name="connsiteX51" fmla="*/ 2783393 w 6782637"/>
              <a:gd name="connsiteY51" fmla="*/ 924448 h 1417916"/>
              <a:gd name="connsiteX52" fmla="*/ 2843683 w 6782637"/>
              <a:gd name="connsiteY52" fmla="*/ 874206 h 1417916"/>
              <a:gd name="connsiteX53" fmla="*/ 2883877 w 6782637"/>
              <a:gd name="connsiteY53" fmla="*/ 844061 h 1417916"/>
              <a:gd name="connsiteX54" fmla="*/ 2954215 w 6782637"/>
              <a:gd name="connsiteY54" fmla="*/ 803868 h 1417916"/>
              <a:gd name="connsiteX55" fmla="*/ 2984360 w 6782637"/>
              <a:gd name="connsiteY55" fmla="*/ 773723 h 1417916"/>
              <a:gd name="connsiteX56" fmla="*/ 3024554 w 6782637"/>
              <a:gd name="connsiteY56" fmla="*/ 743578 h 1417916"/>
              <a:gd name="connsiteX57" fmla="*/ 3114989 w 6782637"/>
              <a:gd name="connsiteY57" fmla="*/ 683288 h 1417916"/>
              <a:gd name="connsiteX58" fmla="*/ 3145134 w 6782637"/>
              <a:gd name="connsiteY58" fmla="*/ 663191 h 1417916"/>
              <a:gd name="connsiteX59" fmla="*/ 3175279 w 6782637"/>
              <a:gd name="connsiteY59" fmla="*/ 643094 h 1417916"/>
              <a:gd name="connsiteX60" fmla="*/ 3205424 w 6782637"/>
              <a:gd name="connsiteY60" fmla="*/ 633046 h 1417916"/>
              <a:gd name="connsiteX61" fmla="*/ 3265714 w 6782637"/>
              <a:gd name="connsiteY61" fmla="*/ 582804 h 1417916"/>
              <a:gd name="connsiteX62" fmla="*/ 3356149 w 6782637"/>
              <a:gd name="connsiteY62" fmla="*/ 512466 h 1417916"/>
              <a:gd name="connsiteX63" fmla="*/ 3396343 w 6782637"/>
              <a:gd name="connsiteY63" fmla="*/ 492369 h 1417916"/>
              <a:gd name="connsiteX64" fmla="*/ 3486778 w 6782637"/>
              <a:gd name="connsiteY64" fmla="*/ 411982 h 1417916"/>
              <a:gd name="connsiteX65" fmla="*/ 3526971 w 6782637"/>
              <a:gd name="connsiteY65" fmla="*/ 401934 h 1417916"/>
              <a:gd name="connsiteX66" fmla="*/ 3547068 w 6782637"/>
              <a:gd name="connsiteY66" fmla="*/ 371789 h 1417916"/>
              <a:gd name="connsiteX67" fmla="*/ 3587261 w 6782637"/>
              <a:gd name="connsiteY67" fmla="*/ 351692 h 1417916"/>
              <a:gd name="connsiteX68" fmla="*/ 3617406 w 6782637"/>
              <a:gd name="connsiteY68" fmla="*/ 331595 h 1417916"/>
              <a:gd name="connsiteX69" fmla="*/ 3687745 w 6782637"/>
              <a:gd name="connsiteY69" fmla="*/ 301450 h 1417916"/>
              <a:gd name="connsiteX70" fmla="*/ 3748035 w 6782637"/>
              <a:gd name="connsiteY70" fmla="*/ 291402 h 1417916"/>
              <a:gd name="connsiteX71" fmla="*/ 3808325 w 6782637"/>
              <a:gd name="connsiteY71" fmla="*/ 271305 h 1417916"/>
              <a:gd name="connsiteX72" fmla="*/ 3999244 w 6782637"/>
              <a:gd name="connsiteY72" fmla="*/ 241160 h 1417916"/>
              <a:gd name="connsiteX73" fmla="*/ 4079631 w 6782637"/>
              <a:gd name="connsiteY73" fmla="*/ 221063 h 1417916"/>
              <a:gd name="connsiteX74" fmla="*/ 4119824 w 6782637"/>
              <a:gd name="connsiteY74" fmla="*/ 211015 h 1417916"/>
              <a:gd name="connsiteX75" fmla="*/ 4240404 w 6782637"/>
              <a:gd name="connsiteY75" fmla="*/ 200967 h 1417916"/>
              <a:gd name="connsiteX76" fmla="*/ 4280598 w 6782637"/>
              <a:gd name="connsiteY76" fmla="*/ 190918 h 1417916"/>
              <a:gd name="connsiteX77" fmla="*/ 4330839 w 6782637"/>
              <a:gd name="connsiteY77" fmla="*/ 180870 h 1417916"/>
              <a:gd name="connsiteX78" fmla="*/ 4360984 w 6782637"/>
              <a:gd name="connsiteY78" fmla="*/ 170822 h 1417916"/>
              <a:gd name="connsiteX79" fmla="*/ 4572000 w 6782637"/>
              <a:gd name="connsiteY79" fmla="*/ 180870 h 1417916"/>
              <a:gd name="connsiteX80" fmla="*/ 4612193 w 6782637"/>
              <a:gd name="connsiteY80" fmla="*/ 190918 h 1417916"/>
              <a:gd name="connsiteX81" fmla="*/ 4712677 w 6782637"/>
              <a:gd name="connsiteY81" fmla="*/ 231112 h 1417916"/>
              <a:gd name="connsiteX82" fmla="*/ 4783015 w 6782637"/>
              <a:gd name="connsiteY82" fmla="*/ 271305 h 1417916"/>
              <a:gd name="connsiteX83" fmla="*/ 4813160 w 6782637"/>
              <a:gd name="connsiteY83" fmla="*/ 311499 h 1417916"/>
              <a:gd name="connsiteX84" fmla="*/ 4853354 w 6782637"/>
              <a:gd name="connsiteY84" fmla="*/ 331595 h 1417916"/>
              <a:gd name="connsiteX85" fmla="*/ 4863402 w 6782637"/>
              <a:gd name="connsiteY85" fmla="*/ 361740 h 1417916"/>
              <a:gd name="connsiteX86" fmla="*/ 4893547 w 6782637"/>
              <a:gd name="connsiteY86" fmla="*/ 391885 h 1417916"/>
              <a:gd name="connsiteX87" fmla="*/ 4933740 w 6782637"/>
              <a:gd name="connsiteY87" fmla="*/ 482321 h 1417916"/>
              <a:gd name="connsiteX88" fmla="*/ 4973934 w 6782637"/>
              <a:gd name="connsiteY88" fmla="*/ 512466 h 1417916"/>
              <a:gd name="connsiteX89" fmla="*/ 4994031 w 6782637"/>
              <a:gd name="connsiteY89" fmla="*/ 542611 h 1417916"/>
              <a:gd name="connsiteX90" fmla="*/ 5024176 w 6782637"/>
              <a:gd name="connsiteY90" fmla="*/ 582804 h 1417916"/>
              <a:gd name="connsiteX91" fmla="*/ 5064369 w 6782637"/>
              <a:gd name="connsiteY91" fmla="*/ 653143 h 1417916"/>
              <a:gd name="connsiteX92" fmla="*/ 5104562 w 6782637"/>
              <a:gd name="connsiteY92" fmla="*/ 723481 h 1417916"/>
              <a:gd name="connsiteX93" fmla="*/ 5144756 w 6782637"/>
              <a:gd name="connsiteY93" fmla="*/ 793820 h 1417916"/>
              <a:gd name="connsiteX94" fmla="*/ 5215094 w 6782637"/>
              <a:gd name="connsiteY94" fmla="*/ 884255 h 1417916"/>
              <a:gd name="connsiteX95" fmla="*/ 5255288 w 6782637"/>
              <a:gd name="connsiteY95" fmla="*/ 904351 h 1417916"/>
              <a:gd name="connsiteX96" fmla="*/ 5265336 w 6782637"/>
              <a:gd name="connsiteY96" fmla="*/ 934496 h 1417916"/>
              <a:gd name="connsiteX97" fmla="*/ 5335675 w 6782637"/>
              <a:gd name="connsiteY97" fmla="*/ 964641 h 1417916"/>
              <a:gd name="connsiteX98" fmla="*/ 5345723 w 6782637"/>
              <a:gd name="connsiteY98" fmla="*/ 994787 h 1417916"/>
              <a:gd name="connsiteX99" fmla="*/ 5385916 w 6782637"/>
              <a:gd name="connsiteY99" fmla="*/ 1004835 h 1417916"/>
              <a:gd name="connsiteX100" fmla="*/ 5416061 w 6782637"/>
              <a:gd name="connsiteY100" fmla="*/ 1014883 h 1417916"/>
              <a:gd name="connsiteX101" fmla="*/ 5456255 w 6782637"/>
              <a:gd name="connsiteY101" fmla="*/ 1034980 h 1417916"/>
              <a:gd name="connsiteX102" fmla="*/ 5486400 w 6782637"/>
              <a:gd name="connsiteY102" fmla="*/ 1055077 h 1417916"/>
              <a:gd name="connsiteX103" fmla="*/ 5526593 w 6782637"/>
              <a:gd name="connsiteY103" fmla="*/ 1065125 h 1417916"/>
              <a:gd name="connsiteX104" fmla="*/ 5586883 w 6782637"/>
              <a:gd name="connsiteY104" fmla="*/ 1085222 h 1417916"/>
              <a:gd name="connsiteX105" fmla="*/ 5647173 w 6782637"/>
              <a:gd name="connsiteY105" fmla="*/ 1105318 h 1417916"/>
              <a:gd name="connsiteX106" fmla="*/ 5677318 w 6782637"/>
              <a:gd name="connsiteY106" fmla="*/ 1115367 h 1417916"/>
              <a:gd name="connsiteX107" fmla="*/ 5717512 w 6782637"/>
              <a:gd name="connsiteY107" fmla="*/ 1125415 h 1417916"/>
              <a:gd name="connsiteX108" fmla="*/ 5797899 w 6782637"/>
              <a:gd name="connsiteY108" fmla="*/ 1155560 h 1417916"/>
              <a:gd name="connsiteX109" fmla="*/ 5888334 w 6782637"/>
              <a:gd name="connsiteY109" fmla="*/ 1185705 h 1417916"/>
              <a:gd name="connsiteX110" fmla="*/ 5988817 w 6782637"/>
              <a:gd name="connsiteY110" fmla="*/ 1225899 h 1417916"/>
              <a:gd name="connsiteX111" fmla="*/ 6018962 w 6782637"/>
              <a:gd name="connsiteY111" fmla="*/ 1235947 h 1417916"/>
              <a:gd name="connsiteX112" fmla="*/ 6129494 w 6782637"/>
              <a:gd name="connsiteY112" fmla="*/ 1276140 h 1417916"/>
              <a:gd name="connsiteX113" fmla="*/ 6159639 w 6782637"/>
              <a:gd name="connsiteY113" fmla="*/ 1286189 h 1417916"/>
              <a:gd name="connsiteX114" fmla="*/ 6189784 w 6782637"/>
              <a:gd name="connsiteY114" fmla="*/ 1306285 h 1417916"/>
              <a:gd name="connsiteX115" fmla="*/ 6250075 w 6782637"/>
              <a:gd name="connsiteY115" fmla="*/ 1316334 h 1417916"/>
              <a:gd name="connsiteX116" fmla="*/ 6320413 w 6782637"/>
              <a:gd name="connsiteY116" fmla="*/ 1346479 h 1417916"/>
              <a:gd name="connsiteX117" fmla="*/ 6400800 w 6782637"/>
              <a:gd name="connsiteY117" fmla="*/ 1366576 h 1417916"/>
              <a:gd name="connsiteX118" fmla="*/ 6461090 w 6782637"/>
              <a:gd name="connsiteY118" fmla="*/ 1386672 h 1417916"/>
              <a:gd name="connsiteX119" fmla="*/ 6521380 w 6782637"/>
              <a:gd name="connsiteY119" fmla="*/ 1396721 h 1417916"/>
              <a:gd name="connsiteX120" fmla="*/ 6611815 w 6782637"/>
              <a:gd name="connsiteY120" fmla="*/ 1416817 h 1417916"/>
              <a:gd name="connsiteX121" fmla="*/ 6782637 w 6782637"/>
              <a:gd name="connsiteY121" fmla="*/ 1416817 h 141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782637" h="1417916">
                <a:moveTo>
                  <a:pt x="0" y="0"/>
                </a:moveTo>
                <a:cubicBezTo>
                  <a:pt x="16747" y="6699"/>
                  <a:pt x="34109" y="12030"/>
                  <a:pt x="50242" y="20096"/>
                </a:cubicBezTo>
                <a:cubicBezTo>
                  <a:pt x="61044" y="25497"/>
                  <a:pt x="69287" y="35436"/>
                  <a:pt x="80387" y="40193"/>
                </a:cubicBezTo>
                <a:cubicBezTo>
                  <a:pt x="93080" y="45633"/>
                  <a:pt x="107352" y="46273"/>
                  <a:pt x="120580" y="50241"/>
                </a:cubicBezTo>
                <a:cubicBezTo>
                  <a:pt x="140870" y="56328"/>
                  <a:pt x="180870" y="70338"/>
                  <a:pt x="180870" y="70338"/>
                </a:cubicBezTo>
                <a:cubicBezTo>
                  <a:pt x="233331" y="105312"/>
                  <a:pt x="187710" y="80425"/>
                  <a:pt x="261257" y="100483"/>
                </a:cubicBezTo>
                <a:cubicBezTo>
                  <a:pt x="281694" y="106057"/>
                  <a:pt x="300576" y="117584"/>
                  <a:pt x="321547" y="120580"/>
                </a:cubicBezTo>
                <a:cubicBezTo>
                  <a:pt x="412055" y="133509"/>
                  <a:pt x="368524" y="126734"/>
                  <a:pt x="452176" y="140677"/>
                </a:cubicBezTo>
                <a:cubicBezTo>
                  <a:pt x="462224" y="147376"/>
                  <a:pt x="471285" y="155868"/>
                  <a:pt x="482321" y="160773"/>
                </a:cubicBezTo>
                <a:cubicBezTo>
                  <a:pt x="501679" y="169376"/>
                  <a:pt x="542611" y="180870"/>
                  <a:pt x="542611" y="180870"/>
                </a:cubicBezTo>
                <a:cubicBezTo>
                  <a:pt x="616055" y="229833"/>
                  <a:pt x="523708" y="170068"/>
                  <a:pt x="612949" y="221063"/>
                </a:cubicBezTo>
                <a:cubicBezTo>
                  <a:pt x="623434" y="227055"/>
                  <a:pt x="631994" y="236403"/>
                  <a:pt x="643094" y="241160"/>
                </a:cubicBezTo>
                <a:cubicBezTo>
                  <a:pt x="655788" y="246600"/>
                  <a:pt x="669890" y="247859"/>
                  <a:pt x="683288" y="251209"/>
                </a:cubicBezTo>
                <a:cubicBezTo>
                  <a:pt x="693336" y="261257"/>
                  <a:pt x="701869" y="273094"/>
                  <a:pt x="713433" y="281354"/>
                </a:cubicBezTo>
                <a:cubicBezTo>
                  <a:pt x="759755" y="314441"/>
                  <a:pt x="744930" y="287021"/>
                  <a:pt x="783771" y="321547"/>
                </a:cubicBezTo>
                <a:cubicBezTo>
                  <a:pt x="874904" y="402555"/>
                  <a:pt x="807967" y="363790"/>
                  <a:pt x="884255" y="401934"/>
                </a:cubicBezTo>
                <a:cubicBezTo>
                  <a:pt x="980357" y="530069"/>
                  <a:pt x="826241" y="333872"/>
                  <a:pt x="974690" y="482321"/>
                </a:cubicBezTo>
                <a:cubicBezTo>
                  <a:pt x="1042470" y="550101"/>
                  <a:pt x="1008017" y="533624"/>
                  <a:pt x="1065125" y="552659"/>
                </a:cubicBezTo>
                <a:lnTo>
                  <a:pt x="1125415" y="643094"/>
                </a:lnTo>
                <a:lnTo>
                  <a:pt x="1145512" y="673239"/>
                </a:lnTo>
                <a:cubicBezTo>
                  <a:pt x="1152211" y="683287"/>
                  <a:pt x="1160208" y="692582"/>
                  <a:pt x="1165609" y="703384"/>
                </a:cubicBezTo>
                <a:cubicBezTo>
                  <a:pt x="1192060" y="756288"/>
                  <a:pt x="1175113" y="732986"/>
                  <a:pt x="1215850" y="773723"/>
                </a:cubicBezTo>
                <a:cubicBezTo>
                  <a:pt x="1233942" y="827995"/>
                  <a:pt x="1214741" y="785373"/>
                  <a:pt x="1266092" y="844061"/>
                </a:cubicBezTo>
                <a:cubicBezTo>
                  <a:pt x="1277120" y="856665"/>
                  <a:pt x="1285338" y="871539"/>
                  <a:pt x="1296237" y="884255"/>
                </a:cubicBezTo>
                <a:cubicBezTo>
                  <a:pt x="1305485" y="895044"/>
                  <a:pt x="1317285" y="903483"/>
                  <a:pt x="1326382" y="914400"/>
                </a:cubicBezTo>
                <a:cubicBezTo>
                  <a:pt x="1334113" y="923678"/>
                  <a:pt x="1337310" y="936686"/>
                  <a:pt x="1346479" y="944545"/>
                </a:cubicBezTo>
                <a:cubicBezTo>
                  <a:pt x="1361308" y="957255"/>
                  <a:pt x="1379974" y="964642"/>
                  <a:pt x="1396721" y="974690"/>
                </a:cubicBezTo>
                <a:cubicBezTo>
                  <a:pt x="1403420" y="988088"/>
                  <a:pt x="1407460" y="1003186"/>
                  <a:pt x="1416817" y="1014883"/>
                </a:cubicBezTo>
                <a:cubicBezTo>
                  <a:pt x="1434572" y="1037076"/>
                  <a:pt x="1477108" y="1075173"/>
                  <a:pt x="1477108" y="1075173"/>
                </a:cubicBezTo>
                <a:cubicBezTo>
                  <a:pt x="1480457" y="1088571"/>
                  <a:pt x="1477391" y="1105602"/>
                  <a:pt x="1487156" y="1115367"/>
                </a:cubicBezTo>
                <a:cubicBezTo>
                  <a:pt x="1496921" y="1125132"/>
                  <a:pt x="1514997" y="1119239"/>
                  <a:pt x="1527349" y="1125415"/>
                </a:cubicBezTo>
                <a:cubicBezTo>
                  <a:pt x="1542328" y="1132905"/>
                  <a:pt x="1553915" y="1145826"/>
                  <a:pt x="1567543" y="1155560"/>
                </a:cubicBezTo>
                <a:cubicBezTo>
                  <a:pt x="1577370" y="1162579"/>
                  <a:pt x="1586886" y="1170256"/>
                  <a:pt x="1597688" y="1175657"/>
                </a:cubicBezTo>
                <a:cubicBezTo>
                  <a:pt x="1607162" y="1180394"/>
                  <a:pt x="1617785" y="1182356"/>
                  <a:pt x="1627833" y="1185705"/>
                </a:cubicBezTo>
                <a:cubicBezTo>
                  <a:pt x="1637881" y="1195753"/>
                  <a:pt x="1646154" y="1207967"/>
                  <a:pt x="1657978" y="1215850"/>
                </a:cubicBezTo>
                <a:cubicBezTo>
                  <a:pt x="1666791" y="1221725"/>
                  <a:pt x="1678649" y="1221162"/>
                  <a:pt x="1688123" y="1225899"/>
                </a:cubicBezTo>
                <a:cubicBezTo>
                  <a:pt x="1698925" y="1231300"/>
                  <a:pt x="1708220" y="1239296"/>
                  <a:pt x="1718268" y="1245995"/>
                </a:cubicBezTo>
                <a:cubicBezTo>
                  <a:pt x="1798655" y="1242646"/>
                  <a:pt x="1879371" y="1243953"/>
                  <a:pt x="1959428" y="1235947"/>
                </a:cubicBezTo>
                <a:cubicBezTo>
                  <a:pt x="1980507" y="1233839"/>
                  <a:pt x="1999621" y="1222549"/>
                  <a:pt x="2019718" y="1215850"/>
                </a:cubicBezTo>
                <a:lnTo>
                  <a:pt x="2049864" y="1205802"/>
                </a:lnTo>
                <a:cubicBezTo>
                  <a:pt x="2059912" y="1202453"/>
                  <a:pt x="2069733" y="1198323"/>
                  <a:pt x="2080009" y="1195754"/>
                </a:cubicBezTo>
                <a:cubicBezTo>
                  <a:pt x="2204559" y="1164614"/>
                  <a:pt x="2009227" y="1214542"/>
                  <a:pt x="2180492" y="1165609"/>
                </a:cubicBezTo>
                <a:cubicBezTo>
                  <a:pt x="2203938" y="1158910"/>
                  <a:pt x="2227698" y="1153223"/>
                  <a:pt x="2250831" y="1145512"/>
                </a:cubicBezTo>
                <a:cubicBezTo>
                  <a:pt x="2267943" y="1139808"/>
                  <a:pt x="2283497" y="1129471"/>
                  <a:pt x="2301072" y="1125415"/>
                </a:cubicBezTo>
                <a:cubicBezTo>
                  <a:pt x="2327385" y="1119343"/>
                  <a:pt x="2354663" y="1118716"/>
                  <a:pt x="2381459" y="1115367"/>
                </a:cubicBezTo>
                <a:cubicBezTo>
                  <a:pt x="2394857" y="1112017"/>
                  <a:pt x="2408171" y="1108314"/>
                  <a:pt x="2421653" y="1105318"/>
                </a:cubicBezTo>
                <a:cubicBezTo>
                  <a:pt x="2438325" y="1101613"/>
                  <a:pt x="2455903" y="1101267"/>
                  <a:pt x="2471894" y="1095270"/>
                </a:cubicBezTo>
                <a:cubicBezTo>
                  <a:pt x="2483202" y="1091030"/>
                  <a:pt x="2491553" y="1081165"/>
                  <a:pt x="2502039" y="1075173"/>
                </a:cubicBezTo>
                <a:cubicBezTo>
                  <a:pt x="2560922" y="1041526"/>
                  <a:pt x="2523411" y="1069957"/>
                  <a:pt x="2572378" y="1034980"/>
                </a:cubicBezTo>
                <a:cubicBezTo>
                  <a:pt x="2577524" y="1031304"/>
                  <a:pt x="2630877" y="989812"/>
                  <a:pt x="2642716" y="984738"/>
                </a:cubicBezTo>
                <a:cubicBezTo>
                  <a:pt x="2655410" y="979298"/>
                  <a:pt x="2669512" y="978039"/>
                  <a:pt x="2682910" y="974690"/>
                </a:cubicBezTo>
                <a:cubicBezTo>
                  <a:pt x="2754691" y="926836"/>
                  <a:pt x="2719768" y="940354"/>
                  <a:pt x="2783393" y="924448"/>
                </a:cubicBezTo>
                <a:cubicBezTo>
                  <a:pt x="2830306" y="877535"/>
                  <a:pt x="2794721" y="909178"/>
                  <a:pt x="2843683" y="874206"/>
                </a:cubicBezTo>
                <a:cubicBezTo>
                  <a:pt x="2857311" y="864472"/>
                  <a:pt x="2869675" y="852937"/>
                  <a:pt x="2883877" y="844061"/>
                </a:cubicBezTo>
                <a:cubicBezTo>
                  <a:pt x="2923193" y="819489"/>
                  <a:pt x="2921023" y="831528"/>
                  <a:pt x="2954215" y="803868"/>
                </a:cubicBezTo>
                <a:cubicBezTo>
                  <a:pt x="2965132" y="794771"/>
                  <a:pt x="2973571" y="782971"/>
                  <a:pt x="2984360" y="773723"/>
                </a:cubicBezTo>
                <a:cubicBezTo>
                  <a:pt x="2997076" y="762824"/>
                  <a:pt x="3010834" y="753182"/>
                  <a:pt x="3024554" y="743578"/>
                </a:cubicBezTo>
                <a:cubicBezTo>
                  <a:pt x="3024639" y="743519"/>
                  <a:pt x="3099873" y="693365"/>
                  <a:pt x="3114989" y="683288"/>
                </a:cubicBezTo>
                <a:lnTo>
                  <a:pt x="3145134" y="663191"/>
                </a:lnTo>
                <a:cubicBezTo>
                  <a:pt x="3155182" y="656492"/>
                  <a:pt x="3163822" y="646913"/>
                  <a:pt x="3175279" y="643094"/>
                </a:cubicBezTo>
                <a:lnTo>
                  <a:pt x="3205424" y="633046"/>
                </a:lnTo>
                <a:cubicBezTo>
                  <a:pt x="3278316" y="535855"/>
                  <a:pt x="3196665" y="628836"/>
                  <a:pt x="3265714" y="582804"/>
                </a:cubicBezTo>
                <a:cubicBezTo>
                  <a:pt x="3364962" y="516639"/>
                  <a:pt x="3195611" y="592735"/>
                  <a:pt x="3356149" y="512466"/>
                </a:cubicBezTo>
                <a:cubicBezTo>
                  <a:pt x="3369547" y="505767"/>
                  <a:pt x="3384646" y="501727"/>
                  <a:pt x="3396343" y="492369"/>
                </a:cubicBezTo>
                <a:cubicBezTo>
                  <a:pt x="3421081" y="472579"/>
                  <a:pt x="3451721" y="427007"/>
                  <a:pt x="3486778" y="411982"/>
                </a:cubicBezTo>
                <a:cubicBezTo>
                  <a:pt x="3499471" y="406542"/>
                  <a:pt x="3513573" y="405283"/>
                  <a:pt x="3526971" y="401934"/>
                </a:cubicBezTo>
                <a:cubicBezTo>
                  <a:pt x="3533670" y="391886"/>
                  <a:pt x="3537790" y="379520"/>
                  <a:pt x="3547068" y="371789"/>
                </a:cubicBezTo>
                <a:cubicBezTo>
                  <a:pt x="3558575" y="362200"/>
                  <a:pt x="3574256" y="359124"/>
                  <a:pt x="3587261" y="351692"/>
                </a:cubicBezTo>
                <a:cubicBezTo>
                  <a:pt x="3597746" y="345700"/>
                  <a:pt x="3606920" y="337587"/>
                  <a:pt x="3617406" y="331595"/>
                </a:cubicBezTo>
                <a:cubicBezTo>
                  <a:pt x="3636949" y="320428"/>
                  <a:pt x="3664691" y="306573"/>
                  <a:pt x="3687745" y="301450"/>
                </a:cubicBezTo>
                <a:cubicBezTo>
                  <a:pt x="3707634" y="297030"/>
                  <a:pt x="3728269" y="296343"/>
                  <a:pt x="3748035" y="291402"/>
                </a:cubicBezTo>
                <a:cubicBezTo>
                  <a:pt x="3768586" y="286264"/>
                  <a:pt x="3787354" y="274301"/>
                  <a:pt x="3808325" y="271305"/>
                </a:cubicBezTo>
                <a:cubicBezTo>
                  <a:pt x="3845799" y="265952"/>
                  <a:pt x="3981244" y="247160"/>
                  <a:pt x="3999244" y="241160"/>
                </a:cubicBezTo>
                <a:cubicBezTo>
                  <a:pt x="4053110" y="223205"/>
                  <a:pt x="4006880" y="237230"/>
                  <a:pt x="4079631" y="221063"/>
                </a:cubicBezTo>
                <a:cubicBezTo>
                  <a:pt x="4093112" y="218067"/>
                  <a:pt x="4106121" y="212728"/>
                  <a:pt x="4119824" y="211015"/>
                </a:cubicBezTo>
                <a:cubicBezTo>
                  <a:pt x="4159845" y="206013"/>
                  <a:pt x="4200211" y="204316"/>
                  <a:pt x="4240404" y="200967"/>
                </a:cubicBezTo>
                <a:cubicBezTo>
                  <a:pt x="4253802" y="197617"/>
                  <a:pt x="4267116" y="193914"/>
                  <a:pt x="4280598" y="190918"/>
                </a:cubicBezTo>
                <a:cubicBezTo>
                  <a:pt x="4297270" y="187213"/>
                  <a:pt x="4314270" y="185012"/>
                  <a:pt x="4330839" y="180870"/>
                </a:cubicBezTo>
                <a:cubicBezTo>
                  <a:pt x="4341115" y="178301"/>
                  <a:pt x="4350936" y="174171"/>
                  <a:pt x="4360984" y="170822"/>
                </a:cubicBezTo>
                <a:cubicBezTo>
                  <a:pt x="4431323" y="174171"/>
                  <a:pt x="4501806" y="175255"/>
                  <a:pt x="4572000" y="180870"/>
                </a:cubicBezTo>
                <a:cubicBezTo>
                  <a:pt x="4585766" y="181971"/>
                  <a:pt x="4598965" y="186950"/>
                  <a:pt x="4612193" y="190918"/>
                </a:cubicBezTo>
                <a:cubicBezTo>
                  <a:pt x="4646883" y="201325"/>
                  <a:pt x="4681686" y="211743"/>
                  <a:pt x="4712677" y="231112"/>
                </a:cubicBezTo>
                <a:cubicBezTo>
                  <a:pt x="4782200" y="274564"/>
                  <a:pt x="4723791" y="251564"/>
                  <a:pt x="4783015" y="271305"/>
                </a:cubicBezTo>
                <a:cubicBezTo>
                  <a:pt x="4793063" y="284703"/>
                  <a:pt x="4800444" y="300600"/>
                  <a:pt x="4813160" y="311499"/>
                </a:cubicBezTo>
                <a:cubicBezTo>
                  <a:pt x="4824533" y="321247"/>
                  <a:pt x="4842762" y="321003"/>
                  <a:pt x="4853354" y="331595"/>
                </a:cubicBezTo>
                <a:cubicBezTo>
                  <a:pt x="4860844" y="339084"/>
                  <a:pt x="4857527" y="352927"/>
                  <a:pt x="4863402" y="361740"/>
                </a:cubicBezTo>
                <a:cubicBezTo>
                  <a:pt x="4871285" y="373564"/>
                  <a:pt x="4883499" y="381837"/>
                  <a:pt x="4893547" y="391885"/>
                </a:cubicBezTo>
                <a:cubicBezTo>
                  <a:pt x="4903503" y="431710"/>
                  <a:pt x="4903319" y="447554"/>
                  <a:pt x="4933740" y="482321"/>
                </a:cubicBezTo>
                <a:cubicBezTo>
                  <a:pt x="4944768" y="494925"/>
                  <a:pt x="4962092" y="500624"/>
                  <a:pt x="4973934" y="512466"/>
                </a:cubicBezTo>
                <a:cubicBezTo>
                  <a:pt x="4982474" y="521005"/>
                  <a:pt x="4987012" y="532784"/>
                  <a:pt x="4994031" y="542611"/>
                </a:cubicBezTo>
                <a:cubicBezTo>
                  <a:pt x="5003765" y="556239"/>
                  <a:pt x="5014128" y="569406"/>
                  <a:pt x="5024176" y="582804"/>
                </a:cubicBezTo>
                <a:cubicBezTo>
                  <a:pt x="5054908" y="675004"/>
                  <a:pt x="5003537" y="531478"/>
                  <a:pt x="5064369" y="653143"/>
                </a:cubicBezTo>
                <a:cubicBezTo>
                  <a:pt x="5104853" y="734111"/>
                  <a:pt x="5036880" y="655799"/>
                  <a:pt x="5104562" y="723481"/>
                </a:cubicBezTo>
                <a:cubicBezTo>
                  <a:pt x="5122141" y="793791"/>
                  <a:pt x="5100645" y="737104"/>
                  <a:pt x="5144756" y="793820"/>
                </a:cubicBezTo>
                <a:cubicBezTo>
                  <a:pt x="5170726" y="827210"/>
                  <a:pt x="5180876" y="859814"/>
                  <a:pt x="5215094" y="884255"/>
                </a:cubicBezTo>
                <a:cubicBezTo>
                  <a:pt x="5227283" y="892961"/>
                  <a:pt x="5241890" y="897652"/>
                  <a:pt x="5255288" y="904351"/>
                </a:cubicBezTo>
                <a:cubicBezTo>
                  <a:pt x="5258637" y="914399"/>
                  <a:pt x="5257847" y="927006"/>
                  <a:pt x="5265336" y="934496"/>
                </a:cubicBezTo>
                <a:cubicBezTo>
                  <a:pt x="5277755" y="946915"/>
                  <a:pt x="5317658" y="958636"/>
                  <a:pt x="5335675" y="964641"/>
                </a:cubicBezTo>
                <a:cubicBezTo>
                  <a:pt x="5339024" y="974690"/>
                  <a:pt x="5337452" y="988170"/>
                  <a:pt x="5345723" y="994787"/>
                </a:cubicBezTo>
                <a:cubicBezTo>
                  <a:pt x="5356507" y="1003414"/>
                  <a:pt x="5372637" y="1001041"/>
                  <a:pt x="5385916" y="1004835"/>
                </a:cubicBezTo>
                <a:cubicBezTo>
                  <a:pt x="5396100" y="1007745"/>
                  <a:pt x="5406326" y="1010711"/>
                  <a:pt x="5416061" y="1014883"/>
                </a:cubicBezTo>
                <a:cubicBezTo>
                  <a:pt x="5429829" y="1020784"/>
                  <a:pt x="5443249" y="1027548"/>
                  <a:pt x="5456255" y="1034980"/>
                </a:cubicBezTo>
                <a:cubicBezTo>
                  <a:pt x="5466740" y="1040972"/>
                  <a:pt x="5475300" y="1050320"/>
                  <a:pt x="5486400" y="1055077"/>
                </a:cubicBezTo>
                <a:cubicBezTo>
                  <a:pt x="5499093" y="1060517"/>
                  <a:pt x="5513365" y="1061157"/>
                  <a:pt x="5526593" y="1065125"/>
                </a:cubicBezTo>
                <a:cubicBezTo>
                  <a:pt x="5546883" y="1071212"/>
                  <a:pt x="5566786" y="1078523"/>
                  <a:pt x="5586883" y="1085222"/>
                </a:cubicBezTo>
                <a:lnTo>
                  <a:pt x="5647173" y="1105318"/>
                </a:lnTo>
                <a:cubicBezTo>
                  <a:pt x="5657221" y="1108668"/>
                  <a:pt x="5667042" y="1112798"/>
                  <a:pt x="5677318" y="1115367"/>
                </a:cubicBezTo>
                <a:lnTo>
                  <a:pt x="5717512" y="1125415"/>
                </a:lnTo>
                <a:cubicBezTo>
                  <a:pt x="5799738" y="1166529"/>
                  <a:pt x="5715808" y="1128196"/>
                  <a:pt x="5797899" y="1155560"/>
                </a:cubicBezTo>
                <a:cubicBezTo>
                  <a:pt x="5911415" y="1193399"/>
                  <a:pt x="5792012" y="1161626"/>
                  <a:pt x="5888334" y="1185705"/>
                </a:cubicBezTo>
                <a:cubicBezTo>
                  <a:pt x="5947473" y="1215275"/>
                  <a:pt x="5914319" y="1201066"/>
                  <a:pt x="5988817" y="1225899"/>
                </a:cubicBezTo>
                <a:lnTo>
                  <a:pt x="6018962" y="1235947"/>
                </a:lnTo>
                <a:cubicBezTo>
                  <a:pt x="6082162" y="1278079"/>
                  <a:pt x="6014356" y="1237758"/>
                  <a:pt x="6129494" y="1276140"/>
                </a:cubicBezTo>
                <a:cubicBezTo>
                  <a:pt x="6139542" y="1279490"/>
                  <a:pt x="6150165" y="1281452"/>
                  <a:pt x="6159639" y="1286189"/>
                </a:cubicBezTo>
                <a:cubicBezTo>
                  <a:pt x="6170441" y="1291590"/>
                  <a:pt x="6178327" y="1302466"/>
                  <a:pt x="6189784" y="1306285"/>
                </a:cubicBezTo>
                <a:cubicBezTo>
                  <a:pt x="6209113" y="1312728"/>
                  <a:pt x="6229978" y="1312984"/>
                  <a:pt x="6250075" y="1316334"/>
                </a:cubicBezTo>
                <a:cubicBezTo>
                  <a:pt x="6283018" y="1332806"/>
                  <a:pt x="6287883" y="1337607"/>
                  <a:pt x="6320413" y="1346479"/>
                </a:cubicBezTo>
                <a:cubicBezTo>
                  <a:pt x="6347060" y="1353746"/>
                  <a:pt x="6374597" y="1357842"/>
                  <a:pt x="6400800" y="1366576"/>
                </a:cubicBezTo>
                <a:cubicBezTo>
                  <a:pt x="6420897" y="1373275"/>
                  <a:pt x="6440195" y="1383189"/>
                  <a:pt x="6461090" y="1386672"/>
                </a:cubicBezTo>
                <a:cubicBezTo>
                  <a:pt x="6481187" y="1390022"/>
                  <a:pt x="6501491" y="1392301"/>
                  <a:pt x="6521380" y="1396721"/>
                </a:cubicBezTo>
                <a:cubicBezTo>
                  <a:pt x="6576259" y="1408917"/>
                  <a:pt x="6530679" y="1413289"/>
                  <a:pt x="6611815" y="1416817"/>
                </a:cubicBezTo>
                <a:cubicBezTo>
                  <a:pt x="6668702" y="1419290"/>
                  <a:pt x="6725696" y="1416817"/>
                  <a:pt x="6782637" y="1416817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478593" y="2151130"/>
            <a:ext cx="6852976" cy="1462015"/>
          </a:xfrm>
          <a:custGeom>
            <a:avLst/>
            <a:gdLst>
              <a:gd name="connsiteX0" fmla="*/ 6852976 w 6852976"/>
              <a:gd name="connsiteY0" fmla="*/ 1446962 h 1462015"/>
              <a:gd name="connsiteX1" fmla="*/ 6621864 w 6852976"/>
              <a:gd name="connsiteY1" fmla="*/ 1446962 h 1462015"/>
              <a:gd name="connsiteX2" fmla="*/ 6591719 w 6852976"/>
              <a:gd name="connsiteY2" fmla="*/ 1426866 h 1462015"/>
              <a:gd name="connsiteX3" fmla="*/ 6531429 w 6852976"/>
              <a:gd name="connsiteY3" fmla="*/ 1416817 h 1462015"/>
              <a:gd name="connsiteX4" fmla="*/ 6491236 w 6852976"/>
              <a:gd name="connsiteY4" fmla="*/ 1406769 h 1462015"/>
              <a:gd name="connsiteX5" fmla="*/ 6461091 w 6852976"/>
              <a:gd name="connsiteY5" fmla="*/ 1396721 h 1462015"/>
              <a:gd name="connsiteX6" fmla="*/ 6320414 w 6852976"/>
              <a:gd name="connsiteY6" fmla="*/ 1376624 h 1462015"/>
              <a:gd name="connsiteX7" fmla="*/ 6250075 w 6852976"/>
              <a:gd name="connsiteY7" fmla="*/ 1356527 h 1462015"/>
              <a:gd name="connsiteX8" fmla="*/ 6169688 w 6852976"/>
              <a:gd name="connsiteY8" fmla="*/ 1336431 h 1462015"/>
              <a:gd name="connsiteX9" fmla="*/ 6129495 w 6852976"/>
              <a:gd name="connsiteY9" fmla="*/ 1316334 h 1462015"/>
              <a:gd name="connsiteX10" fmla="*/ 6079253 w 6852976"/>
              <a:gd name="connsiteY10" fmla="*/ 1286189 h 1462015"/>
              <a:gd name="connsiteX11" fmla="*/ 5978770 w 6852976"/>
              <a:gd name="connsiteY11" fmla="*/ 1245995 h 1462015"/>
              <a:gd name="connsiteX12" fmla="*/ 5908431 w 6852976"/>
              <a:gd name="connsiteY12" fmla="*/ 1205802 h 1462015"/>
              <a:gd name="connsiteX13" fmla="*/ 5838093 w 6852976"/>
              <a:gd name="connsiteY13" fmla="*/ 1165609 h 1462015"/>
              <a:gd name="connsiteX14" fmla="*/ 5807948 w 6852976"/>
              <a:gd name="connsiteY14" fmla="*/ 1155560 h 1462015"/>
              <a:gd name="connsiteX15" fmla="*/ 5767754 w 6852976"/>
              <a:gd name="connsiteY15" fmla="*/ 1135464 h 1462015"/>
              <a:gd name="connsiteX16" fmla="*/ 5737609 w 6852976"/>
              <a:gd name="connsiteY16" fmla="*/ 1125415 h 1462015"/>
              <a:gd name="connsiteX17" fmla="*/ 5627077 w 6852976"/>
              <a:gd name="connsiteY17" fmla="*/ 1085222 h 1462015"/>
              <a:gd name="connsiteX18" fmla="*/ 5566787 w 6852976"/>
              <a:gd name="connsiteY18" fmla="*/ 1065125 h 1462015"/>
              <a:gd name="connsiteX19" fmla="*/ 5536642 w 6852976"/>
              <a:gd name="connsiteY19" fmla="*/ 1055077 h 1462015"/>
              <a:gd name="connsiteX20" fmla="*/ 5466304 w 6852976"/>
              <a:gd name="connsiteY20" fmla="*/ 1034980 h 1462015"/>
              <a:gd name="connsiteX21" fmla="*/ 5426110 w 6852976"/>
              <a:gd name="connsiteY21" fmla="*/ 1014883 h 1462015"/>
              <a:gd name="connsiteX22" fmla="*/ 5395965 w 6852976"/>
              <a:gd name="connsiteY22" fmla="*/ 1004835 h 1462015"/>
              <a:gd name="connsiteX23" fmla="*/ 5365820 w 6852976"/>
              <a:gd name="connsiteY23" fmla="*/ 974690 h 1462015"/>
              <a:gd name="connsiteX24" fmla="*/ 5335675 w 6852976"/>
              <a:gd name="connsiteY24" fmla="*/ 954593 h 1462015"/>
              <a:gd name="connsiteX25" fmla="*/ 5275385 w 6852976"/>
              <a:gd name="connsiteY25" fmla="*/ 904351 h 1462015"/>
              <a:gd name="connsiteX26" fmla="*/ 5205047 w 6852976"/>
              <a:gd name="connsiteY26" fmla="*/ 834013 h 1462015"/>
              <a:gd name="connsiteX27" fmla="*/ 5124660 w 6852976"/>
              <a:gd name="connsiteY27" fmla="*/ 763675 h 1462015"/>
              <a:gd name="connsiteX28" fmla="*/ 5104563 w 6852976"/>
              <a:gd name="connsiteY28" fmla="*/ 733529 h 1462015"/>
              <a:gd name="connsiteX29" fmla="*/ 5064370 w 6852976"/>
              <a:gd name="connsiteY29" fmla="*/ 683288 h 1462015"/>
              <a:gd name="connsiteX30" fmla="*/ 5034225 w 6852976"/>
              <a:gd name="connsiteY30" fmla="*/ 653143 h 1462015"/>
              <a:gd name="connsiteX31" fmla="*/ 4983983 w 6852976"/>
              <a:gd name="connsiteY31" fmla="*/ 572756 h 1462015"/>
              <a:gd name="connsiteX32" fmla="*/ 4953838 w 6852976"/>
              <a:gd name="connsiteY32" fmla="*/ 532562 h 1462015"/>
              <a:gd name="connsiteX33" fmla="*/ 4923693 w 6852976"/>
              <a:gd name="connsiteY33" fmla="*/ 502417 h 1462015"/>
              <a:gd name="connsiteX34" fmla="*/ 4863403 w 6852976"/>
              <a:gd name="connsiteY34" fmla="*/ 442127 h 1462015"/>
              <a:gd name="connsiteX35" fmla="*/ 4783016 w 6852976"/>
              <a:gd name="connsiteY35" fmla="*/ 371789 h 1462015"/>
              <a:gd name="connsiteX36" fmla="*/ 4722726 w 6852976"/>
              <a:gd name="connsiteY36" fmla="*/ 331595 h 1462015"/>
              <a:gd name="connsiteX37" fmla="*/ 4692581 w 6852976"/>
              <a:gd name="connsiteY37" fmla="*/ 301450 h 1462015"/>
              <a:gd name="connsiteX38" fmla="*/ 4652387 w 6852976"/>
              <a:gd name="connsiteY38" fmla="*/ 291402 h 1462015"/>
              <a:gd name="connsiteX39" fmla="*/ 4612194 w 6852976"/>
              <a:gd name="connsiteY39" fmla="*/ 271305 h 1462015"/>
              <a:gd name="connsiteX40" fmla="*/ 4572000 w 6852976"/>
              <a:gd name="connsiteY40" fmla="*/ 261257 h 1462015"/>
              <a:gd name="connsiteX41" fmla="*/ 4541855 w 6852976"/>
              <a:gd name="connsiteY41" fmla="*/ 241160 h 1462015"/>
              <a:gd name="connsiteX42" fmla="*/ 4471517 w 6852976"/>
              <a:gd name="connsiteY42" fmla="*/ 231112 h 1462015"/>
              <a:gd name="connsiteX43" fmla="*/ 4260502 w 6852976"/>
              <a:gd name="connsiteY43" fmla="*/ 211015 h 1462015"/>
              <a:gd name="connsiteX44" fmla="*/ 3748036 w 6852976"/>
              <a:gd name="connsiteY44" fmla="*/ 221064 h 1462015"/>
              <a:gd name="connsiteX45" fmla="*/ 3707842 w 6852976"/>
              <a:gd name="connsiteY45" fmla="*/ 241160 h 1462015"/>
              <a:gd name="connsiteX46" fmla="*/ 3637504 w 6852976"/>
              <a:gd name="connsiteY46" fmla="*/ 291402 h 1462015"/>
              <a:gd name="connsiteX47" fmla="*/ 3607359 w 6852976"/>
              <a:gd name="connsiteY47" fmla="*/ 311499 h 1462015"/>
              <a:gd name="connsiteX48" fmla="*/ 3547069 w 6852976"/>
              <a:gd name="connsiteY48" fmla="*/ 361740 h 1462015"/>
              <a:gd name="connsiteX49" fmla="*/ 3516923 w 6852976"/>
              <a:gd name="connsiteY49" fmla="*/ 371789 h 1462015"/>
              <a:gd name="connsiteX50" fmla="*/ 3486778 w 6852976"/>
              <a:gd name="connsiteY50" fmla="*/ 391886 h 1462015"/>
              <a:gd name="connsiteX51" fmla="*/ 3456633 w 6852976"/>
              <a:gd name="connsiteY51" fmla="*/ 422031 h 1462015"/>
              <a:gd name="connsiteX52" fmla="*/ 3406392 w 6852976"/>
              <a:gd name="connsiteY52" fmla="*/ 432079 h 1462015"/>
              <a:gd name="connsiteX53" fmla="*/ 3356150 w 6852976"/>
              <a:gd name="connsiteY53" fmla="*/ 452176 h 1462015"/>
              <a:gd name="connsiteX54" fmla="*/ 3315956 w 6852976"/>
              <a:gd name="connsiteY54" fmla="*/ 472272 h 1462015"/>
              <a:gd name="connsiteX55" fmla="*/ 3225521 w 6852976"/>
              <a:gd name="connsiteY55" fmla="*/ 502417 h 1462015"/>
              <a:gd name="connsiteX56" fmla="*/ 3195376 w 6852976"/>
              <a:gd name="connsiteY56" fmla="*/ 512466 h 1462015"/>
              <a:gd name="connsiteX57" fmla="*/ 3114989 w 6852976"/>
              <a:gd name="connsiteY57" fmla="*/ 552659 h 1462015"/>
              <a:gd name="connsiteX58" fmla="*/ 3024554 w 6852976"/>
              <a:gd name="connsiteY58" fmla="*/ 572756 h 1462015"/>
              <a:gd name="connsiteX59" fmla="*/ 2934119 w 6852976"/>
              <a:gd name="connsiteY59" fmla="*/ 643094 h 1462015"/>
              <a:gd name="connsiteX60" fmla="*/ 2893926 w 6852976"/>
              <a:gd name="connsiteY60" fmla="*/ 673239 h 1462015"/>
              <a:gd name="connsiteX61" fmla="*/ 2873829 w 6852976"/>
              <a:gd name="connsiteY61" fmla="*/ 703384 h 1462015"/>
              <a:gd name="connsiteX62" fmla="*/ 2833636 w 6852976"/>
              <a:gd name="connsiteY62" fmla="*/ 733529 h 1462015"/>
              <a:gd name="connsiteX63" fmla="*/ 2793442 w 6852976"/>
              <a:gd name="connsiteY63" fmla="*/ 773723 h 1462015"/>
              <a:gd name="connsiteX64" fmla="*/ 2753249 w 6852976"/>
              <a:gd name="connsiteY64" fmla="*/ 823965 h 1462015"/>
              <a:gd name="connsiteX65" fmla="*/ 2733152 w 6852976"/>
              <a:gd name="connsiteY65" fmla="*/ 854110 h 1462015"/>
              <a:gd name="connsiteX66" fmla="*/ 2692959 w 6852976"/>
              <a:gd name="connsiteY66" fmla="*/ 894303 h 1462015"/>
              <a:gd name="connsiteX67" fmla="*/ 2662814 w 6852976"/>
              <a:gd name="connsiteY67" fmla="*/ 914400 h 1462015"/>
              <a:gd name="connsiteX68" fmla="*/ 2632669 w 6852976"/>
              <a:gd name="connsiteY68" fmla="*/ 944545 h 1462015"/>
              <a:gd name="connsiteX69" fmla="*/ 2592475 w 6852976"/>
              <a:gd name="connsiteY69" fmla="*/ 964642 h 1462015"/>
              <a:gd name="connsiteX70" fmla="*/ 2552282 w 6852976"/>
              <a:gd name="connsiteY70" fmla="*/ 1004835 h 1462015"/>
              <a:gd name="connsiteX71" fmla="*/ 2512088 w 6852976"/>
              <a:gd name="connsiteY71" fmla="*/ 1024932 h 1462015"/>
              <a:gd name="connsiteX72" fmla="*/ 2451798 w 6852976"/>
              <a:gd name="connsiteY72" fmla="*/ 1045028 h 1462015"/>
              <a:gd name="connsiteX73" fmla="*/ 2321170 w 6852976"/>
              <a:gd name="connsiteY73" fmla="*/ 1095270 h 1462015"/>
              <a:gd name="connsiteX74" fmla="*/ 1637882 w 6852976"/>
              <a:gd name="connsiteY74" fmla="*/ 1095270 h 1462015"/>
              <a:gd name="connsiteX75" fmla="*/ 1527350 w 6852976"/>
              <a:gd name="connsiteY75" fmla="*/ 1065125 h 1462015"/>
              <a:gd name="connsiteX76" fmla="*/ 1487156 w 6852976"/>
              <a:gd name="connsiteY76" fmla="*/ 1055077 h 1462015"/>
              <a:gd name="connsiteX77" fmla="*/ 1457011 w 6852976"/>
              <a:gd name="connsiteY77" fmla="*/ 1034980 h 1462015"/>
              <a:gd name="connsiteX78" fmla="*/ 1386673 w 6852976"/>
              <a:gd name="connsiteY78" fmla="*/ 1014883 h 1462015"/>
              <a:gd name="connsiteX79" fmla="*/ 1346480 w 6852976"/>
              <a:gd name="connsiteY79" fmla="*/ 994787 h 1462015"/>
              <a:gd name="connsiteX80" fmla="*/ 1276141 w 6852976"/>
              <a:gd name="connsiteY80" fmla="*/ 974690 h 1462015"/>
              <a:gd name="connsiteX81" fmla="*/ 1185706 w 6852976"/>
              <a:gd name="connsiteY81" fmla="*/ 924448 h 1462015"/>
              <a:gd name="connsiteX82" fmla="*/ 1115367 w 6852976"/>
              <a:gd name="connsiteY82" fmla="*/ 874206 h 1462015"/>
              <a:gd name="connsiteX83" fmla="*/ 1075174 w 6852976"/>
              <a:gd name="connsiteY83" fmla="*/ 854110 h 1462015"/>
              <a:gd name="connsiteX84" fmla="*/ 964642 w 6852976"/>
              <a:gd name="connsiteY84" fmla="*/ 773723 h 1462015"/>
              <a:gd name="connsiteX85" fmla="*/ 894304 w 6852976"/>
              <a:gd name="connsiteY85" fmla="*/ 713433 h 1462015"/>
              <a:gd name="connsiteX86" fmla="*/ 834014 w 6852976"/>
              <a:gd name="connsiteY86" fmla="*/ 673239 h 1462015"/>
              <a:gd name="connsiteX87" fmla="*/ 753627 w 6852976"/>
              <a:gd name="connsiteY87" fmla="*/ 612949 h 1462015"/>
              <a:gd name="connsiteX88" fmla="*/ 683288 w 6852976"/>
              <a:gd name="connsiteY88" fmla="*/ 572756 h 1462015"/>
              <a:gd name="connsiteX89" fmla="*/ 653143 w 6852976"/>
              <a:gd name="connsiteY89" fmla="*/ 542611 h 1462015"/>
              <a:gd name="connsiteX90" fmla="*/ 542611 w 6852976"/>
              <a:gd name="connsiteY90" fmla="*/ 472272 h 1462015"/>
              <a:gd name="connsiteX91" fmla="*/ 472273 w 6852976"/>
              <a:gd name="connsiteY91" fmla="*/ 422031 h 1462015"/>
              <a:gd name="connsiteX92" fmla="*/ 371789 w 6852976"/>
              <a:gd name="connsiteY92" fmla="*/ 331595 h 1462015"/>
              <a:gd name="connsiteX93" fmla="*/ 341644 w 6852976"/>
              <a:gd name="connsiteY93" fmla="*/ 311499 h 1462015"/>
              <a:gd name="connsiteX94" fmla="*/ 301451 w 6852976"/>
              <a:gd name="connsiteY94" fmla="*/ 281354 h 1462015"/>
              <a:gd name="connsiteX95" fmla="*/ 231112 w 6852976"/>
              <a:gd name="connsiteY95" fmla="*/ 211015 h 1462015"/>
              <a:gd name="connsiteX96" fmla="*/ 150726 w 6852976"/>
              <a:gd name="connsiteY96" fmla="*/ 150725 h 1462015"/>
              <a:gd name="connsiteX97" fmla="*/ 90436 w 6852976"/>
              <a:gd name="connsiteY97" fmla="*/ 100483 h 1462015"/>
              <a:gd name="connsiteX98" fmla="*/ 30145 w 6852976"/>
              <a:gd name="connsiteY98" fmla="*/ 40193 h 1462015"/>
              <a:gd name="connsiteX99" fmla="*/ 0 w 6852976"/>
              <a:gd name="connsiteY99" fmla="*/ 0 h 146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852976" h="1462015">
                <a:moveTo>
                  <a:pt x="6852976" y="1446962"/>
                </a:moveTo>
                <a:cubicBezTo>
                  <a:pt x="6757777" y="1466003"/>
                  <a:pt x="6769394" y="1468038"/>
                  <a:pt x="6621864" y="1446962"/>
                </a:cubicBezTo>
                <a:cubicBezTo>
                  <a:pt x="6609909" y="1445254"/>
                  <a:pt x="6603176" y="1430685"/>
                  <a:pt x="6591719" y="1426866"/>
                </a:cubicBezTo>
                <a:cubicBezTo>
                  <a:pt x="6572391" y="1420423"/>
                  <a:pt x="6551407" y="1420813"/>
                  <a:pt x="6531429" y="1416817"/>
                </a:cubicBezTo>
                <a:cubicBezTo>
                  <a:pt x="6517887" y="1414109"/>
                  <a:pt x="6504515" y="1410563"/>
                  <a:pt x="6491236" y="1406769"/>
                </a:cubicBezTo>
                <a:cubicBezTo>
                  <a:pt x="6481052" y="1403859"/>
                  <a:pt x="6471431" y="1399019"/>
                  <a:pt x="6461091" y="1396721"/>
                </a:cubicBezTo>
                <a:cubicBezTo>
                  <a:pt x="6404151" y="1384068"/>
                  <a:pt x="6381271" y="1386767"/>
                  <a:pt x="6320414" y="1376624"/>
                </a:cubicBezTo>
                <a:cubicBezTo>
                  <a:pt x="6277362" y="1369449"/>
                  <a:pt x="6287632" y="1366770"/>
                  <a:pt x="6250075" y="1356527"/>
                </a:cubicBezTo>
                <a:cubicBezTo>
                  <a:pt x="6223428" y="1349260"/>
                  <a:pt x="6196484" y="1343130"/>
                  <a:pt x="6169688" y="1336431"/>
                </a:cubicBezTo>
                <a:cubicBezTo>
                  <a:pt x="6156290" y="1329732"/>
                  <a:pt x="6142589" y="1323609"/>
                  <a:pt x="6129495" y="1316334"/>
                </a:cubicBezTo>
                <a:cubicBezTo>
                  <a:pt x="6112422" y="1306849"/>
                  <a:pt x="6097100" y="1294121"/>
                  <a:pt x="6079253" y="1286189"/>
                </a:cubicBezTo>
                <a:cubicBezTo>
                  <a:pt x="5968476" y="1236954"/>
                  <a:pt x="6130787" y="1337204"/>
                  <a:pt x="5978770" y="1245995"/>
                </a:cubicBezTo>
                <a:cubicBezTo>
                  <a:pt x="5902729" y="1200371"/>
                  <a:pt x="5971776" y="1226916"/>
                  <a:pt x="5908431" y="1205802"/>
                </a:cubicBezTo>
                <a:cubicBezTo>
                  <a:pt x="5878154" y="1185617"/>
                  <a:pt x="5873793" y="1180909"/>
                  <a:pt x="5838093" y="1165609"/>
                </a:cubicBezTo>
                <a:cubicBezTo>
                  <a:pt x="5828357" y="1161437"/>
                  <a:pt x="5817684" y="1159732"/>
                  <a:pt x="5807948" y="1155560"/>
                </a:cubicBezTo>
                <a:cubicBezTo>
                  <a:pt x="5794180" y="1149659"/>
                  <a:pt x="5781522" y="1141365"/>
                  <a:pt x="5767754" y="1135464"/>
                </a:cubicBezTo>
                <a:cubicBezTo>
                  <a:pt x="5758018" y="1131292"/>
                  <a:pt x="5747527" y="1129134"/>
                  <a:pt x="5737609" y="1125415"/>
                </a:cubicBezTo>
                <a:cubicBezTo>
                  <a:pt x="5625757" y="1083469"/>
                  <a:pt x="5753736" y="1127442"/>
                  <a:pt x="5627077" y="1085222"/>
                </a:cubicBezTo>
                <a:lnTo>
                  <a:pt x="5566787" y="1065125"/>
                </a:lnTo>
                <a:cubicBezTo>
                  <a:pt x="5556739" y="1061776"/>
                  <a:pt x="5546826" y="1057987"/>
                  <a:pt x="5536642" y="1055077"/>
                </a:cubicBezTo>
                <a:cubicBezTo>
                  <a:pt x="5513196" y="1048378"/>
                  <a:pt x="5489220" y="1043313"/>
                  <a:pt x="5466304" y="1034980"/>
                </a:cubicBezTo>
                <a:cubicBezTo>
                  <a:pt x="5452226" y="1029861"/>
                  <a:pt x="5439878" y="1020784"/>
                  <a:pt x="5426110" y="1014883"/>
                </a:cubicBezTo>
                <a:cubicBezTo>
                  <a:pt x="5416375" y="1010711"/>
                  <a:pt x="5406013" y="1008184"/>
                  <a:pt x="5395965" y="1004835"/>
                </a:cubicBezTo>
                <a:cubicBezTo>
                  <a:pt x="5385917" y="994787"/>
                  <a:pt x="5376737" y="983787"/>
                  <a:pt x="5365820" y="974690"/>
                </a:cubicBezTo>
                <a:cubicBezTo>
                  <a:pt x="5356542" y="966959"/>
                  <a:pt x="5344214" y="963132"/>
                  <a:pt x="5335675" y="954593"/>
                </a:cubicBezTo>
                <a:cubicBezTo>
                  <a:pt x="5280925" y="899843"/>
                  <a:pt x="5332960" y="923544"/>
                  <a:pt x="5275385" y="904351"/>
                </a:cubicBezTo>
                <a:cubicBezTo>
                  <a:pt x="5251939" y="880905"/>
                  <a:pt x="5231573" y="853907"/>
                  <a:pt x="5205047" y="834013"/>
                </a:cubicBezTo>
                <a:cubicBezTo>
                  <a:pt x="5168093" y="806298"/>
                  <a:pt x="5155881" y="800100"/>
                  <a:pt x="5124660" y="763675"/>
                </a:cubicBezTo>
                <a:cubicBezTo>
                  <a:pt x="5116800" y="754505"/>
                  <a:pt x="5111809" y="743191"/>
                  <a:pt x="5104563" y="733529"/>
                </a:cubicBezTo>
                <a:cubicBezTo>
                  <a:pt x="5091695" y="716372"/>
                  <a:pt x="5078493" y="699428"/>
                  <a:pt x="5064370" y="683288"/>
                </a:cubicBezTo>
                <a:cubicBezTo>
                  <a:pt x="5055012" y="672594"/>
                  <a:pt x="5043322" y="664060"/>
                  <a:pt x="5034225" y="653143"/>
                </a:cubicBezTo>
                <a:cubicBezTo>
                  <a:pt x="5021732" y="638152"/>
                  <a:pt x="4990523" y="582567"/>
                  <a:pt x="4983983" y="572756"/>
                </a:cubicBezTo>
                <a:cubicBezTo>
                  <a:pt x="4974693" y="558821"/>
                  <a:pt x="4964737" y="545278"/>
                  <a:pt x="4953838" y="532562"/>
                </a:cubicBezTo>
                <a:cubicBezTo>
                  <a:pt x="4944590" y="521773"/>
                  <a:pt x="4931953" y="513981"/>
                  <a:pt x="4923693" y="502417"/>
                </a:cubicBezTo>
                <a:cubicBezTo>
                  <a:pt x="4879033" y="439894"/>
                  <a:pt x="4934857" y="477855"/>
                  <a:pt x="4863403" y="442127"/>
                </a:cubicBezTo>
                <a:cubicBezTo>
                  <a:pt x="4815549" y="370346"/>
                  <a:pt x="4846641" y="387695"/>
                  <a:pt x="4783016" y="371789"/>
                </a:cubicBezTo>
                <a:cubicBezTo>
                  <a:pt x="4762919" y="358391"/>
                  <a:pt x="4739805" y="348674"/>
                  <a:pt x="4722726" y="331595"/>
                </a:cubicBezTo>
                <a:cubicBezTo>
                  <a:pt x="4712678" y="321547"/>
                  <a:pt x="4704919" y="308500"/>
                  <a:pt x="4692581" y="301450"/>
                </a:cubicBezTo>
                <a:cubicBezTo>
                  <a:pt x="4680590" y="294598"/>
                  <a:pt x="4665785" y="294751"/>
                  <a:pt x="4652387" y="291402"/>
                </a:cubicBezTo>
                <a:cubicBezTo>
                  <a:pt x="4638989" y="284703"/>
                  <a:pt x="4626219" y="276565"/>
                  <a:pt x="4612194" y="271305"/>
                </a:cubicBezTo>
                <a:cubicBezTo>
                  <a:pt x="4599263" y="266456"/>
                  <a:pt x="4584694" y="266697"/>
                  <a:pt x="4572000" y="261257"/>
                </a:cubicBezTo>
                <a:cubicBezTo>
                  <a:pt x="4560900" y="256500"/>
                  <a:pt x="4553422" y="244630"/>
                  <a:pt x="4541855" y="241160"/>
                </a:cubicBezTo>
                <a:cubicBezTo>
                  <a:pt x="4519170" y="234354"/>
                  <a:pt x="4494926" y="234713"/>
                  <a:pt x="4471517" y="231112"/>
                </a:cubicBezTo>
                <a:cubicBezTo>
                  <a:pt x="4345388" y="211708"/>
                  <a:pt x="4471522" y="225084"/>
                  <a:pt x="4260502" y="211015"/>
                </a:cubicBezTo>
                <a:cubicBezTo>
                  <a:pt x="4089680" y="214365"/>
                  <a:pt x="3918637" y="211759"/>
                  <a:pt x="3748036" y="221064"/>
                </a:cubicBezTo>
                <a:cubicBezTo>
                  <a:pt x="3733079" y="221880"/>
                  <a:pt x="3720848" y="233728"/>
                  <a:pt x="3707842" y="241160"/>
                </a:cubicBezTo>
                <a:cubicBezTo>
                  <a:pt x="3684166" y="254689"/>
                  <a:pt x="3659065" y="276001"/>
                  <a:pt x="3637504" y="291402"/>
                </a:cubicBezTo>
                <a:cubicBezTo>
                  <a:pt x="3627677" y="298421"/>
                  <a:pt x="3616637" y="303768"/>
                  <a:pt x="3607359" y="311499"/>
                </a:cubicBezTo>
                <a:cubicBezTo>
                  <a:pt x="3574023" y="339279"/>
                  <a:pt x="3584492" y="343029"/>
                  <a:pt x="3547069" y="361740"/>
                </a:cubicBezTo>
                <a:cubicBezTo>
                  <a:pt x="3537595" y="366477"/>
                  <a:pt x="3526397" y="367052"/>
                  <a:pt x="3516923" y="371789"/>
                </a:cubicBezTo>
                <a:cubicBezTo>
                  <a:pt x="3506121" y="377190"/>
                  <a:pt x="3496056" y="384155"/>
                  <a:pt x="3486778" y="391886"/>
                </a:cubicBezTo>
                <a:cubicBezTo>
                  <a:pt x="3475861" y="400983"/>
                  <a:pt x="3469343" y="415676"/>
                  <a:pt x="3456633" y="422031"/>
                </a:cubicBezTo>
                <a:cubicBezTo>
                  <a:pt x="3441357" y="429669"/>
                  <a:pt x="3423139" y="428730"/>
                  <a:pt x="3406392" y="432079"/>
                </a:cubicBezTo>
                <a:cubicBezTo>
                  <a:pt x="3389645" y="438778"/>
                  <a:pt x="3372633" y="444850"/>
                  <a:pt x="3356150" y="452176"/>
                </a:cubicBezTo>
                <a:cubicBezTo>
                  <a:pt x="3342462" y="458260"/>
                  <a:pt x="3329937" y="466895"/>
                  <a:pt x="3315956" y="472272"/>
                </a:cubicBezTo>
                <a:cubicBezTo>
                  <a:pt x="3286298" y="483679"/>
                  <a:pt x="3255666" y="492369"/>
                  <a:pt x="3225521" y="502417"/>
                </a:cubicBezTo>
                <a:cubicBezTo>
                  <a:pt x="3215473" y="505767"/>
                  <a:pt x="3204850" y="507729"/>
                  <a:pt x="3195376" y="512466"/>
                </a:cubicBezTo>
                <a:cubicBezTo>
                  <a:pt x="3168580" y="525864"/>
                  <a:pt x="3144053" y="545393"/>
                  <a:pt x="3114989" y="552659"/>
                </a:cubicBezTo>
                <a:cubicBezTo>
                  <a:pt x="3058227" y="566849"/>
                  <a:pt x="3088338" y="559998"/>
                  <a:pt x="3024554" y="572756"/>
                </a:cubicBezTo>
                <a:cubicBezTo>
                  <a:pt x="2892246" y="660960"/>
                  <a:pt x="3016758" y="572260"/>
                  <a:pt x="2934119" y="643094"/>
                </a:cubicBezTo>
                <a:cubicBezTo>
                  <a:pt x="2921404" y="653993"/>
                  <a:pt x="2905768" y="661397"/>
                  <a:pt x="2893926" y="673239"/>
                </a:cubicBezTo>
                <a:cubicBezTo>
                  <a:pt x="2885387" y="681778"/>
                  <a:pt x="2882368" y="694845"/>
                  <a:pt x="2873829" y="703384"/>
                </a:cubicBezTo>
                <a:cubicBezTo>
                  <a:pt x="2861987" y="715226"/>
                  <a:pt x="2846239" y="722501"/>
                  <a:pt x="2833636" y="733529"/>
                </a:cubicBezTo>
                <a:cubicBezTo>
                  <a:pt x="2819376" y="746006"/>
                  <a:pt x="2806840" y="760325"/>
                  <a:pt x="2793442" y="773723"/>
                </a:cubicBezTo>
                <a:cubicBezTo>
                  <a:pt x="2773881" y="832408"/>
                  <a:pt x="2798699" y="778515"/>
                  <a:pt x="2753249" y="823965"/>
                </a:cubicBezTo>
                <a:cubicBezTo>
                  <a:pt x="2744710" y="832504"/>
                  <a:pt x="2741011" y="844941"/>
                  <a:pt x="2733152" y="854110"/>
                </a:cubicBezTo>
                <a:cubicBezTo>
                  <a:pt x="2720821" y="868496"/>
                  <a:pt x="2707345" y="881972"/>
                  <a:pt x="2692959" y="894303"/>
                </a:cubicBezTo>
                <a:cubicBezTo>
                  <a:pt x="2683790" y="902162"/>
                  <a:pt x="2672092" y="906669"/>
                  <a:pt x="2662814" y="914400"/>
                </a:cubicBezTo>
                <a:cubicBezTo>
                  <a:pt x="2651897" y="923497"/>
                  <a:pt x="2644233" y="936285"/>
                  <a:pt x="2632669" y="944545"/>
                </a:cubicBezTo>
                <a:cubicBezTo>
                  <a:pt x="2620480" y="953252"/>
                  <a:pt x="2604459" y="955654"/>
                  <a:pt x="2592475" y="964642"/>
                </a:cubicBezTo>
                <a:cubicBezTo>
                  <a:pt x="2577317" y="976010"/>
                  <a:pt x="2567440" y="993467"/>
                  <a:pt x="2552282" y="1004835"/>
                </a:cubicBezTo>
                <a:cubicBezTo>
                  <a:pt x="2540298" y="1013823"/>
                  <a:pt x="2525996" y="1019369"/>
                  <a:pt x="2512088" y="1024932"/>
                </a:cubicBezTo>
                <a:cubicBezTo>
                  <a:pt x="2492419" y="1032799"/>
                  <a:pt x="2451798" y="1045028"/>
                  <a:pt x="2451798" y="1045028"/>
                </a:cubicBezTo>
                <a:cubicBezTo>
                  <a:pt x="2371802" y="1098360"/>
                  <a:pt x="2415419" y="1081806"/>
                  <a:pt x="2321170" y="1095270"/>
                </a:cubicBezTo>
                <a:cubicBezTo>
                  <a:pt x="2086675" y="1173432"/>
                  <a:pt x="2256036" y="1120674"/>
                  <a:pt x="1637882" y="1095270"/>
                </a:cubicBezTo>
                <a:cubicBezTo>
                  <a:pt x="1596044" y="1093551"/>
                  <a:pt x="1564975" y="1075874"/>
                  <a:pt x="1527350" y="1065125"/>
                </a:cubicBezTo>
                <a:cubicBezTo>
                  <a:pt x="1514071" y="1061331"/>
                  <a:pt x="1500554" y="1058426"/>
                  <a:pt x="1487156" y="1055077"/>
                </a:cubicBezTo>
                <a:cubicBezTo>
                  <a:pt x="1477108" y="1048378"/>
                  <a:pt x="1467813" y="1040381"/>
                  <a:pt x="1457011" y="1034980"/>
                </a:cubicBezTo>
                <a:cubicBezTo>
                  <a:pt x="1432728" y="1022838"/>
                  <a:pt x="1412416" y="1024537"/>
                  <a:pt x="1386673" y="1014883"/>
                </a:cubicBezTo>
                <a:cubicBezTo>
                  <a:pt x="1372648" y="1009623"/>
                  <a:pt x="1360248" y="1000687"/>
                  <a:pt x="1346480" y="994787"/>
                </a:cubicBezTo>
                <a:cubicBezTo>
                  <a:pt x="1326294" y="986136"/>
                  <a:pt x="1296543" y="979790"/>
                  <a:pt x="1276141" y="974690"/>
                </a:cubicBezTo>
                <a:cubicBezTo>
                  <a:pt x="1208196" y="929392"/>
                  <a:pt x="1292344" y="983691"/>
                  <a:pt x="1185706" y="924448"/>
                </a:cubicBezTo>
                <a:cubicBezTo>
                  <a:pt x="1147449" y="903194"/>
                  <a:pt x="1157148" y="900319"/>
                  <a:pt x="1115367" y="874206"/>
                </a:cubicBezTo>
                <a:cubicBezTo>
                  <a:pt x="1102665" y="866267"/>
                  <a:pt x="1088179" y="861542"/>
                  <a:pt x="1075174" y="854110"/>
                </a:cubicBezTo>
                <a:cubicBezTo>
                  <a:pt x="1048993" y="839150"/>
                  <a:pt x="966401" y="775482"/>
                  <a:pt x="964642" y="773723"/>
                </a:cubicBezTo>
                <a:cubicBezTo>
                  <a:pt x="929947" y="739028"/>
                  <a:pt x="937272" y="743511"/>
                  <a:pt x="894304" y="713433"/>
                </a:cubicBezTo>
                <a:cubicBezTo>
                  <a:pt x="874517" y="699582"/>
                  <a:pt x="852875" y="688327"/>
                  <a:pt x="834014" y="673239"/>
                </a:cubicBezTo>
                <a:cubicBezTo>
                  <a:pt x="727002" y="587631"/>
                  <a:pt x="828274" y="666268"/>
                  <a:pt x="753627" y="612949"/>
                </a:cubicBezTo>
                <a:cubicBezTo>
                  <a:pt x="700398" y="574929"/>
                  <a:pt x="732206" y="589061"/>
                  <a:pt x="683288" y="572756"/>
                </a:cubicBezTo>
                <a:cubicBezTo>
                  <a:pt x="673240" y="562708"/>
                  <a:pt x="664511" y="551137"/>
                  <a:pt x="653143" y="542611"/>
                </a:cubicBezTo>
                <a:cubicBezTo>
                  <a:pt x="622141" y="519359"/>
                  <a:pt x="569745" y="499406"/>
                  <a:pt x="542611" y="472272"/>
                </a:cubicBezTo>
                <a:cubicBezTo>
                  <a:pt x="494928" y="424589"/>
                  <a:pt x="520393" y="438070"/>
                  <a:pt x="472273" y="422031"/>
                </a:cubicBezTo>
                <a:cubicBezTo>
                  <a:pt x="375335" y="349327"/>
                  <a:pt x="501637" y="447014"/>
                  <a:pt x="371789" y="331595"/>
                </a:cubicBezTo>
                <a:cubicBezTo>
                  <a:pt x="362763" y="323572"/>
                  <a:pt x="351471" y="318518"/>
                  <a:pt x="341644" y="311499"/>
                </a:cubicBezTo>
                <a:cubicBezTo>
                  <a:pt x="328016" y="301765"/>
                  <a:pt x="313843" y="292619"/>
                  <a:pt x="301451" y="281354"/>
                </a:cubicBezTo>
                <a:cubicBezTo>
                  <a:pt x="276916" y="259049"/>
                  <a:pt x="257638" y="230910"/>
                  <a:pt x="231112" y="211015"/>
                </a:cubicBezTo>
                <a:cubicBezTo>
                  <a:pt x="204317" y="190918"/>
                  <a:pt x="170823" y="177520"/>
                  <a:pt x="150726" y="150725"/>
                </a:cubicBezTo>
                <a:cubicBezTo>
                  <a:pt x="114226" y="102058"/>
                  <a:pt x="136469" y="115828"/>
                  <a:pt x="90436" y="100483"/>
                </a:cubicBezTo>
                <a:cubicBezTo>
                  <a:pt x="70339" y="80386"/>
                  <a:pt x="45910" y="63841"/>
                  <a:pt x="30145" y="40193"/>
                </a:cubicBezTo>
                <a:cubicBezTo>
                  <a:pt x="7421" y="6107"/>
                  <a:pt x="18589" y="18587"/>
                  <a:pt x="0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in Reality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31304" y="1600200"/>
            <a:ext cx="10336696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Fragmentation is expensive</a:t>
            </a:r>
          </a:p>
          <a:p>
            <a:pPr lvl="1"/>
            <a:r>
              <a:rPr lang="en-US" dirty="0"/>
              <a:t>Memory and CPU overhead for datagram reconstruction</a:t>
            </a:r>
          </a:p>
          <a:p>
            <a:pPr lvl="1"/>
            <a:r>
              <a:rPr lang="en-US" dirty="0"/>
              <a:t>Want to avoid fragmentation if possible</a:t>
            </a:r>
          </a:p>
          <a:p>
            <a:r>
              <a:rPr lang="en-US" dirty="0"/>
              <a:t>MTU discovery protocol</a:t>
            </a:r>
          </a:p>
          <a:p>
            <a:pPr lvl="1"/>
            <a:r>
              <a:rPr lang="en-US" dirty="0"/>
              <a:t>Send a packet with “don’t fragment” bit set</a:t>
            </a:r>
          </a:p>
          <a:p>
            <a:pPr lvl="1"/>
            <a:r>
              <a:rPr lang="en-US" dirty="0"/>
              <a:t>Keep decreasing message length until one arrives</a:t>
            </a:r>
          </a:p>
          <a:p>
            <a:pPr lvl="1"/>
            <a:r>
              <a:rPr lang="en-US" dirty="0"/>
              <a:t>May get “can’t fragment” error from a router, which will explicitly state the supported MTU</a:t>
            </a:r>
          </a:p>
          <a:p>
            <a:r>
              <a:rPr lang="en-US" dirty="0"/>
              <a:t>Router handling of fragments</a:t>
            </a:r>
          </a:p>
          <a:p>
            <a:pPr lvl="1"/>
            <a:r>
              <a:rPr lang="en-US" dirty="0"/>
              <a:t>Fast, specialized hardware handles the common case</a:t>
            </a:r>
          </a:p>
          <a:p>
            <a:pPr lvl="1"/>
            <a:r>
              <a:rPr lang="en-US" dirty="0"/>
              <a:t>Dedicated, general purpose CPU just for handling fragments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968188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968365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4389780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4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54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69" y="189984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11578" y="223666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1200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2902" y="2206665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2158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5510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53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23851" y="239148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23851" y="43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0718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8022625" y="239148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2625" y="4381032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1201" y="4080324"/>
            <a:ext cx="386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 = 123 Length = 2420,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6544" y="481121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2400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16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25289" y="1717854"/>
            <a:ext cx="2557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1196, M = 1,</a:t>
            </a:r>
          </a:p>
          <a:p>
            <a:pPr algn="ctr"/>
            <a:r>
              <a:rPr lang="en-US" sz="2000" dirty="0"/>
              <a:t>ID=123, 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82007" y="3673146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1196, M = 1,</a:t>
            </a:r>
          </a:p>
          <a:p>
            <a:pPr algn="ctr"/>
            <a:r>
              <a:rPr lang="en-US" sz="2000" dirty="0"/>
              <a:t>ID = 123, Offset = 147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36702" y="27805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1176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8237" y="278054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702" y="47646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1176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88237" y="476472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8966153" y="3156024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10365403" y="1647486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10256065" y="3559184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cxnSpLocks/>
            <a:stCxn id="49" idx="3"/>
          </p:cNvCxnSpPr>
          <p:nvPr/>
        </p:nvCxnSpPr>
        <p:spPr>
          <a:xfrm>
            <a:off x="9685625" y="2980557"/>
            <a:ext cx="1286959" cy="4902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51" idx="3"/>
          </p:cNvCxnSpPr>
          <p:nvPr/>
        </p:nvCxnSpPr>
        <p:spPr>
          <a:xfrm flipV="1">
            <a:off x="9685625" y="4203826"/>
            <a:ext cx="1410921" cy="76091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003772" y="3335594"/>
            <a:ext cx="1154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1176</a:t>
            </a:r>
          </a:p>
          <a:p>
            <a:pPr algn="r"/>
            <a:r>
              <a:rPr lang="en-US" sz="2400" dirty="0"/>
              <a:t>+ 1176</a:t>
            </a:r>
          </a:p>
          <a:p>
            <a:pPr algn="r"/>
            <a:r>
              <a:rPr lang="en-US" sz="2400" dirty="0"/>
              <a:t>+     48</a:t>
            </a:r>
          </a:p>
          <a:p>
            <a:pPr algn="r"/>
            <a:r>
              <a:rPr lang="en-US" sz="2400" dirty="0"/>
              <a:t>= 2400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0ED079-9D2E-47DE-80EC-12F378F9BC0B}"/>
              </a:ext>
            </a:extLst>
          </p:cNvPr>
          <p:cNvCxnSpPr/>
          <p:nvPr/>
        </p:nvCxnSpPr>
        <p:spPr>
          <a:xfrm>
            <a:off x="7472937" y="1547791"/>
            <a:ext cx="0" cy="369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DD9390-6FBF-BE48-869D-E4B8526636B7}"/>
              </a:ext>
            </a:extLst>
          </p:cNvPr>
          <p:cNvSpPr/>
          <p:nvPr/>
        </p:nvSpPr>
        <p:spPr>
          <a:xfrm>
            <a:off x="8662126" y="6007160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5D3AEA-92FE-2248-AE94-3DF735A9BD5D}"/>
              </a:ext>
            </a:extLst>
          </p:cNvPr>
          <p:cNvSpPr/>
          <p:nvPr/>
        </p:nvSpPr>
        <p:spPr>
          <a:xfrm>
            <a:off x="8060900" y="6007160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46DDF2-D9BC-0440-92C9-FB408243A1CB}"/>
              </a:ext>
            </a:extLst>
          </p:cNvPr>
          <p:cNvSpPr txBox="1"/>
          <p:nvPr/>
        </p:nvSpPr>
        <p:spPr>
          <a:xfrm>
            <a:off x="7720283" y="5299274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68, M = 0,</a:t>
            </a:r>
          </a:p>
          <a:p>
            <a:pPr algn="ctr"/>
            <a:r>
              <a:rPr lang="en-US" sz="2000" dirty="0"/>
              <a:t>ID = 123, Offset = 294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4CEC3F-B08A-E24F-8664-041D8FF19529}"/>
              </a:ext>
            </a:extLst>
          </p:cNvPr>
          <p:cNvSpPr txBox="1"/>
          <p:nvPr/>
        </p:nvSpPr>
        <p:spPr>
          <a:xfrm>
            <a:off x="9116041" y="639081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48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8497BC-8C92-6E43-A731-2EC2AFD8F407}"/>
              </a:ext>
            </a:extLst>
          </p:cNvPr>
          <p:cNvSpPr txBox="1"/>
          <p:nvPr/>
        </p:nvSpPr>
        <p:spPr>
          <a:xfrm>
            <a:off x="8126512" y="63908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8" name="Up Arrow 57">
            <a:extLst>
              <a:ext uri="{FF2B5EF4-FFF2-40B4-BE49-F238E27FC236}">
                <a16:creationId xmlns:a16="http://schemas.microsoft.com/office/drawing/2014/main" id="{72636619-06A4-4447-8B8D-08E0161C3C2F}"/>
              </a:ext>
            </a:extLst>
          </p:cNvPr>
          <p:cNvSpPr/>
          <p:nvPr/>
        </p:nvSpPr>
        <p:spPr>
          <a:xfrm rot="10345480">
            <a:off x="9004428" y="478215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C293B6A5-7248-E044-97C7-FEB513CBFD16}"/>
              </a:ext>
            </a:extLst>
          </p:cNvPr>
          <p:cNvSpPr/>
          <p:nvPr/>
        </p:nvSpPr>
        <p:spPr>
          <a:xfrm rot="16200000">
            <a:off x="10294340" y="5185312"/>
            <a:ext cx="591466" cy="6228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4249F5-06C1-DB43-B636-3F41EAA0EBC4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582836" y="4515469"/>
            <a:ext cx="1420936" cy="207539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71" grpId="0"/>
      <p:bldP spid="53" grpId="0" animBg="1"/>
      <p:bldP spid="54" grpId="0" animBg="1"/>
      <p:bldP spid="55" grpId="0"/>
      <p:bldP spid="56" grpId="0"/>
      <p:bldP spid="57" grpId="0"/>
      <p:bldP spid="58" grpId="0" animBg="1"/>
      <p:bldP spid="58" grpId="1" animBg="1"/>
      <p:bldP spid="59" grpId="0" animBg="1"/>
      <p:bldP spid="5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3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IPv4 Address Space Crisis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/>
              <a:t>Problem: the IPv4 address space is too small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possible addresses</a:t>
            </a:r>
          </a:p>
          <a:p>
            <a:pPr lvl="1"/>
            <a:r>
              <a:rPr lang="en-US" dirty="0"/>
              <a:t>Less than one IP per person</a:t>
            </a:r>
          </a:p>
          <a:p>
            <a:r>
              <a:rPr lang="en-US" dirty="0"/>
              <a:t>Parts of the world have already run out of addresses</a:t>
            </a:r>
          </a:p>
          <a:p>
            <a:pPr lvl="1"/>
            <a:r>
              <a:rPr lang="en-US" dirty="0"/>
              <a:t>IANA assigned the last /8 block of addresses in 2011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5546"/>
              </p:ext>
            </p:extLst>
          </p:nvPr>
        </p:nvGraphicFramePr>
        <p:xfrm>
          <a:off x="1205947" y="4340750"/>
          <a:ext cx="97801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Exhaustion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10,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  <a:r>
                        <a:rPr lang="en-US" baseline="0" dirty="0"/>
                        <a:t> 22, </a:t>
                      </a:r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 2022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63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first introduced in 1998</a:t>
            </a:r>
          </a:p>
          <a:p>
            <a:pPr lvl="1"/>
            <a:r>
              <a:rPr lang="en-US" dirty="0"/>
              <a:t>128-bit addresses</a:t>
            </a:r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addresses per person</a:t>
            </a:r>
          </a:p>
          <a:p>
            <a:r>
              <a:rPr lang="en-US" dirty="0"/>
              <a:t>Address format</a:t>
            </a:r>
          </a:p>
          <a:p>
            <a:pPr lvl="1"/>
            <a:r>
              <a:rPr lang="en-US" dirty="0"/>
              <a:t>8 groups of 16-bit values, separated by ‘:’</a:t>
            </a:r>
          </a:p>
          <a:p>
            <a:pPr lvl="1"/>
            <a:r>
              <a:rPr lang="en-US" dirty="0"/>
              <a:t>Leading zeroes in each group may be omitted</a:t>
            </a:r>
          </a:p>
          <a:p>
            <a:pPr lvl="1"/>
            <a:r>
              <a:rPr lang="en-US" dirty="0"/>
              <a:t>Groups of zeroes can be omitted using 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11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08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Trivia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 knows the IP for </a:t>
            </a:r>
            <a:r>
              <a:rPr lang="en-US" dirty="0" err="1"/>
              <a:t>localhost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localhost</a:t>
            </a:r>
            <a:r>
              <a:rPr lang="en-US" dirty="0"/>
              <a:t> in IPv6?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6232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655320"/>
          </a:xfrm>
        </p:spPr>
        <p:txBody>
          <a:bodyPr/>
          <a:lstStyle/>
          <a:p>
            <a:r>
              <a:rPr lang="en-US" dirty="0"/>
              <a:t>Double the size of IPv4 (320 bits vs. 160 bits)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9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6949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56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0045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951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5339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352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43616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7504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38123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1410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9492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4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52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6115" y="3518515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21311" y="5042299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653568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6104758" y="3418385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Groups packets into flows, used for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QoS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2734792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IPv4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697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Protocol in IPv4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8052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TTL in IPv4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2818937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IPv4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1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IPv4 Header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header fields are missing in IPv6</a:t>
            </a:r>
          </a:p>
          <a:p>
            <a:pPr lvl="1"/>
            <a:r>
              <a:rPr lang="en-US" dirty="0"/>
              <a:t>Header length – rolled into Next Header field</a:t>
            </a:r>
          </a:p>
          <a:p>
            <a:pPr lvl="1"/>
            <a:r>
              <a:rPr lang="en-US" dirty="0"/>
              <a:t>Checksum – was useless, so why keep it</a:t>
            </a:r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routers do not support fragmentation</a:t>
            </a:r>
          </a:p>
          <a:p>
            <a:pPr lvl="2"/>
            <a:r>
              <a:rPr lang="en-US" dirty="0"/>
              <a:t>Hosts are expected to use path MTU discovery</a:t>
            </a:r>
          </a:p>
          <a:p>
            <a:r>
              <a:rPr lang="en-US" dirty="0"/>
              <a:t>Reflects changing Internet priorities</a:t>
            </a:r>
          </a:p>
          <a:p>
            <a:pPr lvl="1"/>
            <a:r>
              <a:rPr lang="en-US" dirty="0"/>
              <a:t>Today’s networks are more homogeneous</a:t>
            </a:r>
          </a:p>
          <a:p>
            <a:pPr lvl="1"/>
            <a:r>
              <a:rPr lang="en-US" dirty="0"/>
              <a:t>Instead, routing cost and complexity dominate</a:t>
            </a:r>
          </a:p>
          <a:p>
            <a:r>
              <a:rPr lang="en-US" dirty="0"/>
              <a:t>No security vulnerabilities due to IP fragments</a:t>
            </a:r>
          </a:p>
        </p:txBody>
      </p:sp>
    </p:spTree>
    <p:extLst>
      <p:ext uri="{BB962C8B-B14F-4D97-AF65-F5344CB8AC3E}">
        <p14:creationId xmlns:p14="http://schemas.microsoft.com/office/powerpoint/2010/main" val="34594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checksums to verify</a:t>
            </a:r>
          </a:p>
          <a:p>
            <a:r>
              <a:rPr lang="en-US" dirty="0"/>
              <a:t>No need for routers to handle fragmentation</a:t>
            </a:r>
          </a:p>
          <a:p>
            <a:r>
              <a:rPr lang="en-US" dirty="0"/>
              <a:t>Simplified routing table design</a:t>
            </a:r>
          </a:p>
          <a:p>
            <a:pPr lvl="1"/>
            <a:r>
              <a:rPr lang="en-US" dirty="0"/>
              <a:t>Address space is huge</a:t>
            </a:r>
          </a:p>
          <a:p>
            <a:pPr lvl="1"/>
            <a:r>
              <a:rPr lang="en-US" dirty="0"/>
              <a:t>Different role for CIDR</a:t>
            </a:r>
          </a:p>
          <a:p>
            <a:pPr lvl="1"/>
            <a:r>
              <a:rPr lang="en-US" dirty="0"/>
              <a:t>Standard subnet size is 2</a:t>
            </a:r>
            <a:r>
              <a:rPr lang="en-US" baseline="30000" dirty="0"/>
              <a:t>64</a:t>
            </a:r>
            <a:r>
              <a:rPr lang="en-US" dirty="0"/>
              <a:t> addresses</a:t>
            </a:r>
          </a:p>
          <a:p>
            <a:r>
              <a:rPr lang="en-US" dirty="0"/>
              <a:t>Simplified auto-configuration</a:t>
            </a:r>
          </a:p>
          <a:p>
            <a:pPr lvl="1"/>
            <a:r>
              <a:rPr lang="en-US" dirty="0"/>
              <a:t>Neighbor Discovery Protocol</a:t>
            </a:r>
          </a:p>
          <a:p>
            <a:pPr lvl="1"/>
            <a:r>
              <a:rPr lang="en-US" dirty="0"/>
              <a:t>Used by hosts to determine network ID</a:t>
            </a:r>
          </a:p>
          <a:p>
            <a:pPr lvl="1"/>
            <a:r>
              <a:rPr lang="en-US" dirty="0"/>
              <a:t>Host ID can be random!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77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6051" y="4602480"/>
            <a:ext cx="9799898" cy="2103120"/>
          </a:xfrm>
        </p:spPr>
        <p:txBody>
          <a:bodyPr>
            <a:normAutofit/>
          </a:bodyPr>
          <a:lstStyle/>
          <a:p>
            <a:r>
              <a:rPr lang="en-US" dirty="0"/>
              <a:t>Switching to IPv6 is a whole-Internet upgrade</a:t>
            </a:r>
          </a:p>
          <a:p>
            <a:pPr lvl="1"/>
            <a:r>
              <a:rPr lang="en-US" dirty="0"/>
              <a:t>All routers, all hosts</a:t>
            </a:r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June 2012: 0.2% of global traffic was IPv6; Today ~33%</a:t>
            </a:r>
          </a:p>
        </p:txBody>
      </p:sp>
      <p:sp>
        <p:nvSpPr>
          <p:cNvPr id="5" name="Left Brace 4"/>
          <p:cNvSpPr/>
          <p:nvPr/>
        </p:nvSpPr>
        <p:spPr>
          <a:xfrm>
            <a:off x="7346521" y="1848472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2891049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2957" y="4265525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8650" y="167787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80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13136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00984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5552" y="2823058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8185" y="2345318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7694" y="1848472"/>
            <a:ext cx="38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0050" y="3298977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41623" y="3803860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13136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Naming / Addressing</a:t>
            </a:r>
          </a:p>
          <a:p>
            <a:pPr lvl="1"/>
            <a:r>
              <a:rPr lang="en-US" dirty="0"/>
              <a:t>How do you designate hosts?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Must be </a:t>
            </a:r>
            <a:r>
              <a:rPr lang="en-US" dirty="0">
                <a:solidFill>
                  <a:schemeClr val="accent1"/>
                </a:solidFill>
              </a:rPr>
              <a:t>scalable</a:t>
            </a:r>
            <a:r>
              <a:rPr lang="en-US" dirty="0"/>
              <a:t> (i.e. a switched Internet won’t work)</a:t>
            </a:r>
          </a:p>
          <a:p>
            <a:r>
              <a:rPr lang="en-US" dirty="0"/>
              <a:t>Service Model</a:t>
            </a:r>
          </a:p>
          <a:p>
            <a:pPr lvl="1"/>
            <a:r>
              <a:rPr lang="en-US" dirty="0"/>
              <a:t>What gets sent?</a:t>
            </a:r>
          </a:p>
          <a:p>
            <a:pPr lvl="1"/>
            <a:r>
              <a:rPr lang="en-US" dirty="0"/>
              <a:t>How fast will it go?</a:t>
            </a:r>
          </a:p>
          <a:p>
            <a:pPr lvl="1"/>
            <a:r>
              <a:rPr lang="en-US" dirty="0"/>
              <a:t>What happens if there are failures?</a:t>
            </a:r>
          </a:p>
          <a:p>
            <a:pPr lvl="1"/>
            <a:r>
              <a:rPr lang="en-US" dirty="0"/>
              <a:t>Must deal with </a:t>
            </a:r>
            <a:r>
              <a:rPr lang="en-US" dirty="0">
                <a:solidFill>
                  <a:schemeClr val="accent1"/>
                </a:solidFill>
              </a:rPr>
              <a:t>heterogeneity</a:t>
            </a:r>
          </a:p>
          <a:p>
            <a:pPr lvl="2"/>
            <a:r>
              <a:rPr lang="en-US" dirty="0"/>
              <a:t>Remember, every network is different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3923" y="256717"/>
            <a:ext cx="7677109" cy="328707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87320" y="341491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u="sng" dirty="0">
                  <a:solidFill>
                    <a:schemeClr val="bg1"/>
                  </a:solidFill>
                </a:rPr>
                <a:t>Internet Service Model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Best-effort (i.e. things may break)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Store-and-forward datagram network</a:t>
              </a:r>
            </a:p>
            <a:p>
              <a:pPr marL="114300" indent="0">
                <a:buClr>
                  <a:schemeClr val="bg1"/>
                </a:buClr>
                <a:buNone/>
              </a:pPr>
              <a:endParaRPr lang="en-US" sz="3200" dirty="0">
                <a:solidFill>
                  <a:schemeClr val="bg1"/>
                </a:solidFill>
              </a:endParaRP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Lowest common denominator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61-3677-0C44-8EA8-2FBFBAE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IPv6 Growth seen from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B3E3-DA7D-CF45-A061-B36D7F65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8D60B-1594-934C-B21B-1170C396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966A1-FAA6-0441-A5D1-6BA0B22C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702" y="1407175"/>
            <a:ext cx="8015071" cy="51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1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Beware unintended consequences of IPv6</a:t>
            </a:r>
          </a:p>
          <a:p>
            <a:r>
              <a:rPr lang="en-US" dirty="0"/>
              <a:t>Example: IP blocklists</a:t>
            </a:r>
          </a:p>
          <a:p>
            <a:pPr lvl="1"/>
            <a:r>
              <a:rPr lang="en-US" dirty="0"/>
              <a:t>Currently, blocklists track IPs of spammers/bots</a:t>
            </a:r>
          </a:p>
          <a:p>
            <a:pPr lvl="1"/>
            <a:r>
              <a:rPr lang="en-US" dirty="0"/>
              <a:t>Few IPv4 addresses mean list sizes are reasonable</a:t>
            </a:r>
          </a:p>
          <a:p>
            <a:pPr lvl="1"/>
            <a:r>
              <a:rPr lang="en-US" dirty="0"/>
              <a:t>Hard for spammers/bots to acquire new IPs</a:t>
            </a:r>
          </a:p>
          <a:p>
            <a:r>
              <a:rPr lang="en-US" dirty="0"/>
              <a:t>Blocklists will not work with IPv6</a:t>
            </a:r>
          </a:p>
          <a:p>
            <a:pPr lvl="1"/>
            <a:r>
              <a:rPr lang="en-US" dirty="0"/>
              <a:t>Address space is enormous</a:t>
            </a:r>
          </a:p>
          <a:p>
            <a:pPr lvl="1"/>
            <a:r>
              <a:rPr lang="en-US" dirty="0"/>
              <a:t>Acquiring new IP addresses is trivial </a:t>
            </a:r>
          </a:p>
        </p:txBody>
      </p:sp>
    </p:spTree>
    <p:extLst>
      <p:ext uri="{BB962C8B-B14F-4D97-AF65-F5344CB8AC3E}">
        <p14:creationId xmlns:p14="http://schemas.microsoft.com/office/powerpoint/2010/main" val="28156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IPv6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Source Routing</a:t>
            </a:r>
          </a:p>
          <a:p>
            <a:pPr lvl="1"/>
            <a:r>
              <a:rPr lang="en-US" dirty="0"/>
              <a:t>Host specifies the route to wants packet to take</a:t>
            </a:r>
          </a:p>
          <a:p>
            <a:r>
              <a:rPr lang="en-US" dirty="0"/>
              <a:t>Mobile IP</a:t>
            </a:r>
          </a:p>
          <a:p>
            <a:pPr lvl="1"/>
            <a:r>
              <a:rPr lang="en-US" dirty="0"/>
              <a:t>Hosts can take their IP with them to other networks</a:t>
            </a:r>
          </a:p>
          <a:p>
            <a:pPr lvl="1"/>
            <a:r>
              <a:rPr lang="en-US" dirty="0"/>
              <a:t>Use source routing to direct packets</a:t>
            </a:r>
          </a:p>
          <a:p>
            <a:r>
              <a:rPr lang="en-US" dirty="0"/>
              <a:t>Privacy Extensions</a:t>
            </a:r>
          </a:p>
          <a:p>
            <a:pPr lvl="1"/>
            <a:r>
              <a:rPr lang="en-US" dirty="0"/>
              <a:t>Randomly generate host identifiers</a:t>
            </a:r>
          </a:p>
          <a:p>
            <a:pPr lvl="1"/>
            <a:r>
              <a:rPr lang="en-US" dirty="0"/>
              <a:t>Make it difficult to associate one IP to a host</a:t>
            </a:r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Support for 4Gb datagrams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3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23162" y="5982442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1707" y="6003647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to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910840"/>
          </a:xfrm>
        </p:spPr>
        <p:txBody>
          <a:bodyPr/>
          <a:lstStyle/>
          <a:p>
            <a:r>
              <a:rPr lang="en-US" dirty="0"/>
              <a:t>How do we ease the transition from IPv4 to IPv6?</a:t>
            </a:r>
          </a:p>
          <a:p>
            <a:pPr lvl="1"/>
            <a:r>
              <a:rPr lang="en-US" dirty="0"/>
              <a:t>Today, most network edges are IPv6 ready</a:t>
            </a:r>
          </a:p>
          <a:p>
            <a:pPr lvl="2"/>
            <a:r>
              <a:rPr lang="en-US" dirty="0"/>
              <a:t>Windows/OSX/</a:t>
            </a:r>
            <a:r>
              <a:rPr lang="en-US" dirty="0" err="1"/>
              <a:t>iOS</a:t>
            </a:r>
            <a:r>
              <a:rPr lang="en-US" dirty="0"/>
              <a:t>/Android all support IPv6</a:t>
            </a:r>
          </a:p>
          <a:p>
            <a:pPr lvl="2"/>
            <a:r>
              <a:rPr lang="en-US" dirty="0"/>
              <a:t>Your wireless access point probably supports IPv6</a:t>
            </a:r>
          </a:p>
          <a:p>
            <a:pPr lvl="1"/>
            <a:r>
              <a:rPr lang="en-US" dirty="0"/>
              <a:t>The Internet core is hard to upgrade</a:t>
            </a:r>
          </a:p>
          <a:p>
            <a:pPr lvl="1"/>
            <a:r>
              <a:rPr lang="en-US" dirty="0"/>
              <a:t>… but a IPv4 core cannot route IPv6 traffic</a:t>
            </a:r>
          </a:p>
        </p:txBody>
      </p:sp>
      <p:sp>
        <p:nvSpPr>
          <p:cNvPr id="5" name="Cloud 4"/>
          <p:cNvSpPr/>
          <p:nvPr/>
        </p:nvSpPr>
        <p:spPr>
          <a:xfrm>
            <a:off x="5120387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7775613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8" name="Cloud 7"/>
          <p:cNvSpPr/>
          <p:nvPr/>
        </p:nvSpPr>
        <p:spPr>
          <a:xfrm>
            <a:off x="1859405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Network</a:t>
            </a:r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86" y="6008820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41" y="5701943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38" y="490601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11" y="53975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61" y="6003647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2818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IPv6 Ready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7500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B050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IPv6 Ready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5285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IPv4 Only :(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3519803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Packets</a:t>
            </a:r>
          </a:p>
        </p:txBody>
      </p:sp>
      <p:sp>
        <p:nvSpPr>
          <p:cNvPr id="26" name="Multiply 25"/>
          <p:cNvSpPr/>
          <p:nvPr/>
        </p:nvSpPr>
        <p:spPr>
          <a:xfrm>
            <a:off x="5288203" y="4738594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route IPv6 packets over an IPv4 Internet?</a:t>
            </a:r>
          </a:p>
          <a:p>
            <a:r>
              <a:rPr lang="en-US" dirty="0"/>
              <a:t>Transition Technologies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tunnels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encapsulate</a:t>
            </a:r>
            <a:r>
              <a:rPr lang="en-US" dirty="0"/>
              <a:t> and route IPv6 packets over the IPv4 Internet</a:t>
            </a:r>
          </a:p>
          <a:p>
            <a:pPr lvl="1"/>
            <a:r>
              <a:rPr lang="en-US" dirty="0"/>
              <a:t>Several different implementations</a:t>
            </a:r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625843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6to4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398520"/>
          </a:xfrm>
        </p:spPr>
        <p:txBody>
          <a:bodyPr>
            <a:normAutofit/>
          </a:bodyPr>
          <a:lstStyle/>
          <a:p>
            <a:r>
              <a:rPr lang="en-US" dirty="0"/>
              <a:t>Problem: you’ve been assigned an IPv4 address, but you want an IPv6 address</a:t>
            </a:r>
          </a:p>
          <a:p>
            <a:pPr lvl="1"/>
            <a:r>
              <a:rPr lang="en-US" dirty="0"/>
              <a:t>Your ISP can’t or won’t give you an IPv6 address</a:t>
            </a:r>
          </a:p>
          <a:p>
            <a:pPr lvl="1"/>
            <a:r>
              <a:rPr lang="en-US" dirty="0"/>
              <a:t>You can’t just arbitrarily choose an IPv6 address</a:t>
            </a:r>
          </a:p>
          <a:p>
            <a:r>
              <a:rPr lang="en-US" dirty="0"/>
              <a:t>Solution: construct a 6to4 address</a:t>
            </a:r>
          </a:p>
          <a:p>
            <a:pPr lvl="1"/>
            <a:r>
              <a:rPr lang="en-US" dirty="0"/>
              <a:t>6to4 addresses always start with 2002::</a:t>
            </a:r>
          </a:p>
          <a:p>
            <a:pPr lvl="1"/>
            <a:r>
              <a:rPr lang="en-US" dirty="0"/>
              <a:t>Embed the 32-bit IPv4 inside the 128-bit IPv6 address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2834" y="6288988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 02: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4560" y="5199671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4560" y="6288985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 2E: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2539" y="5199669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0455" y="6288984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 00: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0455" y="5199671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78834" y="6288988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4973" y="5199668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0738" y="51606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IPv4: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138" y="6273027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IPv6:</a:t>
            </a:r>
          </a:p>
        </p:txBody>
      </p:sp>
      <p:sp>
        <p:nvSpPr>
          <p:cNvPr id="15" name="Up Arrow 14"/>
          <p:cNvSpPr/>
          <p:nvPr/>
        </p:nvSpPr>
        <p:spPr>
          <a:xfrm rot="10800000">
            <a:off x="4881843" y="5583322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6925622" y="5583323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2324058">
            <a:off x="5664413" y="5583323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2324058">
            <a:off x="7813941" y="5603644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683600" y="5377307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83920" y="5350376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4221838" y="4418953"/>
            <a:ext cx="3844123" cy="191670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6240" y="3058160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16.79.8.0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6to4 to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57" y="497934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26" y="4979342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90397" y="582216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8490" y="5775269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16.79.8.0</a:t>
            </a:r>
          </a:p>
          <a:p>
            <a:r>
              <a:rPr lang="en-US" dirty="0"/>
              <a:t>IPv6 – 2002:104F:0800::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904" y="3210560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2002:104F:0800::</a:t>
            </a:r>
          </a:p>
        </p:txBody>
      </p:sp>
      <p:sp>
        <p:nvSpPr>
          <p:cNvPr id="12" name="Up Arrow 11"/>
          <p:cNvSpPr/>
          <p:nvPr/>
        </p:nvSpPr>
        <p:spPr>
          <a:xfrm rot="10800000">
            <a:off x="3336031" y="3700906"/>
            <a:ext cx="452157" cy="39357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How does a host using 6to4 send a packet to another host using 6to4?</a:t>
            </a:r>
          </a:p>
        </p:txBody>
      </p:sp>
    </p:spTree>
    <p:extLst>
      <p:ext uri="{BB962C8B-B14F-4D97-AF65-F5344CB8AC3E}">
        <p14:creationId xmlns:p14="http://schemas.microsoft.com/office/powerpoint/2010/main" val="9385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1599 0.13819 C 0.19362 0.16967 0.24388 0.18727 0.2961 0.18727 C 0.35573 0.18727 0.40352 0.16967 0.43724 0.13819 L 0.59753 2.22222E-6 " pathEditMode="relative" rAng="0" ptsTypes="AAAAA">
                                      <p:cBhvr>
                                        <p:cTn id="2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935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6029 0.1382 C 0.19414 0.16968 0.2444 0.18727 0.29675 0.18727 C 0.35664 0.18727 0.40443 0.16968 0.43828 0.1382 L 0.59896 -7.40741E-7 " pathEditMode="relative" rAng="0" ptsTypes="AAAAA">
                                      <p:cBhvr>
                                        <p:cTn id="2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 animBg="1"/>
      <p:bldP spid="10" grpId="1" animBg="1"/>
      <p:bldP spid="12" grpId="0" animBg="1"/>
      <p:bldP spid="1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570479" y="3711068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25838" y="5611503"/>
            <a:ext cx="995682" cy="4191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47789" y="3982838"/>
            <a:ext cx="1379738" cy="6501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8287" y="3680586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192.88.99.1</a:t>
            </a:r>
          </a:p>
          <a:p>
            <a:r>
              <a:rPr lang="en-US" dirty="0"/>
              <a:t>IPv6 – 2002:: /16</a:t>
            </a:r>
          </a:p>
        </p:txBody>
      </p:sp>
      <p:sp>
        <p:nvSpPr>
          <p:cNvPr id="7" name="Cloud 6"/>
          <p:cNvSpPr/>
          <p:nvPr/>
        </p:nvSpPr>
        <p:spPr>
          <a:xfrm>
            <a:off x="3448988" y="2699848"/>
            <a:ext cx="3286403" cy="1638626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Cloud 12"/>
          <p:cNvSpPr/>
          <p:nvPr/>
        </p:nvSpPr>
        <p:spPr>
          <a:xfrm>
            <a:off x="6545631" y="4326916"/>
            <a:ext cx="3286403" cy="163862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  <a:p>
            <a:pPr algn="ctr"/>
            <a:r>
              <a:rPr lang="en-US" dirty="0"/>
              <a:t>Internet</a:t>
            </a:r>
          </a:p>
        </p:txBody>
      </p:sp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18" y="4013748"/>
            <a:ext cx="983368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66279" y="1645921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192. 88.99.1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6to4 to Native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328262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6" y="563270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557" y="412544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9548" y="642863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 – 1893:92:13:99::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5943" y="1798321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1893:92:13:99::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5900563" y="1097805"/>
            <a:ext cx="3053928" cy="1279113"/>
            <a:chOff x="1219204" y="4876795"/>
            <a:chExt cx="5181603" cy="5368681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4675"/>
                <a:gd name="adj2" fmla="val 804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4" y="4876799"/>
              <a:ext cx="5181601" cy="503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Special, </a:t>
              </a:r>
              <a:r>
                <a:rPr lang="en-US" sz="2400" kern="0" dirty="0" err="1">
                  <a:solidFill>
                    <a:sysClr val="window" lastClr="FFFFFF"/>
                  </a:solidFill>
                </a:rPr>
                <a:t>anycasted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 IPv4 address for</a:t>
              </a:r>
            </a:p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6to4 Relay Routers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948447" y="4971947"/>
            <a:ext cx="2099342" cy="1279113"/>
            <a:chOff x="1219204" y="4876795"/>
            <a:chExt cx="5181603" cy="5368681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60029"/>
                <a:gd name="adj2" fmla="val -8792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1" cy="503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Many ISPs provide 6to4 relay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55112E-17 L 0.22343 0.2173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108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22222 0.2203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4 0.21736 L 0.55347 0.4333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11" grpId="3" animBg="1"/>
      <p:bldP spid="10" grpId="1" animBg="1"/>
      <p:bldP spid="10" grpId="2" animBg="1"/>
      <p:bldP spid="10" grpId="3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Native IPv6 to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70479" y="3711068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25838" y="5611503"/>
            <a:ext cx="995682" cy="4191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47789" y="3982838"/>
            <a:ext cx="1379738" cy="6501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8287" y="3680586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192.88.99.1</a:t>
            </a:r>
          </a:p>
          <a:p>
            <a:r>
              <a:rPr lang="en-US" dirty="0"/>
              <a:t>IPv6 – 2002:: /16</a:t>
            </a:r>
          </a:p>
        </p:txBody>
      </p:sp>
      <p:sp>
        <p:nvSpPr>
          <p:cNvPr id="9" name="Cloud 8"/>
          <p:cNvSpPr/>
          <p:nvPr/>
        </p:nvSpPr>
        <p:spPr>
          <a:xfrm>
            <a:off x="3448988" y="2699848"/>
            <a:ext cx="3286403" cy="1638626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0" name="Cloud 9"/>
          <p:cNvSpPr/>
          <p:nvPr/>
        </p:nvSpPr>
        <p:spPr>
          <a:xfrm>
            <a:off x="6545631" y="4326916"/>
            <a:ext cx="3286403" cy="163862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  <a:p>
            <a:pPr algn="ctr"/>
            <a:r>
              <a:rPr lang="en-US" dirty="0"/>
              <a:t>Internet</a:t>
            </a:r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18" y="4013748"/>
            <a:ext cx="983368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40439" y="3575076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207.46.192.0</a:t>
            </a:r>
          </a:p>
        </p:txBody>
      </p:sp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328262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6" y="563270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00557" y="412544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99548" y="642863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 – 1893:92:13:99::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6431" y="4771771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2002:CF2E:C000::</a:t>
            </a:r>
          </a:p>
        </p:txBody>
      </p:sp>
      <p:grpSp>
        <p:nvGrpSpPr>
          <p:cNvPr id="18" name="Group 17"/>
          <p:cNvGrpSpPr/>
          <p:nvPr/>
        </p:nvGrpSpPr>
        <p:grpSpPr>
          <a:xfrm flipH="1">
            <a:off x="3665281" y="4971947"/>
            <a:ext cx="2581239" cy="1279113"/>
            <a:chOff x="1219204" y="4876795"/>
            <a:chExt cx="5181603" cy="536868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66327"/>
                <a:gd name="adj2" fmla="val -1204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503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Use normal IPv6 routing to reach a 6to4 relay router</a:t>
              </a:r>
            </a:p>
          </p:txBody>
        </p:sp>
      </p:grpSp>
      <p:sp>
        <p:nvSpPr>
          <p:cNvPr id="21" name="Up Arrow 20"/>
          <p:cNvSpPr/>
          <p:nvPr/>
        </p:nvSpPr>
        <p:spPr>
          <a:xfrm rot="10800000">
            <a:off x="8067640" y="4239386"/>
            <a:ext cx="452157" cy="39357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10143 -0.1597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092 L -0.50225 -0.2810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140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4 -0.15972 L -0.61081 -0.4407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  <p:bldP spid="21" grpId="0" animBg="1"/>
      <p:bldP spid="2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25600" y="1615440"/>
            <a:ext cx="8991600" cy="5364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Not all ISPs have deployed 6to4 relays</a:t>
            </a:r>
          </a:p>
          <a:p>
            <a:r>
              <a:rPr lang="en-US" dirty="0"/>
              <a:t>Quality of service</a:t>
            </a:r>
          </a:p>
          <a:p>
            <a:pPr lvl="1"/>
            <a:r>
              <a:rPr lang="en-US" dirty="0"/>
              <a:t>Third-party 6to4 relays are available</a:t>
            </a:r>
          </a:p>
          <a:p>
            <a:pPr lvl="1"/>
            <a:r>
              <a:rPr lang="en-US" dirty="0"/>
              <a:t>…but, they may be overloaded or unreliable</a:t>
            </a:r>
          </a:p>
          <a:p>
            <a:r>
              <a:rPr lang="en-US" dirty="0"/>
              <a:t>Reachability</a:t>
            </a:r>
          </a:p>
          <a:p>
            <a:pPr lvl="1"/>
            <a:r>
              <a:rPr lang="en-US" dirty="0"/>
              <a:t>6to4 doesn’t work if you are behind a NAT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IPv6 Rapid Deployment (6rd)</a:t>
            </a:r>
          </a:p>
          <a:p>
            <a:pPr lvl="2"/>
            <a:r>
              <a:rPr lang="en-US" dirty="0"/>
              <a:t>Each ISP sets up relays for its customers</a:t>
            </a:r>
          </a:p>
          <a:p>
            <a:pPr lvl="2"/>
            <a:r>
              <a:rPr lang="en-US" dirty="0"/>
              <a:t>Does not leverage the 2002:: address space</a:t>
            </a:r>
          </a:p>
          <a:p>
            <a:pPr lvl="1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Tunnels IPv6 packets through UDP/IPv4 tunnels</a:t>
            </a:r>
          </a:p>
          <a:p>
            <a:pPr lvl="2"/>
            <a:r>
              <a:rPr lang="en-US" dirty="0"/>
              <a:t>Can tunnel through NATs, but requires special relays</a:t>
            </a:r>
          </a:p>
        </p:txBody>
      </p:sp>
    </p:spTree>
    <p:extLst>
      <p:ext uri="{BB962C8B-B14F-4D97-AF65-F5344CB8AC3E}">
        <p14:creationId xmlns:p14="http://schemas.microsoft.com/office/powerpoint/2010/main" val="3564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61-3677-0C44-8EA8-2FBFBAED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transition technologies do we see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B3E3-DA7D-CF45-A061-B36D7F65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8D60B-1594-934C-B21B-1170C396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966A1-FAA6-0441-A5D1-6BA0B22C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702" y="1407175"/>
            <a:ext cx="8015071" cy="5145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AC7486-E56B-0642-9718-8C209A657B4E}"/>
              </a:ext>
            </a:extLst>
          </p:cNvPr>
          <p:cNvSpPr/>
          <p:nvPr/>
        </p:nvSpPr>
        <p:spPr>
          <a:xfrm>
            <a:off x="7179734" y="2162511"/>
            <a:ext cx="1165013" cy="451996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6DDD6E-3E91-8541-9F5A-9BA43A98DE2C}"/>
              </a:ext>
            </a:extLst>
          </p:cNvPr>
          <p:cNvGrpSpPr/>
          <p:nvPr/>
        </p:nvGrpSpPr>
        <p:grpSpPr>
          <a:xfrm>
            <a:off x="2606921" y="3097569"/>
            <a:ext cx="7129471" cy="1531092"/>
            <a:chOff x="414979" y="3333623"/>
            <a:chExt cx="8263530" cy="15232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AD19A-2D81-6040-A21D-2D298CCF7C08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83FA6457-934B-6A47-8831-FCCF9B82987C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Why?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Widespread prevalence of dual stacks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3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Addressing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Flat</a:t>
            </a:r>
          </a:p>
          <a:p>
            <a:pPr lvl="1"/>
            <a:r>
              <a:rPr lang="en-US" dirty="0"/>
              <a:t>e.g. each host is identified by a 48-bit MAC address</a:t>
            </a:r>
          </a:p>
          <a:p>
            <a:pPr lvl="1"/>
            <a:r>
              <a:rPr lang="en-US" dirty="0"/>
              <a:t>Router needs an entry for every host in the world</a:t>
            </a:r>
          </a:p>
          <a:p>
            <a:pPr lvl="2"/>
            <a:r>
              <a:rPr lang="en-US" dirty="0"/>
              <a:t>Too big</a:t>
            </a:r>
          </a:p>
          <a:p>
            <a:pPr lvl="2"/>
            <a:r>
              <a:rPr lang="en-US" dirty="0"/>
              <a:t>Too hard to maintain (hosts come and go all the time)</a:t>
            </a:r>
          </a:p>
          <a:p>
            <a:r>
              <a:rPr lang="en-US" dirty="0"/>
              <a:t>Hierarchy</a:t>
            </a:r>
          </a:p>
          <a:p>
            <a:pPr lvl="1"/>
            <a:r>
              <a:rPr lang="en-US" dirty="0"/>
              <a:t>Addresses broken down into segments</a:t>
            </a:r>
          </a:p>
          <a:p>
            <a:pPr lvl="1"/>
            <a:r>
              <a:rPr lang="en-US" dirty="0"/>
              <a:t>Each segment has a different level of specificity</a:t>
            </a:r>
          </a:p>
        </p:txBody>
      </p:sp>
    </p:spTree>
    <p:extLst>
      <p:ext uri="{BB962C8B-B14F-4D97-AF65-F5344CB8AC3E}">
        <p14:creationId xmlns:p14="http://schemas.microsoft.com/office/powerpoint/2010/main" val="3601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1615250" y="2315527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Telephone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47588" y="1507252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1-617-373-2177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90714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37591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633085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43695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37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8701078" y="2119909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11575" y="5041430"/>
            <a:ext cx="203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H</a:t>
            </a:r>
          </a:p>
          <a:p>
            <a:pPr algn="ctr"/>
            <a:r>
              <a:rPr lang="en-US" sz="2400" dirty="0"/>
              <a:t>Room 248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4562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General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41059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Specific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11575" y="5041429"/>
            <a:ext cx="2090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G</a:t>
            </a:r>
          </a:p>
          <a:p>
            <a:pPr algn="ctr"/>
            <a:r>
              <a:rPr lang="en-US" sz="2400" dirty="0"/>
              <a:t>Room 213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6436953" y="5816813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6406809" y="1517908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5465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Updates are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Hierarchy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 rot="1048252">
            <a:off x="1727670" y="1736711"/>
            <a:ext cx="4207178" cy="3566548"/>
          </a:xfrm>
          <a:prstGeom prst="cloud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69253" y="2280945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197887" y="3394226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5075" y="173864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1**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144" y="214140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387" y="301602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5332" y="248386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5332" y="298012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9949" y="35791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9949" y="40754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</a:t>
            </a:r>
          </a:p>
        </p:txBody>
      </p:sp>
      <p:sp>
        <p:nvSpPr>
          <p:cNvPr id="35" name="Cloud 34"/>
          <p:cNvSpPr/>
          <p:nvPr/>
        </p:nvSpPr>
        <p:spPr>
          <a:xfrm rot="1048252">
            <a:off x="6141002" y="3249161"/>
            <a:ext cx="4207178" cy="3566548"/>
          </a:xfrm>
          <a:prstGeom prst="clou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682585" y="3793395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7611219" y="4906676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668407" y="32510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0**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2897" y="365385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55575" y="4474597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8664" y="39963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98664" y="449257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32896" y="50916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2897" y="558787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pic>
        <p:nvPicPr>
          <p:cNvPr id="205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74" y="2135207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15" y="509920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15" y="562550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80" y="4003902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80" y="453019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50" y="359478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50" y="4121074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31" y="2502517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31" y="3028811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95" y="2524700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25" y="3374312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310" y="3616963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87" y="4032124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26" y="4906675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392156" y="1767719"/>
            <a:ext cx="2936726" cy="74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Datagram, Destination = 101</a:t>
            </a:r>
          </a:p>
        </p:txBody>
      </p:sp>
      <p:cxnSp>
        <p:nvCxnSpPr>
          <p:cNvPr id="63" name="Straight Arrow Connector 62"/>
          <p:cNvCxnSpPr>
            <a:stCxn id="49" idx="1"/>
            <a:endCxn id="2050" idx="3"/>
          </p:cNvCxnSpPr>
          <p:nvPr/>
        </p:nvCxnSpPr>
        <p:spPr>
          <a:xfrm flipH="1">
            <a:off x="5949904" y="2141400"/>
            <a:ext cx="1442252" cy="19866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1"/>
            <a:endCxn id="58" idx="3"/>
          </p:cNvCxnSpPr>
          <p:nvPr/>
        </p:nvCxnSpPr>
        <p:spPr>
          <a:xfrm flipH="1">
            <a:off x="4453526" y="2340063"/>
            <a:ext cx="801549" cy="38949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1"/>
            <a:endCxn id="57" idx="3"/>
          </p:cNvCxnSpPr>
          <p:nvPr/>
        </p:nvCxnSpPr>
        <p:spPr>
          <a:xfrm flipH="1">
            <a:off x="2962507" y="2729555"/>
            <a:ext cx="796188" cy="52629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81751</TotalTime>
  <Words>3625</Words>
  <Application>Microsoft Macintosh PowerPoint</Application>
  <PresentationFormat>Widescreen</PresentationFormat>
  <Paragraphs>1077</Paragraphs>
  <Slides>60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Consolas</vt:lpstr>
      <vt:lpstr>Lucida Sans Unicode</vt:lpstr>
      <vt:lpstr>Tw Cen MT</vt:lpstr>
      <vt:lpstr>Wingdings</vt:lpstr>
      <vt:lpstr>Wingdings 2</vt:lpstr>
      <vt:lpstr>Median</vt:lpstr>
      <vt:lpstr>CS 3700 Networks and Distributed Systems</vt:lpstr>
      <vt:lpstr>Network Layer</vt:lpstr>
      <vt:lpstr>Routers, Revisited</vt:lpstr>
      <vt:lpstr>Structure of the Internet</vt:lpstr>
      <vt:lpstr>Internetworking Issues</vt:lpstr>
      <vt:lpstr>Outline</vt:lpstr>
      <vt:lpstr>Possible Addressing Schemes</vt:lpstr>
      <vt:lpstr>Example: Telephone Numbers</vt:lpstr>
      <vt:lpstr>Binary Hierarchy Example</vt:lpstr>
      <vt:lpstr>IP Addressing</vt:lpstr>
      <vt:lpstr>IP Address Naming Hierarchy</vt:lpstr>
      <vt:lpstr>IP Addressing and Forwarding</vt:lpstr>
      <vt:lpstr>Classes of IP Addresses</vt:lpstr>
      <vt:lpstr>Two Level Hierarchy</vt:lpstr>
      <vt:lpstr>Class Sizes</vt:lpstr>
      <vt:lpstr>Subnets</vt:lpstr>
      <vt:lpstr>Subnet Example</vt:lpstr>
      <vt:lpstr>N-Level Subnet Hierarchy</vt:lpstr>
      <vt:lpstr>Example Routing Table</vt:lpstr>
      <vt:lpstr>Subnetting Revisited</vt:lpstr>
      <vt:lpstr>IP Address Naming Hierarchy</vt:lpstr>
      <vt:lpstr>Classless Inter Domain Routing</vt:lpstr>
      <vt:lpstr>Example CIDR Routing Table</vt:lpstr>
      <vt:lpstr>Aggregation with CIDR</vt:lpstr>
      <vt:lpstr>CIDR Aggregation Example</vt:lpstr>
      <vt:lpstr>Size of CIDR Routing Tables</vt:lpstr>
      <vt:lpstr>Takeaways</vt:lpstr>
      <vt:lpstr>How Do You Get IPs?</vt:lpstr>
      <vt:lpstr>Outline</vt:lpstr>
      <vt:lpstr>IP Datagrams</vt:lpstr>
      <vt:lpstr>IP Header Fields: Word 1</vt:lpstr>
      <vt:lpstr>IP Header Fields: Word 3</vt:lpstr>
      <vt:lpstr>IP Header Fields: Word 4 and 5</vt:lpstr>
      <vt:lpstr>Problem: Fragmentation</vt:lpstr>
      <vt:lpstr>IP Header Fields: Word 2</vt:lpstr>
      <vt:lpstr>Fragmentation Example</vt:lpstr>
      <vt:lpstr>Fragmentation Example</vt:lpstr>
      <vt:lpstr>IP Fragment Reassembly</vt:lpstr>
      <vt:lpstr>Fragmentation Concepts</vt:lpstr>
      <vt:lpstr>Fragmentation in Reality</vt:lpstr>
      <vt:lpstr>Fragmentation Exercise</vt:lpstr>
      <vt:lpstr>Outline</vt:lpstr>
      <vt:lpstr>The IPv4 Address Space Crisis</vt:lpstr>
      <vt:lpstr>IPv6</vt:lpstr>
      <vt:lpstr>IPv6 Trivia</vt:lpstr>
      <vt:lpstr>IPv6 Header</vt:lpstr>
      <vt:lpstr>Differences from IPv4 Header</vt:lpstr>
      <vt:lpstr>Performance Improvements</vt:lpstr>
      <vt:lpstr>Deployment Challenges</vt:lpstr>
      <vt:lpstr>IPv6 Growth seen from Google</vt:lpstr>
      <vt:lpstr>Consequences of IPv6</vt:lpstr>
      <vt:lpstr>Additional IPv6 Features</vt:lpstr>
      <vt:lpstr>Transitioning to IPv6</vt:lpstr>
      <vt:lpstr>Transition Technologies</vt:lpstr>
      <vt:lpstr>6to4 Basics</vt:lpstr>
      <vt:lpstr>Routing from 6to4 to 6to4</vt:lpstr>
      <vt:lpstr>Routing from 6to4 to Native IPv6</vt:lpstr>
      <vt:lpstr>Routing from Native IPv6 to 6to4</vt:lpstr>
      <vt:lpstr>Problems with 6to4</vt:lpstr>
      <vt:lpstr>What transition technologies do we see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987</cp:revision>
  <cp:lastPrinted>2012-08-22T04:00:45Z</cp:lastPrinted>
  <dcterms:created xsi:type="dcterms:W3CDTF">2012-01-03T02:22:46Z</dcterms:created>
  <dcterms:modified xsi:type="dcterms:W3CDTF">2022-02-18T18:26:08Z</dcterms:modified>
</cp:coreProperties>
</file>