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22.xml" ContentType="application/vnd.openxmlformats-officedocument.presentationml.notesSlide+xml"/>
  <Override PartName="/ppt/notesSlides/_rels/notesSlide2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/>
  <p:notesSz cx="9388475" cy="71024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2C5D2CE-E6E0-410B-9653-219630DF4E6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097080" y="887400"/>
            <a:ext cx="3193560" cy="239688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939240" y="3418200"/>
            <a:ext cx="7509240" cy="279576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317560" y="6745680"/>
            <a:ext cx="406872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7CFCEE57-5406-4279-ABF6-77A6AAFD29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BillRagsdale/" TargetMode="External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 flipH="1" flipV="1">
            <a:off x="3844440" y="4733640"/>
            <a:ext cx="736560" cy="28368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2"/>
          <p:cNvSpPr/>
          <p:nvPr/>
        </p:nvSpPr>
        <p:spPr>
          <a:xfrm flipH="1">
            <a:off x="3857040" y="4348080"/>
            <a:ext cx="720" cy="39564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 flipV="1">
            <a:off x="3267000" y="4730040"/>
            <a:ext cx="590760" cy="25632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4"/>
          <p:cNvSpPr/>
          <p:nvPr/>
        </p:nvSpPr>
        <p:spPr>
          <a:xfrm flipV="1">
            <a:off x="3917520" y="5262480"/>
            <a:ext cx="670680" cy="27684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5"/>
          <p:cNvSpPr/>
          <p:nvPr/>
        </p:nvSpPr>
        <p:spPr>
          <a:xfrm flipH="1" flipV="1">
            <a:off x="3274560" y="5262480"/>
            <a:ext cx="649800" cy="27684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6"/>
          <p:cNvSpPr/>
          <p:nvPr/>
        </p:nvSpPr>
        <p:spPr>
          <a:xfrm>
            <a:off x="3924360" y="5537880"/>
            <a:ext cx="360" cy="51372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7"/>
          <p:cNvSpPr/>
          <p:nvPr/>
        </p:nvSpPr>
        <p:spPr>
          <a:xfrm flipH="1" flipV="1">
            <a:off x="1409760" y="4006800"/>
            <a:ext cx="963360" cy="5940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8"/>
          <p:cNvSpPr/>
          <p:nvPr/>
        </p:nvSpPr>
        <p:spPr>
          <a:xfrm>
            <a:off x="1297080" y="292680"/>
            <a:ext cx="360" cy="615996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9"/>
          <p:cNvSpPr/>
          <p:nvPr/>
        </p:nvSpPr>
        <p:spPr>
          <a:xfrm>
            <a:off x="2373120" y="4041360"/>
            <a:ext cx="360" cy="201024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0"/>
          <p:cNvSpPr/>
          <p:nvPr/>
        </p:nvSpPr>
        <p:spPr>
          <a:xfrm>
            <a:off x="1170720" y="3916800"/>
            <a:ext cx="228600" cy="179640"/>
          </a:xfrm>
          <a:prstGeom prst="flowChartSummingJunction">
            <a:avLst/>
          </a:prstGeom>
          <a:solidFill>
            <a:schemeClr val="bg1"/>
          </a:solidFill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11"/>
          <p:cNvSpPr/>
          <p:nvPr/>
        </p:nvSpPr>
        <p:spPr>
          <a:xfrm flipH="1" flipV="1">
            <a:off x="2503080" y="4339080"/>
            <a:ext cx="1341360" cy="900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2"/>
          <p:cNvSpPr/>
          <p:nvPr/>
        </p:nvSpPr>
        <p:spPr>
          <a:xfrm>
            <a:off x="2273760" y="4249440"/>
            <a:ext cx="228600" cy="179640"/>
          </a:xfrm>
          <a:prstGeom prst="flowChartSummingJunction">
            <a:avLst/>
          </a:prstGeom>
          <a:solidFill>
            <a:schemeClr val="bg1"/>
          </a:solidFill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3792240" y="5957280"/>
            <a:ext cx="207720" cy="188280"/>
          </a:xfrm>
          <a:prstGeom prst="ellipse">
            <a:avLst/>
          </a:prstGeom>
          <a:solidFill>
            <a:schemeClr val="accent1"/>
          </a:solidFill>
          <a:ln w="3816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14"/>
          <p:cNvSpPr/>
          <p:nvPr/>
        </p:nvSpPr>
        <p:spPr>
          <a:xfrm flipH="1" flipV="1">
            <a:off x="3267000" y="4968000"/>
            <a:ext cx="7560" cy="29448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5"/>
          <p:cNvSpPr/>
          <p:nvPr/>
        </p:nvSpPr>
        <p:spPr>
          <a:xfrm>
            <a:off x="2269080" y="6039000"/>
            <a:ext cx="207720" cy="188280"/>
          </a:xfrm>
          <a:prstGeom prst="ellipse">
            <a:avLst/>
          </a:prstGeom>
          <a:solidFill>
            <a:schemeClr val="accent1"/>
          </a:solidFill>
          <a:ln w="3816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6"/>
          <p:cNvSpPr/>
          <p:nvPr/>
        </p:nvSpPr>
        <p:spPr>
          <a:xfrm flipH="1" flipV="1">
            <a:off x="4582440" y="4993200"/>
            <a:ext cx="7200" cy="294480"/>
          </a:xfrm>
          <a:prstGeom prst="line">
            <a:avLst/>
          </a:prstGeom>
          <a:ln w="442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7"/>
          <p:cNvSpPr/>
          <p:nvPr/>
        </p:nvSpPr>
        <p:spPr>
          <a:xfrm>
            <a:off x="4640040" y="951480"/>
            <a:ext cx="400068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Calendar Tools Leading To Week Number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Determination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  <a:ea typeface="DejaVu Sans"/>
              </a:rPr>
              <a:t>SVFIG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  <a:ea typeface="DejaVu Sans"/>
              </a:rPr>
              <a:t>Nov. 18, 2023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  <a:ea typeface="DejaVu Sans"/>
              </a:rPr>
              <a:t>Bill Ragsdale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Leap Days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1049760" y="1607400"/>
            <a:ext cx="8165520" cy="45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CREATE </a:t>
            </a:r>
            <a:r>
              <a:rPr b="0" lang="en-US" sz="2200" spc="-1" strike="noStrike">
                <a:solidFill>
                  <a:srgbClr val="009644"/>
                </a:solidFill>
                <a:latin typeface="Fixedsys Excelsior 3.01"/>
                <a:ea typeface="DejaVu Sans"/>
              </a:rPr>
              <a:t>DaysPerMonth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\ byte array for normal and leap years.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31 c, </a:t>
            </a:r>
            <a:r>
              <a:rPr b="0" lang="en-US" sz="2200" spc="-1" strike="noStrike">
                <a:solidFill>
                  <a:srgbClr val="c00000"/>
                </a:solidFill>
                <a:latin typeface="Fixedsys Excelsior 3.01"/>
                <a:ea typeface="DejaVu Sans"/>
              </a:rPr>
              <a:t>28 c,</a:t>
            </a: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31 c, 30 c, 31 c, 30 c,  \ normal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31 c, 31 c, 30 c, 31 c, 30 c, 31 c,  \ normal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31 c</a:t>
            </a:r>
            <a:r>
              <a:rPr b="0" lang="en-US" sz="2200" spc="-1" strike="noStrike">
                <a:solidFill>
                  <a:srgbClr val="c00000"/>
                </a:solidFill>
                <a:latin typeface="Fixedsys Excelsior 3.01"/>
                <a:ea typeface="DejaVu Sans"/>
              </a:rPr>
              <a:t>, 29 c, </a:t>
            </a: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31 c, 30 c, 31 c, 30 c,  \ leap year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31 c, 31 c, 30 c, 31 c, 30 c, 31 c,  \ leap year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\ 1    2     3     4     5     6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\ 7    8     9    10    11    12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Leap Days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823320" y="1566360"/>
            <a:ext cx="8165520" cy="39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Select the days per month array depending on leap year.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: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DejaVu Sans"/>
              </a:rPr>
              <a:t> DayArray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( year – adjustedaddress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DaysPerMonth swap </a:t>
            </a:r>
            <a:r>
              <a:rPr b="0" lang="en-US" sz="2400" spc="-1" strike="noStrike">
                <a:solidFill>
                  <a:srgbClr val="00b050"/>
                </a:solidFill>
                <a:latin typeface="Fixedsys Excelsior 3.01"/>
                <a:ea typeface="DejaVu Sans"/>
              </a:rPr>
              <a:t>?LeapYear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if 12 + then 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DejaVu Sans"/>
              </a:rPr>
              <a:t>2001  DayArray  .   see: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4495656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ok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DejaVu Sans"/>
              </a:rPr>
              <a:t>2000  DayArray   .  see: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4495668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ok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Days To A Date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823320" y="1566360"/>
            <a:ext cx="8165520" cy="40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( Return the days from Jan. 1 in a given year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\ Jan 1 = 0,  Dec. 31 = 364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: 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DejaVu Sans"/>
              </a:rPr>
              <a:t>DaysToDate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( day month year -- days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0  -rot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DayArray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swap 1-  over + swap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?do i c@ + loop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+ 1- 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Days To A Date,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823320" y="3013560"/>
            <a:ext cx="8165520" cy="25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1   1  2001  DaysToDate    see   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31  12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2001  DaysToDate    see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364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1   1  2000  DaysToDate    see  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31  12  2000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DaysToDate    see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365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920520" y="1630800"/>
            <a:ext cx="69289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Note:  January 1 is day zero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Dec. 31 is day 364 in a non-leap year.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Introduction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1143000" y="1390320"/>
            <a:ext cx="685728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The Zeller rule uses a calculation year beginning on the first day AFTER a leap day, Feb. 29.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It continues for four years ending on the next Feb. 29, in a leap year.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This can cause a bit of confusion calculating the month and year offsets.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At least it did for me.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The Zeller Year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1143000" y="1561680"/>
            <a:ext cx="6857280" cy="37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The Zeller year begins on the first day AFTER a leap-day, Feb. 29 and runs for 1461 days, ending on a leap-day.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3/1/2000   ---  2/</a:t>
            </a:r>
            <a:r>
              <a:rPr b="0" lang="en-US" sz="2400" spc="-1" strike="noStrike">
                <a:solidFill>
                  <a:srgbClr val="009644"/>
                </a:solidFill>
                <a:latin typeface="Albertus Medium"/>
                <a:ea typeface="DejaVu Sans"/>
              </a:rPr>
              <a:t>28</a:t>
            </a: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/2001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3/1/2001  ---   2/</a:t>
            </a:r>
            <a:r>
              <a:rPr b="0" lang="en-US" sz="2400" spc="-1" strike="noStrike">
                <a:solidFill>
                  <a:srgbClr val="009644"/>
                </a:solidFill>
                <a:latin typeface="Albertus Medium"/>
                <a:ea typeface="DejaVu Sans"/>
              </a:rPr>
              <a:t>28</a:t>
            </a: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/2002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3/1/2002  ---   2/</a:t>
            </a:r>
            <a:r>
              <a:rPr b="0" lang="en-US" sz="2400" spc="-1" strike="noStrike">
                <a:solidFill>
                  <a:srgbClr val="009644"/>
                </a:solidFill>
                <a:latin typeface="Albertus Medium"/>
                <a:ea typeface="DejaVu Sans"/>
              </a:rPr>
              <a:t>28</a:t>
            </a: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/2003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3/1/2003  ---   2/</a:t>
            </a: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29</a:t>
            </a:r>
            <a:r>
              <a:rPr b="0" lang="en-US" sz="2400" spc="-1" strike="noStrike">
                <a:solidFill>
                  <a:srgbClr val="d00000"/>
                </a:solidFill>
                <a:latin typeface="Albertus Medium"/>
                <a:ea typeface="DejaVu Sans"/>
              </a:rPr>
              <a:t>/2004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Adjustments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856080" y="1690560"/>
            <a:ext cx="7431120" cy="29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The adjusted month numbers runs from March as month 1 to December as 10 and then the following January as 11 and February as 12.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The year adjustment means for January and February you </a:t>
            </a:r>
            <a:r>
              <a:rPr b="0" lang="en-US" sz="2400" spc="-1" strike="noStrike">
                <a:solidFill>
                  <a:srgbClr val="00a84c"/>
                </a:solidFill>
                <a:latin typeface="Albertus Medium"/>
                <a:ea typeface="DejaVu Sans"/>
              </a:rPr>
              <a:t>use the prior year</a:t>
            </a: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, as these months conclude the prior Zeller year.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Adjustments, Year 2004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822960" y="1280160"/>
            <a:ext cx="786348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                 </a:t>
            </a: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Jan. Feb. Mar. Apr. May  Jun.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Month Number      1    2    3    4    5    6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Adjusted Month   </a:t>
            </a:r>
            <a:r>
              <a:rPr b="0" lang="en-US" sz="2000" spc="-1" strike="noStrike">
                <a:solidFill>
                  <a:srgbClr val="009644"/>
                </a:solidFill>
                <a:latin typeface="Fixedsys Excelsior 3.01"/>
                <a:ea typeface="DejaVu Sans"/>
              </a:rPr>
              <a:t>11   12    </a:t>
            </a:r>
            <a:r>
              <a:rPr b="0" lang="en-US" sz="2000" spc="-1" strike="noStrike">
                <a:solidFill>
                  <a:srgbClr val="c00000"/>
                </a:solidFill>
                <a:latin typeface="Fixedsys Excelsior 3.01"/>
                <a:ea typeface="DejaVu Sans"/>
              </a:rPr>
              <a:t>1    2    3    4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c00000"/>
                </a:solidFill>
                <a:latin typeface="Fixedsys Excelsior 3.01"/>
                <a:ea typeface="DejaVu Sans"/>
              </a:rPr>
              <a:t>Adjusted Year   </a:t>
            </a:r>
            <a:r>
              <a:rPr b="0" lang="en-US" sz="2000" spc="-1" strike="noStrike">
                <a:solidFill>
                  <a:srgbClr val="009644"/>
                </a:solidFill>
                <a:latin typeface="Fixedsys Excelsior 3.01"/>
                <a:ea typeface="DejaVu Sans"/>
              </a:rPr>
              <a:t>2003 2003 </a:t>
            </a: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2004 2004 2004 2004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                </a:t>
            </a: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Jul. Aug. Sep. Oct. Nov. Dec.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Month Number     7    8    9   10   11   12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Adjusted Month   5    6    7    8    9   10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DejaVu Sans"/>
              </a:rPr>
              <a:t>Adjusted Year  2004 2004 2004 2004 2004 2004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34960" y="276480"/>
            <a:ext cx="822888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Adjustments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 flipV="1">
            <a:off x="3812760" y="10695240"/>
            <a:ext cx="1074240" cy="1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1967760" y="1690560"/>
            <a:ext cx="648360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adjustedYear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( month year -- zY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\ allowing for month 1 and 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over 1 = rot 2 = or if 1- then 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adjustedMonth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( month -- zM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\ months run 11 12 1 2 . . . 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10 + dup 12 &gt; if 12 - then ;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34960" y="276480"/>
            <a:ext cx="822888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The Zeller Rule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 flipV="1">
            <a:off x="3812760" y="10695240"/>
            <a:ext cx="1074240" cy="1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1611360" y="1512360"/>
            <a:ext cx="6301440" cy="42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Sum the following ignoring decimal fractions: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                        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day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+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(26 * 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adjustedmonth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- 2)/10  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mod(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adjustedyear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,100)      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mod(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adjustedyear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,100)/4    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      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adjustedyear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/400       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2*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adjustedyear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/100       -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And take modulo(7) of the sum.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Disclaimer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3"/>
          <p:cNvSpPr/>
          <p:nvPr/>
        </p:nvSpPr>
        <p:spPr>
          <a:xfrm>
            <a:off x="700560" y="1690560"/>
            <a:ext cx="7985520" cy="38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We will cover a huge amount of material today.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Just follow the concepts, not the code.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Refer to the archive locations on the next slide.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560" y="209160"/>
            <a:ext cx="822888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00" spc="-1" strike="noStrike">
                <a:solidFill>
                  <a:srgbClr val="0070c0"/>
                </a:solidFill>
                <a:latin typeface="Calibri"/>
                <a:ea typeface="DejaVu Sans"/>
              </a:rPr>
              <a:t>Individual Factors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 flipV="1">
            <a:off x="3812760" y="10695240"/>
            <a:ext cx="1074240" cy="1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745200" y="1027440"/>
            <a:ext cx="8033760" cy="53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2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factorA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( -- A  )  day ;  \ d in formula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2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factorB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( -- B )          \ calculate from 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adjustedmonth 26 *  2 -  10 / 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2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factorC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( -- C )      \ last two digits of the year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adjustedyear 100 mod 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2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factorD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( -- D )           \ four year cycle y/4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factorC 4 / 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2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factorE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( -- E )           \ the century / 4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adjustedYear 100  /  4 / 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2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factorF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( -- F )           \ century c * 2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2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adjustedYear 100 / 2 * ;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430200"/>
            <a:ext cx="822888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The Final Summation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64120" y="171972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 flipV="1">
            <a:off x="3812760" y="10695240"/>
            <a:ext cx="1074240" cy="1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1197000" y="1416960"/>
            <a:ext cx="603972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 DayOfDate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( -- day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factorA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factorB 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factorC 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factorD 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factorE 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factorF –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7 mod  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0 = Sunday through 6 = Saturday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90000" y="1522800"/>
            <a:ext cx="1509120" cy="36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A 26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B 20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C 23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D 5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E 5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F 40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sum 39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day 4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My Diagnostic Printout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 flipH="1" flipV="1">
            <a:off x="3078720" y="12247920"/>
            <a:ext cx="1620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 rot="7871400">
            <a:off x="3180240" y="11723400"/>
            <a:ext cx="641880" cy="606240"/>
          </a:xfrm>
          <a:prstGeom prst="arc">
            <a:avLst>
              <a:gd name="adj1" fmla="val 16200000"/>
              <a:gd name="adj2" fmla="val 0"/>
            </a:avLst>
          </a:prstGeom>
          <a:noFill/>
          <a:ln w="38160">
            <a:solidFill>
              <a:srgbClr val="4a7ebb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904680" y="1633680"/>
            <a:ext cx="18360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3242160" y="3762000"/>
            <a:ext cx="41551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Day  26 Month 10 Year 2023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Thursday ok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1582560" y="5211360"/>
            <a:ext cx="656820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latin typeface="Fixedsys Excelsior 3.01"/>
                <a:ea typeface="Fixedsys Excelsior 3.01"/>
              </a:rPr>
              <a:t>Modulo of negative numbers is tricky. Most Forths get it right.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430200"/>
            <a:ext cx="822888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Simplified Day of Date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64120" y="171972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 flipV="1">
            <a:off x="3812760" y="10695240"/>
            <a:ext cx="1074240" cy="1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1585800" y="1442880"/>
            <a:ext cx="552852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 DayOfDate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( -- day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over swap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adjustYear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&gt;r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adjustMonth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26 * 2 - 10 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r@ 100 mod dup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4 /  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r&gt; 100 /  dup 4 /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swap  2 *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- + + + +  7 mod 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0 = Sunday through 6 = Saturday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430200"/>
            <a:ext cx="822888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Day Of Date Tests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64120" y="171972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 flipV="1">
            <a:off x="3812760" y="10695240"/>
            <a:ext cx="1074240" cy="1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1920240" y="1719720"/>
            <a:ext cx="5741640" cy="37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Day  26 Month 10 Year 2023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Thursday ok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Day  4 Month 7 Year 1776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Thursday ok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Day  7 Month 12 Year 1941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Sunday ok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Week Number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700560" y="1550520"/>
            <a:ext cx="7985520" cy="36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Determine the number of days between the first Thursday of the year and the Thursday in the week of your target day.  Mon…Sun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Divide by 7 and add 1.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d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Adjust for the first week and last week of some years.  </a:t>
            </a:r>
            <a:r>
              <a:rPr b="0" lang="en-US" sz="2400" spc="-1" strike="noStrike">
                <a:solidFill>
                  <a:srgbClr val="00a84c"/>
                </a:solidFill>
                <a:latin typeface="Albertus Medium"/>
                <a:ea typeface="DejaVu Sans"/>
              </a:rPr>
              <a:t>Tricky.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Pseudocode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700560" y="1926000"/>
            <a:ext cx="798552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700560" y="1926000"/>
            <a:ext cx="828828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WeekNumber   ( day month year -- n )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Find the day number 0..6 of target day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Find days in year to the target day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Calculate offset in week from target day to Thursday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Apply this offset to the day in year position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Find days in year to first Thursday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Subtract, divide by 7,  add one.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Have the ‘raw’ week number of year.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Apply the first and last week adjustment.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Target Thursday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700560" y="1926000"/>
            <a:ext cx="798552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&lt;snip&gt;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3dup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DayOfDate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&gt;r  \ get day value 0..6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3dup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DaysToDate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\ location of day in year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r&gt;            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6 + 7 mod 3 -      \ offset to Thursday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negate  +          \ days to Thursday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&lt;smip&gt;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23" dur="indefinite" restart="never" nodeType="tmRoot">
          <p:childTnLst>
            <p:seq>
              <p:cTn id="2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Day of First Thursday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700560" y="1926000"/>
            <a:ext cx="798552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Search for a Thursday over day 1 to day 7 of year.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400" spc="-1" strike="noStrike">
                <a:solidFill>
                  <a:srgbClr val="00b050"/>
                </a:solidFill>
                <a:latin typeface="Fixedsys Excelsior 3.01"/>
                <a:ea typeface="Fixedsys Excelsior 3.01"/>
              </a:rPr>
              <a:t>FirstThursday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 ( year -- Thursday’s# )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8 1  \ over the first seven days of the year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DO i over 1 swap  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DayOfDate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       \  year day0.6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4 = if drop i leave then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LOOP  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Final Week Number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617760" y="1441440"/>
            <a:ext cx="828828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400" spc="-1" strike="noStrike">
                <a:solidFill>
                  <a:srgbClr val="00b050"/>
                </a:solidFill>
                <a:latin typeface="Fixedsys Excelsior 3.01"/>
                <a:ea typeface="Fixedsys Excelsior 3.01"/>
              </a:rPr>
              <a:t>WeekNumber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  ( day month year -- n )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dup&gt;r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3dup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DayOfDate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&gt;r      \ day value 0..6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3dup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DaysToDate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   \ location of day in year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r&gt;            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6 + 7 mod 3 -          \ adjust to Thursday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negate  +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r&gt;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FirstThursday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1-   \ locate 1</a:t>
            </a:r>
            <a:r>
              <a:rPr b="0" lang="en-US" sz="2400" spc="-1" strike="noStrike" baseline="30000">
                <a:solidFill>
                  <a:srgbClr val="ff0000"/>
                </a:solidFill>
                <a:latin typeface="Fixedsys Excelsior 3.01"/>
                <a:ea typeface="Fixedsys Excelsior 3.01"/>
              </a:rPr>
              <a:t>st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Thursday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-  7 /  1+  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AdjustWeekNumber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;     \ 1</a:t>
            </a:r>
            <a:r>
              <a:rPr b="0" lang="en-US" sz="2400" spc="-1" strike="noStrike" baseline="30000">
                <a:solidFill>
                  <a:srgbClr val="ff0000"/>
                </a:solidFill>
                <a:latin typeface="Fixedsys Excelsior 3.01"/>
                <a:ea typeface="Fixedsys Excelsior 3.01"/>
              </a:rPr>
              <a:t>st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and last week.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27" dur="indefinite" restart="never" nodeType="tmRoot">
          <p:childTnLst>
            <p:seq>
              <p:cTn id="2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Did You Know?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"/>
          <p:cNvSpPr/>
          <p:nvPr/>
        </p:nvSpPr>
        <p:spPr>
          <a:xfrm>
            <a:off x="700560" y="1417680"/>
            <a:ext cx="79855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The SVFIG slides, handouts and videos for 24 YEARS are archived at: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forth.org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SVFIG – Silicon Valley FIG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Past Meeting slides, video and notes.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Meeting videos (YouTube).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lbertus Medium"/>
                <a:ea typeface="DejaVu Sans"/>
                <a:hlinkClick r:id="rId1"/>
              </a:rPr>
              <a:t>https://github.com/BillRagsdale/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a84c"/>
                </a:solidFill>
                <a:latin typeface="Albertus Medium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a84c"/>
                </a:solidFill>
                <a:latin typeface="Albertus Medium"/>
                <a:ea typeface="DejaVu Sans"/>
              </a:rPr>
              <a:t>THIS MATERIAL IS GOLDEN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How About First and Last Week?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700560" y="1889280"/>
            <a:ext cx="828828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January 2010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Week          M   T   W   Th  F   Sa   Su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53 </a:t>
            </a: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                     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1    2    3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1           4   5   6   7   8    9   10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2          11  12  13  14  15   16   17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December 2014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Week           M   T   W   Th  F   Sa   Su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51          15  16  17  18  19   20   21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52          22  23  24  25  26   27   28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1 </a:t>
            </a:r>
            <a:r>
              <a:rPr b="0" lang="en-US" sz="2400" spc="-1" strike="noStrike">
                <a:solidFill>
                  <a:srgbClr val="3465a4"/>
                </a:solidFill>
                <a:latin typeface="Fixedsys Excelsior 3.01"/>
                <a:ea typeface="Fixedsys Excelsior 3.01"/>
              </a:rPr>
              <a:t>        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29  30  31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 flipH="1">
            <a:off x="1720080" y="2045160"/>
            <a:ext cx="1661400" cy="89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 flipH="1" flipV="1">
            <a:off x="1661040" y="5798520"/>
            <a:ext cx="106164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3562560" y="1631520"/>
            <a:ext cx="2398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c55"/>
                </a:solidFill>
                <a:latin typeface="Fixedsys Excelsior 3.01"/>
                <a:ea typeface="Fixedsys Excelsior 3.01"/>
              </a:rPr>
              <a:t>52, 53  or 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2889000" y="6084720"/>
            <a:ext cx="2398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c55"/>
                </a:solidFill>
                <a:latin typeface="Fixedsys Excelsior 3.01"/>
                <a:ea typeface="Fixedsys Excelsior 3.01"/>
              </a:rPr>
              <a:t>52, 53  or  1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Last Week Adjustment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623160" y="1464120"/>
            <a:ext cx="798552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The ‘raw’ last week of the year may compute to ‘53’ when it is a partial week of the next year.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d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If the target day of week &lt; 4 , i.e. before Thursday 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Raw week number is 53 THEN force week number to ‘1’.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First Week Adjustment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623160" y="1464120"/>
            <a:ext cx="798552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The ‘raw’ first week will compute to ‘zero’ if it is a partial week of the prior year.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d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It is a week 52 or week 53?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In the PRIOR year: if the last day is Thursday OR last day is Friday AND a leap year, force 53 ELSE 52.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8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Adjusting Week Number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769320" y="1179720"/>
            <a:ext cx="7985520" cy="52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2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AdjustWeekNumber</a:t>
            </a:r>
            <a:r>
              <a:rPr b="0" lang="en-US" sz="22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(  d m y n1 -- n2 )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dup&gt;r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\ Test for a week ‘0’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0= if  dup 1-  ThurFriTest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        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if 3drop r&gt;drop </a:t>
            </a:r>
            <a:r>
              <a:rPr b="0" lang="en-US" sz="22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53 exit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            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else 3drop r&gt;drop </a:t>
            </a:r>
            <a:r>
              <a:rPr b="0" lang="en-US" sz="22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52 exit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then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     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then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\ Test for a week ’53’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DayOfDate 4 &lt; r@ 53 = and 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         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if r&gt;drop </a:t>
            </a:r>
            <a:r>
              <a:rPr b="0" lang="en-US" sz="22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1 exit  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then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\ no adjustment, recover original week number</a:t>
            </a:r>
            <a:endParaRPr b="0" lang="en-US" sz="2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2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r&gt;  ;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Final: Week Number of Year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534960" y="1566000"/>
            <a:ext cx="828828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400" spc="-1" strike="noStrike">
                <a:solidFill>
                  <a:srgbClr val="00bc55"/>
                </a:solidFill>
                <a:latin typeface="Fixedsys Excelsior 3.01"/>
                <a:ea typeface="Fixedsys Excelsior 3.01"/>
              </a:rPr>
              <a:t>WeekNumber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Fixedsys Excelsior 3.01"/>
              </a:rPr>
              <a:t>  ( day month year -- n )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dup&gt;r   3dup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DayOfDate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&gt;r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3dup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DaysToDate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r&gt;  6 + 7 mod 3 -  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negate  +  r&gt;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FirstThursday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1-  -  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7 /  1+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    </a:t>
            </a:r>
            <a:r>
              <a:rPr b="0" lang="en-US" sz="2400" spc="-1" strike="noStrike">
                <a:solidFill>
                  <a:srgbClr val="00a84c"/>
                </a:solidFill>
                <a:latin typeface="Fixedsys Excelsior 3.01"/>
                <a:ea typeface="Fixedsys Excelsior 3.01"/>
              </a:rPr>
              <a:t>AdjustWeekNumber </a:t>
            </a:r>
            <a:r>
              <a:rPr b="0" lang="en-US" sz="2400" spc="-1" strike="noStrike">
                <a:solidFill>
                  <a:srgbClr val="c00000"/>
                </a:solidFill>
                <a:latin typeface="Fixedsys Excelsior 3.01"/>
                <a:ea typeface="Fixedsys Excelsior 3.01"/>
              </a:rPr>
              <a:t>;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9" dur="indefinite" restart="never" nodeType="tmRoot">
          <p:childTnLst>
            <p:seq>
              <p:cTn id="2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49200" y="3675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Final Tests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54760" y="171288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349200" y="1397880"/>
            <a:ext cx="378000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16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Year  Want  Got     Want Got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1994    52    52      52   52   1995    52    52      52   52   1996     1     1       1    1   1997     1     1       1    1   1998     1     1      53   53   1999    53    53      52   52   2000    52    52      52   52   2001     1     1       1    1   2002     1     1       1    1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2003     1     1       1    1   2004     1     1      53   53   2005    53    53      52   52   2006    52    52      52   52   2007     1     1       1    1   2008     1     1       1    1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2009     1     1      53   53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228200" y="1404720"/>
            <a:ext cx="4526280" cy="50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16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Fixedsys Excelsior 3.01"/>
                <a:ea typeface="Fixedsys Excelsior 3.01"/>
              </a:rPr>
              <a:t>Year  Want  Got     Want Got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2010    53    53      52   52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2011    52    52      52   52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2012    52    52       1    1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2013     1     1       1    1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2014     1     1       1    1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2015     1     1      53   53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2016    53    53      52   52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2017    52    52      52   52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2018     1     1       1    1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2019     1     1       1    1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2020     1     1      53   53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2021    53    53      52   52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2022    52    52      52   52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2023    52    52      52   52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2024     1     1       1    1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2025     1     1       1    1    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 </a:t>
            </a:r>
            <a:r>
              <a:rPr b="0" lang="en-US" sz="1800" spc="-1" strike="noStrike">
                <a:solidFill>
                  <a:srgbClr val="041c80"/>
                </a:solidFill>
                <a:latin typeface="Fixedsys Excelsior 3.01"/>
                <a:ea typeface="Fixedsys Excelsior 3.01"/>
              </a:rPr>
              <a:t>2026     1     1      53   53   ok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81" dur="indefinite" restart="never" nodeType="tmRoot">
          <p:childTnLst>
            <p:seq>
              <p:cTn id="2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700560" y="1464120"/>
            <a:ext cx="798552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Twenty years ago I attempted this in Excel and then Visual Basic not knowing the ‘tricks’.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d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465a4"/>
                </a:solidFill>
                <a:latin typeface="Albertus Medium"/>
                <a:ea typeface="DejaVu Sans"/>
              </a:rPr>
              <a:t>Most smart phone calendars can set Monday as first day of the  week and show week numbers.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On calendars with Sunday first, Sunday is actually part of the prior numbered week.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769320" y="1621080"/>
            <a:ext cx="798552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https://beginnersbook.com/2013/04/calculating-day-given-date/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https://forth.org</a:t>
            </a:r>
            <a:endParaRPr b="0" lang="en-US" sz="2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SVFIG – Silicon Valley FIG</a:t>
            </a:r>
            <a:endParaRPr b="0" lang="en-US" sz="2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Past Meeting slides, video and notes.</a:t>
            </a:r>
            <a:endParaRPr b="0" lang="en-US" sz="2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Meeting videos (YouTube).</a:t>
            </a:r>
            <a:endParaRPr b="0" lang="en-US" sz="2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Albertus Medium"/>
                <a:ea typeface="DejaVu Sans"/>
              </a:rPr>
              <a:t>https://github.com/BillRagsdale/</a:t>
            </a:r>
            <a:endParaRPr b="0" lang="en-US" sz="2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5" dur="indefinite" restart="never" nodeType="tmRoot">
          <p:childTnLst>
            <p:seq>
              <p:cTn id="2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7" dur="indefinite" restart="never" nodeType="tmRoot">
          <p:childTnLst>
            <p:seq>
              <p:cTn id="2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Challenge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"/>
          <p:cNvSpPr/>
          <p:nvPr/>
        </p:nvSpPr>
        <p:spPr>
          <a:xfrm>
            <a:off x="700560" y="1417680"/>
            <a:ext cx="7985520" cy="43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The ISO 8601 Standard week is used for planning business finance and operations.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The ISO weeks, beginning on Monday, are numbered 1 to 52 or 53 with Week One containing the first Thursday of the year.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41c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Challenge:  Program the ISO week for any date. Consider using Zeller’s rule. Check with the Excel  ISOWEEKNUM.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5" descr=""/>
          <p:cNvPicPr/>
          <p:nvPr/>
        </p:nvPicPr>
        <p:blipFill>
          <a:blip r:embed="rId1"/>
          <a:stretch/>
        </p:blipFill>
        <p:spPr>
          <a:xfrm>
            <a:off x="1861920" y="1605240"/>
            <a:ext cx="5594400" cy="509652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1861920" y="367560"/>
            <a:ext cx="5594400" cy="15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  <a:ea typeface="DejaVu Sans"/>
              </a:rPr>
              <a:t>Win32Forth Cosmology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  <a:ea typeface="DejaVu Sans"/>
              </a:rPr>
              <a:t>The Complete Forth Textbook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037240" y="2475000"/>
            <a:ext cx="238824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By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Bill Ragsdale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99" dur="indefinite" restart="never" nodeType="tmRoot">
          <p:childTnLst>
            <p:seq>
              <p:cTn id="3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Waypoints To The Challenge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656640" y="1690560"/>
            <a:ext cx="7830000" cy="47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We’ll review of tools for calendar support.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Leading to the calculation of ISO Week Numbers.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A key is Zeller’s Rule for finding the day of any date. It is ideal for Forth as it uses integer arithmetic.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It is tricky.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560" y="459720"/>
            <a:ext cx="822888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Input A Date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64120" y="171972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 flipV="1">
            <a:off x="3812760" y="10695240"/>
            <a:ext cx="1074240" cy="1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4"/>
          <p:cNvSpPr/>
          <p:nvPr/>
        </p:nvSpPr>
        <p:spPr>
          <a:xfrm>
            <a:off x="564120" y="1626480"/>
            <a:ext cx="828792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: 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Accept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( --- ) \ load day, month, year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." Input the day number "   </a:t>
            </a:r>
            <a:r>
              <a:rPr b="0" lang="en-US" sz="2400" spc="-1" strike="noStrike">
                <a:solidFill>
                  <a:srgbClr val="00b050"/>
                </a:solidFill>
                <a:latin typeface="Fixedsys Excelsior 3.01"/>
                <a:ea typeface="Fixedsys Excelsior 3.01"/>
              </a:rPr>
              <a:t>get-day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to day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cr ." Input the month number " </a:t>
            </a:r>
            <a:r>
              <a:rPr b="0" lang="en-US" sz="2400" spc="-1" strike="noStrike">
                <a:solidFill>
                  <a:srgbClr val="00b050"/>
                </a:solidFill>
                <a:latin typeface="Fixedsys Excelsior 3.01"/>
                <a:ea typeface="Fixedsys Excelsior 3.01"/>
              </a:rPr>
              <a:t>get-month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to month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cr ." Input the year in four digits "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	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                    </a:t>
            </a:r>
            <a:r>
              <a:rPr b="0" lang="en-US" sz="2400" spc="-1" strike="noStrike">
                <a:solidFill>
                  <a:srgbClr val="00b050"/>
                </a:solidFill>
                <a:latin typeface="Fixedsys Excelsior 3.01"/>
                <a:ea typeface="Fixedsys Excelsior 3.01"/>
              </a:rPr>
              <a:t>get-year</a:t>
            </a:r>
            <a:r>
              <a:rPr b="0" lang="en-US" sz="24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to year 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latin typeface="Albertus Medium"/>
                <a:ea typeface="DejaVu Sans"/>
              </a:rPr>
              <a:t>get-day,  get-month  </a:t>
            </a:r>
            <a:r>
              <a:rPr b="0" lang="en-US" sz="2400" spc="-1" strike="noStrike">
                <a:solidFill>
                  <a:srgbClr val="3465a4"/>
                </a:solidFill>
                <a:latin typeface="Albertus Medium"/>
                <a:ea typeface="DejaVu Sans"/>
              </a:rPr>
              <a:t>and  </a:t>
            </a:r>
            <a:r>
              <a:rPr b="0" lang="en-US" sz="2400" spc="-1" strike="noStrike">
                <a:solidFill>
                  <a:srgbClr val="00b050"/>
                </a:solidFill>
                <a:latin typeface="Albertus Medium"/>
                <a:ea typeface="DejaVu Sans"/>
              </a:rPr>
              <a:t>get-year</a:t>
            </a:r>
            <a:r>
              <a:rPr b="0" lang="en-US" sz="2400" spc="-1" strike="noStrike">
                <a:solidFill>
                  <a:srgbClr val="3465a4"/>
                </a:solidFill>
                <a:latin typeface="Albertus Medium"/>
                <a:ea typeface="DejaVu Sans"/>
              </a:rPr>
              <a:t> do range checking.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430200"/>
            <a:ext cx="822888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DejaVu Sans"/>
              </a:rPr>
              <a:t>Interactive Input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64120" y="171972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 flipV="1">
            <a:off x="3812760" y="10695240"/>
            <a:ext cx="1074240" cy="1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758880" y="1857240"/>
            <a:ext cx="7820280" cy="35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Accept</a:t>
            </a: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Input the day number </a:t>
            </a:r>
            <a:r>
              <a:rPr b="0" lang="en-US" sz="28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26 </a:t>
            </a: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Input the month number  </a:t>
            </a:r>
            <a:r>
              <a:rPr b="0" lang="en-US" sz="28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10</a:t>
            </a: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Input the year in four digits </a:t>
            </a:r>
            <a:r>
              <a:rPr b="0" lang="en-US" sz="28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2023</a:t>
            </a: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     ok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9644"/>
                </a:solidFill>
                <a:latin typeface="Fixedsys Excelsior 3.01"/>
                <a:ea typeface="Fixedsys Excelsior 3.01"/>
              </a:rPr>
              <a:t>Report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Day  26 Month 10 Year 2023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00000"/>
                </a:solidFill>
                <a:latin typeface="Fixedsys Excelsior 3.01"/>
                <a:ea typeface="Fixedsys Excelsior 3.01"/>
              </a:rPr>
              <a:t>and see:  Thursday ok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Leap Years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656640" y="1875600"/>
            <a:ext cx="78300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To determine the day position in a year for a date, you must allow for the extra day in leap years.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Albertus Medium"/>
                <a:ea typeface="DejaVu Sans"/>
              </a:rPr>
              <a:t>If the year is evenly divisible by 400 is it a leap year. If the year is evenly divisible by 4 and not 100 it is a leap year.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Albertus Medium"/>
                <a:ea typeface="DejaVu Sans"/>
              </a:rPr>
              <a:t>2000 YES,   2001 NO,   1900 NO,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Calibri"/>
                <a:ea typeface="DejaVu Sans"/>
              </a:rPr>
              <a:t>Leap Years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34960" y="1690560"/>
            <a:ext cx="8453880" cy="44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656640" y="1417680"/>
            <a:ext cx="7830000" cy="54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: </a:t>
            </a: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DejaVu Sans"/>
              </a:rPr>
              <a:t>?LeapYear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( year  -- flag )</a:t>
            </a:r>
            <a:br/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\ True for a leap year.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dup                 \ year year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400 mod 0=          \ year flag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over 100 mod 0&lt;&gt;    \ year flag flag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rot 4 mod 0=        \ flag flag flag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and or  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DejaVu Sans"/>
              </a:rPr>
              <a:t>2000 ?LeapYear .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and see: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DejaVu Sans"/>
              </a:rPr>
              <a:t> -1 ok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9644"/>
                </a:solidFill>
                <a:latin typeface="Fixedsys Excelsior 3.01"/>
                <a:ea typeface="DejaVu Sans"/>
              </a:rPr>
              <a:t>2001 ?LeapYear .   </a:t>
            </a:r>
            <a:r>
              <a:rPr b="0" lang="en-US" sz="2400" spc="-1" strike="noStrike">
                <a:solidFill>
                  <a:srgbClr val="0070c0"/>
                </a:solidFill>
                <a:latin typeface="Fixedsys Excelsior 3.01"/>
                <a:ea typeface="DejaVu Sans"/>
              </a:rPr>
              <a:t>and see: </a:t>
            </a:r>
            <a:r>
              <a:rPr b="0" lang="en-US" sz="2400" spc="-1" strike="noStrike">
                <a:solidFill>
                  <a:srgbClr val="ff0000"/>
                </a:solidFill>
                <a:latin typeface="Fixedsys Excelsior 3.01"/>
                <a:ea typeface="DejaVu Sans"/>
              </a:rPr>
              <a:t>  0 ok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AAII</Template>
  <TotalTime>15566</TotalTime>
  <Application>LibreOffice/6.0.6.2$Windows_X86_64 LibreOffice_project/0c292870b25a325b5ed35f6b45599d2ea4458e77</Application>
  <Words>2315</Words>
  <Paragraphs>360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2020-08-14T15:59:26Z</dcterms:created>
  <dc:creator>Bill Ragsdale</dc:creator>
  <dc:description/>
  <dc:language>en-US</dc:language>
  <cp:lastModifiedBy/>
  <cp:lastPrinted>2023-01-21T18:55:32Z</cp:lastPrinted>
  <dcterms:modified xsi:type="dcterms:W3CDTF">2023-11-16T17:20:04Z</dcterms:modified>
  <cp:revision>398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