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508" r:id="rId3"/>
    <p:sldId id="524" r:id="rId4"/>
    <p:sldId id="523" r:id="rId5"/>
    <p:sldId id="511" r:id="rId6"/>
    <p:sldId id="522" r:id="rId7"/>
    <p:sldId id="497" r:id="rId8"/>
    <p:sldId id="482" r:id="rId9"/>
    <p:sldId id="531" r:id="rId10"/>
    <p:sldId id="514" r:id="rId11"/>
    <p:sldId id="521" r:id="rId12"/>
    <p:sldId id="517" r:id="rId13"/>
    <p:sldId id="393" r:id="rId14"/>
    <p:sldId id="516" r:id="rId15"/>
    <p:sldId id="525" r:id="rId16"/>
    <p:sldId id="518" r:id="rId17"/>
    <p:sldId id="526" r:id="rId18"/>
    <p:sldId id="515" r:id="rId19"/>
    <p:sldId id="519" r:id="rId20"/>
    <p:sldId id="532" r:id="rId21"/>
    <p:sldId id="513" r:id="rId22"/>
    <p:sldId id="520" r:id="rId23"/>
    <p:sldId id="382" r:id="rId24"/>
    <p:sldId id="528" r:id="rId25"/>
    <p:sldId id="509" r:id="rId26"/>
    <p:sldId id="530" r:id="rId27"/>
    <p:sldId id="529" r:id="rId28"/>
    <p:sldId id="359" r:id="rId29"/>
    <p:sldId id="434" r:id="rId30"/>
    <p:sldId id="490" r:id="rId31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D0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576" y="67"/>
      </p:cViewPr>
      <p:guideLst/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5297-0974-4489-9574-B639E8DE238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341CC1-C258-48DD-ADAA-28F76C8BEE36}"/>
              </a:ext>
            </a:extLst>
          </p:cNvPr>
          <p:cNvCxnSpPr>
            <a:cxnSpLocks/>
          </p:cNvCxnSpPr>
          <p:nvPr/>
        </p:nvCxnSpPr>
        <p:spPr>
          <a:xfrm flipH="1" flipV="1">
            <a:off x="3844673" y="4733955"/>
            <a:ext cx="736567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D0752A-F172-46E1-AAD7-3D1506BA65B6}"/>
              </a:ext>
            </a:extLst>
          </p:cNvPr>
          <p:cNvCxnSpPr>
            <a:cxnSpLocks/>
          </p:cNvCxnSpPr>
          <p:nvPr/>
        </p:nvCxnSpPr>
        <p:spPr>
          <a:xfrm flipH="1">
            <a:off x="3857096" y="4348172"/>
            <a:ext cx="909" cy="3958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03E86-D365-48CD-9856-41E3DD3AE288}"/>
              </a:ext>
            </a:extLst>
          </p:cNvPr>
          <p:cNvCxnSpPr>
            <a:cxnSpLocks/>
          </p:cNvCxnSpPr>
          <p:nvPr/>
        </p:nvCxnSpPr>
        <p:spPr>
          <a:xfrm flipV="1">
            <a:off x="3267345" y="4730394"/>
            <a:ext cx="590660" cy="2560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42653-66A9-48DF-AC36-72EF86C9F7D3}"/>
              </a:ext>
            </a:extLst>
          </p:cNvPr>
          <p:cNvCxnSpPr>
            <a:cxnSpLocks/>
          </p:cNvCxnSpPr>
          <p:nvPr/>
        </p:nvCxnSpPr>
        <p:spPr>
          <a:xfrm flipV="1">
            <a:off x="3917532" y="5262628"/>
            <a:ext cx="670991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64FB8-B7FD-4ED8-AC99-B2CBE1603745}"/>
              </a:ext>
            </a:extLst>
          </p:cNvPr>
          <p:cNvCxnSpPr>
            <a:cxnSpLocks/>
          </p:cNvCxnSpPr>
          <p:nvPr/>
        </p:nvCxnSpPr>
        <p:spPr>
          <a:xfrm flipH="1" flipV="1">
            <a:off x="3274628" y="5262628"/>
            <a:ext cx="649756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4DBFB-014B-45D0-872C-D0177530F2BA}"/>
              </a:ext>
            </a:extLst>
          </p:cNvPr>
          <p:cNvCxnSpPr>
            <a:cxnSpLocks/>
          </p:cNvCxnSpPr>
          <p:nvPr/>
        </p:nvCxnSpPr>
        <p:spPr>
          <a:xfrm>
            <a:off x="3924384" y="5537950"/>
            <a:ext cx="0" cy="51371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E64F6-04A8-4A3A-8638-3CD5205B7F35}"/>
              </a:ext>
            </a:extLst>
          </p:cNvPr>
          <p:cNvCxnSpPr>
            <a:cxnSpLocks/>
          </p:cNvCxnSpPr>
          <p:nvPr/>
        </p:nvCxnSpPr>
        <p:spPr>
          <a:xfrm flipH="1" flipV="1">
            <a:off x="1409988" y="4006865"/>
            <a:ext cx="963253" cy="594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DE696D-0095-46B3-9A87-A8F9A9AC4412}"/>
              </a:ext>
            </a:extLst>
          </p:cNvPr>
          <p:cNvCxnSpPr>
            <a:cxnSpLocks/>
          </p:cNvCxnSpPr>
          <p:nvPr/>
        </p:nvCxnSpPr>
        <p:spPr>
          <a:xfrm>
            <a:off x="1297172" y="292963"/>
            <a:ext cx="0" cy="615991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E92F7-0CA6-499D-B918-0839E9A717FF}"/>
              </a:ext>
            </a:extLst>
          </p:cNvPr>
          <p:cNvCxnSpPr>
            <a:cxnSpLocks/>
          </p:cNvCxnSpPr>
          <p:nvPr/>
        </p:nvCxnSpPr>
        <p:spPr>
          <a:xfrm flipH="1">
            <a:off x="2373241" y="4041427"/>
            <a:ext cx="1" cy="2010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07E6B96A-18BE-42C8-A73B-2FF2463090E2}"/>
              </a:ext>
            </a:extLst>
          </p:cNvPr>
          <p:cNvSpPr/>
          <p:nvPr/>
        </p:nvSpPr>
        <p:spPr>
          <a:xfrm>
            <a:off x="1170541" y="391672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2F148-A753-48FC-BBE2-7C6F88347619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2503222" y="4339417"/>
            <a:ext cx="1341452" cy="8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7A5E71BC-3AB4-4479-B799-574057C19719}"/>
              </a:ext>
            </a:extLst>
          </p:cNvPr>
          <p:cNvSpPr/>
          <p:nvPr/>
        </p:nvSpPr>
        <p:spPr>
          <a:xfrm>
            <a:off x="2273835" y="424927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C54EC8-1E7B-495D-8B93-934898F3839D}"/>
              </a:ext>
            </a:extLst>
          </p:cNvPr>
          <p:cNvSpPr/>
          <p:nvPr/>
        </p:nvSpPr>
        <p:spPr>
          <a:xfrm>
            <a:off x="3792212" y="5957246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EAA35-E01C-4F8E-A06A-808017BFD588}"/>
              </a:ext>
            </a:extLst>
          </p:cNvPr>
          <p:cNvCxnSpPr>
            <a:cxnSpLocks/>
          </p:cNvCxnSpPr>
          <p:nvPr/>
        </p:nvCxnSpPr>
        <p:spPr>
          <a:xfrm flipH="1" flipV="1">
            <a:off x="3267344" y="4968043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886F2D6-3216-4EEB-998D-DBADE0B02D9F}"/>
              </a:ext>
            </a:extLst>
          </p:cNvPr>
          <p:cNvSpPr/>
          <p:nvPr/>
        </p:nvSpPr>
        <p:spPr>
          <a:xfrm>
            <a:off x="2268977" y="6038945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E94EBC-7DB9-4077-B674-E3AAA852B9C3}"/>
              </a:ext>
            </a:extLst>
          </p:cNvPr>
          <p:cNvCxnSpPr>
            <a:cxnSpLocks/>
          </p:cNvCxnSpPr>
          <p:nvPr/>
        </p:nvCxnSpPr>
        <p:spPr>
          <a:xfrm flipH="1" flipV="1">
            <a:off x="4582712" y="4993276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4C5186-CF78-4B95-BD3A-9B8E5ADAEBF6}"/>
              </a:ext>
            </a:extLst>
          </p:cNvPr>
          <p:cNvSpPr txBox="1"/>
          <p:nvPr/>
        </p:nvSpPr>
        <p:spPr>
          <a:xfrm>
            <a:off x="4640058" y="1391797"/>
            <a:ext cx="400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 Case Of Forth</a:t>
            </a:r>
          </a:p>
          <a:p>
            <a:pPr algn="ctr"/>
            <a:endParaRPr lang="en-US" sz="3200" dirty="0">
              <a:solidFill>
                <a:srgbClr val="0070C0"/>
              </a:solidFill>
            </a:endParaRPr>
          </a:p>
          <a:p>
            <a:pPr algn="ctr"/>
            <a:endParaRPr lang="en-US" sz="3200" dirty="0">
              <a:solidFill>
                <a:srgbClr val="00B050"/>
              </a:solidFill>
            </a:endParaRP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SVFIG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April 24, 2021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Bill Ragsdale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CASE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32778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 CASE statement selects between an arbitrary number of execution paths.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Forths generally use the EAKER syntax published in Dr. Charles </a:t>
            </a:r>
            <a:r>
              <a:rPr lang="en-US" sz="3200" dirty="0" err="1">
                <a:solidFill>
                  <a:srgbClr val="0070C0"/>
                </a:solidFill>
              </a:rPr>
              <a:t>Eaker</a:t>
            </a:r>
            <a:r>
              <a:rPr lang="en-US" sz="3200" dirty="0">
                <a:solidFill>
                  <a:srgbClr val="0070C0"/>
                </a:solidFill>
              </a:rPr>
              <a:t>, "Just in Case", Forth Dimensions, </a:t>
            </a:r>
            <a:r>
              <a:rPr lang="en-US" sz="3200" dirty="0" err="1">
                <a:solidFill>
                  <a:srgbClr val="0070C0"/>
                </a:solidFill>
              </a:rPr>
              <a:t>Vol.II</a:t>
            </a:r>
            <a:r>
              <a:rPr lang="en-US" sz="3200" dirty="0">
                <a:solidFill>
                  <a:srgbClr val="0070C0"/>
                </a:solidFill>
              </a:rPr>
              <a:t>, No.3, (1980), pp.37.</a:t>
            </a:r>
            <a:endParaRPr lang="en-US" sz="32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9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CASE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8" y="1538486"/>
            <a:ext cx="7399429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9644"/>
                </a:solidFill>
              </a:rPr>
              <a:t>CASE</a:t>
            </a:r>
            <a:r>
              <a:rPr lang="en-US" sz="3200" dirty="0">
                <a:solidFill>
                  <a:srgbClr val="D00000"/>
                </a:solidFill>
              </a:rPr>
              <a:t>: Mark the entrance point of the structure.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9644"/>
                </a:solidFill>
              </a:rPr>
              <a:t>n  OF</a:t>
            </a:r>
            <a:r>
              <a:rPr lang="en-US" sz="3200" dirty="0">
                <a:solidFill>
                  <a:srgbClr val="D00000"/>
                </a:solidFill>
              </a:rPr>
              <a:t>:   If  stack value matches n, drop both and continue execution. At </a:t>
            </a:r>
            <a:r>
              <a:rPr lang="en-US" sz="3200" dirty="0">
                <a:solidFill>
                  <a:srgbClr val="009644"/>
                </a:solidFill>
              </a:rPr>
              <a:t>ENDOF</a:t>
            </a:r>
            <a:r>
              <a:rPr lang="en-US" sz="3200" dirty="0">
                <a:solidFill>
                  <a:srgbClr val="D00000"/>
                </a:solidFill>
              </a:rPr>
              <a:t> jump to after </a:t>
            </a:r>
            <a:r>
              <a:rPr lang="en-US" sz="3200" dirty="0">
                <a:solidFill>
                  <a:srgbClr val="009644"/>
                </a:solidFill>
              </a:rPr>
              <a:t>ENDCASE</a:t>
            </a:r>
            <a:r>
              <a:rPr lang="en-US" sz="3200" dirty="0">
                <a:solidFill>
                  <a:srgbClr val="D00000"/>
                </a:solidFill>
              </a:rPr>
              <a:t>. If no match, preserve n and continue after </a:t>
            </a:r>
            <a:r>
              <a:rPr lang="en-US" sz="3200" dirty="0">
                <a:solidFill>
                  <a:srgbClr val="009644"/>
                </a:solidFill>
              </a:rPr>
              <a:t>ENDOF.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Upon reaching </a:t>
            </a:r>
            <a:r>
              <a:rPr lang="en-US" sz="3200" dirty="0">
                <a:solidFill>
                  <a:srgbClr val="009644"/>
                </a:solidFill>
              </a:rPr>
              <a:t>ENDCASE</a:t>
            </a:r>
            <a:r>
              <a:rPr lang="en-US" sz="3200" dirty="0">
                <a:solidFill>
                  <a:srgbClr val="D00000"/>
                </a:solidFill>
              </a:rPr>
              <a:t> with no selection taken, drop the preserved value n.</a:t>
            </a:r>
          </a:p>
        </p:txBody>
      </p:sp>
    </p:spTree>
    <p:extLst>
      <p:ext uri="{BB962C8B-B14F-4D97-AF65-F5344CB8AC3E}">
        <p14:creationId xmlns:p14="http://schemas.microsoft.com/office/powerpoint/2010/main" val="363782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5255483" y="335909"/>
            <a:ext cx="3538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D-Chart of CASE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1183082" y="695162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167130" y="1102744"/>
            <a:ext cx="7631" cy="537587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4024532" y="1170373"/>
            <a:ext cx="15952" cy="6092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2476842" y="695162"/>
            <a:ext cx="1572542" cy="5106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2476842" y="155239"/>
            <a:ext cx="0" cy="5404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V="1">
            <a:off x="2721880" y="2210820"/>
            <a:ext cx="8892" cy="10868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456709" y="2173112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‘inches’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58191F-6D48-4FF9-A71A-6503C01A3903}"/>
              </a:ext>
            </a:extLst>
          </p:cNvPr>
          <p:cNvCxnSpPr>
            <a:cxnSpLocks/>
          </p:cNvCxnSpPr>
          <p:nvPr/>
        </p:nvCxnSpPr>
        <p:spPr>
          <a:xfrm flipH="1" flipV="1">
            <a:off x="4005330" y="1764837"/>
            <a:ext cx="1305908" cy="43156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3D06FE-544C-426B-99E9-8F612AFAB267}"/>
              </a:ext>
            </a:extLst>
          </p:cNvPr>
          <p:cNvCxnSpPr>
            <a:cxnSpLocks/>
          </p:cNvCxnSpPr>
          <p:nvPr/>
        </p:nvCxnSpPr>
        <p:spPr>
          <a:xfrm flipV="1">
            <a:off x="5274939" y="2179775"/>
            <a:ext cx="2430" cy="52266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53BD35-5E13-4DF4-ACE4-3EF9DCCDA01B}"/>
              </a:ext>
            </a:extLst>
          </p:cNvPr>
          <p:cNvCxnSpPr>
            <a:cxnSpLocks/>
          </p:cNvCxnSpPr>
          <p:nvPr/>
        </p:nvCxnSpPr>
        <p:spPr>
          <a:xfrm flipH="1" flipV="1">
            <a:off x="5277439" y="2728014"/>
            <a:ext cx="1305908" cy="43156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56117B-4F4A-4B13-A4E6-FC57AC25FB01}"/>
              </a:ext>
            </a:extLst>
          </p:cNvPr>
          <p:cNvCxnSpPr>
            <a:cxnSpLocks/>
          </p:cNvCxnSpPr>
          <p:nvPr/>
        </p:nvCxnSpPr>
        <p:spPr>
          <a:xfrm flipV="1">
            <a:off x="2730772" y="1781898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3DCAD6-5F98-4788-AE68-30EB61AA9ED5}"/>
              </a:ext>
            </a:extLst>
          </p:cNvPr>
          <p:cNvCxnSpPr>
            <a:cxnSpLocks/>
          </p:cNvCxnSpPr>
          <p:nvPr/>
        </p:nvCxnSpPr>
        <p:spPr>
          <a:xfrm flipV="1">
            <a:off x="3973952" y="2723859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1DC6C5-1A9E-469A-A865-F64415178A72}"/>
              </a:ext>
            </a:extLst>
          </p:cNvPr>
          <p:cNvCxnSpPr>
            <a:cxnSpLocks/>
          </p:cNvCxnSpPr>
          <p:nvPr/>
        </p:nvCxnSpPr>
        <p:spPr>
          <a:xfrm flipV="1">
            <a:off x="3963561" y="3172303"/>
            <a:ext cx="0" cy="95382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039DBB-DF48-4961-A905-50F06A954658}"/>
              </a:ext>
            </a:extLst>
          </p:cNvPr>
          <p:cNvCxnSpPr>
            <a:cxnSpLocks/>
          </p:cNvCxnSpPr>
          <p:nvPr/>
        </p:nvCxnSpPr>
        <p:spPr>
          <a:xfrm flipV="1">
            <a:off x="6552187" y="3173642"/>
            <a:ext cx="0" cy="12038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CF4BF1-5F4F-4BB5-83BB-6681EEB4C7CF}"/>
              </a:ext>
            </a:extLst>
          </p:cNvPr>
          <p:cNvCxnSpPr>
            <a:cxnSpLocks/>
          </p:cNvCxnSpPr>
          <p:nvPr/>
        </p:nvCxnSpPr>
        <p:spPr>
          <a:xfrm flipV="1">
            <a:off x="1177210" y="4359899"/>
            <a:ext cx="5366742" cy="171977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E4C8405-0B11-4039-84F4-83EFE4F1ABE5}"/>
              </a:ext>
            </a:extLst>
          </p:cNvPr>
          <p:cNvSpPr txBox="1"/>
          <p:nvPr/>
        </p:nvSpPr>
        <p:spPr>
          <a:xfrm>
            <a:off x="1994948" y="2578662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‘feet’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AAD916-97CD-47EF-A8D9-FFF0EB181084}"/>
              </a:ext>
            </a:extLst>
          </p:cNvPr>
          <p:cNvSpPr txBox="1"/>
          <p:nvPr/>
        </p:nvSpPr>
        <p:spPr>
          <a:xfrm>
            <a:off x="3234347" y="3451468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‘yards’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69BF06-38D9-4003-A8D6-371956358DB7}"/>
              </a:ext>
            </a:extLst>
          </p:cNvPr>
          <p:cNvSpPr txBox="1"/>
          <p:nvPr/>
        </p:nvSpPr>
        <p:spPr>
          <a:xfrm>
            <a:off x="5907982" y="3520808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‘no unit’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8FD12B-1343-41F6-B9DE-D51FD0572F40}"/>
              </a:ext>
            </a:extLst>
          </p:cNvPr>
          <p:cNvSpPr txBox="1"/>
          <p:nvPr/>
        </p:nvSpPr>
        <p:spPr>
          <a:xfrm>
            <a:off x="5381521" y="2471607"/>
            <a:ext cx="142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D711AB-1C5B-40BF-A5BF-F73AB749809D}"/>
              </a:ext>
            </a:extLst>
          </p:cNvPr>
          <p:cNvSpPr txBox="1"/>
          <p:nvPr/>
        </p:nvSpPr>
        <p:spPr>
          <a:xfrm>
            <a:off x="5381521" y="2358252"/>
            <a:ext cx="1420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=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06B8A8-6418-4FEF-B862-9B7504D94AC2}"/>
              </a:ext>
            </a:extLst>
          </p:cNvPr>
          <p:cNvCxnSpPr>
            <a:cxnSpLocks/>
          </p:cNvCxnSpPr>
          <p:nvPr/>
        </p:nvCxnSpPr>
        <p:spPr>
          <a:xfrm flipV="1">
            <a:off x="1185113" y="3249105"/>
            <a:ext cx="1538239" cy="56456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346FEC-D2F1-4DF4-B94A-9D7F6FC9AE1F}"/>
              </a:ext>
            </a:extLst>
          </p:cNvPr>
          <p:cNvCxnSpPr>
            <a:cxnSpLocks/>
          </p:cNvCxnSpPr>
          <p:nvPr/>
        </p:nvCxnSpPr>
        <p:spPr>
          <a:xfrm flipV="1">
            <a:off x="1169439" y="4127386"/>
            <a:ext cx="2807743" cy="89666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3043146-8F6C-4262-81AB-464FE4C36F92}"/>
              </a:ext>
            </a:extLst>
          </p:cNvPr>
          <p:cNvSpPr txBox="1"/>
          <p:nvPr/>
        </p:nvSpPr>
        <p:spPr>
          <a:xfrm>
            <a:off x="893271" y="407216"/>
            <a:ext cx="115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B2D4A2-A4D2-4A34-8D99-D9BF2C1CF408}"/>
              </a:ext>
            </a:extLst>
          </p:cNvPr>
          <p:cNvSpPr txBox="1"/>
          <p:nvPr/>
        </p:nvSpPr>
        <p:spPr>
          <a:xfrm>
            <a:off x="1010634" y="2891359"/>
            <a:ext cx="128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499EF-352C-48D0-A64B-68E9F19B761B}"/>
              </a:ext>
            </a:extLst>
          </p:cNvPr>
          <p:cNvSpPr txBox="1"/>
          <p:nvPr/>
        </p:nvSpPr>
        <p:spPr>
          <a:xfrm>
            <a:off x="3415790" y="5337770"/>
            <a:ext cx="169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09587A-0E0D-4468-A370-416565FD3486}"/>
              </a:ext>
            </a:extLst>
          </p:cNvPr>
          <p:cNvSpPr txBox="1"/>
          <p:nvPr/>
        </p:nvSpPr>
        <p:spPr>
          <a:xfrm>
            <a:off x="1691532" y="3583947"/>
            <a:ext cx="128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6DEE1B-4122-4F46-AD49-77D1A671C977}"/>
              </a:ext>
            </a:extLst>
          </p:cNvPr>
          <p:cNvSpPr txBox="1"/>
          <p:nvPr/>
        </p:nvSpPr>
        <p:spPr>
          <a:xfrm>
            <a:off x="2577412" y="4608212"/>
            <a:ext cx="128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C7E557-026B-4A3F-9B64-A2E0580F31BC}"/>
              </a:ext>
            </a:extLst>
          </p:cNvPr>
          <p:cNvSpPr txBox="1"/>
          <p:nvPr/>
        </p:nvSpPr>
        <p:spPr>
          <a:xfrm>
            <a:off x="2573310" y="1456947"/>
            <a:ext cx="115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12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EB23A3-2F3F-47D8-98DB-149E5F03C1B8}"/>
              </a:ext>
            </a:extLst>
          </p:cNvPr>
          <p:cNvSpPr txBox="1"/>
          <p:nvPr/>
        </p:nvSpPr>
        <p:spPr>
          <a:xfrm>
            <a:off x="3829197" y="2419201"/>
            <a:ext cx="115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36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44772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3742836" y="384668"/>
            <a:ext cx="475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70C0"/>
                </a:solidFill>
              </a:rPr>
              <a:t>Simplifed</a:t>
            </a:r>
            <a:r>
              <a:rPr lang="en-US" sz="4000" dirty="0">
                <a:solidFill>
                  <a:srgbClr val="0070C0"/>
                </a:solidFill>
              </a:rPr>
              <a:t> D-Chart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907835" y="2078960"/>
            <a:ext cx="44762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3264319" y="1092554"/>
            <a:ext cx="0" cy="96480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07545EF-377C-462E-B734-64DD249AE1F9}"/>
              </a:ext>
            </a:extLst>
          </p:cNvPr>
          <p:cNvSpPr txBox="1"/>
          <p:nvPr/>
        </p:nvSpPr>
        <p:spPr>
          <a:xfrm>
            <a:off x="2398586" y="4084007"/>
            <a:ext cx="1089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 flipH="1">
            <a:off x="2311809" y="2071916"/>
            <a:ext cx="42586" cy="24903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63C6047-678F-4513-AF3D-C2D8C142EEA3}"/>
              </a:ext>
            </a:extLst>
          </p:cNvPr>
          <p:cNvSpPr txBox="1"/>
          <p:nvPr/>
        </p:nvSpPr>
        <p:spPr>
          <a:xfrm>
            <a:off x="761137" y="4102403"/>
            <a:ext cx="1286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CAB469-7904-4BC3-9EA2-9DAC0A2A4986}"/>
              </a:ext>
            </a:extLst>
          </p:cNvPr>
          <p:cNvSpPr txBox="1"/>
          <p:nvPr/>
        </p:nvSpPr>
        <p:spPr>
          <a:xfrm>
            <a:off x="3882073" y="4064741"/>
            <a:ext cx="12344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6F28E6-0229-4D3A-B134-1B989AA15118}"/>
              </a:ext>
            </a:extLst>
          </p:cNvPr>
          <p:cNvSpPr txBox="1"/>
          <p:nvPr/>
        </p:nvSpPr>
        <p:spPr>
          <a:xfrm>
            <a:off x="1820480" y="1503973"/>
            <a:ext cx="11562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12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9AF95C-4CA9-41DB-9226-5315F1E91B74}"/>
              </a:ext>
            </a:extLst>
          </p:cNvPr>
          <p:cNvCxnSpPr>
            <a:cxnSpLocks/>
          </p:cNvCxnSpPr>
          <p:nvPr/>
        </p:nvCxnSpPr>
        <p:spPr>
          <a:xfrm flipH="1">
            <a:off x="888379" y="2057362"/>
            <a:ext cx="36006" cy="250491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64631F4-323C-4E64-8F41-477268DE0135}"/>
              </a:ext>
            </a:extLst>
          </p:cNvPr>
          <p:cNvSpPr txBox="1"/>
          <p:nvPr/>
        </p:nvSpPr>
        <p:spPr>
          <a:xfrm>
            <a:off x="376641" y="1507178"/>
            <a:ext cx="11562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BB389BD-F6C2-419F-8BC7-7FA017166548}"/>
              </a:ext>
            </a:extLst>
          </p:cNvPr>
          <p:cNvCxnSpPr>
            <a:cxnSpLocks/>
          </p:cNvCxnSpPr>
          <p:nvPr/>
        </p:nvCxnSpPr>
        <p:spPr>
          <a:xfrm flipH="1">
            <a:off x="3887146" y="2065428"/>
            <a:ext cx="21312" cy="25033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62CC2E-7D2A-4AFF-B3D2-1C845768F304}"/>
              </a:ext>
            </a:extLst>
          </p:cNvPr>
          <p:cNvSpPr txBox="1"/>
          <p:nvPr/>
        </p:nvSpPr>
        <p:spPr>
          <a:xfrm>
            <a:off x="124663" y="3003847"/>
            <a:ext cx="16549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.”</a:t>
            </a:r>
            <a:r>
              <a:rPr lang="en-US" sz="2800" dirty="0">
                <a:solidFill>
                  <a:srgbClr val="FF0000"/>
                </a:solidFill>
              </a:rPr>
              <a:t> inches</a:t>
            </a:r>
            <a:r>
              <a:rPr lang="en-US" sz="28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BA509-5A91-4A85-8461-F43AA931E8F3}"/>
              </a:ext>
            </a:extLst>
          </p:cNvPr>
          <p:cNvSpPr txBox="1"/>
          <p:nvPr/>
        </p:nvSpPr>
        <p:spPr>
          <a:xfrm>
            <a:off x="3415788" y="1488246"/>
            <a:ext cx="11562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36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ED7BE4-051D-44D7-8ED4-D69253135BF6}"/>
              </a:ext>
            </a:extLst>
          </p:cNvPr>
          <p:cNvCxnSpPr>
            <a:cxnSpLocks/>
          </p:cNvCxnSpPr>
          <p:nvPr/>
        </p:nvCxnSpPr>
        <p:spPr>
          <a:xfrm flipH="1" flipV="1">
            <a:off x="867881" y="4562272"/>
            <a:ext cx="4475424" cy="2696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D42BC25-35B7-4F38-BF1E-30C517E3C591}"/>
              </a:ext>
            </a:extLst>
          </p:cNvPr>
          <p:cNvSpPr txBox="1"/>
          <p:nvPr/>
        </p:nvSpPr>
        <p:spPr>
          <a:xfrm>
            <a:off x="5180623" y="4133378"/>
            <a:ext cx="169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DBDF14-845F-4DB6-A378-258E5CF8C89E}"/>
              </a:ext>
            </a:extLst>
          </p:cNvPr>
          <p:cNvCxnSpPr>
            <a:cxnSpLocks/>
          </p:cNvCxnSpPr>
          <p:nvPr/>
        </p:nvCxnSpPr>
        <p:spPr>
          <a:xfrm>
            <a:off x="3167225" y="4568760"/>
            <a:ext cx="0" cy="13876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7D4DB8-A891-4201-B239-9513FD2427C3}"/>
              </a:ext>
            </a:extLst>
          </p:cNvPr>
          <p:cNvCxnSpPr>
            <a:cxnSpLocks/>
          </p:cNvCxnSpPr>
          <p:nvPr/>
        </p:nvCxnSpPr>
        <p:spPr>
          <a:xfrm flipH="1">
            <a:off x="5343305" y="2105925"/>
            <a:ext cx="21312" cy="250333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334A9F-494B-4170-A3FF-860A76A64084}"/>
              </a:ext>
            </a:extLst>
          </p:cNvPr>
          <p:cNvSpPr txBox="1"/>
          <p:nvPr/>
        </p:nvSpPr>
        <p:spPr>
          <a:xfrm>
            <a:off x="1374758" y="3436890"/>
            <a:ext cx="1944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.”</a:t>
            </a:r>
            <a:r>
              <a:rPr lang="en-US" sz="2800" dirty="0">
                <a:solidFill>
                  <a:srgbClr val="FF0000"/>
                </a:solidFill>
              </a:rPr>
              <a:t> feet</a:t>
            </a:r>
            <a:r>
              <a:rPr lang="en-US" sz="28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AF1CBB-CA62-48C4-8E9E-A9F3368646EA}"/>
              </a:ext>
            </a:extLst>
          </p:cNvPr>
          <p:cNvSpPr txBox="1"/>
          <p:nvPr/>
        </p:nvSpPr>
        <p:spPr>
          <a:xfrm>
            <a:off x="2934709" y="3106900"/>
            <a:ext cx="1944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.”</a:t>
            </a:r>
            <a:r>
              <a:rPr lang="en-US" sz="2800" dirty="0">
                <a:solidFill>
                  <a:srgbClr val="FF0000"/>
                </a:solidFill>
              </a:rPr>
              <a:t> yards</a:t>
            </a:r>
            <a:r>
              <a:rPr lang="en-US" sz="28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7F13F-C1D3-4832-ACB6-43C3EE4E6DE9}"/>
              </a:ext>
            </a:extLst>
          </p:cNvPr>
          <p:cNvSpPr txBox="1"/>
          <p:nvPr/>
        </p:nvSpPr>
        <p:spPr>
          <a:xfrm>
            <a:off x="4380445" y="3495129"/>
            <a:ext cx="1944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.”</a:t>
            </a:r>
            <a:r>
              <a:rPr lang="en-US" sz="2800" dirty="0">
                <a:solidFill>
                  <a:srgbClr val="FF0000"/>
                </a:solidFill>
              </a:rPr>
              <a:t> no units</a:t>
            </a:r>
            <a:r>
              <a:rPr lang="en-US" sz="2800" b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82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Using CASE for Units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291229"/>
            <a:ext cx="734063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units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1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.” inches”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12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.” feet”  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36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.” yards” 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.” no unit”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86653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Using CASE for Units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291229"/>
            <a:ext cx="734063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units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1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.” inches”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12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.” feet”  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36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.” yards” 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.” no unit”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AC8B9-AD18-4C7F-920B-3CA19FEE3198}"/>
              </a:ext>
            </a:extLst>
          </p:cNvPr>
          <p:cNvSpPr txBox="1"/>
          <p:nvPr/>
        </p:nvSpPr>
        <p:spPr>
          <a:xfrm flipH="1">
            <a:off x="708675" y="3896681"/>
            <a:ext cx="6977390" cy="2046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1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units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12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units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36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units</a:t>
            </a:r>
            <a:endParaRPr lang="fr-FR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inches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feet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yards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ok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3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ASCII Case Selection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194473"/>
            <a:ext cx="734063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A-char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case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ASCII A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." alpha" 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ASCII D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delta" 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ASCII G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golf"  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     ." no match"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40983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ASCII Case Selection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194473"/>
            <a:ext cx="734063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A-char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case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ASCII A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." alpha" 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ASCII D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delta" 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ASCII G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golf"    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b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     ." no match" </a:t>
            </a:r>
            <a:r>
              <a:rPr lang="en-US" sz="28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AC8B9-AD18-4C7F-920B-3CA19FEE3198}"/>
              </a:ext>
            </a:extLst>
          </p:cNvPr>
          <p:cNvSpPr txBox="1"/>
          <p:nvPr/>
        </p:nvSpPr>
        <p:spPr>
          <a:xfrm flipH="1">
            <a:off x="890296" y="4045670"/>
            <a:ext cx="6977390" cy="25391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</a:t>
            </a:r>
            <a:r>
              <a:rPr lang="fr-FR" sz="24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65 A-char   </a:t>
            </a:r>
            <a:r>
              <a:rPr lang="fr-FR" sz="24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68 A-char</a:t>
            </a:r>
            <a:b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</a:t>
            </a:r>
            <a:r>
              <a:rPr lang="fr-FR" sz="24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71 A-char   </a:t>
            </a:r>
            <a:r>
              <a:rPr lang="fr-FR" sz="24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90 A-char</a:t>
            </a:r>
          </a:p>
          <a:p>
            <a:pPr>
              <a:spcAft>
                <a:spcPts val="1800"/>
              </a:spcAft>
            </a:pP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alpha</a:t>
            </a:r>
            <a:b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delta</a:t>
            </a:r>
            <a:b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golf</a:t>
            </a:r>
            <a:b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fr-FR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no match  ok</a:t>
            </a:r>
            <a:endParaRPr lang="en-US" sz="24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607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String Inputs For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86976" y="1246258"/>
            <a:ext cx="7730172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CASE statements expect a comparison between two numeric values.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If selecting based on strings the string comparison must be done separately.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If two strings match return TRUE </a:t>
            </a:r>
            <a:r>
              <a:rPr lang="en-US" sz="2800" dirty="0" err="1">
                <a:solidFill>
                  <a:srgbClr val="D00000"/>
                </a:solidFill>
              </a:rPr>
              <a:t>TRUE</a:t>
            </a:r>
            <a:r>
              <a:rPr lang="en-US" sz="2800" dirty="0">
                <a:solidFill>
                  <a:srgbClr val="D00000"/>
                </a:solidFill>
              </a:rPr>
              <a:t>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If two strings do not match, return FALSE TRUE.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In both cases preserve the input string address</a:t>
            </a:r>
          </a:p>
        </p:txBody>
      </p:sp>
    </p:spTree>
    <p:extLst>
      <p:ext uri="{BB962C8B-B14F-4D97-AF65-F5344CB8AC3E}">
        <p14:creationId xmlns:p14="http://schemas.microsoft.com/office/powerpoint/2010/main" val="173698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String Comparison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2180033"/>
            <a:ext cx="7340633" cy="14311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s== ( addr1 addr2 --- addr1 bool1 true)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\  counted string comparison</a:t>
            </a:r>
          </a:p>
          <a:p>
            <a:pPr marL="0" lvl="1"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over count rot count  compare 0=  true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ED0BA-33A3-48C3-A3D0-120F3D19ABF7}"/>
              </a:ext>
            </a:extLst>
          </p:cNvPr>
          <p:cNvSpPr txBox="1"/>
          <p:nvPr/>
        </p:nvSpPr>
        <p:spPr>
          <a:xfrm flipH="1">
            <a:off x="872284" y="1290596"/>
            <a:ext cx="739942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9644"/>
                </a:solidFill>
              </a:rPr>
              <a:t>s==   return two TRUE if strings match.</a:t>
            </a:r>
            <a:r>
              <a:rPr lang="en-US" sz="3200" dirty="0">
                <a:solidFill>
                  <a:srgbClr val="D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521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Today we’ll explore a common structure in programming:  the N-way branch.</a:t>
            </a:r>
          </a:p>
        </p:txBody>
      </p:sp>
    </p:spTree>
    <p:extLst>
      <p:ext uri="{BB962C8B-B14F-4D97-AF65-F5344CB8AC3E}">
        <p14:creationId xmlns:p14="http://schemas.microsoft.com/office/powerpoint/2010/main" val="428238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String Comparison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2180033"/>
            <a:ext cx="7340633" cy="14311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s== ( addr1 addr2 --- addr1 bool1 true)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\  counted string comparison</a:t>
            </a:r>
          </a:p>
          <a:p>
            <a:pPr marL="0" lvl="1"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over count rot count  compare 0=  true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ED0BA-33A3-48C3-A3D0-120F3D19ABF7}"/>
              </a:ext>
            </a:extLst>
          </p:cNvPr>
          <p:cNvSpPr txBox="1"/>
          <p:nvPr/>
        </p:nvSpPr>
        <p:spPr>
          <a:xfrm flipH="1">
            <a:off x="872284" y="1290596"/>
            <a:ext cx="739942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9644"/>
                </a:solidFill>
              </a:rPr>
              <a:t>s==   return two TRUE if strings match.</a:t>
            </a:r>
            <a:r>
              <a:rPr lang="en-US" sz="3200" dirty="0">
                <a:solidFill>
                  <a:srgbClr val="D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17D17-F426-4840-B891-57A63DB5E4D5}"/>
              </a:ext>
            </a:extLst>
          </p:cNvPr>
          <p:cNvSpPr txBox="1"/>
          <p:nvPr/>
        </p:nvSpPr>
        <p:spPr>
          <a:xfrm flipH="1">
            <a:off x="793742" y="3915856"/>
            <a:ext cx="7730172" cy="24776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Pseudocode: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Duplicate input address. Count it.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Get reference address.    Count it.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String compare. If a match generate TRUE  </a:t>
            </a:r>
            <a:r>
              <a:rPr lang="en-US" sz="2800" dirty="0" err="1">
                <a:solidFill>
                  <a:srgbClr val="0070C0"/>
                </a:solidFill>
              </a:rPr>
              <a:t>TRUE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Otherwise generate  FALSE TRUE.</a:t>
            </a:r>
          </a:p>
        </p:txBody>
      </p:sp>
    </p:spTree>
    <p:extLst>
      <p:ext uri="{BB962C8B-B14F-4D97-AF65-F5344CB8AC3E}">
        <p14:creationId xmlns:p14="http://schemas.microsoft.com/office/powerpoint/2010/main" val="2686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String CASE Pseudocode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887483" y="1366020"/>
            <a:ext cx="74783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00000"/>
                </a:solidFill>
              </a:rPr>
              <a:t>Input the address of a counted string.</a:t>
            </a:r>
          </a:p>
          <a:p>
            <a:r>
              <a:rPr lang="en-US" sz="2800" dirty="0">
                <a:solidFill>
                  <a:srgbClr val="D00000"/>
                </a:solidFill>
              </a:rPr>
              <a:t>Compare to “Mercury”.</a:t>
            </a:r>
          </a:p>
          <a:p>
            <a:r>
              <a:rPr lang="en-US" sz="2800" dirty="0">
                <a:solidFill>
                  <a:srgbClr val="D00000"/>
                </a:solidFill>
              </a:rPr>
              <a:t>If matching, output “</a:t>
            </a:r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57,900,000 km“   otherwise</a:t>
            </a:r>
          </a:p>
          <a:p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Compare to “Earth”.</a:t>
            </a:r>
            <a:b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 matching, output “149,600,000 km"  otherwise</a:t>
            </a:r>
          </a:p>
          <a:p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Compare to “Mars”.</a:t>
            </a:r>
          </a:p>
          <a:p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 matching, output   " 227,900,000 km“ otherwise</a:t>
            </a:r>
            <a:b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output “no match”.</a:t>
            </a:r>
            <a:endParaRPr lang="en-US" sz="28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2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String Case Selection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194473"/>
            <a:ext cx="7340633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planets  ( </a:t>
            </a:r>
            <a:r>
              <a:rPr lang="en-US" sz="2400" dirty="0" err="1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addr</a:t>
            </a: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--- )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case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c" Mercury"  s==   </a:t>
            </a:r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."  57.900.000 km"  </a:t>
            </a:r>
            <a:r>
              <a:rPr lang="en-US" sz="24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drop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c" Earth"    s==   </a:t>
            </a:r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." 149.600.000 km"  </a:t>
            </a:r>
            <a:r>
              <a:rPr lang="en-US" sz="24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drop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c" Mars"     s==   </a:t>
            </a:r>
            <a:r>
              <a:rPr lang="en-US" sz="24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of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." 227.900.000 km"   </a:t>
            </a:r>
            <a:r>
              <a:rPr lang="en-US" sz="24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endof</a:t>
            </a: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drop</a:t>
            </a:r>
            <a:b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." no match"      1  </a:t>
            </a:r>
            <a:r>
              <a:rPr lang="en-US" sz="2400" dirty="0" err="1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endcase</a:t>
            </a:r>
            <a:r>
              <a:rPr lang="en-US" sz="24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;</a:t>
            </a:r>
          </a:p>
        </p:txBody>
      </p:sp>
    </p:spTree>
    <p:extLst>
      <p:ext uri="{BB962C8B-B14F-4D97-AF65-F5344CB8AC3E}">
        <p14:creationId xmlns:p14="http://schemas.microsoft.com/office/powerpoint/2010/main" val="32956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8727-7780-4BD0-9206-49232CF0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9966"/>
            <a:ext cx="7886700" cy="4746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.( Mercury is at ) c" Mercury" planets  </a:t>
            </a:r>
            <a:r>
              <a:rPr lang="en-US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.( Earth is at   ) c" Earth“   planets  </a:t>
            </a:r>
            <a:r>
              <a:rPr lang="en-US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.( Mars  is at   ) c" Mars"    planets</a:t>
            </a:r>
          </a:p>
          <a:p>
            <a:pPr marL="0" indent="0">
              <a:buNone/>
            </a:pP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b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endParaRPr lang="en-US" dirty="0">
              <a:solidFill>
                <a:srgbClr val="D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0788-CECA-4FF6-A6AA-C452DE900A89}"/>
              </a:ext>
            </a:extLst>
          </p:cNvPr>
          <p:cNvSpPr txBox="1"/>
          <p:nvPr/>
        </p:nvSpPr>
        <p:spPr>
          <a:xfrm>
            <a:off x="628650" y="50708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Testing Planets</a:t>
            </a:r>
          </a:p>
        </p:txBody>
      </p:sp>
    </p:spTree>
    <p:extLst>
      <p:ext uri="{BB962C8B-B14F-4D97-AF65-F5344CB8AC3E}">
        <p14:creationId xmlns:p14="http://schemas.microsoft.com/office/powerpoint/2010/main" val="3840764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8727-7780-4BD0-9206-49232CF0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9966"/>
            <a:ext cx="7886700" cy="4746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.( Mercury is at ) c" Mercury" planets  </a:t>
            </a:r>
            <a:r>
              <a:rPr lang="en-US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.( Earth is at   ) c" Earth“   planets  </a:t>
            </a:r>
            <a:r>
              <a:rPr lang="en-US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.( Mars  is at   ) c" Mars"    planets</a:t>
            </a:r>
          </a:p>
          <a:p>
            <a:pPr marL="0" indent="0">
              <a:buNone/>
            </a:pP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And see:</a:t>
            </a:r>
          </a:p>
          <a:p>
            <a:pPr marL="0" indent="0">
              <a:buNone/>
            </a:pP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Mercury is at  57,900,000 km</a:t>
            </a: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Earth is at   149,600,000 km</a:t>
            </a:r>
          </a:p>
          <a:p>
            <a:pPr marL="0" indent="0">
              <a:buNone/>
            </a:pPr>
            <a: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Mars  is at   227,900,000 km    ok</a:t>
            </a:r>
          </a:p>
          <a:p>
            <a:pPr marL="0" indent="0">
              <a:buNone/>
            </a:pPr>
            <a:br>
              <a:rPr lang="en-US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endParaRPr lang="en-US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 marL="0" indent="0">
              <a:buNone/>
            </a:pPr>
            <a:endParaRPr lang="en-US" dirty="0">
              <a:solidFill>
                <a:srgbClr val="D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0788-CECA-4FF6-A6AA-C452DE900A89}"/>
              </a:ext>
            </a:extLst>
          </p:cNvPr>
          <p:cNvSpPr txBox="1"/>
          <p:nvPr/>
        </p:nvSpPr>
        <p:spPr>
          <a:xfrm>
            <a:off x="628650" y="50708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Testing Planets</a:t>
            </a:r>
          </a:p>
        </p:txBody>
      </p:sp>
    </p:spTree>
    <p:extLst>
      <p:ext uri="{BB962C8B-B14F-4D97-AF65-F5344CB8AC3E}">
        <p14:creationId xmlns:p14="http://schemas.microsoft.com/office/powerpoint/2010/main" val="89322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CASE statements simplify n-way selections based on numbers, ASCII values and strings.</a:t>
            </a:r>
          </a:p>
        </p:txBody>
      </p:sp>
    </p:spTree>
    <p:extLst>
      <p:ext uri="{BB962C8B-B14F-4D97-AF65-F5344CB8AC3E}">
        <p14:creationId xmlns:p14="http://schemas.microsoft.com/office/powerpoint/2010/main" val="95130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2046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CASE statements simplify n-way selections based on numbers, ASCII values and strings.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CASE statements clearly show program flow much better than nested IF-ELSE-THENs.</a:t>
            </a:r>
          </a:p>
        </p:txBody>
      </p:sp>
    </p:spTree>
    <p:extLst>
      <p:ext uri="{BB962C8B-B14F-4D97-AF65-F5344CB8AC3E}">
        <p14:creationId xmlns:p14="http://schemas.microsoft.com/office/powerpoint/2010/main" val="97136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CASE statements simplify n-way selections based on numbers, ASCII values and strings.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CASE statements clearly show program flow much better than nested IF-ELSE-THENs.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CASE statements involving strings need added support for comparisons.</a:t>
            </a:r>
          </a:p>
        </p:txBody>
      </p:sp>
    </p:spTree>
    <p:extLst>
      <p:ext uri="{BB962C8B-B14F-4D97-AF65-F5344CB8AC3E}">
        <p14:creationId xmlns:p14="http://schemas.microsoft.com/office/powerpoint/2010/main" val="912035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A466-38D0-4DE6-B3A9-A744928E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309120" cy="43513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https://github.com/BillRagsdale/Forth_Projects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https://github.com/BillRagsdale/WIN32Forth-Guide</a:t>
            </a:r>
          </a:p>
          <a:p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E5D2C-9D48-4349-ABC5-8149A4F8C91A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0621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489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Today we’ll explore a common structure in programming:  the N-way branch.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The common IF-ELSE-THEN works well to make one to two decisions or selections. but. . .</a:t>
            </a:r>
          </a:p>
        </p:txBody>
      </p:sp>
    </p:spTree>
    <p:extLst>
      <p:ext uri="{BB962C8B-B14F-4D97-AF65-F5344CB8AC3E}">
        <p14:creationId xmlns:p14="http://schemas.microsoft.com/office/powerpoint/2010/main" val="56197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64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4001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Today we’ll explore a common structure in programming:  the N-way branch.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The common IF-ELSE-THEN works well to make one to two decisions or selections. but.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Another structure is better for a three or more way branch.  </a:t>
            </a:r>
          </a:p>
        </p:txBody>
      </p:sp>
    </p:spTree>
    <p:extLst>
      <p:ext uri="{BB962C8B-B14F-4D97-AF65-F5344CB8AC3E}">
        <p14:creationId xmlns:p14="http://schemas.microsoft.com/office/powerpoint/2010/main" val="397928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Need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36009" y="1538486"/>
            <a:ext cx="6977390" cy="3739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Say we want a three way branch: the selection of a label between inches, feet or yards. 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1 should yield ‘inches’.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12 should yield ‘feet’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36 should yield ‘yards’.</a:t>
            </a:r>
            <a:r>
              <a:rPr lang="en-US" sz="3200" dirty="0">
                <a:solidFill>
                  <a:srgbClr val="D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4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Units Pseudocode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1014-4CAE-459F-B232-3330D86F6760}"/>
              </a:ext>
            </a:extLst>
          </p:cNvPr>
          <p:cNvSpPr txBox="1"/>
          <p:nvPr/>
        </p:nvSpPr>
        <p:spPr>
          <a:xfrm>
            <a:off x="887483" y="1366020"/>
            <a:ext cx="7478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Input a number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Duplicate and compare to ‘1’.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IF equal, drop saved value. Show ‘inches’.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   ELSE duplicate and compare to ‘12’.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   IF equal, drop saved value. Show ‘feet’.  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       ELSE duplicate and compare to ’36’.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         IF equal drop saved value. Show ‘yards’.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            ELSE drop saved value. Show ‘no unit’.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THEN THEN THEN</a:t>
            </a:r>
          </a:p>
        </p:txBody>
      </p:sp>
    </p:spTree>
    <p:extLst>
      <p:ext uri="{BB962C8B-B14F-4D97-AF65-F5344CB8AC3E}">
        <p14:creationId xmlns:p14="http://schemas.microsoft.com/office/powerpoint/2010/main" val="229143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5255483" y="335909"/>
            <a:ext cx="3167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Using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IF-ELSE-THEN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1183082" y="695162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 flipH="1">
            <a:off x="1095836" y="1102744"/>
            <a:ext cx="71294" cy="435992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4024532" y="1170373"/>
            <a:ext cx="15952" cy="6092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840689" y="503018"/>
            <a:ext cx="8811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= 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2476842" y="695162"/>
            <a:ext cx="1572542" cy="5106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316304-3307-49ED-BDEE-7418989AE850}"/>
              </a:ext>
            </a:extLst>
          </p:cNvPr>
          <p:cNvSpPr txBox="1"/>
          <p:nvPr/>
        </p:nvSpPr>
        <p:spPr>
          <a:xfrm>
            <a:off x="3985425" y="2475735"/>
            <a:ext cx="9842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= 36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2476842" y="155239"/>
            <a:ext cx="0" cy="5404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V="1">
            <a:off x="2679966" y="2210819"/>
            <a:ext cx="50806" cy="270164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456709" y="2241208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‘inches’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58191F-6D48-4FF9-A71A-6503C01A3903}"/>
              </a:ext>
            </a:extLst>
          </p:cNvPr>
          <p:cNvCxnSpPr>
            <a:cxnSpLocks/>
          </p:cNvCxnSpPr>
          <p:nvPr/>
        </p:nvCxnSpPr>
        <p:spPr>
          <a:xfrm flipH="1" flipV="1">
            <a:off x="4005330" y="1764838"/>
            <a:ext cx="1240949" cy="44598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819D6BD-FA05-4FE9-9169-1490B68F4808}"/>
              </a:ext>
            </a:extLst>
          </p:cNvPr>
          <p:cNvSpPr txBox="1"/>
          <p:nvPr/>
        </p:nvSpPr>
        <p:spPr>
          <a:xfrm>
            <a:off x="2730199" y="1520206"/>
            <a:ext cx="9842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= 12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3D06FE-544C-426B-99E9-8F612AFAB267}"/>
              </a:ext>
            </a:extLst>
          </p:cNvPr>
          <p:cNvCxnSpPr>
            <a:cxnSpLocks/>
          </p:cNvCxnSpPr>
          <p:nvPr/>
        </p:nvCxnSpPr>
        <p:spPr>
          <a:xfrm flipV="1">
            <a:off x="5257913" y="2179774"/>
            <a:ext cx="0" cy="6152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53BD35-5E13-4DF4-ACE4-3EF9DCCDA01B}"/>
              </a:ext>
            </a:extLst>
          </p:cNvPr>
          <p:cNvCxnSpPr>
            <a:cxnSpLocks/>
          </p:cNvCxnSpPr>
          <p:nvPr/>
        </p:nvCxnSpPr>
        <p:spPr>
          <a:xfrm flipH="1" flipV="1">
            <a:off x="5246279" y="2758239"/>
            <a:ext cx="1305908" cy="43156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56117B-4F4A-4B13-A4E6-FC57AC25FB01}"/>
              </a:ext>
            </a:extLst>
          </p:cNvPr>
          <p:cNvCxnSpPr>
            <a:cxnSpLocks/>
          </p:cNvCxnSpPr>
          <p:nvPr/>
        </p:nvCxnSpPr>
        <p:spPr>
          <a:xfrm flipV="1">
            <a:off x="2730772" y="1781898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3DCAD6-5F98-4788-AE68-30EB61AA9ED5}"/>
              </a:ext>
            </a:extLst>
          </p:cNvPr>
          <p:cNvCxnSpPr>
            <a:cxnSpLocks/>
          </p:cNvCxnSpPr>
          <p:nvPr/>
        </p:nvCxnSpPr>
        <p:spPr>
          <a:xfrm flipV="1">
            <a:off x="3944768" y="2772499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1DC6C5-1A9E-469A-A865-F64415178A72}"/>
              </a:ext>
            </a:extLst>
          </p:cNvPr>
          <p:cNvCxnSpPr>
            <a:cxnSpLocks/>
          </p:cNvCxnSpPr>
          <p:nvPr/>
        </p:nvCxnSpPr>
        <p:spPr>
          <a:xfrm flipV="1">
            <a:off x="3953833" y="3220943"/>
            <a:ext cx="0" cy="95382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039DBB-DF48-4961-A905-50F06A954658}"/>
              </a:ext>
            </a:extLst>
          </p:cNvPr>
          <p:cNvCxnSpPr>
            <a:cxnSpLocks/>
          </p:cNvCxnSpPr>
          <p:nvPr/>
        </p:nvCxnSpPr>
        <p:spPr>
          <a:xfrm flipV="1">
            <a:off x="6531230" y="3185091"/>
            <a:ext cx="0" cy="95382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B6350B-CC45-4E87-AEFB-EFBD161375DF}"/>
              </a:ext>
            </a:extLst>
          </p:cNvPr>
          <p:cNvCxnSpPr>
            <a:cxnSpLocks/>
          </p:cNvCxnSpPr>
          <p:nvPr/>
        </p:nvCxnSpPr>
        <p:spPr>
          <a:xfrm flipH="1" flipV="1">
            <a:off x="3926017" y="4139955"/>
            <a:ext cx="1305908" cy="43156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CF4BF1-5F4F-4BB5-83BB-6681EEB4C7CF}"/>
              </a:ext>
            </a:extLst>
          </p:cNvPr>
          <p:cNvCxnSpPr>
            <a:cxnSpLocks/>
          </p:cNvCxnSpPr>
          <p:nvPr/>
        </p:nvCxnSpPr>
        <p:spPr>
          <a:xfrm flipV="1">
            <a:off x="5256161" y="4129665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8B0627-7F0C-44DD-80E3-79D8E1D3A12A}"/>
              </a:ext>
            </a:extLst>
          </p:cNvPr>
          <p:cNvCxnSpPr>
            <a:cxnSpLocks/>
          </p:cNvCxnSpPr>
          <p:nvPr/>
        </p:nvCxnSpPr>
        <p:spPr>
          <a:xfrm flipV="1">
            <a:off x="5246279" y="4540675"/>
            <a:ext cx="18409" cy="37179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6261E2-D080-44E6-90E6-8D2CF0B9C06E}"/>
              </a:ext>
            </a:extLst>
          </p:cNvPr>
          <p:cNvCxnSpPr>
            <a:cxnSpLocks/>
          </p:cNvCxnSpPr>
          <p:nvPr/>
        </p:nvCxnSpPr>
        <p:spPr>
          <a:xfrm flipV="1">
            <a:off x="3962247" y="4893184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4ACBE9-B945-496D-B907-A91590C7F3C9}"/>
              </a:ext>
            </a:extLst>
          </p:cNvPr>
          <p:cNvCxnSpPr>
            <a:cxnSpLocks/>
          </p:cNvCxnSpPr>
          <p:nvPr/>
        </p:nvCxnSpPr>
        <p:spPr>
          <a:xfrm flipH="1" flipV="1">
            <a:off x="2679966" y="4899901"/>
            <a:ext cx="1305908" cy="43156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42B218-647E-4A62-B52C-DD45991770CC}"/>
              </a:ext>
            </a:extLst>
          </p:cNvPr>
          <p:cNvCxnSpPr>
            <a:cxnSpLocks/>
          </p:cNvCxnSpPr>
          <p:nvPr/>
        </p:nvCxnSpPr>
        <p:spPr>
          <a:xfrm flipV="1">
            <a:off x="2632257" y="5804582"/>
            <a:ext cx="1293760" cy="45214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F30F9A-83A6-4FF7-89E3-8CB0E55D07F6}"/>
              </a:ext>
            </a:extLst>
          </p:cNvPr>
          <p:cNvCxnSpPr>
            <a:cxnSpLocks/>
          </p:cNvCxnSpPr>
          <p:nvPr/>
        </p:nvCxnSpPr>
        <p:spPr>
          <a:xfrm flipH="1" flipV="1">
            <a:off x="1095836" y="5462671"/>
            <a:ext cx="1532503" cy="76351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31A14E-494E-4C2B-A673-BFE99E02C43C}"/>
              </a:ext>
            </a:extLst>
          </p:cNvPr>
          <p:cNvCxnSpPr>
            <a:cxnSpLocks/>
          </p:cNvCxnSpPr>
          <p:nvPr/>
        </p:nvCxnSpPr>
        <p:spPr>
          <a:xfrm flipV="1">
            <a:off x="3953566" y="5305137"/>
            <a:ext cx="24844" cy="5184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E4C8405-0B11-4039-84F4-83EFE4F1ABE5}"/>
              </a:ext>
            </a:extLst>
          </p:cNvPr>
          <p:cNvSpPr txBox="1"/>
          <p:nvPr/>
        </p:nvSpPr>
        <p:spPr>
          <a:xfrm>
            <a:off x="1994948" y="2578662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‘feet’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AAD916-97CD-47EF-A8D9-FFF0EB181084}"/>
              </a:ext>
            </a:extLst>
          </p:cNvPr>
          <p:cNvSpPr txBox="1"/>
          <p:nvPr/>
        </p:nvSpPr>
        <p:spPr>
          <a:xfrm>
            <a:off x="3234347" y="3451468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‘yards’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69BF06-38D9-4003-A8D6-371956358DB7}"/>
              </a:ext>
            </a:extLst>
          </p:cNvPr>
          <p:cNvSpPr txBox="1"/>
          <p:nvPr/>
        </p:nvSpPr>
        <p:spPr>
          <a:xfrm>
            <a:off x="5907982" y="3520808"/>
            <a:ext cx="14208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‘no unit’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4DDB83-C3C1-4DCB-A05F-302145B0F5A0}"/>
              </a:ext>
            </a:extLst>
          </p:cNvPr>
          <p:cNvCxnSpPr>
            <a:cxnSpLocks/>
          </p:cNvCxnSpPr>
          <p:nvPr/>
        </p:nvCxnSpPr>
        <p:spPr>
          <a:xfrm flipV="1">
            <a:off x="2653183" y="6256729"/>
            <a:ext cx="0" cy="6012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377118-1AE5-4088-8D07-9BE29B668159}"/>
              </a:ext>
            </a:extLst>
          </p:cNvPr>
          <p:cNvSpPr txBox="1"/>
          <p:nvPr/>
        </p:nvSpPr>
        <p:spPr>
          <a:xfrm>
            <a:off x="4393211" y="2055715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B3B71-4455-4509-9CCB-6BC1C3F50B53}"/>
              </a:ext>
            </a:extLst>
          </p:cNvPr>
          <p:cNvSpPr txBox="1"/>
          <p:nvPr/>
        </p:nvSpPr>
        <p:spPr>
          <a:xfrm>
            <a:off x="3171024" y="1101396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EF3880-F8B2-43EC-8CB5-3D0487DFFA23}"/>
              </a:ext>
            </a:extLst>
          </p:cNvPr>
          <p:cNvSpPr txBox="1"/>
          <p:nvPr/>
        </p:nvSpPr>
        <p:spPr>
          <a:xfrm>
            <a:off x="1611550" y="155239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1CDB23-ABB8-4DDB-A839-979E4AC2BB86}"/>
              </a:ext>
            </a:extLst>
          </p:cNvPr>
          <p:cNvSpPr txBox="1"/>
          <p:nvPr/>
        </p:nvSpPr>
        <p:spPr>
          <a:xfrm>
            <a:off x="5158128" y="4596736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086BEB-FE38-4D66-86F4-9042C378B560}"/>
              </a:ext>
            </a:extLst>
          </p:cNvPr>
          <p:cNvSpPr txBox="1"/>
          <p:nvPr/>
        </p:nvSpPr>
        <p:spPr>
          <a:xfrm>
            <a:off x="5518305" y="2385421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0D2CB8-4E7B-401D-A0E9-D8DEBB970382}"/>
              </a:ext>
            </a:extLst>
          </p:cNvPr>
          <p:cNvSpPr txBox="1"/>
          <p:nvPr/>
        </p:nvSpPr>
        <p:spPr>
          <a:xfrm>
            <a:off x="4299340" y="1410777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39CB68-D7E8-4AA9-A03D-66C4F45D788D}"/>
              </a:ext>
            </a:extLst>
          </p:cNvPr>
          <p:cNvSpPr txBox="1"/>
          <p:nvPr/>
        </p:nvSpPr>
        <p:spPr>
          <a:xfrm>
            <a:off x="2846885" y="394192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3812D5-AA5B-43EF-BE45-73A15DF520AA}"/>
              </a:ext>
            </a:extLst>
          </p:cNvPr>
          <p:cNvSpPr txBox="1"/>
          <p:nvPr/>
        </p:nvSpPr>
        <p:spPr>
          <a:xfrm>
            <a:off x="3872394" y="5352048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THEN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9EA2C7-CE62-485C-8162-6809F5E3FFB9}"/>
              </a:ext>
            </a:extLst>
          </p:cNvPr>
          <p:cNvSpPr txBox="1"/>
          <p:nvPr/>
        </p:nvSpPr>
        <p:spPr>
          <a:xfrm>
            <a:off x="2603627" y="6163164"/>
            <a:ext cx="104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91662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Code for Units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378777"/>
            <a:ext cx="734063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units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1 over =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.” inches”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b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12 over =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.” feet”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36 over =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 drop .” yards”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      drop .” no unit”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then then then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964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Code for Units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5" y="1378777"/>
            <a:ext cx="7340633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units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1 over =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.” inches”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b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12 over =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if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drop .” feet”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36 over =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 drop .” yards”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else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      drop .” no unit” 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   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then then then 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A1A7A-EF73-4A19-AB2A-164B01C0BEE8}"/>
              </a:ext>
            </a:extLst>
          </p:cNvPr>
          <p:cNvSpPr txBox="1"/>
          <p:nvPr/>
        </p:nvSpPr>
        <p:spPr>
          <a:xfrm flipH="1">
            <a:off x="890296" y="4217693"/>
            <a:ext cx="6977390" cy="2046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1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units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12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units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36 </a:t>
            </a:r>
            <a:r>
              <a:rPr lang="fr-FR" sz="2800" dirty="0" err="1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units</a:t>
            </a:r>
            <a:endParaRPr lang="fr-FR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inches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feet</a:t>
            </a:r>
            <a:b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yard</a:t>
            </a:r>
            <a:r>
              <a:rPr lang="fr-FR" sz="28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ok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09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7036</TotalTime>
  <Words>1230</Words>
  <Application>Microsoft Office PowerPoint</Application>
  <PresentationFormat>On-screen Show (4:3)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Fixedsys Excelsior 3.01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Ragsdale</dc:creator>
  <cp:lastModifiedBy>Bill Ragsdale</cp:lastModifiedBy>
  <cp:revision>306</cp:revision>
  <cp:lastPrinted>2020-08-20T20:34:38Z</cp:lastPrinted>
  <dcterms:created xsi:type="dcterms:W3CDTF">2020-08-14T15:59:26Z</dcterms:created>
  <dcterms:modified xsi:type="dcterms:W3CDTF">2021-04-23T06:04:22Z</dcterms:modified>
</cp:coreProperties>
</file>