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5" r:id="rId2"/>
    <p:sldId id="360" r:id="rId3"/>
    <p:sldId id="445" r:id="rId4"/>
    <p:sldId id="444" r:id="rId5"/>
    <p:sldId id="382" r:id="rId6"/>
    <p:sldId id="436" r:id="rId7"/>
    <p:sldId id="383" r:id="rId8"/>
    <p:sldId id="446" r:id="rId9"/>
    <p:sldId id="448" r:id="rId10"/>
    <p:sldId id="449" r:id="rId11"/>
    <p:sldId id="447" r:id="rId12"/>
    <p:sldId id="450" r:id="rId13"/>
    <p:sldId id="435" r:id="rId14"/>
    <p:sldId id="384" r:id="rId15"/>
    <p:sldId id="451" r:id="rId16"/>
    <p:sldId id="452" r:id="rId17"/>
    <p:sldId id="453" r:id="rId18"/>
    <p:sldId id="368" r:id="rId19"/>
    <p:sldId id="377" r:id="rId20"/>
    <p:sldId id="433" r:id="rId21"/>
    <p:sldId id="454" r:id="rId22"/>
    <p:sldId id="437" r:id="rId23"/>
    <p:sldId id="458" r:id="rId24"/>
    <p:sldId id="411" r:id="rId25"/>
    <p:sldId id="410" r:id="rId26"/>
    <p:sldId id="459" r:id="rId27"/>
    <p:sldId id="369" r:id="rId28"/>
    <p:sldId id="386" r:id="rId29"/>
    <p:sldId id="460" r:id="rId30"/>
    <p:sldId id="394" r:id="rId31"/>
    <p:sldId id="456" r:id="rId32"/>
    <p:sldId id="455" r:id="rId33"/>
    <p:sldId id="438" r:id="rId34"/>
    <p:sldId id="461" r:id="rId35"/>
    <p:sldId id="463" r:id="rId36"/>
    <p:sldId id="462" r:id="rId37"/>
    <p:sldId id="400" r:id="rId38"/>
    <p:sldId id="365" r:id="rId39"/>
    <p:sldId id="378" r:id="rId40"/>
    <p:sldId id="464" r:id="rId41"/>
    <p:sldId id="407" r:id="rId42"/>
    <p:sldId id="465" r:id="rId43"/>
    <p:sldId id="414" r:id="rId44"/>
    <p:sldId id="404" r:id="rId45"/>
    <p:sldId id="466" r:id="rId46"/>
    <p:sldId id="415" r:id="rId47"/>
    <p:sldId id="403" r:id="rId48"/>
    <p:sldId id="467" r:id="rId49"/>
    <p:sldId id="417" r:id="rId50"/>
    <p:sldId id="413" r:id="rId51"/>
    <p:sldId id="468" r:id="rId52"/>
    <p:sldId id="412" r:id="rId53"/>
    <p:sldId id="420" r:id="rId54"/>
    <p:sldId id="469" r:id="rId55"/>
    <p:sldId id="421" r:id="rId56"/>
    <p:sldId id="405" r:id="rId57"/>
    <p:sldId id="398" r:id="rId58"/>
    <p:sldId id="470" r:id="rId59"/>
    <p:sldId id="397" r:id="rId60"/>
    <p:sldId id="471" r:id="rId61"/>
    <p:sldId id="424" r:id="rId62"/>
    <p:sldId id="472" r:id="rId63"/>
    <p:sldId id="473" r:id="rId64"/>
    <p:sldId id="425" r:id="rId65"/>
    <p:sldId id="474" r:id="rId66"/>
    <p:sldId id="427" r:id="rId67"/>
    <p:sldId id="423" r:id="rId68"/>
    <p:sldId id="475" r:id="rId69"/>
    <p:sldId id="430" r:id="rId70"/>
    <p:sldId id="431" r:id="rId71"/>
    <p:sldId id="395" r:id="rId72"/>
    <p:sldId id="396" r:id="rId73"/>
    <p:sldId id="426" r:id="rId74"/>
    <p:sldId id="432" r:id="rId75"/>
    <p:sldId id="393" r:id="rId76"/>
    <p:sldId id="428" r:id="rId77"/>
    <p:sldId id="476" r:id="rId78"/>
    <p:sldId id="457" r:id="rId79"/>
    <p:sldId id="441" r:id="rId80"/>
    <p:sldId id="358" r:id="rId81"/>
    <p:sldId id="439" r:id="rId82"/>
    <p:sldId id="443" r:id="rId83"/>
    <p:sldId id="442" r:id="rId84"/>
    <p:sldId id="359" r:id="rId85"/>
    <p:sldId id="434" r:id="rId86"/>
    <p:sldId id="429" r:id="rId87"/>
    <p:sldId id="387" r:id="rId88"/>
    <p:sldId id="391" r:id="rId89"/>
    <p:sldId id="392" r:id="rId90"/>
  </p:sldIdLst>
  <p:sldSz cx="9144000" cy="6858000" type="screen4x3"/>
  <p:notesSz cx="93138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D000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5256" autoAdjust="0"/>
  </p:normalViewPr>
  <p:slideViewPr>
    <p:cSldViewPr snapToGrid="0">
      <p:cViewPr varScale="1">
        <p:scale>
          <a:sx n="79" d="100"/>
          <a:sy n="79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1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7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8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3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2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0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7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5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5297-0974-4489-9574-B639E8DE238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5DC15-8B84-4CAC-A3C6-C9082BE30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1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Ragsdale/WIN32Forth-Guide" TargetMode="External"/><Relationship Id="rId2" Type="http://schemas.openxmlformats.org/officeDocument/2006/relationships/hyperlink" Target="https://github.com/BillRagsdale/Matrix-Forth-Wordset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341CC1-C258-48DD-ADAA-28F76C8BEE36}"/>
              </a:ext>
            </a:extLst>
          </p:cNvPr>
          <p:cNvCxnSpPr>
            <a:cxnSpLocks/>
          </p:cNvCxnSpPr>
          <p:nvPr/>
        </p:nvCxnSpPr>
        <p:spPr>
          <a:xfrm flipH="1" flipV="1">
            <a:off x="3844673" y="4733955"/>
            <a:ext cx="736567" cy="28342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D0752A-F172-46E1-AAD7-3D1506BA65B6}"/>
              </a:ext>
            </a:extLst>
          </p:cNvPr>
          <p:cNvCxnSpPr>
            <a:cxnSpLocks/>
          </p:cNvCxnSpPr>
          <p:nvPr/>
        </p:nvCxnSpPr>
        <p:spPr>
          <a:xfrm flipH="1">
            <a:off x="3857096" y="4348172"/>
            <a:ext cx="909" cy="39583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B03E86-D365-48CD-9856-41E3DD3AE288}"/>
              </a:ext>
            </a:extLst>
          </p:cNvPr>
          <p:cNvCxnSpPr>
            <a:cxnSpLocks/>
          </p:cNvCxnSpPr>
          <p:nvPr/>
        </p:nvCxnSpPr>
        <p:spPr>
          <a:xfrm flipV="1">
            <a:off x="3267345" y="4730394"/>
            <a:ext cx="590660" cy="25606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542653-66A9-48DF-AC36-72EF86C9F7D3}"/>
              </a:ext>
            </a:extLst>
          </p:cNvPr>
          <p:cNvCxnSpPr>
            <a:cxnSpLocks/>
          </p:cNvCxnSpPr>
          <p:nvPr/>
        </p:nvCxnSpPr>
        <p:spPr>
          <a:xfrm flipV="1">
            <a:off x="3917532" y="5262628"/>
            <a:ext cx="670991" cy="27693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164FB8-B7FD-4ED8-AC99-B2CBE1603745}"/>
              </a:ext>
            </a:extLst>
          </p:cNvPr>
          <p:cNvCxnSpPr>
            <a:cxnSpLocks/>
          </p:cNvCxnSpPr>
          <p:nvPr/>
        </p:nvCxnSpPr>
        <p:spPr>
          <a:xfrm flipH="1" flipV="1">
            <a:off x="3274628" y="5262628"/>
            <a:ext cx="649756" cy="27693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B4DBFB-014B-45D0-872C-D0177530F2BA}"/>
              </a:ext>
            </a:extLst>
          </p:cNvPr>
          <p:cNvCxnSpPr>
            <a:cxnSpLocks/>
          </p:cNvCxnSpPr>
          <p:nvPr/>
        </p:nvCxnSpPr>
        <p:spPr>
          <a:xfrm>
            <a:off x="3924384" y="5537950"/>
            <a:ext cx="0" cy="51371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E64F6-04A8-4A3A-8638-3CD5205B7F35}"/>
              </a:ext>
            </a:extLst>
          </p:cNvPr>
          <p:cNvCxnSpPr>
            <a:cxnSpLocks/>
          </p:cNvCxnSpPr>
          <p:nvPr/>
        </p:nvCxnSpPr>
        <p:spPr>
          <a:xfrm flipH="1" flipV="1">
            <a:off x="1409988" y="4006865"/>
            <a:ext cx="963253" cy="5945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DE696D-0095-46B3-9A87-A8F9A9AC4412}"/>
              </a:ext>
            </a:extLst>
          </p:cNvPr>
          <p:cNvCxnSpPr>
            <a:cxnSpLocks/>
          </p:cNvCxnSpPr>
          <p:nvPr/>
        </p:nvCxnSpPr>
        <p:spPr>
          <a:xfrm>
            <a:off x="1297172" y="292963"/>
            <a:ext cx="0" cy="615991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EE92F7-0CA6-499D-B918-0839E9A717FF}"/>
              </a:ext>
            </a:extLst>
          </p:cNvPr>
          <p:cNvCxnSpPr>
            <a:cxnSpLocks/>
          </p:cNvCxnSpPr>
          <p:nvPr/>
        </p:nvCxnSpPr>
        <p:spPr>
          <a:xfrm flipH="1">
            <a:off x="2373241" y="4041427"/>
            <a:ext cx="1" cy="201023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Summing Junction 17">
            <a:extLst>
              <a:ext uri="{FF2B5EF4-FFF2-40B4-BE49-F238E27FC236}">
                <a16:creationId xmlns:a16="http://schemas.microsoft.com/office/drawing/2014/main" id="{07E6B96A-18BE-42C8-A73B-2FF2463090E2}"/>
              </a:ext>
            </a:extLst>
          </p:cNvPr>
          <p:cNvSpPr/>
          <p:nvPr/>
        </p:nvSpPr>
        <p:spPr>
          <a:xfrm>
            <a:off x="1170541" y="3916726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D2F148-A753-48FC-BBE2-7C6F88347619}"/>
              </a:ext>
            </a:extLst>
          </p:cNvPr>
          <p:cNvCxnSpPr>
            <a:cxnSpLocks/>
            <a:endCxn id="20" idx="6"/>
          </p:cNvCxnSpPr>
          <p:nvPr/>
        </p:nvCxnSpPr>
        <p:spPr>
          <a:xfrm flipH="1" flipV="1">
            <a:off x="2503222" y="4339417"/>
            <a:ext cx="1341452" cy="875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Summing Junction 19">
            <a:extLst>
              <a:ext uri="{FF2B5EF4-FFF2-40B4-BE49-F238E27FC236}">
                <a16:creationId xmlns:a16="http://schemas.microsoft.com/office/drawing/2014/main" id="{7A5E71BC-3AB4-4479-B799-574057C19719}"/>
              </a:ext>
            </a:extLst>
          </p:cNvPr>
          <p:cNvSpPr/>
          <p:nvPr/>
        </p:nvSpPr>
        <p:spPr>
          <a:xfrm>
            <a:off x="2273835" y="4249277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C54EC8-1E7B-495D-8B93-934898F3839D}"/>
              </a:ext>
            </a:extLst>
          </p:cNvPr>
          <p:cNvSpPr/>
          <p:nvPr/>
        </p:nvSpPr>
        <p:spPr>
          <a:xfrm>
            <a:off x="3792212" y="5957246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7EAA35-E01C-4F8E-A06A-808017BFD588}"/>
              </a:ext>
            </a:extLst>
          </p:cNvPr>
          <p:cNvCxnSpPr>
            <a:cxnSpLocks/>
          </p:cNvCxnSpPr>
          <p:nvPr/>
        </p:nvCxnSpPr>
        <p:spPr>
          <a:xfrm flipH="1" flipV="1">
            <a:off x="3267344" y="4968043"/>
            <a:ext cx="7284" cy="29458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886F2D6-3216-4EEB-998D-DBADE0B02D9F}"/>
              </a:ext>
            </a:extLst>
          </p:cNvPr>
          <p:cNvSpPr/>
          <p:nvPr/>
        </p:nvSpPr>
        <p:spPr>
          <a:xfrm>
            <a:off x="2268977" y="6038945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E94EBC-7DB9-4077-B674-E3AAA852B9C3}"/>
              </a:ext>
            </a:extLst>
          </p:cNvPr>
          <p:cNvCxnSpPr>
            <a:cxnSpLocks/>
          </p:cNvCxnSpPr>
          <p:nvPr/>
        </p:nvCxnSpPr>
        <p:spPr>
          <a:xfrm flipH="1" flipV="1">
            <a:off x="4582712" y="4993276"/>
            <a:ext cx="7284" cy="29458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4C5186-CF78-4B95-BD3A-9B8E5ADAEBF6}"/>
              </a:ext>
            </a:extLst>
          </p:cNvPr>
          <p:cNvSpPr txBox="1"/>
          <p:nvPr/>
        </p:nvSpPr>
        <p:spPr>
          <a:xfrm>
            <a:off x="4640058" y="1391797"/>
            <a:ext cx="40014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Learning Forth by Programming a Game</a:t>
            </a:r>
          </a:p>
          <a:p>
            <a:pPr algn="ctr"/>
            <a:endParaRPr lang="en-US" sz="3200" dirty="0">
              <a:solidFill>
                <a:srgbClr val="00B050"/>
              </a:solidFill>
            </a:endParaRPr>
          </a:p>
          <a:p>
            <a:pPr algn="ctr"/>
            <a:r>
              <a:rPr lang="en-US" sz="3200" dirty="0">
                <a:solidFill>
                  <a:srgbClr val="00B050"/>
                </a:solidFill>
              </a:rPr>
              <a:t>Forth2020</a:t>
            </a:r>
          </a:p>
          <a:p>
            <a:pPr algn="ctr"/>
            <a:r>
              <a:rPr lang="en-US" sz="3200" dirty="0">
                <a:solidFill>
                  <a:srgbClr val="00B050"/>
                </a:solidFill>
              </a:rPr>
              <a:t>Mar. 13, 2021</a:t>
            </a:r>
          </a:p>
          <a:p>
            <a:pPr algn="ctr"/>
            <a:r>
              <a:rPr lang="en-US" sz="3200" dirty="0">
                <a:solidFill>
                  <a:srgbClr val="00B050"/>
                </a:solidFill>
              </a:rPr>
              <a:t>Bill Ragsdale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55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Style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313992"/>
            <a:ext cx="6977390" cy="25237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These days available memory is huge and computers are blindly fast.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So . . 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70C0"/>
                </a:solidFill>
              </a:rPr>
              <a:t>Use long names.   And . . .</a:t>
            </a:r>
          </a:p>
        </p:txBody>
      </p:sp>
    </p:spTree>
    <p:extLst>
      <p:ext uri="{BB962C8B-B14F-4D97-AF65-F5344CB8AC3E}">
        <p14:creationId xmlns:p14="http://schemas.microsoft.com/office/powerpoint/2010/main" val="209267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Style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313992"/>
            <a:ext cx="6977390" cy="3247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These days available memory is huge and computers are blindly fast.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So . . 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70C0"/>
                </a:solidFill>
              </a:rPr>
              <a:t>Use long names.   And . . 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Factor into many small words.  So . . .</a:t>
            </a:r>
          </a:p>
        </p:txBody>
      </p:sp>
    </p:spTree>
    <p:extLst>
      <p:ext uri="{BB962C8B-B14F-4D97-AF65-F5344CB8AC3E}">
        <p14:creationId xmlns:p14="http://schemas.microsoft.com/office/powerpoint/2010/main" val="98642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Style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313992"/>
            <a:ext cx="697739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These days available memory is huge and computers are blindly fast.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So . . 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70C0"/>
                </a:solidFill>
              </a:rPr>
              <a:t>Use long names.   And . . 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Factor into many small words.  So . . 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70C0"/>
                </a:solidFill>
              </a:rPr>
              <a:t>You gain clarity and testability.</a:t>
            </a:r>
            <a:endParaRPr lang="en-US" sz="3200" dirty="0">
              <a:solidFill>
                <a:srgbClr val="0070C0"/>
              </a:solidFill>
              <a:latin typeface="FixedsysTTF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44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Our Game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08674" y="1720840"/>
            <a:ext cx="8104585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tabLst>
                <a:tab pos="2568575" algn="l"/>
                <a:tab pos="4970463" algn="l"/>
              </a:tabLst>
            </a:pP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FULL-GAME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	PLAYER-INPUT	PLACE-SYMBOL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EMPTY?	RANGE?	ASCII&gt;#	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CURRENT-PLAYER	START	UNPLAYED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3NUMBERS	.SQUARE	3NUMBERS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DASHES	O!	X!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	X	CLEARGAME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3-CR	.GAME	SQUARE@</a:t>
            </a:r>
            <a:b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SQUARE!	ACTION </a:t>
            </a:r>
            <a:endParaRPr lang="en-US" sz="2800" dirty="0">
              <a:solidFill>
                <a:srgbClr val="C00000"/>
              </a:solidFill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60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80622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The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313992"/>
            <a:ext cx="697739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0070C0"/>
                </a:solidFill>
              </a:rPr>
              <a:t>Discovery: </a:t>
            </a:r>
            <a:r>
              <a:rPr lang="en-US" sz="3200" dirty="0">
                <a:solidFill>
                  <a:srgbClr val="0070C0"/>
                </a:solidFill>
              </a:rPr>
              <a:t>What have we just learned and how does it lead us closer to completion?</a:t>
            </a:r>
          </a:p>
        </p:txBody>
      </p:sp>
    </p:spTree>
    <p:extLst>
      <p:ext uri="{BB962C8B-B14F-4D97-AF65-F5344CB8AC3E}">
        <p14:creationId xmlns:p14="http://schemas.microsoft.com/office/powerpoint/2010/main" val="163755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80622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The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313992"/>
            <a:ext cx="6977390" cy="27853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0070C0"/>
                </a:solidFill>
              </a:rPr>
              <a:t>Discovery: </a:t>
            </a:r>
            <a:r>
              <a:rPr lang="en-US" sz="3200" dirty="0">
                <a:solidFill>
                  <a:srgbClr val="0070C0"/>
                </a:solidFill>
              </a:rPr>
              <a:t>What have we just learned and how does it lead us closer to completion?</a:t>
            </a:r>
          </a:p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009644"/>
                </a:solidFill>
              </a:rPr>
              <a:t>Design: </a:t>
            </a:r>
            <a:r>
              <a:rPr lang="en-US" sz="3200" dirty="0">
                <a:solidFill>
                  <a:srgbClr val="009644"/>
                </a:solidFill>
              </a:rPr>
              <a:t>State  the  next  steps  in  words .  .  . “Pseudo Code”. ( stack diagram)</a:t>
            </a:r>
          </a:p>
        </p:txBody>
      </p:sp>
    </p:spTree>
    <p:extLst>
      <p:ext uri="{BB962C8B-B14F-4D97-AF65-F5344CB8AC3E}">
        <p14:creationId xmlns:p14="http://schemas.microsoft.com/office/powerpoint/2010/main" val="2436287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80622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The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313992"/>
            <a:ext cx="6977390" cy="35086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0070C0"/>
                </a:solidFill>
              </a:rPr>
              <a:t>Discovery: </a:t>
            </a:r>
            <a:r>
              <a:rPr lang="en-US" sz="3200" dirty="0">
                <a:solidFill>
                  <a:srgbClr val="0070C0"/>
                </a:solidFill>
              </a:rPr>
              <a:t>What have we just learned and how does it lead us closer to completion?</a:t>
            </a:r>
          </a:p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009644"/>
                </a:solidFill>
              </a:rPr>
              <a:t>Design: </a:t>
            </a:r>
            <a:r>
              <a:rPr lang="en-US" sz="3200" dirty="0">
                <a:solidFill>
                  <a:srgbClr val="009644"/>
                </a:solidFill>
              </a:rPr>
              <a:t>State  the  next  steps  in  words .  .  . “Pseudo Code”. ( stack diagram)</a:t>
            </a:r>
          </a:p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D00000"/>
                </a:solidFill>
              </a:rPr>
              <a:t>Code:  </a:t>
            </a:r>
            <a:r>
              <a:rPr lang="en-US" sz="3200" dirty="0">
                <a:solidFill>
                  <a:srgbClr val="D00000"/>
                </a:solidFill>
              </a:rPr>
              <a:t>Write Forth code.</a:t>
            </a:r>
          </a:p>
        </p:txBody>
      </p:sp>
    </p:spTree>
    <p:extLst>
      <p:ext uri="{BB962C8B-B14F-4D97-AF65-F5344CB8AC3E}">
        <p14:creationId xmlns:p14="http://schemas.microsoft.com/office/powerpoint/2010/main" val="3339811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80622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The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313992"/>
            <a:ext cx="6977390" cy="42319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0070C0"/>
                </a:solidFill>
              </a:rPr>
              <a:t>Discovery: </a:t>
            </a:r>
            <a:r>
              <a:rPr lang="en-US" sz="3200" dirty="0">
                <a:solidFill>
                  <a:srgbClr val="0070C0"/>
                </a:solidFill>
              </a:rPr>
              <a:t>What have we just learned and how does it lead us closer to completion?</a:t>
            </a:r>
          </a:p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009644"/>
                </a:solidFill>
              </a:rPr>
              <a:t>Design: </a:t>
            </a:r>
            <a:r>
              <a:rPr lang="en-US" sz="3200" dirty="0">
                <a:solidFill>
                  <a:srgbClr val="009644"/>
                </a:solidFill>
              </a:rPr>
              <a:t>State  the  next  steps  in  words .  .  . “Pseudo Code”. ( stack diagram)</a:t>
            </a:r>
          </a:p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D00000"/>
                </a:solidFill>
              </a:rPr>
              <a:t>Code:  </a:t>
            </a:r>
            <a:r>
              <a:rPr lang="en-US" sz="3200" dirty="0">
                <a:solidFill>
                  <a:srgbClr val="D00000"/>
                </a:solidFill>
              </a:rPr>
              <a:t>Write Forth code.</a:t>
            </a:r>
          </a:p>
          <a:p>
            <a:pPr>
              <a:spcAft>
                <a:spcPts val="1800"/>
              </a:spcAft>
            </a:pPr>
            <a:r>
              <a:rPr lang="en-US" sz="3200" b="1" dirty="0"/>
              <a:t>Test: </a:t>
            </a:r>
            <a:r>
              <a:rPr lang="en-US" sz="3200" dirty="0"/>
              <a:t>Test the fresh code.</a:t>
            </a:r>
          </a:p>
        </p:txBody>
      </p:sp>
    </p:spTree>
    <p:extLst>
      <p:ext uri="{BB962C8B-B14F-4D97-AF65-F5344CB8AC3E}">
        <p14:creationId xmlns:p14="http://schemas.microsoft.com/office/powerpoint/2010/main" val="541114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 Let’s program the game.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61480" y="1872775"/>
            <a:ext cx="7505926" cy="38779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   On a 9 square board, enter X or O to play the game Tic-Tac-Toe or </a:t>
            </a:r>
            <a:r>
              <a:rPr lang="en-US" sz="2800" dirty="0" err="1">
                <a:solidFill>
                  <a:srgbClr val="009644"/>
                </a:solidFill>
              </a:rPr>
              <a:t>Naughts</a:t>
            </a:r>
            <a:r>
              <a:rPr lang="en-US" sz="2800" dirty="0">
                <a:solidFill>
                  <a:srgbClr val="009644"/>
                </a:solidFill>
              </a:rPr>
              <a:t> and Crosses.</a:t>
            </a:r>
          </a:p>
          <a:p>
            <a:pPr>
              <a:spcAft>
                <a:spcPts val="1800"/>
              </a:spcAft>
            </a:pPr>
            <a: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X | O | O        1 | 2 | 3</a:t>
            </a:r>
            <a:b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-----------       ---------</a:t>
            </a:r>
            <a:b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O | X | X   or   4 | 5 | 6</a:t>
            </a:r>
            <a:b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-----------       ---------</a:t>
            </a:r>
            <a:b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pt-BR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X | O | X        7 | 8 | 9</a:t>
            </a:r>
            <a:endParaRPr lang="en-US" sz="2800" dirty="0">
              <a:solidFill>
                <a:srgbClr val="0096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8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19037" y="725111"/>
            <a:ext cx="7505926" cy="35548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FF0000"/>
                </a:solidFill>
              </a:rPr>
              <a:t>The project is divided into: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Information storage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FF0000"/>
                </a:solidFill>
              </a:rPr>
              <a:t>Data access methods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Formatting and error checks 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FF0000"/>
                </a:solidFill>
              </a:rPr>
              <a:t>Playing the game. </a:t>
            </a:r>
          </a:p>
        </p:txBody>
      </p:sp>
    </p:spTree>
    <p:extLst>
      <p:ext uri="{BB962C8B-B14F-4D97-AF65-F5344CB8AC3E}">
        <p14:creationId xmlns:p14="http://schemas.microsoft.com/office/powerpoint/2010/main" val="192696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Today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384647" y="1674673"/>
            <a:ext cx="697739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We’ll teach Forth programming in a practical situation.  A game.</a:t>
            </a:r>
          </a:p>
        </p:txBody>
      </p:sp>
    </p:spTree>
    <p:extLst>
      <p:ext uri="{BB962C8B-B14F-4D97-AF65-F5344CB8AC3E}">
        <p14:creationId xmlns:p14="http://schemas.microsoft.com/office/powerpoint/2010/main" val="3650781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And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654214"/>
            <a:ext cx="6977390" cy="16619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D00000"/>
                </a:solidFill>
              </a:rPr>
              <a:t>This game development will appear to be straightforward and logical.  Not so in real life.</a:t>
            </a:r>
            <a:endParaRPr lang="en-US" sz="3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94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And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654214"/>
            <a:ext cx="6977390" cy="29392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D00000"/>
                </a:solidFill>
              </a:rPr>
              <a:t>This game development will appear to be straightforward and logical.  Not so in real life.</a:t>
            </a:r>
          </a:p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0070C0"/>
                </a:solidFill>
              </a:rPr>
              <a:t>I redesigned and recoded this game three times for the result we will see.</a:t>
            </a:r>
          </a:p>
        </p:txBody>
      </p:sp>
    </p:spTree>
    <p:extLst>
      <p:ext uri="{BB962C8B-B14F-4D97-AF65-F5344CB8AC3E}">
        <p14:creationId xmlns:p14="http://schemas.microsoft.com/office/powerpoint/2010/main" val="1606175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19037" y="608380"/>
            <a:ext cx="7505926" cy="9079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 We need storage for the game play.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80936" y="2018690"/>
            <a:ext cx="7505926" cy="1338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   Create storage named ‘</a:t>
            </a:r>
            <a:r>
              <a:rPr lang="en-US" sz="2800" b="1" dirty="0">
                <a:solidFill>
                  <a:srgbClr val="009644"/>
                </a:solidFill>
              </a:rPr>
              <a:t>action</a:t>
            </a:r>
            <a:r>
              <a:rPr lang="en-US" sz="2800" dirty="0">
                <a:solidFill>
                  <a:srgbClr val="009644"/>
                </a:solidFill>
              </a:rPr>
              <a:t>’ for a 9 square game. </a:t>
            </a:r>
          </a:p>
        </p:txBody>
      </p:sp>
    </p:spTree>
    <p:extLst>
      <p:ext uri="{BB962C8B-B14F-4D97-AF65-F5344CB8AC3E}">
        <p14:creationId xmlns:p14="http://schemas.microsoft.com/office/powerpoint/2010/main" val="3378691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19037" y="608380"/>
            <a:ext cx="7505926" cy="9079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 We need storage for the game play.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80936" y="2018690"/>
            <a:ext cx="7505926" cy="1338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   Create storage named ‘</a:t>
            </a:r>
            <a:r>
              <a:rPr lang="en-US" sz="2800" b="1" dirty="0">
                <a:solidFill>
                  <a:srgbClr val="009644"/>
                </a:solidFill>
              </a:rPr>
              <a:t>action</a:t>
            </a:r>
            <a:r>
              <a:rPr lang="en-US" sz="2800" dirty="0">
                <a:solidFill>
                  <a:srgbClr val="009644"/>
                </a:solidFill>
              </a:rPr>
              <a:t>’ for a 9 square game.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819037" y="3635829"/>
            <a:ext cx="7607031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</a:rPr>
              <a:t>Code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9 CONSTANT #squares  \ the game size.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CREATE action  #squares cells allot</a:t>
            </a:r>
          </a:p>
        </p:txBody>
      </p:sp>
    </p:spTree>
    <p:extLst>
      <p:ext uri="{BB962C8B-B14F-4D97-AF65-F5344CB8AC3E}">
        <p14:creationId xmlns:p14="http://schemas.microsoft.com/office/powerpoint/2010/main" val="1582099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924126" y="1259606"/>
            <a:ext cx="7607031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CREATE action #squares cells allot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820597" y="3170612"/>
            <a:ext cx="8025319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</a:p>
          <a:p>
            <a:pPr>
              <a:spcAft>
                <a:spcPts val="1800"/>
              </a:spcAft>
            </a:pPr>
            <a:r>
              <a:rPr lang="fr-FR" sz="2800" dirty="0">
                <a:latin typeface="FixedsysTTF" panose="02000009000000000000" pitchFamily="49" charset="0"/>
              </a:rPr>
              <a:t>action #squares </a:t>
            </a:r>
            <a:r>
              <a:rPr lang="fr-FR" sz="2800" dirty="0" err="1">
                <a:latin typeface="FixedsysTTF" panose="02000009000000000000" pitchFamily="49" charset="0"/>
              </a:rPr>
              <a:t>cells</a:t>
            </a:r>
            <a:r>
              <a:rPr lang="fr-FR" sz="2800" dirty="0">
                <a:latin typeface="FixedsysTTF" panose="02000009000000000000" pitchFamily="49" charset="0"/>
              </a:rPr>
              <a:t> </a:t>
            </a:r>
            <a:r>
              <a:rPr lang="fr-FR" sz="2800" dirty="0">
                <a:solidFill>
                  <a:srgbClr val="009644"/>
                </a:solidFill>
                <a:latin typeface="FixedsysTTF" panose="02000009000000000000" pitchFamily="49" charset="0"/>
              </a:rPr>
              <a:t>dump</a:t>
            </a:r>
          </a:p>
          <a:p>
            <a:pPr>
              <a:spcAft>
                <a:spcPts val="1800"/>
              </a:spcAft>
            </a:pPr>
            <a:r>
              <a:rPr lang="en-US" dirty="0">
                <a:latin typeface="FixedsysTTF" panose="02000009000000000000" pitchFamily="49" charset="0"/>
              </a:rPr>
              <a:t> 4498F4 | 00 00 00 00 00</a:t>
            </a:r>
            <a:r>
              <a:rPr lang="en-US" b="1" dirty="0">
                <a:solidFill>
                  <a:srgbClr val="009644"/>
                </a:solidFill>
                <a:latin typeface="FixedsysTTF" panose="02000009000000000000" pitchFamily="49" charset="0"/>
              </a:rPr>
              <a:t> </a:t>
            </a:r>
            <a:r>
              <a:rPr lang="en-US" dirty="0">
                <a:latin typeface="FixedsysTTF" panose="02000009000000000000" pitchFamily="49" charset="0"/>
              </a:rPr>
              <a:t>00 00 00  00 00 00 00 00 00 00 00</a:t>
            </a:r>
            <a:br>
              <a:rPr lang="en-US" dirty="0">
                <a:latin typeface="FixedsysTTF" panose="02000009000000000000" pitchFamily="49" charset="0"/>
              </a:rPr>
            </a:br>
            <a:r>
              <a:rPr lang="en-US" dirty="0">
                <a:latin typeface="FixedsysTTF" panose="02000009000000000000" pitchFamily="49" charset="0"/>
              </a:rPr>
              <a:t> 449904 | 00 00 00 00 00 00 00 00  00 00 00 00 00 00 00 00</a:t>
            </a:r>
            <a:br>
              <a:rPr lang="en-US" dirty="0">
                <a:latin typeface="FixedsysTTF" panose="02000009000000000000" pitchFamily="49" charset="0"/>
              </a:rPr>
            </a:br>
            <a:r>
              <a:rPr lang="en-US" dirty="0">
                <a:latin typeface="FixedsysTTF" panose="02000009000000000000" pitchFamily="49" charset="0"/>
              </a:rPr>
              <a:t> 449914 | 00 00 00 00 </a:t>
            </a:r>
          </a:p>
        </p:txBody>
      </p:sp>
    </p:spTree>
    <p:extLst>
      <p:ext uri="{BB962C8B-B14F-4D97-AF65-F5344CB8AC3E}">
        <p14:creationId xmlns:p14="http://schemas.microsoft.com/office/powerpoint/2010/main" val="2923345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19037" y="608380"/>
            <a:ext cx="7505926" cy="9079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We can use another creation way to help testing.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80936" y="2018690"/>
            <a:ext cx="7505926" cy="1338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Create named storage for a 9 square game. Preload numbers to assist testing. </a:t>
            </a:r>
          </a:p>
        </p:txBody>
      </p:sp>
    </p:spTree>
    <p:extLst>
      <p:ext uri="{BB962C8B-B14F-4D97-AF65-F5344CB8AC3E}">
        <p14:creationId xmlns:p14="http://schemas.microsoft.com/office/powerpoint/2010/main" val="312322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19037" y="608380"/>
            <a:ext cx="7505926" cy="9079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We can use another creation way to help testing.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80936" y="2018690"/>
            <a:ext cx="7505926" cy="1338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Create named storage for a 9 square game. Preload numbers to assist testing.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819037" y="3711103"/>
            <a:ext cx="7607031" cy="13388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</a:rPr>
              <a:t>Code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CREATE action 1 , 2 , 3 , 4 , 5 , 6 ,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         7 , 8 , 9 ,</a:t>
            </a:r>
          </a:p>
        </p:txBody>
      </p:sp>
    </p:spTree>
    <p:extLst>
      <p:ext uri="{BB962C8B-B14F-4D97-AF65-F5344CB8AC3E}">
        <p14:creationId xmlns:p14="http://schemas.microsoft.com/office/powerpoint/2010/main" val="1080781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924126" y="1259606"/>
            <a:ext cx="7607031" cy="14927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CREATE action 1 , 2 , 3 , 4 , 5 , 6 ,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         7 , 8 , 9 ,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714981" y="3559718"/>
            <a:ext cx="8025319" cy="1585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  </a:t>
            </a:r>
            <a:r>
              <a:rPr lang="fr-FR" sz="2800" dirty="0">
                <a:latin typeface="FixedsysTTF" panose="02000009000000000000" pitchFamily="49" charset="0"/>
              </a:rPr>
              <a:t>action #squares </a:t>
            </a:r>
            <a:r>
              <a:rPr lang="fr-FR" sz="2800" dirty="0" err="1">
                <a:latin typeface="FixedsysTTF" panose="02000009000000000000" pitchFamily="49" charset="0"/>
              </a:rPr>
              <a:t>cells</a:t>
            </a:r>
            <a:r>
              <a:rPr lang="fr-FR" sz="2800" dirty="0">
                <a:latin typeface="FixedsysTTF" panose="02000009000000000000" pitchFamily="49" charset="0"/>
              </a:rPr>
              <a:t> </a:t>
            </a:r>
            <a:r>
              <a:rPr lang="fr-FR" sz="2800" dirty="0">
                <a:solidFill>
                  <a:srgbClr val="009644"/>
                </a:solidFill>
                <a:latin typeface="FixedsysTTF" panose="02000009000000000000" pitchFamily="49" charset="0"/>
              </a:rPr>
              <a:t>dump</a:t>
            </a:r>
          </a:p>
          <a:p>
            <a:pPr>
              <a:spcAft>
                <a:spcPts val="1800"/>
              </a:spcAft>
            </a:pPr>
            <a:r>
              <a:rPr lang="en-US" dirty="0">
                <a:latin typeface="FixedsysTTF" panose="02000009000000000000" pitchFamily="49" charset="0"/>
              </a:rPr>
              <a:t> 4498F4 | </a:t>
            </a:r>
            <a:r>
              <a:rPr lang="en-US" b="1" dirty="0">
                <a:solidFill>
                  <a:srgbClr val="009644"/>
                </a:solidFill>
                <a:latin typeface="FixedsysTTF" panose="02000009000000000000" pitchFamily="49" charset="0"/>
              </a:rPr>
              <a:t>01</a:t>
            </a:r>
            <a:r>
              <a:rPr lang="en-US" dirty="0">
                <a:latin typeface="FixedsysTTF" panose="02000009000000000000" pitchFamily="49" charset="0"/>
              </a:rPr>
              <a:t> 00 00 00 </a:t>
            </a:r>
            <a:r>
              <a:rPr lang="en-US" b="1" dirty="0">
                <a:solidFill>
                  <a:srgbClr val="009644"/>
                </a:solidFill>
                <a:latin typeface="FixedsysTTF" panose="02000009000000000000" pitchFamily="49" charset="0"/>
              </a:rPr>
              <a:t>02 </a:t>
            </a:r>
            <a:r>
              <a:rPr lang="en-US" dirty="0">
                <a:latin typeface="FixedsysTTF" panose="02000009000000000000" pitchFamily="49" charset="0"/>
              </a:rPr>
              <a:t>00 00 00  </a:t>
            </a:r>
            <a:r>
              <a:rPr lang="en-US" dirty="0">
                <a:solidFill>
                  <a:srgbClr val="009644"/>
                </a:solidFill>
                <a:latin typeface="FixedsysTTF" panose="02000009000000000000" pitchFamily="49" charset="0"/>
              </a:rPr>
              <a:t>03</a:t>
            </a:r>
            <a:r>
              <a:rPr lang="en-US" dirty="0">
                <a:latin typeface="FixedsysTTF" panose="02000009000000000000" pitchFamily="49" charset="0"/>
              </a:rPr>
              <a:t> 00 00 00 </a:t>
            </a:r>
            <a:r>
              <a:rPr lang="en-US" dirty="0">
                <a:solidFill>
                  <a:srgbClr val="009644"/>
                </a:solidFill>
                <a:latin typeface="FixedsysTTF" panose="02000009000000000000" pitchFamily="49" charset="0"/>
              </a:rPr>
              <a:t>04</a:t>
            </a:r>
            <a:r>
              <a:rPr lang="en-US" dirty="0">
                <a:latin typeface="FixedsysTTF" panose="02000009000000000000" pitchFamily="49" charset="0"/>
              </a:rPr>
              <a:t> 00 00 00</a:t>
            </a:r>
            <a:br>
              <a:rPr lang="en-US" dirty="0">
                <a:latin typeface="FixedsysTTF" panose="02000009000000000000" pitchFamily="49" charset="0"/>
              </a:rPr>
            </a:br>
            <a:r>
              <a:rPr lang="en-US" dirty="0">
                <a:latin typeface="FixedsysTTF" panose="02000009000000000000" pitchFamily="49" charset="0"/>
              </a:rPr>
              <a:t> 449904 | </a:t>
            </a:r>
            <a:r>
              <a:rPr lang="en-US" dirty="0">
                <a:solidFill>
                  <a:srgbClr val="009644"/>
                </a:solidFill>
                <a:latin typeface="FixedsysTTF" panose="02000009000000000000" pitchFamily="49" charset="0"/>
              </a:rPr>
              <a:t>05</a:t>
            </a:r>
            <a:r>
              <a:rPr lang="en-US" dirty="0">
                <a:latin typeface="FixedsysTTF" panose="02000009000000000000" pitchFamily="49" charset="0"/>
              </a:rPr>
              <a:t> 00 00 00 </a:t>
            </a:r>
            <a:r>
              <a:rPr lang="en-US" dirty="0">
                <a:solidFill>
                  <a:srgbClr val="009644"/>
                </a:solidFill>
                <a:latin typeface="FixedsysTTF" panose="02000009000000000000" pitchFamily="49" charset="0"/>
              </a:rPr>
              <a:t>06</a:t>
            </a:r>
            <a:r>
              <a:rPr lang="en-US" dirty="0">
                <a:latin typeface="FixedsysTTF" panose="02000009000000000000" pitchFamily="49" charset="0"/>
              </a:rPr>
              <a:t> 00 00 00  </a:t>
            </a:r>
            <a:r>
              <a:rPr lang="en-US" dirty="0">
                <a:solidFill>
                  <a:srgbClr val="009644"/>
                </a:solidFill>
                <a:latin typeface="FixedsysTTF" panose="02000009000000000000" pitchFamily="49" charset="0"/>
              </a:rPr>
              <a:t>07</a:t>
            </a:r>
            <a:r>
              <a:rPr lang="en-US" dirty="0">
                <a:latin typeface="FixedsysTTF" panose="02000009000000000000" pitchFamily="49" charset="0"/>
              </a:rPr>
              <a:t> 00 00 00 </a:t>
            </a:r>
            <a:r>
              <a:rPr lang="en-US" dirty="0">
                <a:solidFill>
                  <a:srgbClr val="009644"/>
                </a:solidFill>
                <a:latin typeface="FixedsysTTF" panose="02000009000000000000" pitchFamily="49" charset="0"/>
              </a:rPr>
              <a:t>08</a:t>
            </a:r>
            <a:r>
              <a:rPr lang="en-US" dirty="0">
                <a:latin typeface="FixedsysTTF" panose="02000009000000000000" pitchFamily="49" charset="0"/>
              </a:rPr>
              <a:t> 00 00 00</a:t>
            </a:r>
            <a:br>
              <a:rPr lang="en-US" dirty="0">
                <a:latin typeface="FixedsysTTF" panose="02000009000000000000" pitchFamily="49" charset="0"/>
              </a:rPr>
            </a:br>
            <a:r>
              <a:rPr lang="en-US" dirty="0">
                <a:latin typeface="FixedsysTTF" panose="02000009000000000000" pitchFamily="49" charset="0"/>
              </a:rPr>
              <a:t> 449914 | </a:t>
            </a:r>
            <a:r>
              <a:rPr lang="en-US" dirty="0">
                <a:solidFill>
                  <a:srgbClr val="009644"/>
                </a:solidFill>
                <a:latin typeface="FixedsysTTF" panose="02000009000000000000" pitchFamily="49" charset="0"/>
              </a:rPr>
              <a:t>09</a:t>
            </a:r>
            <a:r>
              <a:rPr lang="en-US" dirty="0">
                <a:latin typeface="FixedsysTTF" panose="02000009000000000000" pitchFamily="49" charset="0"/>
              </a:rPr>
              <a:t> 00 00 00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49E5F1-055A-4730-88DE-F95BB77BD5CA}"/>
              </a:ext>
            </a:extLst>
          </p:cNvPr>
          <p:cNvGrpSpPr/>
          <p:nvPr/>
        </p:nvGrpSpPr>
        <p:grpSpPr>
          <a:xfrm>
            <a:off x="6463694" y="4146537"/>
            <a:ext cx="689057" cy="765448"/>
            <a:chOff x="6463694" y="4146537"/>
            <a:chExt cx="689057" cy="76544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30D1F1-90F6-4392-8746-3BC33919C3B9}"/>
                </a:ext>
              </a:extLst>
            </p:cNvPr>
            <p:cNvSpPr/>
            <p:nvPr/>
          </p:nvSpPr>
          <p:spPr>
            <a:xfrm>
              <a:off x="6480439" y="4520672"/>
              <a:ext cx="672312" cy="391313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A6CECE-AA1F-473C-87A6-3F253C9EDA37}"/>
                </a:ext>
              </a:extLst>
            </p:cNvPr>
            <p:cNvSpPr/>
            <p:nvPr/>
          </p:nvSpPr>
          <p:spPr>
            <a:xfrm>
              <a:off x="6463694" y="4146537"/>
              <a:ext cx="672312" cy="391313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F570894-27C8-42F1-8B0A-85A4EC65AC6C}"/>
              </a:ext>
            </a:extLst>
          </p:cNvPr>
          <p:cNvSpPr/>
          <p:nvPr/>
        </p:nvSpPr>
        <p:spPr>
          <a:xfrm>
            <a:off x="1874537" y="4796604"/>
            <a:ext cx="672312" cy="391313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1959DE-5CBA-49C4-AC8D-45D7596A4A6F}"/>
              </a:ext>
            </a:extLst>
          </p:cNvPr>
          <p:cNvSpPr/>
          <p:nvPr/>
        </p:nvSpPr>
        <p:spPr>
          <a:xfrm>
            <a:off x="1861032" y="4122475"/>
            <a:ext cx="672312" cy="391313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9E8431-DD7A-4B3C-8FA4-0B37FD8FBF1C}"/>
              </a:ext>
            </a:extLst>
          </p:cNvPr>
          <p:cNvGrpSpPr/>
          <p:nvPr/>
        </p:nvGrpSpPr>
        <p:grpSpPr>
          <a:xfrm>
            <a:off x="4936896" y="4142450"/>
            <a:ext cx="689057" cy="765448"/>
            <a:chOff x="6463694" y="4146537"/>
            <a:chExt cx="689057" cy="76544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87C9066-C648-4254-B5E9-9E0161737812}"/>
                </a:ext>
              </a:extLst>
            </p:cNvPr>
            <p:cNvSpPr/>
            <p:nvPr/>
          </p:nvSpPr>
          <p:spPr>
            <a:xfrm>
              <a:off x="6480439" y="4520672"/>
              <a:ext cx="672312" cy="391313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B65D313-000E-4FC4-B5DE-37F2447469C8}"/>
                </a:ext>
              </a:extLst>
            </p:cNvPr>
            <p:cNvSpPr/>
            <p:nvPr/>
          </p:nvSpPr>
          <p:spPr>
            <a:xfrm>
              <a:off x="6463694" y="4146537"/>
              <a:ext cx="672312" cy="391313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892B75-EB84-4485-A99A-AE6E9E25922F}"/>
              </a:ext>
            </a:extLst>
          </p:cNvPr>
          <p:cNvGrpSpPr/>
          <p:nvPr/>
        </p:nvGrpSpPr>
        <p:grpSpPr>
          <a:xfrm>
            <a:off x="3321854" y="4139629"/>
            <a:ext cx="689057" cy="765448"/>
            <a:chOff x="6463694" y="4146537"/>
            <a:chExt cx="689057" cy="76544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B725307-A195-458F-B0C2-5056475FD1FE}"/>
                </a:ext>
              </a:extLst>
            </p:cNvPr>
            <p:cNvSpPr/>
            <p:nvPr/>
          </p:nvSpPr>
          <p:spPr>
            <a:xfrm>
              <a:off x="6480439" y="4520672"/>
              <a:ext cx="672312" cy="391313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6507DC3-E49E-40A4-80BD-0016F2EE4954}"/>
                </a:ext>
              </a:extLst>
            </p:cNvPr>
            <p:cNvSpPr/>
            <p:nvPr/>
          </p:nvSpPr>
          <p:spPr>
            <a:xfrm>
              <a:off x="6463694" y="4146537"/>
              <a:ext cx="672312" cy="391313"/>
            </a:xfrm>
            <a:prstGeom prst="ellipse">
              <a:avLst/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F0A4591C-8862-42D1-B3D7-139AF1B172A9}"/>
              </a:ext>
            </a:extLst>
          </p:cNvPr>
          <p:cNvSpPr/>
          <p:nvPr/>
        </p:nvSpPr>
        <p:spPr>
          <a:xfrm>
            <a:off x="1882807" y="4465797"/>
            <a:ext cx="672312" cy="391313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59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Style 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335764"/>
            <a:ext cx="697739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In the interest of brevity I am omitting most stack diagrams and summary comments from each definition.</a:t>
            </a:r>
          </a:p>
        </p:txBody>
      </p:sp>
    </p:spTree>
    <p:extLst>
      <p:ext uri="{BB962C8B-B14F-4D97-AF65-F5344CB8AC3E}">
        <p14:creationId xmlns:p14="http://schemas.microsoft.com/office/powerpoint/2010/main" val="361822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Style 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335764"/>
            <a:ext cx="6977390" cy="46166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In the interest of brevity I am omitting most stack diagrams and summary comments from each definition.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9644"/>
                </a:solidFill>
              </a:rPr>
              <a:t>It is essential you always include them. You may come back to your code years later. Here is the proper format: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  <a:t>: insert-</a:t>
            </a:r>
            <a:r>
              <a:rPr lang="en-US" sz="24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cr</a:t>
            </a:r>
            <a: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  <a:t>   </a:t>
            </a:r>
            <a:r>
              <a:rPr lang="en-US" sz="2400" dirty="0">
                <a:solidFill>
                  <a:srgbClr val="0070C0"/>
                </a:solidFill>
                <a:latin typeface="FixedsysTTF" panose="02000009000000000000" pitchFamily="49" charset="0"/>
              </a:rPr>
              <a:t>( n --- )</a:t>
            </a:r>
            <a:br>
              <a:rPr lang="en-US" sz="2400" dirty="0">
                <a:solidFill>
                  <a:srgbClr val="0070C0"/>
                </a:solidFill>
                <a:latin typeface="FixedsysTTF" panose="02000009000000000000" pitchFamily="49" charset="0"/>
              </a:rPr>
            </a:br>
            <a:r>
              <a:rPr lang="en-US" sz="2400" dirty="0">
                <a:solidFill>
                  <a:srgbClr val="0070C0"/>
                </a:solidFill>
                <a:latin typeface="FixedsysTTF" panose="02000009000000000000" pitchFamily="49" charset="0"/>
              </a:rPr>
              <a:t>\ insert a </a:t>
            </a:r>
            <a:r>
              <a:rPr lang="en-US" sz="2400" dirty="0" err="1">
                <a:solidFill>
                  <a:srgbClr val="0070C0"/>
                </a:solidFill>
                <a:latin typeface="FixedsysTTF" panose="02000009000000000000" pitchFamily="49" charset="0"/>
              </a:rPr>
              <a:t>cr</a:t>
            </a:r>
            <a:r>
              <a:rPr lang="en-US" sz="2400" dirty="0">
                <a:solidFill>
                  <a:srgbClr val="0070C0"/>
                </a:solidFill>
                <a:latin typeface="FixedsysTTF" panose="02000009000000000000" pitchFamily="49" charset="0"/>
              </a:rPr>
              <a:t> every third value of n</a:t>
            </a:r>
            <a:br>
              <a:rPr lang="en-US" sz="2400" dirty="0">
                <a:solidFill>
                  <a:srgbClr val="0070C0"/>
                </a:solidFill>
                <a:latin typeface="FixedsysTTF" panose="02000009000000000000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  <a:t>      3 mod   0= 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if</a:t>
            </a:r>
            <a: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cr</a:t>
            </a:r>
            <a: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  <a:t>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then</a:t>
            </a:r>
            <a: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38319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Today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394374" y="1674673"/>
            <a:ext cx="6977390" cy="22929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We’ll teach Forth programming in a practical situation.  A game.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70C0"/>
                </a:solidFill>
              </a:rPr>
              <a:t>The style will be just as you would experience in real life.</a:t>
            </a:r>
          </a:p>
        </p:txBody>
      </p:sp>
    </p:spTree>
    <p:extLst>
      <p:ext uri="{BB962C8B-B14F-4D97-AF65-F5344CB8AC3E}">
        <p14:creationId xmlns:p14="http://schemas.microsoft.com/office/powerpoint/2010/main" val="401793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We need words to write and read symbols to and from ‘action’.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04053" y="1784410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Access ‘action’ squares  1 . . 9 offsetting to 0 . . 8.</a:t>
            </a:r>
          </a:p>
        </p:txBody>
      </p:sp>
    </p:spTree>
    <p:extLst>
      <p:ext uri="{BB962C8B-B14F-4D97-AF65-F5344CB8AC3E}">
        <p14:creationId xmlns:p14="http://schemas.microsoft.com/office/powerpoint/2010/main" val="2808331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We need words to write and read symbols to and from ‘action’.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04053" y="1784410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Access ‘action’ squares  1 . . 9 offsetting to 0 . . 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70006" y="2973015"/>
            <a:ext cx="7437832" cy="25391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: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square!</a:t>
            </a:r>
            <a: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  <a:t>    ( square # --- )</a:t>
            </a:r>
            <a:b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  <a:t>\ write a symbol into a square.</a:t>
            </a:r>
            <a:b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  <a:t> 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 </a:t>
            </a: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action rot  1- cells+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!</a:t>
            </a: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 ;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: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square@    </a:t>
            </a: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( square --- # )</a:t>
            </a:r>
            <a:b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</a:b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\ read a symbol from a square.</a:t>
            </a:r>
            <a:b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</a:b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  </a:t>
            </a: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action swap  1- cells+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@</a:t>
            </a: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 ;</a:t>
            </a:r>
            <a:endParaRPr lang="en-US" sz="2400" dirty="0">
              <a:solidFill>
                <a:srgbClr val="C00000"/>
              </a:solidFill>
              <a:latin typeface="FixedsysTTF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1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We need words to write and read symbols to and from ‘action’.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04053" y="1784410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Access ‘action’ squares  1 . . 9 offsetting to 0 . . 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604053" y="3059668"/>
            <a:ext cx="7437832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: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square!  </a:t>
            </a: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action rot  1- cells+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!</a:t>
            </a: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 ;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: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square@  </a:t>
            </a: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action swap 1- cells+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@</a:t>
            </a: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 ;</a:t>
            </a:r>
            <a:endParaRPr lang="en-US" sz="2400" dirty="0">
              <a:solidFill>
                <a:srgbClr val="C00000"/>
              </a:solidFill>
              <a:latin typeface="FixedsysTTF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604053" y="4742850"/>
            <a:ext cx="75059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it-IT" sz="2400" dirty="0">
                <a:latin typeface="FixedsysTTF" panose="02000009000000000000" pitchFamily="49" charset="0"/>
              </a:rPr>
              <a:t>4 77 square! 5 88 square! 6 99 square! </a:t>
            </a:r>
            <a:br>
              <a:rPr lang="it-IT" sz="2400" dirty="0">
                <a:latin typeface="FixedsysTTF" panose="02000009000000000000" pitchFamily="49" charset="0"/>
              </a:rPr>
            </a:br>
            <a:r>
              <a:rPr lang="it-IT" sz="2400" dirty="0">
                <a:latin typeface="FixedsysTTF" panose="02000009000000000000" pitchFamily="49" charset="0"/>
              </a:rPr>
              <a:t>4 square@ . 5 square@ . 6 square@.</a:t>
            </a:r>
            <a:br>
              <a:rPr lang="it-IT" sz="2400" dirty="0">
                <a:latin typeface="FixedsysTTF" panose="02000009000000000000" pitchFamily="49" charset="0"/>
              </a:rPr>
            </a:br>
            <a:r>
              <a:rPr lang="it-IT" sz="2400" dirty="0">
                <a:latin typeface="FixedsysTTF" panose="02000009000000000000" pitchFamily="49" charset="0"/>
              </a:rPr>
              <a:t>And see  </a:t>
            </a:r>
            <a:r>
              <a:rPr lang="it-IT" sz="2400" dirty="0">
                <a:solidFill>
                  <a:srgbClr val="009644"/>
                </a:solidFill>
                <a:latin typeface="FixedsysTTF" panose="02000009000000000000" pitchFamily="49" charset="0"/>
              </a:rPr>
              <a:t>77  88  99  ok</a:t>
            </a:r>
            <a:endParaRPr lang="en-US" sz="2400" dirty="0">
              <a:solidFill>
                <a:srgbClr val="009644"/>
              </a:solidFill>
              <a:latin typeface="FixedsysTTF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40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Style III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236170"/>
            <a:ext cx="6977390" cy="19236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There are a number of conventions followed in Forth naming.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Adding @ means fetching from memory.   </a:t>
            </a:r>
            <a:r>
              <a:rPr lang="en-US" sz="2600" dirty="0">
                <a:solidFill>
                  <a:srgbClr val="009644"/>
                </a:solidFill>
                <a:latin typeface="FixedsysTTF" panose="02000009000000000000" pitchFamily="49" charset="0"/>
              </a:rPr>
              <a:t>square@</a:t>
            </a:r>
          </a:p>
        </p:txBody>
      </p:sp>
    </p:spTree>
    <p:extLst>
      <p:ext uri="{BB962C8B-B14F-4D97-AF65-F5344CB8AC3E}">
        <p14:creationId xmlns:p14="http://schemas.microsoft.com/office/powerpoint/2010/main" val="703506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Style III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236170"/>
            <a:ext cx="6977390" cy="2954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There are a number of conventions followed in Forth naming.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Adding @ means fetching from memory.   </a:t>
            </a:r>
            <a:r>
              <a:rPr lang="en-US" sz="2600" dirty="0">
                <a:solidFill>
                  <a:srgbClr val="009644"/>
                </a:solidFill>
                <a:latin typeface="FixedsysTTF" panose="02000009000000000000" pitchFamily="49" charset="0"/>
              </a:rPr>
              <a:t>square@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Adding ! means soring in memory. </a:t>
            </a:r>
            <a:r>
              <a:rPr lang="en-US" sz="2600" dirty="0">
                <a:solidFill>
                  <a:srgbClr val="009644"/>
                </a:solidFill>
                <a:latin typeface="FixedsysTTF" panose="02000009000000000000" pitchFamily="49" charset="0"/>
              </a:rPr>
              <a:t>square! </a:t>
            </a:r>
          </a:p>
        </p:txBody>
      </p:sp>
    </p:spTree>
    <p:extLst>
      <p:ext uri="{BB962C8B-B14F-4D97-AF65-F5344CB8AC3E}">
        <p14:creationId xmlns:p14="http://schemas.microsoft.com/office/powerpoint/2010/main" val="435293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Style III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236170"/>
            <a:ext cx="6977390" cy="39857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There are a number of conventions followed in Forth naming.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Adding @ means fetching from memory.   </a:t>
            </a:r>
            <a:r>
              <a:rPr lang="en-US" sz="2600" dirty="0">
                <a:solidFill>
                  <a:srgbClr val="009644"/>
                </a:solidFill>
                <a:latin typeface="FixedsysTTF" panose="02000009000000000000" pitchFamily="49" charset="0"/>
              </a:rPr>
              <a:t>square@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Adding ! means soring in memory. </a:t>
            </a:r>
            <a:r>
              <a:rPr lang="en-US" sz="2600" dirty="0">
                <a:solidFill>
                  <a:srgbClr val="009644"/>
                </a:solidFill>
                <a:latin typeface="FixedsysTTF" panose="02000009000000000000" pitchFamily="49" charset="0"/>
              </a:rPr>
              <a:t>square! 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Adding . (dot) means outputting.  .</a:t>
            </a:r>
            <a:r>
              <a:rPr lang="en-US" sz="2600" dirty="0">
                <a:solidFill>
                  <a:srgbClr val="009644"/>
                </a:solidFill>
                <a:latin typeface="FixedsysTTF" panose="02000009000000000000" pitchFamily="49" charset="0"/>
              </a:rPr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44890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Style III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236170"/>
            <a:ext cx="6977390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There are a number of conventions followed in Forth naming.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Adding @ means fetching from memory.   </a:t>
            </a:r>
            <a:r>
              <a:rPr lang="en-US" sz="2600" dirty="0">
                <a:solidFill>
                  <a:srgbClr val="009644"/>
                </a:solidFill>
                <a:latin typeface="FixedsysTTF" panose="02000009000000000000" pitchFamily="49" charset="0"/>
              </a:rPr>
              <a:t>square@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Adding ! means soring in memory. </a:t>
            </a:r>
            <a:r>
              <a:rPr lang="en-US" sz="2600" dirty="0">
                <a:solidFill>
                  <a:srgbClr val="009644"/>
                </a:solidFill>
                <a:latin typeface="FixedsysTTF" panose="02000009000000000000" pitchFamily="49" charset="0"/>
              </a:rPr>
              <a:t>square! 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  <a:latin typeface="FixedsysTTF" panose="02000009000000000000" pitchFamily="49" charset="0"/>
              </a:rPr>
              <a:t>Adding . (dot) means outputting.  .</a:t>
            </a:r>
            <a:r>
              <a:rPr lang="en-US" sz="2600" dirty="0">
                <a:solidFill>
                  <a:srgbClr val="009644"/>
                </a:solidFill>
                <a:latin typeface="FixedsysTTF" panose="02000009000000000000" pitchFamily="49" charset="0"/>
              </a:rPr>
              <a:t>game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D00000"/>
                </a:solidFill>
                <a:latin typeface="FixedsysTTF" panose="02000009000000000000" pitchFamily="49" charset="0"/>
              </a:rPr>
              <a:t>Using &gt; and &lt; means to and from. And so on.</a:t>
            </a:r>
          </a:p>
        </p:txBody>
      </p:sp>
    </p:spTree>
    <p:extLst>
      <p:ext uri="{BB962C8B-B14F-4D97-AF65-F5344CB8AC3E}">
        <p14:creationId xmlns:p14="http://schemas.microsoft.com/office/powerpoint/2010/main" val="1500668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32162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The array ‘action’ is addressed 0  to 8 while the board squares are numbered 1 to 9. This 1- adjustment in made in square@ and square!.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By limiting access to ‘action’ by only two words this adjustment needs only to be made in one place.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604053" y="3516862"/>
            <a:ext cx="743783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br>
              <a:rPr lang="en-US" sz="24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: square!  action rot 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1-</a:t>
            </a: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 cells+ ! ;</a:t>
            </a:r>
            <a:b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b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: square@  action swap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1-</a:t>
            </a:r>
            <a:r>
              <a:rPr lang="en-US" sz="2400" dirty="0">
                <a:solidFill>
                  <a:srgbClr val="D00000"/>
                </a:solidFill>
                <a:latin typeface="FixedsysTTF" panose="02000009000000000000" pitchFamily="49" charset="0"/>
              </a:rPr>
              <a:t> cells+ @ ;</a:t>
            </a:r>
            <a:endParaRPr lang="en-US" sz="2400" dirty="0">
              <a:solidFill>
                <a:srgbClr val="C00000"/>
              </a:solidFill>
              <a:latin typeface="FixedsysTTF" panose="02000009000000000000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AB730A-CE73-49C3-9BAA-9A0FAFC335A9}"/>
              </a:ext>
            </a:extLst>
          </p:cNvPr>
          <p:cNvCxnSpPr>
            <a:cxnSpLocks/>
          </p:cNvCxnSpPr>
          <p:nvPr/>
        </p:nvCxnSpPr>
        <p:spPr>
          <a:xfrm flipV="1">
            <a:off x="3744686" y="4989744"/>
            <a:ext cx="827314" cy="914400"/>
          </a:xfrm>
          <a:prstGeom prst="straightConnector1">
            <a:avLst/>
          </a:prstGeom>
          <a:ln w="66675">
            <a:solidFill>
              <a:srgbClr val="0096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4BB2BA-070B-46FA-9D69-AE9055AC9BDB}"/>
              </a:ext>
            </a:extLst>
          </p:cNvPr>
          <p:cNvCxnSpPr>
            <a:cxnSpLocks/>
          </p:cNvCxnSpPr>
          <p:nvPr/>
        </p:nvCxnSpPr>
        <p:spPr>
          <a:xfrm flipV="1">
            <a:off x="3710639" y="4174188"/>
            <a:ext cx="827314" cy="914400"/>
          </a:xfrm>
          <a:prstGeom prst="straightConnector1">
            <a:avLst/>
          </a:prstGeom>
          <a:ln w="66675">
            <a:solidFill>
              <a:srgbClr val="0096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760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We need to see the board contents.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80935" y="1891513"/>
            <a:ext cx="7505926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Over the 9 cells of ‘action’ display the contents.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714982" y="3419071"/>
            <a:ext cx="7437832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.game 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#squares 1+ 1 do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square@ .  loop 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813069" y="4858513"/>
            <a:ext cx="724165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 </a:t>
            </a:r>
            <a:r>
              <a:rPr lang="en-US" sz="2800" dirty="0">
                <a:latin typeface="FixedsysTTF" panose="02000009000000000000" pitchFamily="49" charset="0"/>
              </a:rPr>
              <a:t>  .game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1  2  3  77  88  99  7  8  9  ok</a:t>
            </a:r>
          </a:p>
        </p:txBody>
      </p:sp>
    </p:spTree>
    <p:extLst>
      <p:ext uri="{BB962C8B-B14F-4D97-AF65-F5344CB8AC3E}">
        <p14:creationId xmlns:p14="http://schemas.microsoft.com/office/powerpoint/2010/main" val="3662532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379114"/>
            <a:ext cx="7505926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 But this doesn’t look like the real game.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671681"/>
            <a:ext cx="7505926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  For squares evenly divisible by 3 insert ‘</a:t>
            </a:r>
            <a:r>
              <a:rPr lang="en-US" sz="2800" dirty="0" err="1">
                <a:solidFill>
                  <a:srgbClr val="009644"/>
                </a:solidFill>
              </a:rPr>
              <a:t>cr</a:t>
            </a:r>
            <a:r>
              <a:rPr lang="en-US" sz="2800" dirty="0">
                <a:solidFill>
                  <a:srgbClr val="009644"/>
                </a:solidFill>
              </a:rPr>
              <a:t>’.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70006" y="3039767"/>
            <a:ext cx="8268511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: 3-cr 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3 mod 0= if </a:t>
            </a:r>
            <a:r>
              <a:rPr lang="en-US" sz="2800" dirty="0" err="1">
                <a:solidFill>
                  <a:srgbClr val="D00000"/>
                </a:solidFill>
                <a:latin typeface="FixedsysTTF" panose="02000009000000000000" pitchFamily="49" charset="0"/>
              </a:rPr>
              <a:t>cr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then ;</a:t>
            </a:r>
            <a:b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.game   #squares 1+ 1 do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3-cr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square@ .  loop ; </a:t>
            </a:r>
          </a:p>
        </p:txBody>
      </p:sp>
    </p:spTree>
    <p:extLst>
      <p:ext uri="{BB962C8B-B14F-4D97-AF65-F5344CB8AC3E}">
        <p14:creationId xmlns:p14="http://schemas.microsoft.com/office/powerpoint/2010/main" val="218048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Today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384647" y="1674673"/>
            <a:ext cx="6977390" cy="35086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We’ll teach Forth programming in a practical situation.  A game.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0070C0"/>
                </a:solidFill>
              </a:rPr>
              <a:t>The style will be just as you would experience in real life.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Small steps. Lots of testing. Sometimes ripping code apart for a fresh approach.</a:t>
            </a:r>
          </a:p>
        </p:txBody>
      </p:sp>
    </p:spTree>
    <p:extLst>
      <p:ext uri="{BB962C8B-B14F-4D97-AF65-F5344CB8AC3E}">
        <p14:creationId xmlns:p14="http://schemas.microsoft.com/office/powerpoint/2010/main" val="1586504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379114"/>
            <a:ext cx="7505926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 But this doesn’t look like the real game.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671681"/>
            <a:ext cx="7505926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  For squares evenly divisible by 3 insert ‘</a:t>
            </a:r>
            <a:r>
              <a:rPr lang="en-US" sz="2800" dirty="0" err="1">
                <a:solidFill>
                  <a:srgbClr val="009644"/>
                </a:solidFill>
              </a:rPr>
              <a:t>cr</a:t>
            </a:r>
            <a:r>
              <a:rPr lang="en-US" sz="2800" dirty="0">
                <a:solidFill>
                  <a:srgbClr val="009644"/>
                </a:solidFill>
              </a:rPr>
              <a:t>’.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70006" y="3039767"/>
            <a:ext cx="8268511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: 3-cr 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3 mod 0= if </a:t>
            </a:r>
            <a:r>
              <a:rPr lang="en-US" sz="2800" dirty="0" err="1">
                <a:solidFill>
                  <a:srgbClr val="D00000"/>
                </a:solidFill>
                <a:latin typeface="FixedsysTTF" panose="02000009000000000000" pitchFamily="49" charset="0"/>
              </a:rPr>
              <a:t>cr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then ;</a:t>
            </a:r>
            <a:b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.game   #squares 1+ 1 do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3-cr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square@ .  loop 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570006" y="4731019"/>
            <a:ext cx="7241658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   </a:t>
            </a:r>
            <a:r>
              <a:rPr lang="en-US" sz="2800" dirty="0">
                <a:latin typeface="FixedsysTTF" panose="02000009000000000000" pitchFamily="49" charset="0"/>
              </a:rPr>
              <a:t>.game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  1  2  3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 77 88 99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  7  8  9    ok</a:t>
            </a:r>
          </a:p>
        </p:txBody>
      </p:sp>
    </p:spTree>
    <p:extLst>
      <p:ext uri="{BB962C8B-B14F-4D97-AF65-F5344CB8AC3E}">
        <p14:creationId xmlns:p14="http://schemas.microsoft.com/office/powerpoint/2010/main" val="3203624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543178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Early testing is done. We need to clear the board.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541242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Over squares 1 to #squares place a zero in each square.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70006" y="3002563"/>
            <a:ext cx="7437832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</a:t>
            </a:r>
            <a:r>
              <a:rPr lang="en-US" sz="2800" dirty="0" err="1">
                <a:solidFill>
                  <a:srgbClr val="009644"/>
                </a:solidFill>
                <a:latin typeface="FixedsysTTF" panose="02000009000000000000" pitchFamily="49" charset="0"/>
              </a:rPr>
              <a:t>ClearGame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#squares 1+ 1 do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0 square! loop ;</a:t>
            </a:r>
          </a:p>
        </p:txBody>
      </p:sp>
    </p:spTree>
    <p:extLst>
      <p:ext uri="{BB962C8B-B14F-4D97-AF65-F5344CB8AC3E}">
        <p14:creationId xmlns:p14="http://schemas.microsoft.com/office/powerpoint/2010/main" val="3116830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543178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Early testing is done. We need to clear the board.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541242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Over squares 1 to #squares place a zero in each square.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70006" y="3002563"/>
            <a:ext cx="7437832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</a:t>
            </a:r>
            <a:r>
              <a:rPr lang="en-US" sz="2800" dirty="0" err="1">
                <a:solidFill>
                  <a:srgbClr val="009644"/>
                </a:solidFill>
                <a:latin typeface="FixedsysTTF" panose="02000009000000000000" pitchFamily="49" charset="0"/>
              </a:rPr>
              <a:t>ClearGame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#squares 1+ 1 do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0 square! loop 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570006" y="4463884"/>
            <a:ext cx="7241658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  <a:br>
              <a:rPr lang="en-US" sz="2000" dirty="0">
                <a:latin typeface="FixedsysTTF" panose="02000009000000000000" pitchFamily="49" charset="0"/>
              </a:rPr>
            </a:br>
            <a:r>
              <a:rPr lang="en-US" sz="2800" dirty="0" err="1">
                <a:latin typeface="FixedsysTTF" panose="02000009000000000000" pitchFamily="49" charset="0"/>
              </a:rPr>
              <a:t>ClearGame</a:t>
            </a:r>
            <a:r>
              <a:rPr lang="en-US" sz="2800" dirty="0">
                <a:latin typeface="FixedsysTTF" panose="02000009000000000000" pitchFamily="49" charset="0"/>
              </a:rPr>
              <a:t>  .game  and see: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0 0 0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0 0 0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0 0 0   ok</a:t>
            </a:r>
          </a:p>
        </p:txBody>
      </p:sp>
    </p:spTree>
    <p:extLst>
      <p:ext uri="{BB962C8B-B14F-4D97-AF65-F5344CB8AC3E}">
        <p14:creationId xmlns:p14="http://schemas.microsoft.com/office/powerpoint/2010/main" val="3649576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543178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Notice the loop range is 1 to #squares+1.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541242"/>
            <a:ext cx="7085662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LOOP terminates BEFORE the loop limit. So we  have to make the limits 1 to 10 to execute over squares numbered 1 to 9.    Just add  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70006" y="3783568"/>
            <a:ext cx="7437832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ClearGame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#squares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1+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1 do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i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0 square! loop 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824A46-153A-4F89-8C82-832B83D1D9AB}"/>
              </a:ext>
            </a:extLst>
          </p:cNvPr>
          <p:cNvCxnSpPr>
            <a:cxnSpLocks/>
          </p:cNvCxnSpPr>
          <p:nvPr/>
        </p:nvCxnSpPr>
        <p:spPr>
          <a:xfrm flipH="1">
            <a:off x="2923897" y="3783568"/>
            <a:ext cx="739582" cy="864993"/>
          </a:xfrm>
          <a:prstGeom prst="straightConnector1">
            <a:avLst/>
          </a:prstGeom>
          <a:ln w="66675">
            <a:solidFill>
              <a:srgbClr val="0096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161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314568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We need to place symbols in the squares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370351"/>
            <a:ext cx="7505926" cy="19236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Declare the numeric values ‘X’ and ‘O’.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Use &gt;square to write these values into cells.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( square ---  )   \ write symbol into square.   </a:t>
            </a:r>
          </a:p>
        </p:txBody>
      </p:sp>
    </p:spTree>
    <p:extLst>
      <p:ext uri="{BB962C8B-B14F-4D97-AF65-F5344CB8AC3E}">
        <p14:creationId xmlns:p14="http://schemas.microsoft.com/office/powerpoint/2010/main" val="1094376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314568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We need to place symbols in the squares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370351"/>
            <a:ext cx="7505926" cy="19236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Declare the numeric values ‘X’ and ‘O’.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Use &gt;square to write these values into cells.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( square ---  )   \ write symbol into square.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D8F69-327C-4E66-8675-C5675093BD24}"/>
              </a:ext>
            </a:extLst>
          </p:cNvPr>
          <p:cNvSpPr txBox="1"/>
          <p:nvPr/>
        </p:nvSpPr>
        <p:spPr>
          <a:xfrm flipH="1">
            <a:off x="604053" y="3623553"/>
            <a:ext cx="7437832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1 CONSTANT X   2 CONSTANT O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X!</a:t>
            </a: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X square! ;  \ place X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O!  </a:t>
            </a: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 square! ;  \ place O</a:t>
            </a:r>
            <a:endParaRPr lang="en-US" sz="2800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4304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505966" y="2690468"/>
            <a:ext cx="7241658" cy="32008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</a:p>
          <a:p>
            <a:pPr>
              <a:spcAft>
                <a:spcPts val="1800"/>
              </a:spcAft>
            </a:pPr>
            <a:r>
              <a:rPr lang="en-US" sz="2800" dirty="0" err="1">
                <a:latin typeface="FixedsysTTF" panose="02000009000000000000" pitchFamily="49" charset="0"/>
              </a:rPr>
              <a:t>ClearGame</a:t>
            </a:r>
            <a:br>
              <a:rPr lang="en-US" sz="20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1 X!   2 X!   3 X!   7 O!   8 O!   9 O!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.game    and see: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latin typeface="FixedsysTTF" panose="02000009000000000000" pitchFamily="49" charset="0"/>
              </a:rPr>
              <a:t>   1  1  1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 0  0  0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 2  2  2   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D8F69-327C-4E66-8675-C5675093BD24}"/>
              </a:ext>
            </a:extLst>
          </p:cNvPr>
          <p:cNvSpPr txBox="1"/>
          <p:nvPr/>
        </p:nvSpPr>
        <p:spPr>
          <a:xfrm flipH="1">
            <a:off x="505966" y="666345"/>
            <a:ext cx="7437832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1 CONSTANT X   2 CONSTANT O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X!  X square! ;  \ place X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O!  O square! ;  \ place O</a:t>
            </a:r>
            <a:endParaRPr lang="en-US" sz="2800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2042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We now are able put values into the game squares. We need to show them as X’s and O’s to play.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2342481"/>
            <a:ext cx="7505926" cy="32162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If the stored number is zero print that square number.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If the stored number is one print “X”.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If the stored number is two print “O”.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This calls for a CASE statement. 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40153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We now are able put values into the game squares. We need to show them as X’s and O’s to play.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2342481"/>
            <a:ext cx="7505926" cy="40780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If the stored number is zero print that square number.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If the stored number is one print “X”.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If the stored number is two print “O”.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This calls for a CASE statement. 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Note: the input cell number is duplicated and then incremented at the end as these words will chain together.</a:t>
            </a:r>
          </a:p>
        </p:txBody>
      </p:sp>
    </p:spTree>
    <p:extLst>
      <p:ext uri="{BB962C8B-B14F-4D97-AF65-F5344CB8AC3E}">
        <p14:creationId xmlns:p14="http://schemas.microsoft.com/office/powerpoint/2010/main" val="1892609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686739" y="742496"/>
            <a:ext cx="7437832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.square    dup square@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case 0 of  dup . 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endof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  1 of  ." X "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endof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  2 of  ." O "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endof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endcase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1+ 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28D969-6E33-472C-A736-975925E4377F}"/>
              </a:ext>
            </a:extLst>
          </p:cNvPr>
          <p:cNvSpPr txBox="1"/>
          <p:nvPr/>
        </p:nvSpPr>
        <p:spPr>
          <a:xfrm flipH="1">
            <a:off x="591893" y="3560960"/>
            <a:ext cx="7241658" cy="27853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  <a:br>
              <a:rPr lang="en-US" sz="20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1 .square  4 .square   7 .square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and see.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X  4  O   </a:t>
            </a:r>
            <a:r>
              <a:rPr lang="en-US" sz="2800" dirty="0">
                <a:latin typeface="FixedsysTTF" panose="02000009000000000000" pitchFamily="49" charset="0"/>
              </a:rPr>
              <a:t>as action holds  1  1  1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                        0  0  0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                        2  2  2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5FD961B-22BD-4C17-AE9E-AD4960C60FC8}"/>
              </a:ext>
            </a:extLst>
          </p:cNvPr>
          <p:cNvSpPr/>
          <p:nvPr/>
        </p:nvSpPr>
        <p:spPr>
          <a:xfrm flipV="1">
            <a:off x="5725887" y="4953647"/>
            <a:ext cx="642257" cy="1392689"/>
          </a:xfrm>
          <a:prstGeom prst="ellipse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8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8727-7780-4BD0-9206-49232CF08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9966"/>
            <a:ext cx="7886700" cy="474699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00000"/>
                </a:solidFill>
              </a:rPr>
              <a:t>I assume you are familiar with the basic Forth words.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constant   variable   value</a:t>
            </a:r>
            <a:br>
              <a:rPr lang="en-US" dirty="0"/>
            </a:br>
            <a:r>
              <a:rPr lang="en-US" dirty="0"/>
              <a:t>create    :    ;    exit   allot</a:t>
            </a:r>
            <a:br>
              <a:rPr lang="en-US" dirty="0"/>
            </a:br>
            <a:r>
              <a:rPr lang="en-US" dirty="0"/>
              <a:t>dup  drop  swap  over  rot</a:t>
            </a:r>
            <a:br>
              <a:rPr lang="en-US" dirty="0"/>
            </a:br>
            <a:r>
              <a:rPr lang="en-US" dirty="0"/>
              <a:t> +   -   *   /    mod</a:t>
            </a:r>
            <a:br>
              <a:rPr lang="en-US" dirty="0"/>
            </a:br>
            <a:r>
              <a:rPr lang="en-US" dirty="0"/>
              <a:t>0=   and   or   not</a:t>
            </a:r>
            <a:br>
              <a:rPr lang="en-US" dirty="0"/>
            </a:br>
            <a:r>
              <a:rPr lang="en-US" dirty="0"/>
              <a:t>if else then do loop leave begin again while until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D00000"/>
                </a:solidFill>
              </a:rPr>
              <a:t>If not, review </a:t>
            </a:r>
            <a:r>
              <a:rPr lang="en-US" i="1" dirty="0">
                <a:solidFill>
                  <a:srgbClr val="D00000"/>
                </a:solidFill>
              </a:rPr>
              <a:t>Starting Fort</a:t>
            </a:r>
            <a:r>
              <a:rPr lang="en-US" dirty="0">
                <a:solidFill>
                  <a:srgbClr val="D00000"/>
                </a:solidFill>
              </a:rPr>
              <a:t>h by Leo Brodie, on-line.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B0788-CECA-4FF6-A6AA-C452DE900A89}"/>
              </a:ext>
            </a:extLst>
          </p:cNvPr>
          <p:cNvSpPr txBox="1"/>
          <p:nvPr/>
        </p:nvSpPr>
        <p:spPr>
          <a:xfrm>
            <a:off x="628650" y="50708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3840764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66663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We would like to see a more realistic display.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544805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Between squares show a “|”.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Between rows show “-----------”. </a:t>
            </a:r>
          </a:p>
        </p:txBody>
      </p:sp>
    </p:spTree>
    <p:extLst>
      <p:ext uri="{BB962C8B-B14F-4D97-AF65-F5344CB8AC3E}">
        <p14:creationId xmlns:p14="http://schemas.microsoft.com/office/powerpoint/2010/main" val="3375818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66663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We would like to see a more realistic display.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544805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Between squares show a “|”.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Between rows show “-----------”.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70006" y="2980015"/>
            <a:ext cx="7810373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  ( AS A PROTOTYPE, to get spacing.)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3numbers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cr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."  1 | 2 | 3 " ;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dashes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cr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."  -----------" ;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.game  ( --- ) 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cr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3numbers dashes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 3numbers dashes 3numbers ;</a:t>
            </a:r>
          </a:p>
        </p:txBody>
      </p:sp>
    </p:spTree>
    <p:extLst>
      <p:ext uri="{BB962C8B-B14F-4D97-AF65-F5344CB8AC3E}">
        <p14:creationId xmlns:p14="http://schemas.microsoft.com/office/powerpoint/2010/main" val="38907732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06776" y="641364"/>
            <a:ext cx="7437832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3numbers </a:t>
            </a:r>
            <a:r>
              <a:rPr lang="en-US" sz="2800" dirty="0" err="1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."  1 | 2 | 3 " ;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dashes   </a:t>
            </a:r>
            <a:r>
              <a:rPr lang="en-US" sz="2800" dirty="0" err="1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."  --------- " ;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.game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</a:t>
            </a:r>
            <a:r>
              <a:rPr lang="en-US" sz="2800" dirty="0" err="1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3numbers dashes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  3numbers dashes 3numbers ;</a:t>
            </a:r>
            <a:endParaRPr lang="en-US" sz="2800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ED599-80EE-406F-8380-603635226FCF}"/>
              </a:ext>
            </a:extLst>
          </p:cNvPr>
          <p:cNvSpPr txBox="1"/>
          <p:nvPr/>
        </p:nvSpPr>
        <p:spPr>
          <a:xfrm flipH="1">
            <a:off x="604863" y="3548229"/>
            <a:ext cx="7241658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  <a:br>
              <a:rPr lang="en-US" sz="20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.game</a:t>
            </a:r>
          </a:p>
          <a:p>
            <a:pPr>
              <a:lnSpc>
                <a:spcPts val="2400"/>
              </a:lnSpc>
            </a:pPr>
            <a:endParaRPr lang="en-US" sz="2000" dirty="0">
              <a:latin typeface="FixedsysTTF" panose="02000009000000000000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800" dirty="0">
                <a:latin typeface="FixedsysTTF" panose="02000009000000000000" pitchFamily="49" charset="0"/>
              </a:rPr>
              <a:t>   1 | 2 | 3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---------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1 | 2 | 3 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---------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1 | 2 | 3   ok</a:t>
            </a:r>
          </a:p>
        </p:txBody>
      </p:sp>
    </p:spTree>
    <p:extLst>
      <p:ext uri="{BB962C8B-B14F-4D97-AF65-F5344CB8AC3E}">
        <p14:creationId xmlns:p14="http://schemas.microsoft.com/office/powerpoint/2010/main" val="39944734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82976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We are ready do show the ‘live’ game display.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787996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Modify  ‘3numbers’  to use  ‘.square’ to show contents of the squares. </a:t>
            </a:r>
          </a:p>
        </p:txBody>
      </p:sp>
    </p:spTree>
    <p:extLst>
      <p:ext uri="{BB962C8B-B14F-4D97-AF65-F5344CB8AC3E}">
        <p14:creationId xmlns:p14="http://schemas.microsoft.com/office/powerpoint/2010/main" val="21774584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82976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We are ready do show the ‘live’ game display.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787996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Modify  ‘3numbers’  to use  ‘.square’ to show contents of the squares.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70006" y="3375757"/>
            <a:ext cx="7810373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 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3numbers ( square --- square+1 )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cr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.square .” | “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  .square .” | “  .square ;</a:t>
            </a:r>
          </a:p>
        </p:txBody>
      </p:sp>
    </p:spTree>
    <p:extLst>
      <p:ext uri="{BB962C8B-B14F-4D97-AF65-F5344CB8AC3E}">
        <p14:creationId xmlns:p14="http://schemas.microsoft.com/office/powerpoint/2010/main" val="18519157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21367" y="768744"/>
            <a:ext cx="7810373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  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3numbers ( square --- square+1 )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cr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.square .” | “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 .square .” | “  .square 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B1922-2FC8-4E3C-9E00-5FA549C4DC9B}"/>
              </a:ext>
            </a:extLst>
          </p:cNvPr>
          <p:cNvSpPr txBox="1"/>
          <p:nvPr/>
        </p:nvSpPr>
        <p:spPr>
          <a:xfrm flipH="1">
            <a:off x="702950" y="3120212"/>
            <a:ext cx="7241658" cy="22775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</a:p>
          <a:p>
            <a:pPr>
              <a:lnSpc>
                <a:spcPts val="2400"/>
              </a:lnSpc>
            </a:pPr>
            <a:r>
              <a:rPr lang="en-US" sz="2000" dirty="0">
                <a:latin typeface="FixedsysTTF" panose="02000009000000000000" pitchFamily="49" charset="0"/>
              </a:rPr>
              <a:t>   </a:t>
            </a:r>
            <a:r>
              <a:rPr lang="en-US" sz="2800" dirty="0">
                <a:latin typeface="FixedsysTTF" panose="02000009000000000000" pitchFamily="49" charset="0"/>
              </a:rPr>
              <a:t> 1  3numbers   and see:</a:t>
            </a:r>
          </a:p>
          <a:p>
            <a:pPr>
              <a:lnSpc>
                <a:spcPts val="2400"/>
              </a:lnSpc>
            </a:pPr>
            <a:r>
              <a:rPr lang="en-US" sz="2800" dirty="0">
                <a:latin typeface="FixedsysTTF" panose="02000009000000000000" pitchFamily="49" charset="0"/>
              </a:rPr>
              <a:t>   X | X | X</a:t>
            </a:r>
          </a:p>
          <a:p>
            <a:pPr>
              <a:lnSpc>
                <a:spcPts val="2400"/>
              </a:lnSpc>
            </a:pPr>
            <a:endParaRPr lang="en-US" sz="2800" dirty="0">
              <a:latin typeface="FixedsysTTF" panose="02000009000000000000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800" dirty="0">
                <a:latin typeface="FixedsysTTF" panose="02000009000000000000" pitchFamily="49" charset="0"/>
              </a:rPr>
              <a:t>   7  3numbers   and see: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O | O | O</a:t>
            </a:r>
            <a:endParaRPr lang="en-US" sz="2000" dirty="0">
              <a:latin typeface="FixedsysTTF" panose="02000009000000000000" pitchFamily="49" charset="0"/>
            </a:endParaRPr>
          </a:p>
          <a:p>
            <a:pPr>
              <a:lnSpc>
                <a:spcPts val="2400"/>
              </a:lnSpc>
            </a:pPr>
            <a:endParaRPr lang="en-US" sz="2800" dirty="0">
              <a:latin typeface="FixedsysTTF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716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70006" y="510796"/>
            <a:ext cx="7437832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3numbers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cr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" .square  ." | “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square  ." | " .square  ; 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.game   </a:t>
            </a:r>
            <a:r>
              <a:rPr lang="en-US" sz="2800" dirty="0" err="1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cr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1  3numbers dashes</a:t>
            </a:r>
            <a:b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C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    3numbers dashes 3numbers drop ;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3E146-0D2F-4DDF-9DA5-937283D79496}"/>
              </a:ext>
            </a:extLst>
          </p:cNvPr>
          <p:cNvSpPr txBox="1"/>
          <p:nvPr/>
        </p:nvSpPr>
        <p:spPr>
          <a:xfrm flipH="1">
            <a:off x="855350" y="3272612"/>
            <a:ext cx="7241658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  <a:br>
              <a:rPr lang="en-US" sz="20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.game</a:t>
            </a:r>
          </a:p>
          <a:p>
            <a:pPr>
              <a:lnSpc>
                <a:spcPts val="2400"/>
              </a:lnSpc>
            </a:pPr>
            <a:endParaRPr lang="en-US" sz="2000" dirty="0">
              <a:latin typeface="FixedsysTTF" panose="02000009000000000000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800" dirty="0">
                <a:latin typeface="FixedsysTTF" panose="02000009000000000000" pitchFamily="49" charset="0"/>
              </a:rPr>
              <a:t>   X | X | X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---------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4 | 5 | 6 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---------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 O | O | O   ok</a:t>
            </a:r>
          </a:p>
        </p:txBody>
      </p:sp>
    </p:spTree>
    <p:extLst>
      <p:ext uri="{BB962C8B-B14F-4D97-AF65-F5344CB8AC3E}">
        <p14:creationId xmlns:p14="http://schemas.microsoft.com/office/powerpoint/2010/main" val="20395616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We are close to playing the game. Let’s manually place the markers.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35959" y="1968347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  Use X! and O! to place markers. </a:t>
            </a:r>
          </a:p>
        </p:txBody>
      </p:sp>
    </p:spTree>
    <p:extLst>
      <p:ext uri="{BB962C8B-B14F-4D97-AF65-F5344CB8AC3E}">
        <p14:creationId xmlns:p14="http://schemas.microsoft.com/office/powerpoint/2010/main" val="823661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We are close to playing the game. Let’s manually place the markers.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35959" y="1968347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  Use X! and O! to place markers.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570006" y="3068327"/>
            <a:ext cx="7241658" cy="34932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  <a:br>
              <a:rPr lang="en-US" sz="2000" dirty="0">
                <a:latin typeface="FixedsysTTF" panose="02000009000000000000" pitchFamily="49" charset="0"/>
              </a:rPr>
            </a:br>
            <a:r>
              <a:rPr lang="en-US" sz="2800" dirty="0" err="1">
                <a:latin typeface="FixedsysTTF" panose="02000009000000000000" pitchFamily="49" charset="0"/>
              </a:rPr>
              <a:t>ClearGame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1 X!  2 O!  3 X!  4 O!  5 X!  6&gt; O!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7 X!  8 O!  9 X!   .game to see</a:t>
            </a:r>
          </a:p>
          <a:p>
            <a:pPr>
              <a:lnSpc>
                <a:spcPts val="2400"/>
              </a:lnSpc>
            </a:pPr>
            <a:r>
              <a:rPr lang="en-US" sz="2800" dirty="0">
                <a:latin typeface="FixedsysTTF" panose="02000009000000000000" pitchFamily="49" charset="0"/>
              </a:rPr>
              <a:t>  X | O | X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---------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0 | X | O 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---------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X | O | X</a:t>
            </a:r>
          </a:p>
        </p:txBody>
      </p:sp>
    </p:spTree>
    <p:extLst>
      <p:ext uri="{BB962C8B-B14F-4D97-AF65-F5344CB8AC3E}">
        <p14:creationId xmlns:p14="http://schemas.microsoft.com/office/powerpoint/2010/main" val="35572627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We will setup some of the controls for game play.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04053" y="1546119"/>
            <a:ext cx="7505926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We need the number of UNPLAYED games.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UNPLAYED is odd for X  and even for O.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Start  a game with UNPLAYED   at   #squares  (9)</a:t>
            </a:r>
          </a:p>
        </p:txBody>
      </p:sp>
    </p:spTree>
    <p:extLst>
      <p:ext uri="{BB962C8B-B14F-4D97-AF65-F5344CB8AC3E}">
        <p14:creationId xmlns:p14="http://schemas.microsoft.com/office/powerpoint/2010/main" val="229089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And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170639" y="1697757"/>
            <a:ext cx="6977390" cy="34624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D00000"/>
                </a:solidFill>
              </a:rPr>
              <a:t>For the Forth newcomers, or a newcomer to any computer language, reading well written code is a great way to learn syntax and programming style.</a:t>
            </a:r>
          </a:p>
          <a:p>
            <a:pPr>
              <a:spcAft>
                <a:spcPts val="1800"/>
              </a:spcAft>
            </a:pPr>
            <a:endParaRPr lang="en-US" sz="3400" dirty="0">
              <a:solidFill>
                <a:srgbClr val="D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3675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We will setup some of the controls for game play.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604053" y="1546119"/>
            <a:ext cx="7505926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We need the number of UNPLAYED games.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UNPLAYED is odd for X  and even for O.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Start  a game with UNPLAYED   at   #squares  (9)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638100" y="3516532"/>
            <a:ext cx="7437832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0 VALUE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unplayed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current-player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unplayed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1 and  ;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start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ClearGame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#squares to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unplayed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CCC4B-BA8F-404F-8878-62A6D3881840}"/>
              </a:ext>
            </a:extLst>
          </p:cNvPr>
          <p:cNvSpPr txBox="1"/>
          <p:nvPr/>
        </p:nvSpPr>
        <p:spPr>
          <a:xfrm flipH="1">
            <a:off x="604053" y="5917832"/>
            <a:ext cx="750592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Note: As a VALUE, UNPLAYED gives its </a:t>
            </a:r>
            <a:r>
              <a:rPr lang="en-US" sz="2800" dirty="0" err="1">
                <a:solidFill>
                  <a:srgbClr val="009644"/>
                </a:solidFill>
              </a:rPr>
              <a:t>stord</a:t>
            </a:r>
            <a:r>
              <a:rPr lang="en-US" sz="2800" dirty="0">
                <a:solidFill>
                  <a:srgbClr val="009644"/>
                </a:solidFill>
              </a:rPr>
              <a:t> value.</a:t>
            </a:r>
          </a:p>
        </p:txBody>
      </p:sp>
    </p:spTree>
    <p:extLst>
      <p:ext uri="{BB962C8B-B14F-4D97-AF65-F5344CB8AC3E}">
        <p14:creationId xmlns:p14="http://schemas.microsoft.com/office/powerpoint/2010/main" val="23726055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23544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 Until now, tested words communicate with one another so no error checking has been used. But input from players can be rather complex and uncertain.</a:t>
            </a:r>
          </a:p>
        </p:txBody>
      </p:sp>
    </p:spTree>
    <p:extLst>
      <p:ext uri="{BB962C8B-B14F-4D97-AF65-F5344CB8AC3E}">
        <p14:creationId xmlns:p14="http://schemas.microsoft.com/office/powerpoint/2010/main" val="2268121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34470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 Until now, tested words communicate with one another so no error checking has been used. But input from players can be rather complex and uncertain.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We'll add range checking, test for input errors, and early exits.</a:t>
            </a:r>
          </a:p>
        </p:txBody>
      </p:sp>
    </p:spTree>
    <p:extLst>
      <p:ext uri="{BB962C8B-B14F-4D97-AF65-F5344CB8AC3E}">
        <p14:creationId xmlns:p14="http://schemas.microsoft.com/office/powerpoint/2010/main" val="19153057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4539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 Until now, tested words communicate with one another so no error checking has been used. But input from players can be rather complex and uncertain.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We'll add range checking, test for input errors, and early exits.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For clarity and ease of testing, break these functions into words as the usual Forth style.</a:t>
            </a:r>
          </a:p>
        </p:txBody>
      </p:sp>
    </p:spTree>
    <p:extLst>
      <p:ext uri="{BB962C8B-B14F-4D97-AF65-F5344CB8AC3E}">
        <p14:creationId xmlns:p14="http://schemas.microsoft.com/office/powerpoint/2010/main" val="36709735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The user inputs ASCII key while we need decimal numbers.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824137"/>
            <a:ext cx="7505926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Do the math on a KEY input by subtracting the ASCII value of ‘0’  (48) .  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’49 ASCII#&gt;’ would give a decimal 1.</a:t>
            </a:r>
          </a:p>
        </p:txBody>
      </p:sp>
    </p:spTree>
    <p:extLst>
      <p:ext uri="{BB962C8B-B14F-4D97-AF65-F5344CB8AC3E}">
        <p14:creationId xmlns:p14="http://schemas.microsoft.com/office/powerpoint/2010/main" val="10770700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The user inputs ASCII key while we need decimal numbers.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824137"/>
            <a:ext cx="7505926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Do the math on a KEY input by subtracting the ASCII value of ‘0’  (48) .  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’49 ASCII#&gt;’ would give a decimal 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604053" y="3688218"/>
            <a:ext cx="743783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: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ASCII&gt;#  ascii 0 - ; ( char --- n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604053" y="4690525"/>
            <a:ext cx="7241658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  <a:br>
              <a:rPr lang="en-US" sz="2000" dirty="0">
                <a:latin typeface="FixedsysTTF" panose="02000009000000000000" pitchFamily="49" charset="0"/>
              </a:rPr>
            </a:br>
            <a:r>
              <a:rPr lang="en-US" sz="2000" dirty="0">
                <a:latin typeface="FixedsysTTF" panose="02000009000000000000" pitchFamily="49" charset="0"/>
              </a:rPr>
              <a:t>(</a:t>
            </a:r>
            <a:r>
              <a:rPr lang="en-US" sz="2800" dirty="0">
                <a:latin typeface="FixedsysTTF" panose="02000009000000000000" pitchFamily="49" charset="0"/>
              </a:rPr>
              <a:t>key) 53  ASCII&gt;#  .   And see 5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5  ok</a:t>
            </a:r>
          </a:p>
        </p:txBody>
      </p:sp>
    </p:spTree>
    <p:extLst>
      <p:ext uri="{BB962C8B-B14F-4D97-AF65-F5344CB8AC3E}">
        <p14:creationId xmlns:p14="http://schemas.microsoft.com/office/powerpoint/2010/main" val="20283370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More housekeeping.  We need a range check for valid user input and a test for an empty square.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2167116"/>
            <a:ext cx="7505926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Give a true flag for user input within 1 to 9.</a:t>
            </a:r>
            <a:br>
              <a:rPr lang="en-US" sz="2800" dirty="0">
                <a:solidFill>
                  <a:srgbClr val="009644"/>
                </a:solidFill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r>
              <a:rPr lang="en-US" sz="2800" dirty="0">
                <a:solidFill>
                  <a:srgbClr val="009644"/>
                </a:solidFill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Give a true flag if a square is zero.</a:t>
            </a:r>
            <a:endParaRPr lang="en-US" sz="2800" dirty="0">
              <a:solidFill>
                <a:srgbClr val="00964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70006" y="3896752"/>
            <a:ext cx="7437832" cy="14927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range?  dup 1 &lt;  swap 9 &gt; or 0= ;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empty?   square&gt;  0=  ;</a:t>
            </a:r>
          </a:p>
        </p:txBody>
      </p:sp>
    </p:spTree>
    <p:extLst>
      <p:ext uri="{BB962C8B-B14F-4D97-AF65-F5344CB8AC3E}">
        <p14:creationId xmlns:p14="http://schemas.microsoft.com/office/powerpoint/2010/main" val="37850801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Play alternates between X and 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508277"/>
            <a:ext cx="7505926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Depending on ‘current-player’ place an X or O in the specified square: odd or even. Then decrement  the  VALUE  ‘</a:t>
            </a:r>
            <a:r>
              <a:rPr lang="en-US" sz="2800" dirty="0" err="1">
                <a:solidFill>
                  <a:srgbClr val="009644"/>
                </a:solidFill>
              </a:rPr>
              <a:t>unplayed</a:t>
            </a:r>
            <a:r>
              <a:rPr lang="en-US" sz="2800" dirty="0">
                <a:solidFill>
                  <a:srgbClr val="009644"/>
                </a:solidFill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34372807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Play alternates between X and 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508277"/>
            <a:ext cx="7505926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Depending on ‘current-player’ place an X or O in the specified square: odd or even. Then decrement  the  VALUE  ‘</a:t>
            </a:r>
            <a:r>
              <a:rPr lang="en-US" sz="2800" dirty="0" err="1">
                <a:solidFill>
                  <a:srgbClr val="009644"/>
                </a:solidFill>
              </a:rPr>
              <a:t>unplayed</a:t>
            </a:r>
            <a:r>
              <a:rPr lang="en-US" sz="2800" dirty="0">
                <a:solidFill>
                  <a:srgbClr val="009644"/>
                </a:solidFill>
              </a:rPr>
              <a:t>’.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70006" y="3429000"/>
            <a:ext cx="7437832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: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place-symbol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( square --- )</a:t>
            </a:r>
            <a:b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  current-player if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X!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else </a:t>
            </a: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O!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then</a:t>
            </a:r>
            <a:b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  -1 +TO </a:t>
            </a:r>
            <a:r>
              <a:rPr lang="en-US" sz="2800" dirty="0" err="1">
                <a:solidFill>
                  <a:srgbClr val="D00000"/>
                </a:solidFill>
                <a:latin typeface="FixedsysTTF" panose="02000009000000000000" pitchFamily="49" charset="0"/>
              </a:rPr>
              <a:t>unplayed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 ;</a:t>
            </a:r>
            <a:b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: </a:t>
            </a:r>
            <a:r>
              <a:rPr lang="en-US" sz="2800" dirty="0" err="1">
                <a:solidFill>
                  <a:srgbClr val="D00000"/>
                </a:solidFill>
                <a:latin typeface="FixedsysTTF" panose="02000009000000000000" pitchFamily="49" charset="0"/>
              </a:rPr>
              <a:t>ps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place-symbol ; \ give a short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01B996-B971-4488-9D4D-8E7356CC484C}"/>
              </a:ext>
            </a:extLst>
          </p:cNvPr>
          <p:cNvCxnSpPr>
            <a:cxnSpLocks/>
          </p:cNvCxnSpPr>
          <p:nvPr/>
        </p:nvCxnSpPr>
        <p:spPr>
          <a:xfrm flipH="1">
            <a:off x="4947251" y="4878516"/>
            <a:ext cx="986622" cy="0"/>
          </a:xfrm>
          <a:prstGeom prst="straightConnector1">
            <a:avLst/>
          </a:prstGeom>
          <a:ln w="66675">
            <a:solidFill>
              <a:srgbClr val="00964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2073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21368" y="689630"/>
            <a:ext cx="7860985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: place-symbol</a:t>
            </a:r>
            <a:b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  current-player if X! else O! then</a:t>
            </a:r>
            <a:b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  -1 +TO </a:t>
            </a:r>
            <a:r>
              <a:rPr lang="en-US" sz="2800" dirty="0" err="1">
                <a:solidFill>
                  <a:srgbClr val="D00000"/>
                </a:solidFill>
                <a:latin typeface="FixedsysTTF" panose="02000009000000000000" pitchFamily="49" charset="0"/>
              </a:rPr>
              <a:t>unplayed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 ;</a:t>
            </a:r>
            <a:b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: </a:t>
            </a:r>
            <a:r>
              <a:rPr lang="en-US" sz="2800" dirty="0" err="1">
                <a:solidFill>
                  <a:srgbClr val="D00000"/>
                </a:solidFill>
                <a:latin typeface="FixedsysTTF" panose="02000009000000000000" pitchFamily="49" charset="0"/>
              </a:rPr>
              <a:t>ps</a:t>
            </a:r>
            <a:r>
              <a:rPr lang="en-US" sz="2800" dirty="0">
                <a:solidFill>
                  <a:srgbClr val="D00000"/>
                </a:solidFill>
                <a:latin typeface="FixedsysTTF" panose="02000009000000000000" pitchFamily="49" charset="0"/>
              </a:rPr>
              <a:t> place-symbol ; \ give a short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521368" y="3176081"/>
            <a:ext cx="7241658" cy="3184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  <a:br>
              <a:rPr lang="en-US" sz="20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start 1 </a:t>
            </a:r>
            <a:r>
              <a:rPr lang="en-US" sz="2800" dirty="0" err="1">
                <a:latin typeface="FixedsysTTF" panose="02000009000000000000" pitchFamily="49" charset="0"/>
              </a:rPr>
              <a:t>ps</a:t>
            </a:r>
            <a:r>
              <a:rPr lang="en-US" sz="2800" dirty="0">
                <a:latin typeface="FixedsysTTF" panose="02000009000000000000" pitchFamily="49" charset="0"/>
              </a:rPr>
              <a:t> 3 </a:t>
            </a:r>
            <a:r>
              <a:rPr lang="en-US" sz="2800" dirty="0" err="1">
                <a:latin typeface="FixedsysTTF" panose="02000009000000000000" pitchFamily="49" charset="0"/>
              </a:rPr>
              <a:t>ps</a:t>
            </a:r>
            <a:r>
              <a:rPr lang="en-US" sz="2800" dirty="0">
                <a:latin typeface="FixedsysTTF" panose="02000009000000000000" pitchFamily="49" charset="0"/>
              </a:rPr>
              <a:t> 4 </a:t>
            </a:r>
            <a:r>
              <a:rPr lang="en-US" sz="2800" dirty="0" err="1">
                <a:latin typeface="FixedsysTTF" panose="02000009000000000000" pitchFamily="49" charset="0"/>
              </a:rPr>
              <a:t>ps</a:t>
            </a:r>
            <a:r>
              <a:rPr lang="en-US" sz="2800" dirty="0">
                <a:latin typeface="FixedsysTTF" panose="02000009000000000000" pitchFamily="49" charset="0"/>
              </a:rPr>
              <a:t> 6 </a:t>
            </a:r>
            <a:r>
              <a:rPr lang="en-US" sz="2800" dirty="0" err="1">
                <a:latin typeface="FixedsysTTF" panose="02000009000000000000" pitchFamily="49" charset="0"/>
              </a:rPr>
              <a:t>ps</a:t>
            </a:r>
            <a:r>
              <a:rPr lang="en-US" sz="2800" dirty="0">
                <a:latin typeface="FixedsysTTF" panose="02000009000000000000" pitchFamily="49" charset="0"/>
              </a:rPr>
              <a:t> 7 </a:t>
            </a:r>
            <a:r>
              <a:rPr lang="en-US" sz="2800" dirty="0" err="1">
                <a:latin typeface="FixedsysTTF" panose="02000009000000000000" pitchFamily="49" charset="0"/>
              </a:rPr>
              <a:t>ps</a:t>
            </a:r>
            <a:r>
              <a:rPr lang="en-US" sz="2800" dirty="0">
                <a:latin typeface="FixedsysTTF" panose="02000009000000000000" pitchFamily="49" charset="0"/>
              </a:rPr>
              <a:t> 9 </a:t>
            </a:r>
            <a:r>
              <a:rPr lang="en-US" sz="2800" dirty="0" err="1">
                <a:latin typeface="FixedsysTTF" panose="02000009000000000000" pitchFamily="49" charset="0"/>
              </a:rPr>
              <a:t>ps</a:t>
            </a:r>
            <a:r>
              <a:rPr lang="en-US" sz="2800" dirty="0">
                <a:latin typeface="FixedsysTTF" panose="02000009000000000000" pitchFamily="49" charset="0"/>
              </a:rPr>
              <a:t>  .game</a:t>
            </a:r>
          </a:p>
          <a:p>
            <a:pPr>
              <a:lnSpc>
                <a:spcPts val="2600"/>
              </a:lnSpc>
              <a:spcAft>
                <a:spcPts val="1800"/>
              </a:spcAft>
            </a:pPr>
            <a:r>
              <a:rPr lang="en-US" sz="2800" dirty="0">
                <a:latin typeface="FixedsysTTF" panose="02000009000000000000" pitchFamily="49" charset="0"/>
              </a:rPr>
              <a:t>  X | 2 | O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---------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X | 5 | O 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---------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X | 8 | O   ok</a:t>
            </a:r>
          </a:p>
        </p:txBody>
      </p:sp>
    </p:spTree>
    <p:extLst>
      <p:ext uri="{BB962C8B-B14F-4D97-AF65-F5344CB8AC3E}">
        <p14:creationId xmlns:p14="http://schemas.microsoft.com/office/powerpoint/2010/main" val="331101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And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170639" y="1697757"/>
            <a:ext cx="6977390" cy="16619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D00000"/>
                </a:solidFill>
              </a:rPr>
              <a:t>I’ll formally apply a four level process many already use. But they often do it mentally and may skip some steps.</a:t>
            </a:r>
          </a:p>
        </p:txBody>
      </p:sp>
    </p:spTree>
    <p:extLst>
      <p:ext uri="{BB962C8B-B14F-4D97-AF65-F5344CB8AC3E}">
        <p14:creationId xmlns:p14="http://schemas.microsoft.com/office/powerpoint/2010/main" val="18439701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> How do we process one play?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824137"/>
            <a:ext cx="7505926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 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BEGIN, for one play X or O.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Instruct the player and accept a keystroke.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If it is ‘escape’, notify and exit true.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Otherwise, convert to a square number.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If in range and if the square is empty then place the corresponding marker on the board. Decrement the ‘</a:t>
            </a:r>
            <a:r>
              <a:rPr lang="en-US" sz="2800" dirty="0" err="1">
                <a:solidFill>
                  <a:srgbClr val="009644"/>
                </a:solidFill>
              </a:rPr>
              <a:t>unplayed</a:t>
            </a:r>
            <a:r>
              <a:rPr lang="en-US" sz="2800" dirty="0">
                <a:solidFill>
                  <a:srgbClr val="009644"/>
                </a:solidFill>
              </a:rPr>
              <a:t>’ value, exit false.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Otherwise, remind the player to input a square number  and repeat.  AGAIN </a:t>
            </a:r>
          </a:p>
        </p:txBody>
      </p:sp>
    </p:spTree>
    <p:extLst>
      <p:ext uri="{BB962C8B-B14F-4D97-AF65-F5344CB8AC3E}">
        <p14:creationId xmlns:p14="http://schemas.microsoft.com/office/powerpoint/2010/main" val="30631558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5513840" y="425307"/>
            <a:ext cx="2846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Player Input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87C6C0-AFBE-4FFD-98FC-9BBF48001782}"/>
              </a:ext>
            </a:extLst>
          </p:cNvPr>
          <p:cNvCxnSpPr>
            <a:cxnSpLocks/>
          </p:cNvCxnSpPr>
          <p:nvPr/>
        </p:nvCxnSpPr>
        <p:spPr>
          <a:xfrm flipH="1" flipV="1">
            <a:off x="5549927" y="4124074"/>
            <a:ext cx="736980" cy="32967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D9A3DC-2451-44BC-B00B-044AB3158DB8}"/>
              </a:ext>
            </a:extLst>
          </p:cNvPr>
          <p:cNvCxnSpPr>
            <a:cxnSpLocks/>
          </p:cNvCxnSpPr>
          <p:nvPr/>
        </p:nvCxnSpPr>
        <p:spPr>
          <a:xfrm flipH="1">
            <a:off x="1478767" y="5673863"/>
            <a:ext cx="3115983" cy="70919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35EEDD-977D-4FC0-96B2-F1F8F0D41C82}"/>
              </a:ext>
            </a:extLst>
          </p:cNvPr>
          <p:cNvCxnSpPr>
            <a:cxnSpLocks/>
          </p:cNvCxnSpPr>
          <p:nvPr/>
        </p:nvCxnSpPr>
        <p:spPr>
          <a:xfrm flipH="1" flipV="1">
            <a:off x="1580527" y="773971"/>
            <a:ext cx="3263616" cy="1126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FD6F0B-6894-4FF2-A0AA-06769A080B9A}"/>
              </a:ext>
            </a:extLst>
          </p:cNvPr>
          <p:cNvCxnSpPr>
            <a:cxnSpLocks/>
          </p:cNvCxnSpPr>
          <p:nvPr/>
        </p:nvCxnSpPr>
        <p:spPr>
          <a:xfrm>
            <a:off x="1478767" y="257754"/>
            <a:ext cx="0" cy="637164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4BF25710-4551-4E75-B61A-4D81535F188F}"/>
              </a:ext>
            </a:extLst>
          </p:cNvPr>
          <p:cNvSpPr/>
          <p:nvPr/>
        </p:nvSpPr>
        <p:spPr>
          <a:xfrm>
            <a:off x="1341078" y="683831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ACDBA0-C6B5-4A16-A0AC-D73464B5598B}"/>
              </a:ext>
            </a:extLst>
          </p:cNvPr>
          <p:cNvSpPr/>
          <p:nvPr/>
        </p:nvSpPr>
        <p:spPr>
          <a:xfrm>
            <a:off x="6153960" y="5880092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AA7CD3-1BEB-4094-AC62-2E69369F8A0A}"/>
              </a:ext>
            </a:extLst>
          </p:cNvPr>
          <p:cNvCxnSpPr>
            <a:cxnSpLocks/>
          </p:cNvCxnSpPr>
          <p:nvPr/>
        </p:nvCxnSpPr>
        <p:spPr>
          <a:xfrm flipV="1">
            <a:off x="6267988" y="4453744"/>
            <a:ext cx="0" cy="153306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B99126-571E-40E9-BF47-165D796DC773}"/>
              </a:ext>
            </a:extLst>
          </p:cNvPr>
          <p:cNvSpPr txBox="1"/>
          <p:nvPr/>
        </p:nvSpPr>
        <p:spPr>
          <a:xfrm>
            <a:off x="6276254" y="5583207"/>
            <a:ext cx="117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AGAIN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481FD-FDB0-478D-B331-EF053FD7CF66}"/>
              </a:ext>
            </a:extLst>
          </p:cNvPr>
          <p:cNvSpPr txBox="1"/>
          <p:nvPr/>
        </p:nvSpPr>
        <p:spPr>
          <a:xfrm>
            <a:off x="1744958" y="855487"/>
            <a:ext cx="15436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BEGIN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8DA06C-6F43-4A49-B2ED-048AE1E4584A}"/>
              </a:ext>
            </a:extLst>
          </p:cNvPr>
          <p:cNvCxnSpPr>
            <a:cxnSpLocks/>
          </p:cNvCxnSpPr>
          <p:nvPr/>
        </p:nvCxnSpPr>
        <p:spPr>
          <a:xfrm flipH="1" flipV="1">
            <a:off x="4850272" y="2625682"/>
            <a:ext cx="736566" cy="28342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A5E76-2D64-41FB-889C-D3849B308692}"/>
              </a:ext>
            </a:extLst>
          </p:cNvPr>
          <p:cNvCxnSpPr>
            <a:cxnSpLocks/>
          </p:cNvCxnSpPr>
          <p:nvPr/>
        </p:nvCxnSpPr>
        <p:spPr>
          <a:xfrm flipH="1">
            <a:off x="4854205" y="773970"/>
            <a:ext cx="4277" cy="190054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F65198-6A51-4BE8-84D7-6A390A441B1C}"/>
              </a:ext>
            </a:extLst>
          </p:cNvPr>
          <p:cNvCxnSpPr>
            <a:cxnSpLocks/>
          </p:cNvCxnSpPr>
          <p:nvPr/>
        </p:nvCxnSpPr>
        <p:spPr>
          <a:xfrm flipV="1">
            <a:off x="3829524" y="2622122"/>
            <a:ext cx="1034079" cy="39417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E9431B-1F68-4301-9372-BDB87C73C36B}"/>
              </a:ext>
            </a:extLst>
          </p:cNvPr>
          <p:cNvCxnSpPr>
            <a:cxnSpLocks/>
          </p:cNvCxnSpPr>
          <p:nvPr/>
        </p:nvCxnSpPr>
        <p:spPr>
          <a:xfrm flipV="1">
            <a:off x="3838568" y="2995527"/>
            <a:ext cx="0" cy="81012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46DEA6-5A7F-4CA4-9A54-9D6690E06994}"/>
              </a:ext>
            </a:extLst>
          </p:cNvPr>
          <p:cNvCxnSpPr>
            <a:cxnSpLocks/>
          </p:cNvCxnSpPr>
          <p:nvPr/>
        </p:nvCxnSpPr>
        <p:spPr>
          <a:xfrm flipV="1">
            <a:off x="5557874" y="2876264"/>
            <a:ext cx="20755" cy="128629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F4F15DE-0064-4534-942B-BCF968D0495A}"/>
              </a:ext>
            </a:extLst>
          </p:cNvPr>
          <p:cNvSpPr txBox="1"/>
          <p:nvPr/>
        </p:nvSpPr>
        <p:spPr>
          <a:xfrm>
            <a:off x="3355700" y="1155727"/>
            <a:ext cx="304219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message for  X: or O: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accept input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test for ‘escape’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434AEE-7C3A-4C5E-B202-A3D3B62D0773}"/>
              </a:ext>
            </a:extLst>
          </p:cNvPr>
          <p:cNvSpPr txBox="1"/>
          <p:nvPr/>
        </p:nvSpPr>
        <p:spPr>
          <a:xfrm>
            <a:off x="3130184" y="3135215"/>
            <a:ext cx="13772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exit true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0753C7C-5B0B-432C-BC3D-AA8FA53AF5AC}"/>
              </a:ext>
            </a:extLst>
          </p:cNvPr>
          <p:cNvCxnSpPr>
            <a:cxnSpLocks/>
          </p:cNvCxnSpPr>
          <p:nvPr/>
        </p:nvCxnSpPr>
        <p:spPr>
          <a:xfrm flipV="1">
            <a:off x="1478767" y="3791629"/>
            <a:ext cx="2349622" cy="45716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440CE0F-DD41-40A1-87DC-A131AA6EF4E0}"/>
              </a:ext>
            </a:extLst>
          </p:cNvPr>
          <p:cNvSpPr txBox="1"/>
          <p:nvPr/>
        </p:nvSpPr>
        <p:spPr>
          <a:xfrm>
            <a:off x="3137798" y="2412210"/>
            <a:ext cx="143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escape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DC8986-6568-4FB1-AC4C-A751820A6534}"/>
              </a:ext>
            </a:extLst>
          </p:cNvPr>
          <p:cNvSpPr txBox="1"/>
          <p:nvPr/>
        </p:nvSpPr>
        <p:spPr>
          <a:xfrm>
            <a:off x="4485030" y="3035459"/>
            <a:ext cx="218719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in range and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empty square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472CE85-2752-4614-9A03-3C6B6F049363}"/>
              </a:ext>
            </a:extLst>
          </p:cNvPr>
          <p:cNvCxnSpPr>
            <a:cxnSpLocks/>
          </p:cNvCxnSpPr>
          <p:nvPr/>
        </p:nvCxnSpPr>
        <p:spPr>
          <a:xfrm flipV="1">
            <a:off x="4524885" y="4118839"/>
            <a:ext cx="1034079" cy="39417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485D21D-6804-40FF-89B5-4DB58C9C5786}"/>
              </a:ext>
            </a:extLst>
          </p:cNvPr>
          <p:cNvCxnSpPr>
            <a:cxnSpLocks/>
          </p:cNvCxnSpPr>
          <p:nvPr/>
        </p:nvCxnSpPr>
        <p:spPr>
          <a:xfrm flipV="1">
            <a:off x="4572000" y="4513011"/>
            <a:ext cx="0" cy="118021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E84896-4DE2-4352-83BE-D362B65B587E}"/>
              </a:ext>
            </a:extLst>
          </p:cNvPr>
          <p:cNvSpPr txBox="1"/>
          <p:nvPr/>
        </p:nvSpPr>
        <p:spPr>
          <a:xfrm>
            <a:off x="3513900" y="4691938"/>
            <a:ext cx="179122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place play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exit false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575F78-C518-4F28-9CB2-63C14E0DF14A}"/>
              </a:ext>
            </a:extLst>
          </p:cNvPr>
          <p:cNvSpPr txBox="1"/>
          <p:nvPr/>
        </p:nvSpPr>
        <p:spPr>
          <a:xfrm>
            <a:off x="5283879" y="4911842"/>
            <a:ext cx="20117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“Pick another”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356CB1-582D-464F-8071-EA6C12CFAA6D}"/>
              </a:ext>
            </a:extLst>
          </p:cNvPr>
          <p:cNvSpPr txBox="1"/>
          <p:nvPr/>
        </p:nvSpPr>
        <p:spPr>
          <a:xfrm>
            <a:off x="4308392" y="3966212"/>
            <a:ext cx="811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6C6DF9-96CF-4D7F-BFFA-CD3C280611FA}"/>
              </a:ext>
            </a:extLst>
          </p:cNvPr>
          <p:cNvSpPr txBox="1"/>
          <p:nvPr/>
        </p:nvSpPr>
        <p:spPr>
          <a:xfrm>
            <a:off x="5791998" y="3949255"/>
            <a:ext cx="93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8532654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01912" y="1101767"/>
            <a:ext cx="7437832" cy="4431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  <a:br>
              <a:rPr lang="en-US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: player-input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BEGIN</a:t>
            </a:r>
            <a:r>
              <a:rPr lang="en-US" sz="2400" dirty="0">
                <a:latin typeface="FixedsysTTF" panose="02000009000000000000" pitchFamily="49" charset="0"/>
              </a:rPr>
              <a:t>  </a:t>
            </a:r>
            <a:r>
              <a:rPr lang="en-US" sz="2400" dirty="0" err="1">
                <a:latin typeface="FixedsysTTF" panose="02000009000000000000" pitchFamily="49" charset="0"/>
              </a:rPr>
              <a:t>cr</a:t>
            </a:r>
            <a:r>
              <a:rPr lang="en-US" sz="2400" dirty="0">
                <a:latin typeface="FixedsysTTF" panose="02000009000000000000" pitchFamily="49" charset="0"/>
              </a:rPr>
              <a:t> ." Square number for “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 current-player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if</a:t>
            </a:r>
            <a:r>
              <a:rPr lang="en-US" sz="2400" dirty="0">
                <a:latin typeface="FixedsysTTF" panose="02000009000000000000" pitchFamily="49" charset="0"/>
              </a:rPr>
              <a:t> ." X:  “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              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else</a:t>
            </a:r>
            <a:r>
              <a:rPr lang="en-US" sz="2400" dirty="0">
                <a:latin typeface="FixedsysTTF" panose="02000009000000000000" pitchFamily="49" charset="0"/>
              </a:rPr>
              <a:t> ." O:  "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then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 key dup emit   dup  27 ( esc ) =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if</a:t>
            </a:r>
            <a:r>
              <a:rPr lang="en-US" sz="2400" dirty="0">
                <a:latin typeface="FixedsysTTF" panose="02000009000000000000" pitchFamily="49" charset="0"/>
              </a:rPr>
              <a:t>  drop ." Exiting“  true  exit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then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 ASCII&gt;# dup  range?  over empty? and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if</a:t>
            </a:r>
            <a:r>
              <a:rPr lang="en-US" sz="2400" dirty="0">
                <a:latin typeface="FixedsysTTF" panose="02000009000000000000" pitchFamily="49" charset="0"/>
              </a:rPr>
              <a:t> place-symbol .board  false  exit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then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 ( otherwise )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     drop ." Pick another square.  “</a:t>
            </a:r>
            <a:br>
              <a:rPr lang="en-US" sz="2400" dirty="0">
                <a:latin typeface="FixedsysTTF" panose="02000009000000000000" pitchFamily="49" charset="0"/>
              </a:rPr>
            </a:br>
            <a:r>
              <a:rPr lang="en-US" sz="2400" dirty="0">
                <a:latin typeface="FixedsysTTF" panose="02000009000000000000" pitchFamily="49" charset="0"/>
              </a:rPr>
              <a:t>   </a:t>
            </a:r>
            <a:r>
              <a:rPr lang="en-US" sz="2400" dirty="0">
                <a:solidFill>
                  <a:srgbClr val="009644"/>
                </a:solidFill>
                <a:latin typeface="FixedsysTTF" panose="02000009000000000000" pitchFamily="49" charset="0"/>
              </a:rPr>
              <a:t>AGAIN</a:t>
            </a:r>
            <a:r>
              <a:rPr lang="en-US" sz="2400" dirty="0">
                <a:latin typeface="FixedsysTTF" panose="02000009000000000000" pitchFamily="49" charset="0"/>
              </a:rPr>
              <a:t>  ;</a:t>
            </a:r>
            <a:endParaRPr lang="en-US" sz="2400" dirty="0">
              <a:solidFill>
                <a:srgbClr val="C00000"/>
              </a:solidFill>
              <a:latin typeface="FixedsysTTF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7D3E6-333D-430B-92EF-0AA1D698400A}"/>
              </a:ext>
            </a:extLst>
          </p:cNvPr>
          <p:cNvSpPr txBox="1"/>
          <p:nvPr/>
        </p:nvSpPr>
        <p:spPr>
          <a:xfrm>
            <a:off x="5222010" y="747824"/>
            <a:ext cx="2846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Player Input</a:t>
            </a:r>
          </a:p>
        </p:txBody>
      </p:sp>
    </p:spTree>
    <p:extLst>
      <p:ext uri="{BB962C8B-B14F-4D97-AF65-F5344CB8AC3E}">
        <p14:creationId xmlns:p14="http://schemas.microsoft.com/office/powerpoint/2010/main" val="16562368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643774" y="964348"/>
            <a:ext cx="7241658" cy="39549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latin typeface="FixedsysTTF" panose="02000009000000000000" pitchFamily="49" charset="0"/>
              </a:rPr>
              <a:t>start   player-input   and see: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009644"/>
                </a:solidFill>
                <a:latin typeface="FixedsysTTF" panose="02000009000000000000" pitchFamily="49" charset="0"/>
              </a:rPr>
              <a:t>Square number for X:  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2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latin typeface="FixedsysTTF" panose="02000009000000000000" pitchFamily="49" charset="0"/>
              </a:rPr>
              <a:t>  1 | X | 3 </a:t>
            </a:r>
          </a:p>
          <a:p>
            <a:pPr>
              <a:lnSpc>
                <a:spcPts val="1600"/>
              </a:lnSpc>
              <a:spcAft>
                <a:spcPts val="1800"/>
              </a:spcAft>
            </a:pPr>
            <a:r>
              <a:rPr lang="en-US" sz="2800" dirty="0">
                <a:latin typeface="FixedsysTTF" panose="02000009000000000000" pitchFamily="49" charset="0"/>
              </a:rPr>
              <a:t> -----------</a:t>
            </a:r>
          </a:p>
          <a:p>
            <a:pPr>
              <a:lnSpc>
                <a:spcPts val="1600"/>
              </a:lnSpc>
              <a:spcAft>
                <a:spcPts val="1800"/>
              </a:spcAft>
            </a:pPr>
            <a:r>
              <a:rPr lang="en-US" sz="2800" dirty="0">
                <a:latin typeface="FixedsysTTF" panose="02000009000000000000" pitchFamily="49" charset="0"/>
              </a:rPr>
              <a:t>  4 | 5 | 6 </a:t>
            </a:r>
          </a:p>
          <a:p>
            <a:pPr>
              <a:lnSpc>
                <a:spcPts val="1600"/>
              </a:lnSpc>
              <a:spcAft>
                <a:spcPts val="1800"/>
              </a:spcAft>
            </a:pPr>
            <a:r>
              <a:rPr lang="en-US" sz="2800" dirty="0">
                <a:latin typeface="FixedsysTTF" panose="02000009000000000000" pitchFamily="49" charset="0"/>
              </a:rPr>
              <a:t> -----------</a:t>
            </a:r>
          </a:p>
          <a:p>
            <a:pPr>
              <a:lnSpc>
                <a:spcPts val="1600"/>
              </a:lnSpc>
              <a:spcAft>
                <a:spcPts val="1800"/>
              </a:spcAft>
            </a:pPr>
            <a:r>
              <a:rPr lang="en-US" sz="2800" dirty="0">
                <a:latin typeface="FixedsysTTF" panose="02000009000000000000" pitchFamily="49" charset="0"/>
              </a:rPr>
              <a:t>  7 | 8 | 9      ok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48C824-2A9F-4463-8332-AF0410182A50}"/>
              </a:ext>
            </a:extLst>
          </p:cNvPr>
          <p:cNvCxnSpPr>
            <a:cxnSpLocks/>
          </p:cNvCxnSpPr>
          <p:nvPr/>
        </p:nvCxnSpPr>
        <p:spPr>
          <a:xfrm flipH="1" flipV="1">
            <a:off x="2272144" y="2889889"/>
            <a:ext cx="1677285" cy="58842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3424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628371" y="787676"/>
            <a:ext cx="7505926" cy="14927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 We now have the final FULL-GAME without scoring. Scoring will be added in Session Two.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492185" y="2398069"/>
            <a:ext cx="7505926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  <a:br>
              <a:rPr lang="en-US" sz="20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Clear ‘action’ and set ‘</a:t>
            </a:r>
            <a:r>
              <a:rPr lang="en-US" sz="2800" dirty="0" err="1">
                <a:solidFill>
                  <a:srgbClr val="009644"/>
                </a:solidFill>
              </a:rPr>
              <a:t>uplayed</a:t>
            </a:r>
            <a:r>
              <a:rPr lang="en-US" sz="2800" dirty="0">
                <a:solidFill>
                  <a:srgbClr val="009644"/>
                </a:solidFill>
              </a:rPr>
              <a:t>’  squares to 9.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Remind the user how to exit early.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BEGIN Display the board.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           Accept the player input and store.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           If input was ‘escape' exit the game early.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           Repeat (for next play).</a:t>
            </a:r>
            <a:br>
              <a:rPr lang="en-US" sz="2800" dirty="0">
                <a:solidFill>
                  <a:srgbClr val="009644"/>
                </a:solidFill>
              </a:rPr>
            </a:br>
            <a:r>
              <a:rPr lang="en-US" sz="2800" dirty="0">
                <a:solidFill>
                  <a:srgbClr val="009644"/>
                </a:solidFill>
              </a:rPr>
              <a:t>    UNTIL all nine plays have been made.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3A752D-93E1-4796-A2F2-98320DEBF389}"/>
              </a:ext>
            </a:extLst>
          </p:cNvPr>
          <p:cNvSpPr txBox="1"/>
          <p:nvPr/>
        </p:nvSpPr>
        <p:spPr>
          <a:xfrm>
            <a:off x="4572000" y="437480"/>
            <a:ext cx="4017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Full Game Play</a:t>
            </a:r>
          </a:p>
        </p:txBody>
      </p:sp>
    </p:spTree>
    <p:extLst>
      <p:ext uri="{BB962C8B-B14F-4D97-AF65-F5344CB8AC3E}">
        <p14:creationId xmlns:p14="http://schemas.microsoft.com/office/powerpoint/2010/main" val="9784456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Full Game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87C6C0-AFBE-4FFD-98FC-9BBF48001782}"/>
              </a:ext>
            </a:extLst>
          </p:cNvPr>
          <p:cNvCxnSpPr>
            <a:cxnSpLocks/>
          </p:cNvCxnSpPr>
          <p:nvPr/>
        </p:nvCxnSpPr>
        <p:spPr>
          <a:xfrm flipH="1" flipV="1">
            <a:off x="4946073" y="4565448"/>
            <a:ext cx="736566" cy="28342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A11DC8-1B50-466C-ADDF-642E3B82206D}"/>
              </a:ext>
            </a:extLst>
          </p:cNvPr>
          <p:cNvCxnSpPr>
            <a:cxnSpLocks/>
          </p:cNvCxnSpPr>
          <p:nvPr/>
        </p:nvCxnSpPr>
        <p:spPr>
          <a:xfrm flipV="1">
            <a:off x="4368744" y="4561888"/>
            <a:ext cx="590660" cy="2560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D9A3DC-2451-44BC-B00B-044AB3158DB8}"/>
              </a:ext>
            </a:extLst>
          </p:cNvPr>
          <p:cNvCxnSpPr>
            <a:cxnSpLocks/>
          </p:cNvCxnSpPr>
          <p:nvPr/>
        </p:nvCxnSpPr>
        <p:spPr>
          <a:xfrm flipH="1">
            <a:off x="1306011" y="5517763"/>
            <a:ext cx="3062733" cy="85481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35EEDD-977D-4FC0-96B2-F1F8F0D41C82}"/>
              </a:ext>
            </a:extLst>
          </p:cNvPr>
          <p:cNvCxnSpPr>
            <a:cxnSpLocks/>
          </p:cNvCxnSpPr>
          <p:nvPr/>
        </p:nvCxnSpPr>
        <p:spPr>
          <a:xfrm flipH="1">
            <a:off x="1434607" y="1890332"/>
            <a:ext cx="2786350" cy="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FD6F0B-6894-4FF2-A0AA-06769A080B9A}"/>
              </a:ext>
            </a:extLst>
          </p:cNvPr>
          <p:cNvCxnSpPr>
            <a:cxnSpLocks/>
          </p:cNvCxnSpPr>
          <p:nvPr/>
        </p:nvCxnSpPr>
        <p:spPr>
          <a:xfrm>
            <a:off x="1287801" y="486383"/>
            <a:ext cx="20376" cy="627434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4BF25710-4551-4E75-B61A-4D81535F188F}"/>
              </a:ext>
            </a:extLst>
          </p:cNvPr>
          <p:cNvSpPr/>
          <p:nvPr/>
        </p:nvSpPr>
        <p:spPr>
          <a:xfrm>
            <a:off x="1195159" y="1800193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ACDBA0-C6B5-4A16-A0AC-D73464B5598B}"/>
              </a:ext>
            </a:extLst>
          </p:cNvPr>
          <p:cNvSpPr/>
          <p:nvPr/>
        </p:nvSpPr>
        <p:spPr>
          <a:xfrm>
            <a:off x="5578375" y="5488660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38FA76-2C0C-46ED-A85C-5C223D8C9C2B}"/>
              </a:ext>
            </a:extLst>
          </p:cNvPr>
          <p:cNvCxnSpPr>
            <a:cxnSpLocks/>
          </p:cNvCxnSpPr>
          <p:nvPr/>
        </p:nvCxnSpPr>
        <p:spPr>
          <a:xfrm flipV="1">
            <a:off x="4368744" y="4799539"/>
            <a:ext cx="0" cy="72574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AA7CD3-1BEB-4094-AC62-2E69369F8A0A}"/>
              </a:ext>
            </a:extLst>
          </p:cNvPr>
          <p:cNvCxnSpPr>
            <a:cxnSpLocks/>
          </p:cNvCxnSpPr>
          <p:nvPr/>
        </p:nvCxnSpPr>
        <p:spPr>
          <a:xfrm flipV="1">
            <a:off x="5674769" y="4848876"/>
            <a:ext cx="0" cy="67640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7F12CC-A382-4DF5-B4A3-05E75B700F88}"/>
              </a:ext>
            </a:extLst>
          </p:cNvPr>
          <p:cNvSpPr txBox="1"/>
          <p:nvPr/>
        </p:nvSpPr>
        <p:spPr>
          <a:xfrm>
            <a:off x="318393" y="724124"/>
            <a:ext cx="191935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clear squares</a:t>
            </a:r>
          </a:p>
          <a:p>
            <a:pPr algn="ctr"/>
            <a:r>
              <a:rPr lang="en-US" sz="2400" dirty="0" err="1">
                <a:solidFill>
                  <a:srgbClr val="FF0000"/>
                </a:solidFill>
              </a:rPr>
              <a:t>unplayed</a:t>
            </a:r>
            <a:r>
              <a:rPr lang="en-US" sz="2400" dirty="0">
                <a:solidFill>
                  <a:srgbClr val="FF0000"/>
                </a:solidFill>
              </a:rPr>
              <a:t> = 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B99126-571E-40E9-BF47-165D796DC773}"/>
              </a:ext>
            </a:extLst>
          </p:cNvPr>
          <p:cNvSpPr txBox="1"/>
          <p:nvPr/>
        </p:nvSpPr>
        <p:spPr>
          <a:xfrm>
            <a:off x="5598109" y="5046552"/>
            <a:ext cx="117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UNTIL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667C89-F0A5-473F-B4E9-D2BD84FF2540}"/>
              </a:ext>
            </a:extLst>
          </p:cNvPr>
          <p:cNvSpPr txBox="1"/>
          <p:nvPr/>
        </p:nvSpPr>
        <p:spPr>
          <a:xfrm>
            <a:off x="3785221" y="4951282"/>
            <a:ext cx="11306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exit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481FD-FDB0-478D-B331-EF053FD7CF66}"/>
              </a:ext>
            </a:extLst>
          </p:cNvPr>
          <p:cNvSpPr txBox="1"/>
          <p:nvPr/>
        </p:nvSpPr>
        <p:spPr>
          <a:xfrm>
            <a:off x="2063777" y="1392030"/>
            <a:ext cx="15436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BEGIN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8DA06C-6F43-4A49-B2ED-048AE1E4584A}"/>
              </a:ext>
            </a:extLst>
          </p:cNvPr>
          <p:cNvCxnSpPr>
            <a:cxnSpLocks/>
          </p:cNvCxnSpPr>
          <p:nvPr/>
        </p:nvCxnSpPr>
        <p:spPr>
          <a:xfrm flipH="1" flipV="1">
            <a:off x="4190051" y="3058372"/>
            <a:ext cx="736566" cy="28342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A5E76-2D64-41FB-889C-D3849B308692}"/>
              </a:ext>
            </a:extLst>
          </p:cNvPr>
          <p:cNvCxnSpPr>
            <a:cxnSpLocks/>
          </p:cNvCxnSpPr>
          <p:nvPr/>
        </p:nvCxnSpPr>
        <p:spPr>
          <a:xfrm>
            <a:off x="4188908" y="1890332"/>
            <a:ext cx="14629" cy="118665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F65198-6A51-4BE8-84D7-6A390A441B1C}"/>
              </a:ext>
            </a:extLst>
          </p:cNvPr>
          <p:cNvCxnSpPr>
            <a:cxnSpLocks/>
          </p:cNvCxnSpPr>
          <p:nvPr/>
        </p:nvCxnSpPr>
        <p:spPr>
          <a:xfrm flipV="1">
            <a:off x="3612722" y="3054812"/>
            <a:ext cx="590660" cy="2560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E9431B-1F68-4301-9372-BDB87C73C36B}"/>
              </a:ext>
            </a:extLst>
          </p:cNvPr>
          <p:cNvCxnSpPr>
            <a:cxnSpLocks/>
          </p:cNvCxnSpPr>
          <p:nvPr/>
        </p:nvCxnSpPr>
        <p:spPr>
          <a:xfrm flipV="1">
            <a:off x="3592806" y="3321862"/>
            <a:ext cx="19762" cy="78719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46DEA6-5A7F-4CA4-9A54-9D6690E06994}"/>
              </a:ext>
            </a:extLst>
          </p:cNvPr>
          <p:cNvCxnSpPr>
            <a:cxnSpLocks/>
          </p:cNvCxnSpPr>
          <p:nvPr/>
        </p:nvCxnSpPr>
        <p:spPr>
          <a:xfrm flipH="1" flipV="1">
            <a:off x="4918750" y="3341802"/>
            <a:ext cx="27323" cy="12200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F4F15DE-0064-4534-942B-BCF968D0495A}"/>
              </a:ext>
            </a:extLst>
          </p:cNvPr>
          <p:cNvSpPr txBox="1"/>
          <p:nvPr/>
        </p:nvSpPr>
        <p:spPr>
          <a:xfrm>
            <a:off x="3118318" y="2075806"/>
            <a:ext cx="211236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show board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accept key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434AEE-7C3A-4C5E-B202-A3D3B62D0773}"/>
              </a:ext>
            </a:extLst>
          </p:cNvPr>
          <p:cNvSpPr txBox="1"/>
          <p:nvPr/>
        </p:nvSpPr>
        <p:spPr>
          <a:xfrm>
            <a:off x="3019318" y="3456360"/>
            <a:ext cx="11761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exit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DC8986-6568-4FB1-AC4C-A751820A6534}"/>
              </a:ext>
            </a:extLst>
          </p:cNvPr>
          <p:cNvSpPr txBox="1"/>
          <p:nvPr/>
        </p:nvSpPr>
        <p:spPr>
          <a:xfrm>
            <a:off x="2817751" y="2810430"/>
            <a:ext cx="109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escape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0753C7C-5B0B-432C-BC3D-AA8FA53AF5AC}"/>
              </a:ext>
            </a:extLst>
          </p:cNvPr>
          <p:cNvCxnSpPr>
            <a:cxnSpLocks/>
          </p:cNvCxnSpPr>
          <p:nvPr/>
        </p:nvCxnSpPr>
        <p:spPr>
          <a:xfrm flipV="1">
            <a:off x="1286554" y="4097224"/>
            <a:ext cx="2279183" cy="65629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E84896-4DE2-4352-83BE-D362B65B587E}"/>
              </a:ext>
            </a:extLst>
          </p:cNvPr>
          <p:cNvSpPr txBox="1"/>
          <p:nvPr/>
        </p:nvSpPr>
        <p:spPr>
          <a:xfrm>
            <a:off x="4038309" y="3510054"/>
            <a:ext cx="179122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place play</a:t>
            </a:r>
          </a:p>
          <a:p>
            <a:pPr algn="ctr"/>
            <a:r>
              <a:rPr lang="en-US" sz="2400" dirty="0" err="1">
                <a:solidFill>
                  <a:srgbClr val="FF0000"/>
                </a:solidFill>
              </a:rPr>
              <a:t>unplayed</a:t>
            </a:r>
            <a:r>
              <a:rPr lang="en-US" sz="2400" dirty="0">
                <a:solidFill>
                  <a:srgbClr val="FF0000"/>
                </a:solidFill>
              </a:rPr>
              <a:t>=0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FEC7CA-5AA9-42EB-AF7D-E0211D47AE23}"/>
              </a:ext>
            </a:extLst>
          </p:cNvPr>
          <p:cNvSpPr txBox="1"/>
          <p:nvPr/>
        </p:nvSpPr>
        <p:spPr>
          <a:xfrm>
            <a:off x="3860172" y="4374029"/>
            <a:ext cx="835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F3BD0B-2BDA-42CC-A89B-529BB368275B}"/>
              </a:ext>
            </a:extLst>
          </p:cNvPr>
          <p:cNvSpPr txBox="1"/>
          <p:nvPr/>
        </p:nvSpPr>
        <p:spPr>
          <a:xfrm>
            <a:off x="5230685" y="4364536"/>
            <a:ext cx="835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408295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27853" y="510764"/>
            <a:ext cx="7437832" cy="32162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full-game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start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cr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." Enter 'esc' to exit. “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BEGIN .game player-input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if exit then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unplayed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0= UNTIL ;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EE697-BECB-4584-9C07-8ABEA1D98F73}"/>
              </a:ext>
            </a:extLst>
          </p:cNvPr>
          <p:cNvSpPr txBox="1"/>
          <p:nvPr/>
        </p:nvSpPr>
        <p:spPr>
          <a:xfrm>
            <a:off x="3026229" y="510764"/>
            <a:ext cx="593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Full Game Play, unscored</a:t>
            </a:r>
          </a:p>
        </p:txBody>
      </p:sp>
    </p:spTree>
    <p:extLst>
      <p:ext uri="{BB962C8B-B14F-4D97-AF65-F5344CB8AC3E}">
        <p14:creationId xmlns:p14="http://schemas.microsoft.com/office/powerpoint/2010/main" val="9381789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527853" y="510764"/>
            <a:ext cx="7437832" cy="32162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: full-game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start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cr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." Enter 'esc' to exit. “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BEGIN .game player-input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if exit then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  </a:t>
            </a:r>
            <a:r>
              <a:rPr lang="en-US" sz="2800" dirty="0" err="1">
                <a:solidFill>
                  <a:srgbClr val="C00000"/>
                </a:solidFill>
                <a:latin typeface="FixedsysTTF" panose="02000009000000000000" pitchFamily="49" charset="0"/>
              </a:rPr>
              <a:t>unplayed</a:t>
            </a: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</a:t>
            </a:r>
            <a:b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</a:b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   0= UNTIL 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435439" y="3838857"/>
            <a:ext cx="8222177" cy="25083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  <a:br>
              <a:rPr lang="en-US" sz="20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full-game square number for X:  9</a:t>
            </a:r>
          </a:p>
          <a:p>
            <a:pPr>
              <a:lnSpc>
                <a:spcPts val="2400"/>
              </a:lnSpc>
              <a:spcAft>
                <a:spcPts val="1800"/>
              </a:spcAft>
            </a:pPr>
            <a:r>
              <a:rPr lang="en-US" sz="2800" dirty="0">
                <a:latin typeface="FixedsysTTF" panose="02000009000000000000" pitchFamily="49" charset="0"/>
              </a:rPr>
              <a:t>  X | O | 3 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-----------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4 | X | 6 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-----------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  O | 8 | X       </a:t>
            </a:r>
            <a:r>
              <a:rPr lang="en-US" sz="2800" dirty="0">
                <a:solidFill>
                  <a:srgbClr val="FF0000"/>
                </a:solidFill>
                <a:latin typeface="FixedsysTTF" panose="02000009000000000000" pitchFamily="49" charset="0"/>
              </a:rPr>
              <a:t>Now we see actual play.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EE697-BECB-4584-9C07-8ABEA1D98F73}"/>
              </a:ext>
            </a:extLst>
          </p:cNvPr>
          <p:cNvSpPr txBox="1"/>
          <p:nvPr/>
        </p:nvSpPr>
        <p:spPr>
          <a:xfrm>
            <a:off x="3026229" y="510764"/>
            <a:ext cx="593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Full Game Play, unscored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327048-51CC-47B7-9E7A-DAA0F133CA5D}"/>
              </a:ext>
            </a:extLst>
          </p:cNvPr>
          <p:cNvSpPr/>
          <p:nvPr/>
        </p:nvSpPr>
        <p:spPr>
          <a:xfrm flipV="1">
            <a:off x="2242458" y="5792712"/>
            <a:ext cx="642257" cy="554524"/>
          </a:xfrm>
          <a:prstGeom prst="ellipse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150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orth 4">
            <a:hlinkClick r:id="" action="ppaction://media"/>
            <a:extLst>
              <a:ext uri="{FF2B5EF4-FFF2-40B4-BE49-F238E27FC236}">
                <a16:creationId xmlns:a16="http://schemas.microsoft.com/office/drawing/2014/main" id="{12C58266-48A1-4911-A847-A510E25EE3D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37659" y="429588"/>
            <a:ext cx="6055361" cy="59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9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The Future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220166"/>
            <a:ext cx="697739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We have the basis of a language for board games. Change </a:t>
            </a:r>
            <a:r>
              <a:rPr lang="en-US" sz="2800" dirty="0">
                <a:solidFill>
                  <a:srgbClr val="009644"/>
                </a:solidFill>
              </a:rPr>
              <a:t>#squares </a:t>
            </a:r>
            <a:r>
              <a:rPr lang="en-US" sz="2800" dirty="0">
                <a:solidFill>
                  <a:srgbClr val="D00000"/>
                </a:solidFill>
              </a:rPr>
              <a:t>and a bit more for 8x8 checkers and chess.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1608A-9D0F-4C64-9D32-278562748DF3}"/>
              </a:ext>
            </a:extLst>
          </p:cNvPr>
          <p:cNvSpPr txBox="1"/>
          <p:nvPr/>
        </p:nvSpPr>
        <p:spPr>
          <a:xfrm>
            <a:off x="793742" y="2730637"/>
            <a:ext cx="65175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64 CONSTANT #squares  .game</a:t>
            </a:r>
            <a:br>
              <a:rPr lang="en-US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</a:br>
            <a:endParaRPr lang="en-US" sz="2400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r>
              <a:rPr lang="pl-PL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0 0 0 0 0 0 0 0 </a:t>
            </a:r>
          </a:p>
          <a:p>
            <a:r>
              <a:rPr lang="pl-PL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0 0 0 0 0 0 0 0 </a:t>
            </a:r>
          </a:p>
          <a:p>
            <a:r>
              <a:rPr lang="pl-PL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0 0 0 0 0 0 0 0 </a:t>
            </a:r>
          </a:p>
          <a:p>
            <a:r>
              <a:rPr lang="pl-PL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0 0 0 0 0 0 0 0 </a:t>
            </a:r>
          </a:p>
          <a:p>
            <a:r>
              <a:rPr lang="pl-PL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0 0 0 0 0 0 0 0 </a:t>
            </a:r>
          </a:p>
          <a:p>
            <a:r>
              <a:rPr lang="pl-PL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0 0 0 0 0 0 0 0 </a:t>
            </a:r>
          </a:p>
          <a:p>
            <a:r>
              <a:rPr lang="pl-PL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0 0 0 0 0 0 0 0 </a:t>
            </a:r>
          </a:p>
          <a:p>
            <a:r>
              <a:rPr lang="pl-PL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0 0 0 0 0 0 0 0 </a:t>
            </a:r>
            <a:r>
              <a:rPr lang="en-US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</a:t>
            </a:r>
            <a:r>
              <a:rPr lang="pl-PL" sz="2400" dirty="0"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ok</a:t>
            </a:r>
            <a:endParaRPr lang="en-US" sz="2400" dirty="0">
              <a:latin typeface="Fixedsys Excelsior 3.01" panose="020B0600070702040204" pitchFamily="34" charset="-120"/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86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And . .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1170639" y="1697757"/>
            <a:ext cx="6977390" cy="34624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D00000"/>
                </a:solidFill>
              </a:rPr>
              <a:t>I’ll formally apply a four level process many already use. But they often do it mentally and may skip some steps.</a:t>
            </a:r>
          </a:p>
          <a:p>
            <a:pPr>
              <a:spcAft>
                <a:spcPts val="1800"/>
              </a:spcAft>
            </a:pPr>
            <a:r>
              <a:rPr lang="en-US" sz="3400" dirty="0">
                <a:solidFill>
                  <a:srgbClr val="0070C0"/>
                </a:solidFill>
              </a:rPr>
              <a:t>Old timers already follow this process but may find the specific methods interesting.</a:t>
            </a:r>
          </a:p>
        </p:txBody>
      </p:sp>
    </p:spTree>
    <p:extLst>
      <p:ext uri="{BB962C8B-B14F-4D97-AF65-F5344CB8AC3E}">
        <p14:creationId xmlns:p14="http://schemas.microsoft.com/office/powerpoint/2010/main" val="32776023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The Future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339048"/>
            <a:ext cx="6977390" cy="36009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Change </a:t>
            </a:r>
            <a:r>
              <a:rPr lang="en-US" sz="2800" dirty="0">
                <a:solidFill>
                  <a:srgbClr val="009644"/>
                </a:solidFill>
              </a:rPr>
              <a:t>square@</a:t>
            </a:r>
            <a:r>
              <a:rPr lang="en-US" sz="2800" dirty="0">
                <a:solidFill>
                  <a:srgbClr val="D00000"/>
                </a:solidFill>
              </a:rPr>
              <a:t> and </a:t>
            </a:r>
            <a:r>
              <a:rPr lang="en-US" sz="2800" dirty="0">
                <a:solidFill>
                  <a:srgbClr val="009644"/>
                </a:solidFill>
              </a:rPr>
              <a:t>square!</a:t>
            </a:r>
            <a:r>
              <a:rPr lang="en-US" sz="2800" dirty="0">
                <a:solidFill>
                  <a:srgbClr val="D00000"/>
                </a:solidFill>
              </a:rPr>
              <a:t> to use byte storage rather than cell storage.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square!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action rot  1-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c!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;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: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square@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 action swap 1-  </a:t>
            </a:r>
            <a:r>
              <a:rPr lang="en-US" sz="2800" dirty="0">
                <a:solidFill>
                  <a:srgbClr val="009644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c@</a:t>
            </a:r>
            <a:r>
              <a:rPr lang="en-US" sz="2800" dirty="0">
                <a:solidFill>
                  <a:srgbClr val="D00000"/>
                </a:solidFill>
                <a:latin typeface="Fixedsys Excelsior 3.01" panose="020B0600070702040204" pitchFamily="34" charset="-120"/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 ;</a:t>
            </a:r>
          </a:p>
          <a:p>
            <a:pPr>
              <a:spcAft>
                <a:spcPts val="1800"/>
              </a:spcAft>
            </a:pPr>
            <a:endParaRPr lang="en-US" sz="2800" dirty="0">
              <a:solidFill>
                <a:srgbClr val="D00000"/>
              </a:solidFill>
              <a:ea typeface="Fixedsys Excelsior 3.01" panose="020B0600070702040204" pitchFamily="34" charset="-120"/>
              <a:cs typeface="Fixedsys Excelsior 3.01" panose="020B0600070702040204" pitchFamily="34" charset="-120"/>
            </a:endParaRP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  <a:ea typeface="Fixedsys Excelsior 3.01" panose="020B0600070702040204" pitchFamily="34" charset="-120"/>
                <a:cs typeface="Fixedsys Excelsior 3.01" panose="020B0600070702040204" pitchFamily="34" charset="-120"/>
              </a:rPr>
              <a:t>This flexibility is one of the features of Forth.</a:t>
            </a:r>
          </a:p>
        </p:txBody>
      </p:sp>
    </p:spTree>
    <p:extLst>
      <p:ext uri="{BB962C8B-B14F-4D97-AF65-F5344CB8AC3E}">
        <p14:creationId xmlns:p14="http://schemas.microsoft.com/office/powerpoint/2010/main" val="12137206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339048"/>
            <a:ext cx="697739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We could have written ‘full-game’ as one huge, integral program. Often done in other languages.</a:t>
            </a:r>
          </a:p>
        </p:txBody>
      </p:sp>
    </p:spTree>
    <p:extLst>
      <p:ext uri="{BB962C8B-B14F-4D97-AF65-F5344CB8AC3E}">
        <p14:creationId xmlns:p14="http://schemas.microsoft.com/office/powerpoint/2010/main" val="40782156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339048"/>
            <a:ext cx="697739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We could have written ‘full-game’ as one huge, integral program. Often done in other languages.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By breaking into many small words we have created the beginning of a game language.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And facilitated testing.</a:t>
            </a:r>
          </a:p>
        </p:txBody>
      </p:sp>
    </p:spTree>
    <p:extLst>
      <p:ext uri="{BB962C8B-B14F-4D97-AF65-F5344CB8AC3E}">
        <p14:creationId xmlns:p14="http://schemas.microsoft.com/office/powerpoint/2010/main" val="17601192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793742" y="1339048"/>
            <a:ext cx="6977390" cy="46628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We could have written ‘full-game’ as one huge, integral program. Often done in other languages.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By breaking into many small words we have created the beginning of a game language.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And facilitated testing.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D00000"/>
                </a:solidFill>
              </a:rPr>
              <a:t>This program was ripped up and re-written three times bouncing between top-level and primitive words.  My guidance: Just jump in.</a:t>
            </a:r>
          </a:p>
        </p:txBody>
      </p:sp>
    </p:spTree>
    <p:extLst>
      <p:ext uri="{BB962C8B-B14F-4D97-AF65-F5344CB8AC3E}">
        <p14:creationId xmlns:p14="http://schemas.microsoft.com/office/powerpoint/2010/main" val="19119683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A466-38D0-4DE6-B3A9-A744928E2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hlinkClick r:id="rId2"/>
              </a:rPr>
              <a:t>https://github.com/BillRagsdale/Matrix-Forth-Wordset</a:t>
            </a:r>
            <a:endParaRPr lang="en-US" sz="4400" dirty="0"/>
          </a:p>
          <a:p>
            <a:endParaRPr lang="en-US" sz="4400" dirty="0"/>
          </a:p>
          <a:p>
            <a:r>
              <a:rPr lang="en-US" sz="4400" dirty="0">
                <a:hlinkClick r:id="rId3"/>
              </a:rPr>
              <a:t>https://github.com/BillRagsdale/WIN32Forth-Guide</a:t>
            </a:r>
            <a:endParaRPr lang="en-US" sz="44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E5D2C-9D48-4349-ABC5-8149A4F8C91A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006213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648916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 IN BLUE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824137"/>
            <a:ext cx="7505926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   IN GREEN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604053" y="3154949"/>
            <a:ext cx="7437832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IN RED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702140" y="4485761"/>
            <a:ext cx="7241658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  <a:br>
              <a:rPr lang="en-US" sz="20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.action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IN BLACK</a:t>
            </a:r>
          </a:p>
        </p:txBody>
      </p:sp>
    </p:spTree>
    <p:extLst>
      <p:ext uri="{BB962C8B-B14F-4D97-AF65-F5344CB8AC3E}">
        <p14:creationId xmlns:p14="http://schemas.microsoft.com/office/powerpoint/2010/main" val="16762399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570006" y="437480"/>
            <a:ext cx="7505926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</a:rPr>
              <a:t>Discovery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70C0"/>
                </a:solidFill>
              </a:rPr>
              <a:t> IN BLUE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94A67-0C79-4D39-A568-8268B412C2D2}"/>
              </a:ext>
            </a:extLst>
          </p:cNvPr>
          <p:cNvSpPr txBox="1"/>
          <p:nvPr/>
        </p:nvSpPr>
        <p:spPr>
          <a:xfrm flipH="1">
            <a:off x="570006" y="1824137"/>
            <a:ext cx="7505926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9644"/>
                </a:solidFill>
              </a:rPr>
              <a:t>Design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9644"/>
                </a:solidFill>
              </a:rPr>
              <a:t>   IN GREEN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F01A-B7BB-49A7-8D6B-30BD3F6AAE0C}"/>
              </a:ext>
            </a:extLst>
          </p:cNvPr>
          <p:cNvSpPr txBox="1"/>
          <p:nvPr/>
        </p:nvSpPr>
        <p:spPr>
          <a:xfrm flipH="1">
            <a:off x="604053" y="3154949"/>
            <a:ext cx="7437832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C00000"/>
                </a:solidFill>
                <a:latin typeface="FixedsysTTF" panose="02000009000000000000" pitchFamily="49" charset="0"/>
              </a:rPr>
              <a:t>Code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C00000"/>
                </a:solidFill>
                <a:latin typeface="FixedsysTTF" panose="02000009000000000000" pitchFamily="49" charset="0"/>
              </a:rPr>
              <a:t>IN RED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BF283-CB64-4702-A053-C4D15E0C6E37}"/>
              </a:ext>
            </a:extLst>
          </p:cNvPr>
          <p:cNvSpPr txBox="1"/>
          <p:nvPr/>
        </p:nvSpPr>
        <p:spPr>
          <a:xfrm flipH="1">
            <a:off x="702140" y="4485761"/>
            <a:ext cx="7241658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>
                <a:latin typeface="FixedsysTTF" panose="02000009000000000000" pitchFamily="49" charset="0"/>
              </a:rPr>
              <a:t>Test</a:t>
            </a:r>
            <a:br>
              <a:rPr lang="en-US" sz="20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.action</a:t>
            </a:r>
            <a:br>
              <a:rPr lang="en-US" sz="2800" dirty="0">
                <a:latin typeface="FixedsysTTF" panose="02000009000000000000" pitchFamily="49" charset="0"/>
              </a:rPr>
            </a:br>
            <a:r>
              <a:rPr lang="en-US" sz="2800" dirty="0">
                <a:latin typeface="FixedsysTTF" panose="02000009000000000000" pitchFamily="49" charset="0"/>
              </a:rPr>
              <a:t>IN BLACK</a:t>
            </a:r>
          </a:p>
        </p:txBody>
      </p:sp>
    </p:spTree>
    <p:extLst>
      <p:ext uri="{BB962C8B-B14F-4D97-AF65-F5344CB8AC3E}">
        <p14:creationId xmlns:p14="http://schemas.microsoft.com/office/powerpoint/2010/main" val="39662594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Style 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87D43-EE6E-4D97-9881-02EF1F9A4705}"/>
              </a:ext>
            </a:extLst>
          </p:cNvPr>
          <p:cNvSpPr txBox="1"/>
          <p:nvPr/>
        </p:nvSpPr>
        <p:spPr>
          <a:xfrm>
            <a:off x="4684235" y="3532782"/>
            <a:ext cx="5344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95A8A-7B33-47C3-9FDE-3C45B363EC55}"/>
              </a:ext>
            </a:extLst>
          </p:cNvPr>
          <p:cNvSpPr txBox="1"/>
          <p:nvPr/>
        </p:nvSpPr>
        <p:spPr>
          <a:xfrm>
            <a:off x="3600767" y="3522334"/>
            <a:ext cx="5344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87C6C0-AFBE-4FFD-98FC-9BBF48001782}"/>
              </a:ext>
            </a:extLst>
          </p:cNvPr>
          <p:cNvCxnSpPr>
            <a:cxnSpLocks/>
          </p:cNvCxnSpPr>
          <p:nvPr/>
        </p:nvCxnSpPr>
        <p:spPr>
          <a:xfrm flipH="1" flipV="1">
            <a:off x="4389325" y="3791637"/>
            <a:ext cx="736566" cy="28342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98940E-F524-4291-80EB-CD06B77E176E}"/>
              </a:ext>
            </a:extLst>
          </p:cNvPr>
          <p:cNvCxnSpPr>
            <a:cxnSpLocks/>
          </p:cNvCxnSpPr>
          <p:nvPr/>
        </p:nvCxnSpPr>
        <p:spPr>
          <a:xfrm flipH="1">
            <a:off x="4401748" y="2958764"/>
            <a:ext cx="24633" cy="84292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A11DC8-1B50-466C-ADDF-642E3B82206D}"/>
              </a:ext>
            </a:extLst>
          </p:cNvPr>
          <p:cNvCxnSpPr>
            <a:cxnSpLocks/>
          </p:cNvCxnSpPr>
          <p:nvPr/>
        </p:nvCxnSpPr>
        <p:spPr>
          <a:xfrm flipV="1">
            <a:off x="3811996" y="3788077"/>
            <a:ext cx="590660" cy="2560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42AF5C-C403-4046-9A9E-3E36D9089EFF}"/>
              </a:ext>
            </a:extLst>
          </p:cNvPr>
          <p:cNvCxnSpPr>
            <a:cxnSpLocks/>
          </p:cNvCxnSpPr>
          <p:nvPr/>
        </p:nvCxnSpPr>
        <p:spPr>
          <a:xfrm flipV="1">
            <a:off x="4454899" y="5211463"/>
            <a:ext cx="670991" cy="27693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33FC12-94B8-4AB8-BCE5-A885F68E8FCC}"/>
              </a:ext>
            </a:extLst>
          </p:cNvPr>
          <p:cNvCxnSpPr>
            <a:cxnSpLocks/>
          </p:cNvCxnSpPr>
          <p:nvPr/>
        </p:nvCxnSpPr>
        <p:spPr>
          <a:xfrm flipH="1" flipV="1">
            <a:off x="3811995" y="5211463"/>
            <a:ext cx="649756" cy="27693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D9A3DC-2451-44BC-B00B-044AB3158DB8}"/>
              </a:ext>
            </a:extLst>
          </p:cNvPr>
          <p:cNvCxnSpPr>
            <a:cxnSpLocks/>
          </p:cNvCxnSpPr>
          <p:nvPr/>
        </p:nvCxnSpPr>
        <p:spPr>
          <a:xfrm flipH="1">
            <a:off x="4454899" y="5486785"/>
            <a:ext cx="6852" cy="80700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35EEDD-977D-4FC0-96B2-F1F8F0D41C82}"/>
              </a:ext>
            </a:extLst>
          </p:cNvPr>
          <p:cNvCxnSpPr>
            <a:cxnSpLocks/>
          </p:cNvCxnSpPr>
          <p:nvPr/>
        </p:nvCxnSpPr>
        <p:spPr>
          <a:xfrm flipH="1" flipV="1">
            <a:off x="1424878" y="2029495"/>
            <a:ext cx="963253" cy="5945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FD6F0B-6894-4FF2-A0AA-06769A080B9A}"/>
              </a:ext>
            </a:extLst>
          </p:cNvPr>
          <p:cNvCxnSpPr>
            <a:cxnSpLocks/>
          </p:cNvCxnSpPr>
          <p:nvPr/>
        </p:nvCxnSpPr>
        <p:spPr>
          <a:xfrm flipH="1">
            <a:off x="1297172" y="893949"/>
            <a:ext cx="2952" cy="448835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1B8477-5256-437A-9CF1-C4395DB02650}"/>
              </a:ext>
            </a:extLst>
          </p:cNvPr>
          <p:cNvCxnSpPr>
            <a:cxnSpLocks/>
          </p:cNvCxnSpPr>
          <p:nvPr/>
        </p:nvCxnSpPr>
        <p:spPr>
          <a:xfrm>
            <a:off x="2401189" y="2064829"/>
            <a:ext cx="0" cy="217797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4BF25710-4551-4E75-B61A-4D81535F188F}"/>
              </a:ext>
            </a:extLst>
          </p:cNvPr>
          <p:cNvSpPr/>
          <p:nvPr/>
        </p:nvSpPr>
        <p:spPr>
          <a:xfrm>
            <a:off x="1185431" y="1939356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07A5D6-D7F4-4E36-B895-F2ADAA5BE76A}"/>
              </a:ext>
            </a:extLst>
          </p:cNvPr>
          <p:cNvCxnSpPr>
            <a:cxnSpLocks/>
          </p:cNvCxnSpPr>
          <p:nvPr/>
        </p:nvCxnSpPr>
        <p:spPr>
          <a:xfrm flipH="1" flipV="1">
            <a:off x="2563617" y="2950008"/>
            <a:ext cx="1862764" cy="875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Summing Junction 20">
            <a:extLst>
              <a:ext uri="{FF2B5EF4-FFF2-40B4-BE49-F238E27FC236}">
                <a16:creationId xmlns:a16="http://schemas.microsoft.com/office/drawing/2014/main" id="{EF474033-F602-4F4A-92E2-1A0D7FC8C92E}"/>
              </a:ext>
            </a:extLst>
          </p:cNvPr>
          <p:cNvSpPr/>
          <p:nvPr/>
        </p:nvSpPr>
        <p:spPr>
          <a:xfrm>
            <a:off x="2308476" y="2859869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ACDBA0-C6B5-4A16-A0AC-D73464B5598B}"/>
              </a:ext>
            </a:extLst>
          </p:cNvPr>
          <p:cNvSpPr/>
          <p:nvPr/>
        </p:nvSpPr>
        <p:spPr>
          <a:xfrm>
            <a:off x="4357487" y="6270338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38FA76-2C0C-46ED-A85C-5C223D8C9C2B}"/>
              </a:ext>
            </a:extLst>
          </p:cNvPr>
          <p:cNvCxnSpPr>
            <a:cxnSpLocks/>
          </p:cNvCxnSpPr>
          <p:nvPr/>
        </p:nvCxnSpPr>
        <p:spPr>
          <a:xfrm flipV="1">
            <a:off x="3811995" y="4025727"/>
            <a:ext cx="1" cy="118573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B802070-185B-4CF0-85A8-4727DA82AE98}"/>
              </a:ext>
            </a:extLst>
          </p:cNvPr>
          <p:cNvSpPr/>
          <p:nvPr/>
        </p:nvSpPr>
        <p:spPr>
          <a:xfrm>
            <a:off x="2291850" y="4217045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AA7CD3-1BEB-4094-AC62-2E69369F8A0A}"/>
              </a:ext>
            </a:extLst>
          </p:cNvPr>
          <p:cNvCxnSpPr>
            <a:cxnSpLocks/>
          </p:cNvCxnSpPr>
          <p:nvPr/>
        </p:nvCxnSpPr>
        <p:spPr>
          <a:xfrm flipV="1">
            <a:off x="5106987" y="4075064"/>
            <a:ext cx="11034" cy="1136399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7F12CC-A382-4DF5-B4A3-05E75B700F88}"/>
              </a:ext>
            </a:extLst>
          </p:cNvPr>
          <p:cNvSpPr txBox="1"/>
          <p:nvPr/>
        </p:nvSpPr>
        <p:spPr>
          <a:xfrm>
            <a:off x="327732" y="1212759"/>
            <a:ext cx="19193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over 6 weeks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3B1CA0-0964-4815-B8B4-03EDE305B6D4}"/>
              </a:ext>
            </a:extLst>
          </p:cNvPr>
          <p:cNvSpPr txBox="1"/>
          <p:nvPr/>
        </p:nvSpPr>
        <p:spPr>
          <a:xfrm>
            <a:off x="1575530" y="2252024"/>
            <a:ext cx="16436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over 7days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C71695-2909-4F16-83DF-20C5D6CC3037}"/>
              </a:ext>
            </a:extLst>
          </p:cNvPr>
          <p:cNvSpPr txBox="1"/>
          <p:nvPr/>
        </p:nvSpPr>
        <p:spPr>
          <a:xfrm>
            <a:off x="3387991" y="3135355"/>
            <a:ext cx="211236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valid day?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E84896-4DE2-4352-83BE-D362B65B587E}"/>
              </a:ext>
            </a:extLst>
          </p:cNvPr>
          <p:cNvSpPr txBox="1"/>
          <p:nvPr/>
        </p:nvSpPr>
        <p:spPr>
          <a:xfrm>
            <a:off x="4337292" y="4242805"/>
            <a:ext cx="16538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date &amp; minutes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B99126-571E-40E9-BF47-165D796DC773}"/>
              </a:ext>
            </a:extLst>
          </p:cNvPr>
          <p:cNvSpPr txBox="1"/>
          <p:nvPr/>
        </p:nvSpPr>
        <p:spPr>
          <a:xfrm>
            <a:off x="3231251" y="4383597"/>
            <a:ext cx="11761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blanks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667C89-F0A5-473F-B4E9-D2BD84FF2540}"/>
              </a:ext>
            </a:extLst>
          </p:cNvPr>
          <p:cNvSpPr txBox="1"/>
          <p:nvPr/>
        </p:nvSpPr>
        <p:spPr>
          <a:xfrm>
            <a:off x="3398715" y="5604483"/>
            <a:ext cx="211236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next day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DD98B0-B0F2-421A-9B86-35695BC865DF}"/>
              </a:ext>
            </a:extLst>
          </p:cNvPr>
          <p:cNvSpPr txBox="1"/>
          <p:nvPr/>
        </p:nvSpPr>
        <p:spPr>
          <a:xfrm>
            <a:off x="1623817" y="3422904"/>
            <a:ext cx="15436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next week</a:t>
            </a:r>
          </a:p>
        </p:txBody>
      </p:sp>
    </p:spTree>
    <p:extLst>
      <p:ext uri="{BB962C8B-B14F-4D97-AF65-F5344CB8AC3E}">
        <p14:creationId xmlns:p14="http://schemas.microsoft.com/office/powerpoint/2010/main" val="5429441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Full Game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87C6C0-AFBE-4FFD-98FC-9BBF48001782}"/>
              </a:ext>
            </a:extLst>
          </p:cNvPr>
          <p:cNvCxnSpPr>
            <a:cxnSpLocks/>
          </p:cNvCxnSpPr>
          <p:nvPr/>
        </p:nvCxnSpPr>
        <p:spPr>
          <a:xfrm flipH="1" flipV="1">
            <a:off x="4946073" y="4565448"/>
            <a:ext cx="736566" cy="28342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A11DC8-1B50-466C-ADDF-642E3B82206D}"/>
              </a:ext>
            </a:extLst>
          </p:cNvPr>
          <p:cNvCxnSpPr>
            <a:cxnSpLocks/>
          </p:cNvCxnSpPr>
          <p:nvPr/>
        </p:nvCxnSpPr>
        <p:spPr>
          <a:xfrm flipV="1">
            <a:off x="4368744" y="4561888"/>
            <a:ext cx="590660" cy="2560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D9A3DC-2451-44BC-B00B-044AB3158DB8}"/>
              </a:ext>
            </a:extLst>
          </p:cNvPr>
          <p:cNvCxnSpPr>
            <a:cxnSpLocks/>
          </p:cNvCxnSpPr>
          <p:nvPr/>
        </p:nvCxnSpPr>
        <p:spPr>
          <a:xfrm flipH="1">
            <a:off x="1306011" y="5517763"/>
            <a:ext cx="3062733" cy="85481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35EEDD-977D-4FC0-96B2-F1F8F0D41C82}"/>
              </a:ext>
            </a:extLst>
          </p:cNvPr>
          <p:cNvCxnSpPr>
            <a:cxnSpLocks/>
          </p:cNvCxnSpPr>
          <p:nvPr/>
        </p:nvCxnSpPr>
        <p:spPr>
          <a:xfrm flipH="1">
            <a:off x="1434607" y="1890332"/>
            <a:ext cx="2786350" cy="1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FD6F0B-6894-4FF2-A0AA-06769A080B9A}"/>
              </a:ext>
            </a:extLst>
          </p:cNvPr>
          <p:cNvCxnSpPr>
            <a:cxnSpLocks/>
          </p:cNvCxnSpPr>
          <p:nvPr/>
        </p:nvCxnSpPr>
        <p:spPr>
          <a:xfrm>
            <a:off x="1287801" y="486383"/>
            <a:ext cx="20376" cy="627434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4BF25710-4551-4E75-B61A-4D81535F188F}"/>
              </a:ext>
            </a:extLst>
          </p:cNvPr>
          <p:cNvSpPr/>
          <p:nvPr/>
        </p:nvSpPr>
        <p:spPr>
          <a:xfrm>
            <a:off x="1195159" y="1800193"/>
            <a:ext cx="229387" cy="180279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ACDBA0-C6B5-4A16-A0AC-D73464B5598B}"/>
              </a:ext>
            </a:extLst>
          </p:cNvPr>
          <p:cNvSpPr/>
          <p:nvPr/>
        </p:nvSpPr>
        <p:spPr>
          <a:xfrm>
            <a:off x="5578375" y="5488660"/>
            <a:ext cx="208528" cy="18883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38FA76-2C0C-46ED-A85C-5C223D8C9C2B}"/>
              </a:ext>
            </a:extLst>
          </p:cNvPr>
          <p:cNvCxnSpPr>
            <a:cxnSpLocks/>
          </p:cNvCxnSpPr>
          <p:nvPr/>
        </p:nvCxnSpPr>
        <p:spPr>
          <a:xfrm flipV="1">
            <a:off x="4368744" y="4799539"/>
            <a:ext cx="0" cy="72574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AA7CD3-1BEB-4094-AC62-2E69369F8A0A}"/>
              </a:ext>
            </a:extLst>
          </p:cNvPr>
          <p:cNvCxnSpPr>
            <a:cxnSpLocks/>
          </p:cNvCxnSpPr>
          <p:nvPr/>
        </p:nvCxnSpPr>
        <p:spPr>
          <a:xfrm flipV="1">
            <a:off x="5674769" y="4848876"/>
            <a:ext cx="0" cy="67640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7F12CC-A382-4DF5-B4A3-05E75B700F88}"/>
              </a:ext>
            </a:extLst>
          </p:cNvPr>
          <p:cNvSpPr txBox="1"/>
          <p:nvPr/>
        </p:nvSpPr>
        <p:spPr>
          <a:xfrm>
            <a:off x="318393" y="724124"/>
            <a:ext cx="191935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clear squares</a:t>
            </a:r>
          </a:p>
          <a:p>
            <a:pPr algn="ctr"/>
            <a:r>
              <a:rPr lang="en-US" sz="2400" dirty="0" err="1">
                <a:solidFill>
                  <a:srgbClr val="FF0000"/>
                </a:solidFill>
              </a:rPr>
              <a:t>unplayed</a:t>
            </a:r>
            <a:r>
              <a:rPr lang="en-US" sz="2400" dirty="0">
                <a:solidFill>
                  <a:srgbClr val="FF0000"/>
                </a:solidFill>
              </a:rPr>
              <a:t> = 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B99126-571E-40E9-BF47-165D796DC773}"/>
              </a:ext>
            </a:extLst>
          </p:cNvPr>
          <p:cNvSpPr txBox="1"/>
          <p:nvPr/>
        </p:nvSpPr>
        <p:spPr>
          <a:xfrm>
            <a:off x="5598109" y="5046552"/>
            <a:ext cx="117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UNTIL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667C89-F0A5-473F-B4E9-D2BD84FF2540}"/>
              </a:ext>
            </a:extLst>
          </p:cNvPr>
          <p:cNvSpPr txBox="1"/>
          <p:nvPr/>
        </p:nvSpPr>
        <p:spPr>
          <a:xfrm>
            <a:off x="3785221" y="4951282"/>
            <a:ext cx="11306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exit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481FD-FDB0-478D-B331-EF053FD7CF66}"/>
              </a:ext>
            </a:extLst>
          </p:cNvPr>
          <p:cNvSpPr txBox="1"/>
          <p:nvPr/>
        </p:nvSpPr>
        <p:spPr>
          <a:xfrm>
            <a:off x="2063777" y="1392030"/>
            <a:ext cx="15436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BEGIN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8DA06C-6F43-4A49-B2ED-048AE1E4584A}"/>
              </a:ext>
            </a:extLst>
          </p:cNvPr>
          <p:cNvCxnSpPr>
            <a:cxnSpLocks/>
          </p:cNvCxnSpPr>
          <p:nvPr/>
        </p:nvCxnSpPr>
        <p:spPr>
          <a:xfrm flipH="1" flipV="1">
            <a:off x="4190051" y="3058372"/>
            <a:ext cx="736566" cy="28342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A5E76-2D64-41FB-889C-D3849B308692}"/>
              </a:ext>
            </a:extLst>
          </p:cNvPr>
          <p:cNvCxnSpPr>
            <a:cxnSpLocks/>
          </p:cNvCxnSpPr>
          <p:nvPr/>
        </p:nvCxnSpPr>
        <p:spPr>
          <a:xfrm>
            <a:off x="4188908" y="1890332"/>
            <a:ext cx="14629" cy="118665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F65198-6A51-4BE8-84D7-6A390A441B1C}"/>
              </a:ext>
            </a:extLst>
          </p:cNvPr>
          <p:cNvCxnSpPr>
            <a:cxnSpLocks/>
          </p:cNvCxnSpPr>
          <p:nvPr/>
        </p:nvCxnSpPr>
        <p:spPr>
          <a:xfrm flipV="1">
            <a:off x="3612722" y="3054812"/>
            <a:ext cx="590660" cy="2560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E9431B-1F68-4301-9372-BDB87C73C36B}"/>
              </a:ext>
            </a:extLst>
          </p:cNvPr>
          <p:cNvCxnSpPr>
            <a:cxnSpLocks/>
          </p:cNvCxnSpPr>
          <p:nvPr/>
        </p:nvCxnSpPr>
        <p:spPr>
          <a:xfrm flipV="1">
            <a:off x="3592806" y="3321862"/>
            <a:ext cx="19762" cy="78719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46DEA6-5A7F-4CA4-9A54-9D6690E06994}"/>
              </a:ext>
            </a:extLst>
          </p:cNvPr>
          <p:cNvCxnSpPr>
            <a:cxnSpLocks/>
          </p:cNvCxnSpPr>
          <p:nvPr/>
        </p:nvCxnSpPr>
        <p:spPr>
          <a:xfrm flipH="1" flipV="1">
            <a:off x="4918750" y="3341802"/>
            <a:ext cx="27323" cy="12200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F4F15DE-0064-4534-942B-BCF968D0495A}"/>
              </a:ext>
            </a:extLst>
          </p:cNvPr>
          <p:cNvSpPr txBox="1"/>
          <p:nvPr/>
        </p:nvSpPr>
        <p:spPr>
          <a:xfrm>
            <a:off x="3118318" y="2075806"/>
            <a:ext cx="211236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show board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accept key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434AEE-7C3A-4C5E-B202-A3D3B62D0773}"/>
              </a:ext>
            </a:extLst>
          </p:cNvPr>
          <p:cNvSpPr txBox="1"/>
          <p:nvPr/>
        </p:nvSpPr>
        <p:spPr>
          <a:xfrm>
            <a:off x="3019318" y="3456360"/>
            <a:ext cx="11761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exit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DC8986-6568-4FB1-AC4C-A751820A6534}"/>
              </a:ext>
            </a:extLst>
          </p:cNvPr>
          <p:cNvSpPr txBox="1"/>
          <p:nvPr/>
        </p:nvSpPr>
        <p:spPr>
          <a:xfrm>
            <a:off x="2817751" y="2810430"/>
            <a:ext cx="109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escape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0753C7C-5B0B-432C-BC3D-AA8FA53AF5AC}"/>
              </a:ext>
            </a:extLst>
          </p:cNvPr>
          <p:cNvCxnSpPr>
            <a:cxnSpLocks/>
          </p:cNvCxnSpPr>
          <p:nvPr/>
        </p:nvCxnSpPr>
        <p:spPr>
          <a:xfrm flipV="1">
            <a:off x="1286554" y="4097224"/>
            <a:ext cx="2279183" cy="65629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E84896-4DE2-4352-83BE-D362B65B587E}"/>
              </a:ext>
            </a:extLst>
          </p:cNvPr>
          <p:cNvSpPr txBox="1"/>
          <p:nvPr/>
        </p:nvSpPr>
        <p:spPr>
          <a:xfrm>
            <a:off x="4038309" y="3510054"/>
            <a:ext cx="179122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place play</a:t>
            </a:r>
          </a:p>
          <a:p>
            <a:pPr algn="ctr"/>
            <a:r>
              <a:rPr lang="en-US" sz="2400" dirty="0" err="1">
                <a:solidFill>
                  <a:srgbClr val="FF0000"/>
                </a:solidFill>
              </a:rPr>
              <a:t>unplayed</a:t>
            </a:r>
            <a:r>
              <a:rPr lang="en-US" sz="2400" dirty="0">
                <a:solidFill>
                  <a:srgbClr val="FF0000"/>
                </a:solidFill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201175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E2EC51-0B8C-494A-905F-1D1E9DA91ED2}"/>
              </a:ext>
            </a:extLst>
          </p:cNvPr>
          <p:cNvSpPr txBox="1"/>
          <p:nvPr/>
        </p:nvSpPr>
        <p:spPr>
          <a:xfrm>
            <a:off x="708675" y="341711"/>
            <a:ext cx="7147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Style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8C48A-61A6-4FF3-8D54-BA2DB0084CCE}"/>
              </a:ext>
            </a:extLst>
          </p:cNvPr>
          <p:cNvSpPr txBox="1"/>
          <p:nvPr/>
        </p:nvSpPr>
        <p:spPr>
          <a:xfrm flipH="1">
            <a:off x="878809" y="1313992"/>
            <a:ext cx="6977390" cy="18004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These days available memory is huge and computers are blindly fast.</a:t>
            </a:r>
          </a:p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D00000"/>
                </a:solidFill>
              </a:rPr>
              <a:t>So . . .</a:t>
            </a:r>
          </a:p>
        </p:txBody>
      </p:sp>
    </p:spTree>
    <p:extLst>
      <p:ext uri="{BB962C8B-B14F-4D97-AF65-F5344CB8AC3E}">
        <p14:creationId xmlns:p14="http://schemas.microsoft.com/office/powerpoint/2010/main" val="274842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4938</TotalTime>
  <Words>4359</Words>
  <Application>Microsoft Office PowerPoint</Application>
  <PresentationFormat>On-screen Show (4:3)</PresentationFormat>
  <Paragraphs>370</Paragraphs>
  <Slides>89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Fixedsys Excelsior 3.01</vt:lpstr>
      <vt:lpstr>Arial</vt:lpstr>
      <vt:lpstr>Calibri</vt:lpstr>
      <vt:lpstr>Calibri Light</vt:lpstr>
      <vt:lpstr>FixedsysTTF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Ragsdale</dc:creator>
  <cp:lastModifiedBy>Bill Ragsdale</cp:lastModifiedBy>
  <cp:revision>230</cp:revision>
  <cp:lastPrinted>2020-08-20T20:34:38Z</cp:lastPrinted>
  <dcterms:created xsi:type="dcterms:W3CDTF">2020-08-14T15:59:26Z</dcterms:created>
  <dcterms:modified xsi:type="dcterms:W3CDTF">2021-03-13T00:55:06Z</dcterms:modified>
</cp:coreProperties>
</file>