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v" ContentType="video/x-ms-wm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5" r:id="rId2"/>
    <p:sldId id="444" r:id="rId3"/>
    <p:sldId id="507" r:id="rId4"/>
    <p:sldId id="508" r:id="rId5"/>
    <p:sldId id="382" r:id="rId6"/>
    <p:sldId id="368" r:id="rId7"/>
    <p:sldId id="436" r:id="rId8"/>
    <p:sldId id="477" r:id="rId9"/>
    <p:sldId id="479" r:id="rId10"/>
    <p:sldId id="478" r:id="rId11"/>
    <p:sldId id="482" r:id="rId12"/>
    <p:sldId id="504" r:id="rId13"/>
    <p:sldId id="484" r:id="rId14"/>
    <p:sldId id="485" r:id="rId15"/>
    <p:sldId id="500" r:id="rId16"/>
    <p:sldId id="486" r:id="rId17"/>
    <p:sldId id="487" r:id="rId18"/>
    <p:sldId id="488" r:id="rId19"/>
    <p:sldId id="489" r:id="rId20"/>
    <p:sldId id="491" r:id="rId21"/>
    <p:sldId id="493" r:id="rId22"/>
    <p:sldId id="492" r:id="rId23"/>
    <p:sldId id="501" r:id="rId24"/>
    <p:sldId id="393" r:id="rId25"/>
    <p:sldId id="503" r:id="rId26"/>
    <p:sldId id="494" r:id="rId27"/>
    <p:sldId id="502" r:id="rId28"/>
    <p:sldId id="498" r:id="rId29"/>
    <p:sldId id="506" r:id="rId30"/>
    <p:sldId id="497" r:id="rId31"/>
    <p:sldId id="446" r:id="rId32"/>
    <p:sldId id="431" r:id="rId33"/>
    <p:sldId id="428" r:id="rId34"/>
    <p:sldId id="499" r:id="rId35"/>
    <p:sldId id="476" r:id="rId36"/>
    <p:sldId id="457" r:id="rId37"/>
    <p:sldId id="442" r:id="rId38"/>
    <p:sldId id="510" r:id="rId39"/>
    <p:sldId id="509" r:id="rId40"/>
    <p:sldId id="359" r:id="rId41"/>
    <p:sldId id="434" r:id="rId42"/>
    <p:sldId id="490" r:id="rId43"/>
    <p:sldId id="495" r:id="rId44"/>
    <p:sldId id="505" r:id="rId45"/>
    <p:sldId id="429" r:id="rId46"/>
  </p:sldIdLst>
  <p:sldSz cx="9144000" cy="6858000" type="screen4x3"/>
  <p:notesSz cx="9313863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00"/>
    <a:srgbClr val="009644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95256" autoAdjust="0"/>
  </p:normalViewPr>
  <p:slideViewPr>
    <p:cSldViewPr snapToGrid="0">
      <p:cViewPr varScale="1">
        <p:scale>
          <a:sx n="79" d="100"/>
          <a:sy n="79" d="100"/>
        </p:scale>
        <p:origin x="1253" y="67"/>
      </p:cViewPr>
      <p:guideLst/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7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1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7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8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3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2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0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5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7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4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5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5297-0974-4489-9574-B639E8DE238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1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341CC1-C258-48DD-ADAA-28F76C8BEE36}"/>
              </a:ext>
            </a:extLst>
          </p:cNvPr>
          <p:cNvCxnSpPr>
            <a:cxnSpLocks/>
          </p:cNvCxnSpPr>
          <p:nvPr/>
        </p:nvCxnSpPr>
        <p:spPr>
          <a:xfrm flipH="1" flipV="1">
            <a:off x="3844673" y="4733955"/>
            <a:ext cx="736567" cy="28342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D0752A-F172-46E1-AAD7-3D1506BA65B6}"/>
              </a:ext>
            </a:extLst>
          </p:cNvPr>
          <p:cNvCxnSpPr>
            <a:cxnSpLocks/>
          </p:cNvCxnSpPr>
          <p:nvPr/>
        </p:nvCxnSpPr>
        <p:spPr>
          <a:xfrm flipH="1">
            <a:off x="3857096" y="4348172"/>
            <a:ext cx="909" cy="39583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B03E86-D365-48CD-9856-41E3DD3AE288}"/>
              </a:ext>
            </a:extLst>
          </p:cNvPr>
          <p:cNvCxnSpPr>
            <a:cxnSpLocks/>
          </p:cNvCxnSpPr>
          <p:nvPr/>
        </p:nvCxnSpPr>
        <p:spPr>
          <a:xfrm flipV="1">
            <a:off x="3267345" y="4730394"/>
            <a:ext cx="590660" cy="25606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542653-66A9-48DF-AC36-72EF86C9F7D3}"/>
              </a:ext>
            </a:extLst>
          </p:cNvPr>
          <p:cNvCxnSpPr>
            <a:cxnSpLocks/>
          </p:cNvCxnSpPr>
          <p:nvPr/>
        </p:nvCxnSpPr>
        <p:spPr>
          <a:xfrm flipV="1">
            <a:off x="3917532" y="5262628"/>
            <a:ext cx="670991" cy="27693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164FB8-B7FD-4ED8-AC99-B2CBE1603745}"/>
              </a:ext>
            </a:extLst>
          </p:cNvPr>
          <p:cNvCxnSpPr>
            <a:cxnSpLocks/>
          </p:cNvCxnSpPr>
          <p:nvPr/>
        </p:nvCxnSpPr>
        <p:spPr>
          <a:xfrm flipH="1" flipV="1">
            <a:off x="3274628" y="5262628"/>
            <a:ext cx="649756" cy="27693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B4DBFB-014B-45D0-872C-D0177530F2BA}"/>
              </a:ext>
            </a:extLst>
          </p:cNvPr>
          <p:cNvCxnSpPr>
            <a:cxnSpLocks/>
          </p:cNvCxnSpPr>
          <p:nvPr/>
        </p:nvCxnSpPr>
        <p:spPr>
          <a:xfrm>
            <a:off x="3924384" y="5537950"/>
            <a:ext cx="0" cy="51371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E64F6-04A8-4A3A-8638-3CD5205B7F35}"/>
              </a:ext>
            </a:extLst>
          </p:cNvPr>
          <p:cNvCxnSpPr>
            <a:cxnSpLocks/>
          </p:cNvCxnSpPr>
          <p:nvPr/>
        </p:nvCxnSpPr>
        <p:spPr>
          <a:xfrm flipH="1" flipV="1">
            <a:off x="1409988" y="4006865"/>
            <a:ext cx="963253" cy="5945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DE696D-0095-46B3-9A87-A8F9A9AC4412}"/>
              </a:ext>
            </a:extLst>
          </p:cNvPr>
          <p:cNvCxnSpPr>
            <a:cxnSpLocks/>
          </p:cNvCxnSpPr>
          <p:nvPr/>
        </p:nvCxnSpPr>
        <p:spPr>
          <a:xfrm>
            <a:off x="1297172" y="292963"/>
            <a:ext cx="0" cy="615991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EE92F7-0CA6-499D-B918-0839E9A717FF}"/>
              </a:ext>
            </a:extLst>
          </p:cNvPr>
          <p:cNvCxnSpPr>
            <a:cxnSpLocks/>
          </p:cNvCxnSpPr>
          <p:nvPr/>
        </p:nvCxnSpPr>
        <p:spPr>
          <a:xfrm flipH="1">
            <a:off x="2373241" y="4041427"/>
            <a:ext cx="1" cy="201023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Summing Junction 17">
            <a:extLst>
              <a:ext uri="{FF2B5EF4-FFF2-40B4-BE49-F238E27FC236}">
                <a16:creationId xmlns:a16="http://schemas.microsoft.com/office/drawing/2014/main" id="{07E6B96A-18BE-42C8-A73B-2FF2463090E2}"/>
              </a:ext>
            </a:extLst>
          </p:cNvPr>
          <p:cNvSpPr/>
          <p:nvPr/>
        </p:nvSpPr>
        <p:spPr>
          <a:xfrm>
            <a:off x="1170541" y="3916726"/>
            <a:ext cx="229387" cy="180279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D2F148-A753-48FC-BBE2-7C6F88347619}"/>
              </a:ext>
            </a:extLst>
          </p:cNvPr>
          <p:cNvCxnSpPr>
            <a:cxnSpLocks/>
            <a:endCxn id="20" idx="6"/>
          </p:cNvCxnSpPr>
          <p:nvPr/>
        </p:nvCxnSpPr>
        <p:spPr>
          <a:xfrm flipH="1" flipV="1">
            <a:off x="2503222" y="4339417"/>
            <a:ext cx="1341452" cy="875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Summing Junction 19">
            <a:extLst>
              <a:ext uri="{FF2B5EF4-FFF2-40B4-BE49-F238E27FC236}">
                <a16:creationId xmlns:a16="http://schemas.microsoft.com/office/drawing/2014/main" id="{7A5E71BC-3AB4-4479-B799-574057C19719}"/>
              </a:ext>
            </a:extLst>
          </p:cNvPr>
          <p:cNvSpPr/>
          <p:nvPr/>
        </p:nvSpPr>
        <p:spPr>
          <a:xfrm>
            <a:off x="2273835" y="4249277"/>
            <a:ext cx="229387" cy="180279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C54EC8-1E7B-495D-8B93-934898F3839D}"/>
              </a:ext>
            </a:extLst>
          </p:cNvPr>
          <p:cNvSpPr/>
          <p:nvPr/>
        </p:nvSpPr>
        <p:spPr>
          <a:xfrm>
            <a:off x="3792212" y="5957246"/>
            <a:ext cx="208528" cy="18883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7EAA35-E01C-4F8E-A06A-808017BFD588}"/>
              </a:ext>
            </a:extLst>
          </p:cNvPr>
          <p:cNvCxnSpPr>
            <a:cxnSpLocks/>
          </p:cNvCxnSpPr>
          <p:nvPr/>
        </p:nvCxnSpPr>
        <p:spPr>
          <a:xfrm flipH="1" flipV="1">
            <a:off x="3267344" y="4968043"/>
            <a:ext cx="7284" cy="29458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886F2D6-3216-4EEB-998D-DBADE0B02D9F}"/>
              </a:ext>
            </a:extLst>
          </p:cNvPr>
          <p:cNvSpPr/>
          <p:nvPr/>
        </p:nvSpPr>
        <p:spPr>
          <a:xfrm>
            <a:off x="2268977" y="6038945"/>
            <a:ext cx="208528" cy="18883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E94EBC-7DB9-4077-B674-E3AAA852B9C3}"/>
              </a:ext>
            </a:extLst>
          </p:cNvPr>
          <p:cNvCxnSpPr>
            <a:cxnSpLocks/>
          </p:cNvCxnSpPr>
          <p:nvPr/>
        </p:nvCxnSpPr>
        <p:spPr>
          <a:xfrm flipH="1" flipV="1">
            <a:off x="4582712" y="4993276"/>
            <a:ext cx="7284" cy="29458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4C5186-CF78-4B95-BD3A-9B8E5ADAEBF6}"/>
              </a:ext>
            </a:extLst>
          </p:cNvPr>
          <p:cNvSpPr txBox="1"/>
          <p:nvPr/>
        </p:nvSpPr>
        <p:spPr>
          <a:xfrm>
            <a:off x="4640058" y="1391797"/>
            <a:ext cx="40014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Learning Forth by Programming a Game</a:t>
            </a:r>
          </a:p>
          <a:p>
            <a:pPr algn="ctr"/>
            <a:endParaRPr lang="en-US" sz="3200" dirty="0">
              <a:solidFill>
                <a:srgbClr val="00B050"/>
              </a:solidFill>
            </a:endParaRPr>
          </a:p>
          <a:p>
            <a:pPr algn="ctr"/>
            <a:r>
              <a:rPr lang="en-US" sz="3200" dirty="0">
                <a:solidFill>
                  <a:srgbClr val="00B050"/>
                </a:solidFill>
              </a:rPr>
              <a:t>Forth2020</a:t>
            </a:r>
          </a:p>
          <a:p>
            <a:pPr algn="ctr"/>
            <a:r>
              <a:rPr lang="en-US" sz="3200" dirty="0">
                <a:solidFill>
                  <a:srgbClr val="00B050"/>
                </a:solidFill>
              </a:rPr>
              <a:t>April 10, 2021</a:t>
            </a:r>
          </a:p>
          <a:p>
            <a:pPr algn="ctr"/>
            <a:r>
              <a:rPr lang="en-US" sz="3200" dirty="0">
                <a:solidFill>
                  <a:srgbClr val="00B050"/>
                </a:solidFill>
              </a:rPr>
              <a:t>Bill Ragsdale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55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Some Data Structures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07396" y="1697757"/>
            <a:ext cx="7340633" cy="36317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400" dirty="0">
                <a:solidFill>
                  <a:srgbClr val="D00000"/>
                </a:solidFill>
              </a:rPr>
              <a:t>constant</a:t>
            </a:r>
          </a:p>
          <a:p>
            <a:pPr>
              <a:spcAft>
                <a:spcPts val="1800"/>
              </a:spcAft>
            </a:pPr>
            <a:r>
              <a:rPr lang="en-US" sz="3400" dirty="0">
                <a:solidFill>
                  <a:srgbClr val="D00000"/>
                </a:solidFill>
              </a:rPr>
              <a:t>variable</a:t>
            </a:r>
          </a:p>
          <a:p>
            <a:pPr>
              <a:spcAft>
                <a:spcPts val="1800"/>
              </a:spcAft>
            </a:pPr>
            <a:r>
              <a:rPr lang="en-US" sz="3400" dirty="0">
                <a:solidFill>
                  <a:srgbClr val="D00000"/>
                </a:solidFill>
              </a:rPr>
              <a:t>value</a:t>
            </a:r>
          </a:p>
          <a:p>
            <a:pPr>
              <a:spcAft>
                <a:spcPts val="1800"/>
              </a:spcAft>
            </a:pPr>
            <a:r>
              <a:rPr lang="en-US" sz="3400" dirty="0">
                <a:solidFill>
                  <a:srgbClr val="D00000"/>
                </a:solidFill>
              </a:rPr>
              <a:t>array</a:t>
            </a:r>
          </a:p>
          <a:p>
            <a:pPr>
              <a:spcAft>
                <a:spcPts val="1800"/>
              </a:spcAft>
            </a:pPr>
            <a:endParaRPr lang="en-US" sz="3400" dirty="0">
              <a:solidFill>
                <a:srgbClr val="D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5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Constants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1225686" y="3098540"/>
            <a:ext cx="7340633" cy="28777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spcAft>
                <a:spcPts val="1800"/>
              </a:spcAft>
            </a:pP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9  constant   </a:t>
            </a:r>
            <a:r>
              <a:rPr lang="en-US" sz="3400" dirty="0">
                <a:solidFill>
                  <a:srgbClr val="0070C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#squares</a:t>
            </a:r>
          </a:p>
          <a:p>
            <a:pPr marL="0" lvl="1">
              <a:spcAft>
                <a:spcPts val="1800"/>
              </a:spcAft>
            </a:pPr>
            <a:r>
              <a:rPr lang="en-US" sz="3400" u="sng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‘ #squares &gt;body </a:t>
            </a: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1 cells dump</a:t>
            </a:r>
          </a:p>
          <a:p>
            <a:pPr marL="0" lvl="1">
              <a:spcAft>
                <a:spcPts val="1800"/>
              </a:spcAft>
            </a:pP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See</a:t>
            </a:r>
          </a:p>
          <a:p>
            <a:pPr marL="0" lvl="1">
              <a:spcAft>
                <a:spcPts val="1800"/>
              </a:spcAft>
            </a:pPr>
            <a:r>
              <a:rPr lang="en-US" sz="3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4498E8 | 09 00 00 00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851014-4CAE-459F-B232-3330D86F6760}"/>
              </a:ext>
            </a:extLst>
          </p:cNvPr>
          <p:cNvSpPr txBox="1"/>
          <p:nvPr/>
        </p:nvSpPr>
        <p:spPr>
          <a:xfrm>
            <a:off x="1225686" y="1206230"/>
            <a:ext cx="67899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Has its name in the dictionary.</a:t>
            </a:r>
          </a:p>
          <a:p>
            <a:r>
              <a:rPr lang="en-US" sz="2800" dirty="0">
                <a:solidFill>
                  <a:srgbClr val="0070C0"/>
                </a:solidFill>
              </a:rPr>
              <a:t>Executing the name gives the value.</a:t>
            </a:r>
          </a:p>
          <a:p>
            <a:r>
              <a:rPr lang="en-US" sz="2800" dirty="0">
                <a:solidFill>
                  <a:srgbClr val="0070C0"/>
                </a:solidFill>
              </a:rPr>
              <a:t>The assigned value cannot be changed.</a:t>
            </a:r>
          </a:p>
        </p:txBody>
      </p:sp>
    </p:spTree>
    <p:extLst>
      <p:ext uri="{BB962C8B-B14F-4D97-AF65-F5344CB8AC3E}">
        <p14:creationId xmlns:p14="http://schemas.microsoft.com/office/powerpoint/2010/main" val="173964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More Constants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1118681" y="3319639"/>
            <a:ext cx="7340633" cy="26468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spcAft>
                <a:spcPts val="1800"/>
              </a:spcAft>
              <a:buAutoNum type="arabicPlain"/>
            </a:pP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constant  </a:t>
            </a:r>
            <a:r>
              <a:rPr lang="en-US" sz="3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X</a:t>
            </a:r>
            <a:b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2  constant  </a:t>
            </a:r>
            <a:r>
              <a:rPr lang="en-US" sz="3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</a:t>
            </a:r>
          </a:p>
          <a:p>
            <a:pPr marL="0" lvl="1">
              <a:spcAft>
                <a:spcPts val="1800"/>
              </a:spcAft>
            </a:pPr>
            <a:r>
              <a:rPr lang="en-US" sz="3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X</a:t>
            </a: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.    See   1 ok</a:t>
            </a:r>
          </a:p>
          <a:p>
            <a:pPr marL="0" lvl="1">
              <a:spcAft>
                <a:spcPts val="1800"/>
              </a:spcAft>
            </a:pPr>
            <a:r>
              <a:rPr lang="en-US" sz="3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</a:t>
            </a: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.    See   2 ok</a:t>
            </a:r>
            <a:endParaRPr lang="en-US" sz="3400" dirty="0">
              <a:solidFill>
                <a:srgbClr val="009644"/>
              </a:solidFill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851014-4CAE-459F-B232-3330D86F6760}"/>
              </a:ext>
            </a:extLst>
          </p:cNvPr>
          <p:cNvSpPr txBox="1"/>
          <p:nvPr/>
        </p:nvSpPr>
        <p:spPr>
          <a:xfrm>
            <a:off x="1225686" y="1206230"/>
            <a:ext cx="678990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We can give numeric values to objects.</a:t>
            </a:r>
          </a:p>
          <a:p>
            <a:r>
              <a:rPr lang="en-US" sz="2800" dirty="0">
                <a:solidFill>
                  <a:srgbClr val="0070C0"/>
                </a:solidFill>
              </a:rPr>
              <a:t>X  will give  </a:t>
            </a:r>
            <a:r>
              <a:rPr lang="en-US" sz="2800" dirty="0">
                <a:solidFill>
                  <a:srgbClr val="0070C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1</a:t>
            </a:r>
          </a:p>
          <a:p>
            <a:r>
              <a:rPr lang="en-US" sz="2800" dirty="0">
                <a:solidFill>
                  <a:srgbClr val="0070C0"/>
                </a:solidFill>
              </a:rPr>
              <a:t>O  will give 2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  and   </a:t>
            </a:r>
            <a:r>
              <a:rPr lang="en-US" sz="3200" dirty="0">
                <a:solidFill>
                  <a:srgbClr val="0070C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0</a:t>
            </a:r>
            <a:r>
              <a:rPr lang="en-US" sz="2800" dirty="0">
                <a:solidFill>
                  <a:srgbClr val="0070C0"/>
                </a:solidFill>
              </a:rPr>
              <a:t> means an empty square.</a:t>
            </a:r>
            <a:endParaRPr lang="en-US" sz="2800" dirty="0">
              <a:solidFill>
                <a:srgbClr val="0070C0"/>
              </a:solidFill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9528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Variable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1177047" y="3099934"/>
            <a:ext cx="7340633" cy="19697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spcAft>
                <a:spcPts val="1200"/>
              </a:spcAft>
            </a:pP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variable   </a:t>
            </a:r>
            <a:r>
              <a:rPr lang="en-US" sz="3400" dirty="0" err="1">
                <a:solidFill>
                  <a:srgbClr val="0070C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unplayed</a:t>
            </a:r>
            <a:endParaRPr lang="en-US" sz="3400" dirty="0">
              <a:solidFill>
                <a:srgbClr val="0070C0"/>
              </a:solidFill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  <a:p>
            <a:pPr marL="0" lvl="1">
              <a:spcAft>
                <a:spcPts val="1200"/>
              </a:spcAft>
            </a:pP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#squares   </a:t>
            </a:r>
            <a:r>
              <a:rPr lang="en-US" sz="3400" dirty="0" err="1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unplayed</a:t>
            </a: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! </a:t>
            </a:r>
          </a:p>
          <a:p>
            <a:pPr marL="0" lvl="1">
              <a:spcAft>
                <a:spcPts val="1200"/>
              </a:spcAft>
            </a:pPr>
            <a:r>
              <a:rPr lang="en-US" sz="3400" dirty="0" err="1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unplayed</a:t>
            </a: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?  And see    9 ok</a:t>
            </a:r>
            <a:endParaRPr lang="en-US" sz="3400" dirty="0">
              <a:solidFill>
                <a:srgbClr val="009644"/>
              </a:solidFill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851014-4CAE-459F-B232-3330D86F6760}"/>
              </a:ext>
            </a:extLst>
          </p:cNvPr>
          <p:cNvSpPr txBox="1"/>
          <p:nvPr/>
        </p:nvSpPr>
        <p:spPr>
          <a:xfrm>
            <a:off x="1225686" y="1206230"/>
            <a:ext cx="67899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 variable has its name in the dictionary</a:t>
            </a:r>
          </a:p>
          <a:p>
            <a:r>
              <a:rPr lang="en-US" sz="2800" dirty="0">
                <a:solidFill>
                  <a:srgbClr val="0070C0"/>
                </a:solidFill>
              </a:rPr>
              <a:t>Executing the name gives its storage address.</a:t>
            </a:r>
          </a:p>
          <a:p>
            <a:r>
              <a:rPr lang="en-US" sz="2800" dirty="0">
                <a:solidFill>
                  <a:srgbClr val="0070C0"/>
                </a:solidFill>
              </a:rPr>
              <a:t>That value can be changed.</a:t>
            </a:r>
          </a:p>
          <a:p>
            <a:r>
              <a:rPr lang="en-US" sz="2800" dirty="0">
                <a:solidFill>
                  <a:srgbClr val="0070C0"/>
                </a:solidFill>
              </a:rPr>
              <a:t>It is created without an initial value.</a:t>
            </a:r>
          </a:p>
        </p:txBody>
      </p:sp>
    </p:spTree>
    <p:extLst>
      <p:ext uri="{BB962C8B-B14F-4D97-AF65-F5344CB8AC3E}">
        <p14:creationId xmlns:p14="http://schemas.microsoft.com/office/powerpoint/2010/main" val="333476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Value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1115691" y="3098539"/>
            <a:ext cx="7340633" cy="29392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spcAft>
                <a:spcPts val="600"/>
              </a:spcAft>
            </a:pP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0  value  </a:t>
            </a:r>
            <a:r>
              <a:rPr lang="en-US" sz="3400" dirty="0" err="1">
                <a:solidFill>
                  <a:srgbClr val="0070C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unplayed</a:t>
            </a:r>
            <a:endParaRPr lang="en-US" sz="3400" dirty="0">
              <a:solidFill>
                <a:srgbClr val="0070C0"/>
              </a:solidFill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  <a:p>
            <a:pPr marL="0" lvl="1">
              <a:spcAft>
                <a:spcPts val="600"/>
              </a:spcAft>
            </a:pPr>
            <a:r>
              <a:rPr lang="en-US" sz="3400" dirty="0" err="1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unplayed</a:t>
            </a: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1 cells dump</a:t>
            </a:r>
            <a:b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‘ </a:t>
            </a:r>
            <a:r>
              <a:rPr lang="en-US" sz="3400" dirty="0" err="1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unplayed</a:t>
            </a: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&gt;body 1 cells dump</a:t>
            </a:r>
          </a:p>
          <a:p>
            <a:pPr marL="0" lvl="1">
              <a:spcAft>
                <a:spcPts val="600"/>
              </a:spcAft>
            </a:pP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See: </a:t>
            </a:r>
          </a:p>
          <a:p>
            <a:pPr marL="0" lvl="1">
              <a:spcAft>
                <a:spcPts val="600"/>
              </a:spcAft>
            </a:pPr>
            <a:r>
              <a:rPr lang="en-US" sz="3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449E8E | 00 00 00 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851014-4CAE-459F-B232-3330D86F6760}"/>
              </a:ext>
            </a:extLst>
          </p:cNvPr>
          <p:cNvSpPr txBox="1"/>
          <p:nvPr/>
        </p:nvSpPr>
        <p:spPr>
          <a:xfrm>
            <a:off x="1391055" y="1166127"/>
            <a:ext cx="67899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 value has its name in the dictionary</a:t>
            </a:r>
          </a:p>
          <a:p>
            <a:r>
              <a:rPr lang="en-US" sz="2800" dirty="0">
                <a:solidFill>
                  <a:srgbClr val="0070C0"/>
                </a:solidFill>
              </a:rPr>
              <a:t>Executing the name gives the value.</a:t>
            </a:r>
          </a:p>
          <a:p>
            <a:r>
              <a:rPr lang="en-US" sz="2800" dirty="0">
                <a:solidFill>
                  <a:srgbClr val="0070C0"/>
                </a:solidFill>
              </a:rPr>
              <a:t>It is created with an initial value.</a:t>
            </a:r>
          </a:p>
          <a:p>
            <a:r>
              <a:rPr lang="en-US" sz="2800" dirty="0">
                <a:solidFill>
                  <a:srgbClr val="0070C0"/>
                </a:solidFill>
              </a:rPr>
              <a:t>The assigned value can be changed.</a:t>
            </a:r>
          </a:p>
        </p:txBody>
      </p:sp>
    </p:spTree>
    <p:extLst>
      <p:ext uri="{BB962C8B-B14F-4D97-AF65-F5344CB8AC3E}">
        <p14:creationId xmlns:p14="http://schemas.microsoft.com/office/powerpoint/2010/main" val="219417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Storing A Value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901683" y="2996680"/>
            <a:ext cx="7340633" cy="3016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spcAft>
                <a:spcPts val="600"/>
              </a:spcAft>
            </a:pP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#squares   </a:t>
            </a:r>
            <a:r>
              <a:rPr lang="en-US" sz="3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TO</a:t>
            </a: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</a:t>
            </a:r>
            <a:r>
              <a:rPr lang="en-US" sz="3400" dirty="0" err="1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unplayed</a:t>
            </a:r>
            <a:endParaRPr lang="en-US" sz="3400" dirty="0">
              <a:solidFill>
                <a:srgbClr val="D00000"/>
              </a:solidFill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  <a:p>
            <a:pPr marL="0" lvl="1">
              <a:spcAft>
                <a:spcPts val="600"/>
              </a:spcAft>
            </a:pPr>
            <a:r>
              <a:rPr lang="en-US" sz="3400" dirty="0" err="1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unplayed</a:t>
            </a: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.   See  </a:t>
            </a:r>
            <a:r>
              <a:rPr lang="en-US" sz="3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9</a:t>
            </a:r>
          </a:p>
          <a:p>
            <a:pPr marL="0" lvl="1">
              <a:spcAft>
                <a:spcPts val="600"/>
              </a:spcAft>
            </a:pPr>
            <a:endParaRPr lang="en-US" sz="3400" dirty="0">
              <a:solidFill>
                <a:srgbClr val="009644"/>
              </a:solidFill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  <a:p>
            <a:pPr marL="0" lvl="1">
              <a:spcAft>
                <a:spcPts val="600"/>
              </a:spcAft>
            </a:pP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-1 +TO </a:t>
            </a:r>
            <a:r>
              <a:rPr lang="en-US" sz="3400" dirty="0" err="1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unplayed</a:t>
            </a:r>
            <a:endParaRPr lang="en-US" sz="3400" dirty="0">
              <a:solidFill>
                <a:srgbClr val="D00000"/>
              </a:solidFill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  <a:p>
            <a:pPr marL="0" lvl="1">
              <a:spcAft>
                <a:spcPts val="600"/>
              </a:spcAft>
            </a:pPr>
            <a:r>
              <a:rPr lang="en-US" sz="3400" dirty="0" err="1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unplayed</a:t>
            </a: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.   See  </a:t>
            </a:r>
            <a:r>
              <a:rPr lang="en-US" sz="3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8</a:t>
            </a: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DAEC3F-B4A1-4C65-B8B0-3794BCA25C7E}"/>
              </a:ext>
            </a:extLst>
          </p:cNvPr>
          <p:cNvSpPr txBox="1"/>
          <p:nvPr/>
        </p:nvSpPr>
        <p:spPr>
          <a:xfrm>
            <a:off x="829158" y="1597015"/>
            <a:ext cx="7147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12863" indent="-1312863">
              <a:tabLst>
                <a:tab pos="1254125" algn="l"/>
              </a:tabLst>
            </a:pPr>
            <a:r>
              <a:rPr lang="en-US" sz="2800" dirty="0">
                <a:solidFill>
                  <a:srgbClr val="009644"/>
                </a:solidFill>
              </a:rPr>
              <a:t>  TO</a:t>
            </a:r>
            <a:r>
              <a:rPr lang="en-US" sz="2800" dirty="0">
                <a:solidFill>
                  <a:srgbClr val="0070C0"/>
                </a:solidFill>
              </a:rPr>
              <a:t>	Store into a value.</a:t>
            </a:r>
          </a:p>
          <a:p>
            <a:pPr marL="1312863" indent="-1312863">
              <a:tabLst>
                <a:tab pos="1254125" algn="l"/>
              </a:tabLst>
            </a:pPr>
            <a:r>
              <a:rPr lang="en-US" sz="2800" dirty="0">
                <a:solidFill>
                  <a:srgbClr val="009644"/>
                </a:solidFill>
              </a:rPr>
              <a:t>+TO</a:t>
            </a:r>
            <a:r>
              <a:rPr lang="en-US" sz="2800" dirty="0">
                <a:solidFill>
                  <a:srgbClr val="0070C0"/>
                </a:solidFill>
              </a:rPr>
              <a:t>	Add to a value</a:t>
            </a:r>
          </a:p>
        </p:txBody>
      </p:sp>
    </p:spTree>
    <p:extLst>
      <p:ext uri="{BB962C8B-B14F-4D97-AF65-F5344CB8AC3E}">
        <p14:creationId xmlns:p14="http://schemas.microsoft.com/office/powerpoint/2010/main" val="3541413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Array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76769" y="3283366"/>
            <a:ext cx="785764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create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action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#squares cells allot </a:t>
            </a:r>
          </a:p>
          <a:p>
            <a:pPr marL="0" lvl="1"/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           action #squares cells erase  </a:t>
            </a:r>
          </a:p>
          <a:p>
            <a:pPr marL="0" lvl="1"/>
            <a:endParaRPr lang="en-US" sz="2800" dirty="0">
              <a:solidFill>
                <a:srgbClr val="D00000"/>
              </a:solidFill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  <a:p>
            <a:pPr marL="0" lvl="1"/>
            <a:r>
              <a:rPr lang="en-US" sz="20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449E90 | 00 00 00 00 00 00 00 00  00 00 00 00 00 00 00 00 </a:t>
            </a:r>
          </a:p>
          <a:p>
            <a:pPr marL="0" lvl="1"/>
            <a:r>
              <a:rPr lang="en-US" sz="20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449EA0 | 00 00 00 00 00 00 00 00  00 00 00 00 00 00 00 00 </a:t>
            </a:r>
          </a:p>
          <a:p>
            <a:pPr marL="0" lvl="1"/>
            <a:r>
              <a:rPr lang="en-US" sz="20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449EB0 | 00 00 00 00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851014-4CAE-459F-B232-3330D86F6760}"/>
              </a:ext>
            </a:extLst>
          </p:cNvPr>
          <p:cNvSpPr txBox="1"/>
          <p:nvPr/>
        </p:nvSpPr>
        <p:spPr>
          <a:xfrm>
            <a:off x="1391055" y="1146671"/>
            <a:ext cx="67899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An array  has its name in the dictionary.</a:t>
            </a:r>
          </a:p>
          <a:p>
            <a:r>
              <a:rPr lang="en-US" sz="2800" dirty="0">
                <a:solidFill>
                  <a:srgbClr val="0070C0"/>
                </a:solidFill>
              </a:rPr>
              <a:t>Its storage area must be allocated.</a:t>
            </a:r>
          </a:p>
          <a:p>
            <a:r>
              <a:rPr lang="en-US" sz="2800" dirty="0">
                <a:solidFill>
                  <a:srgbClr val="0070C0"/>
                </a:solidFill>
              </a:rPr>
              <a:t>Its storage  area must be initialized.</a:t>
            </a:r>
          </a:p>
        </p:txBody>
      </p:sp>
    </p:spTree>
    <p:extLst>
      <p:ext uri="{BB962C8B-B14F-4D97-AF65-F5344CB8AC3E}">
        <p14:creationId xmlns:p14="http://schemas.microsoft.com/office/powerpoint/2010/main" val="800185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Array Contents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15680" y="3740566"/>
            <a:ext cx="7857644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.action #squares 0 </a:t>
            </a:r>
          </a:p>
          <a:p>
            <a:pPr marL="0" lvl="1"/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 do action </a:t>
            </a:r>
            <a:r>
              <a:rPr lang="en-US" sz="2800" dirty="0" err="1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cells+ @ . loop ;</a:t>
            </a:r>
          </a:p>
          <a:p>
            <a:pPr marL="0" lvl="1"/>
            <a:endParaRPr lang="en-US" sz="2800" dirty="0">
              <a:solidFill>
                <a:srgbClr val="D00000"/>
              </a:solidFill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  <a:p>
            <a:pPr marL="0" lvl="1"/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.action   0 0 0 0 0 0 0 0 0  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851014-4CAE-459F-B232-3330D86F6760}"/>
              </a:ext>
            </a:extLst>
          </p:cNvPr>
          <p:cNvSpPr txBox="1"/>
          <p:nvPr/>
        </p:nvSpPr>
        <p:spPr>
          <a:xfrm>
            <a:off x="963038" y="1448228"/>
            <a:ext cx="72179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An array is addressed by a byte/cell offset from an initial address.</a:t>
            </a:r>
          </a:p>
          <a:p>
            <a:r>
              <a:rPr lang="en-US" sz="2800" dirty="0">
                <a:solidFill>
                  <a:srgbClr val="0070C0"/>
                </a:solidFill>
              </a:rPr>
              <a:t>We usually need a word to see the contents.</a:t>
            </a:r>
          </a:p>
        </p:txBody>
      </p:sp>
    </p:spTree>
    <p:extLst>
      <p:ext uri="{BB962C8B-B14F-4D97-AF65-F5344CB8AC3E}">
        <p14:creationId xmlns:p14="http://schemas.microsoft.com/office/powerpoint/2010/main" val="2163422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Array Access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35136" y="2800966"/>
            <a:ext cx="7857644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square! 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( square symbol --- )</a:t>
            </a:r>
          </a:p>
          <a:p>
            <a:pPr marL="0" lvl="1"/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action rot 1- cells+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!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;</a:t>
            </a:r>
          </a:p>
          <a:p>
            <a:pPr marL="0" lvl="1"/>
            <a:endParaRPr lang="en-US" sz="2800" dirty="0">
              <a:solidFill>
                <a:srgbClr val="D00000"/>
              </a:solidFill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  <a:p>
            <a:pPr marL="0" lvl="1"/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square@ 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( square --- contents )</a:t>
            </a:r>
          </a:p>
          <a:p>
            <a:pPr marL="0" lvl="1"/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action swap 1- cells+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@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;</a:t>
            </a:r>
            <a:endParaRPr lang="en-US" sz="2800" dirty="0">
              <a:solidFill>
                <a:srgbClr val="009644"/>
              </a:solidFill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851014-4CAE-459F-B232-3330D86F6760}"/>
              </a:ext>
            </a:extLst>
          </p:cNvPr>
          <p:cNvSpPr txBox="1"/>
          <p:nvPr/>
        </p:nvSpPr>
        <p:spPr>
          <a:xfrm>
            <a:off x="963038" y="1448228"/>
            <a:ext cx="7217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We usually create words to conveniently and clearly access data in an array.</a:t>
            </a:r>
          </a:p>
        </p:txBody>
      </p:sp>
    </p:spTree>
    <p:extLst>
      <p:ext uri="{BB962C8B-B14F-4D97-AF65-F5344CB8AC3E}">
        <p14:creationId xmlns:p14="http://schemas.microsoft.com/office/powerpoint/2010/main" val="2401567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Array Access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1136694" y="2305615"/>
            <a:ext cx="7857644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1 77 square!      3 33 square!</a:t>
            </a:r>
          </a:p>
          <a:p>
            <a:pPr marL="0" lvl="1"/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1 square@  .      3 square@  .</a:t>
            </a:r>
          </a:p>
          <a:p>
            <a:pPr marL="0" lvl="1"/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And see: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77 33 ok</a:t>
            </a:r>
          </a:p>
          <a:p>
            <a:pPr marL="0" lvl="1"/>
            <a:endParaRPr lang="en-US" sz="2800" dirty="0">
              <a:solidFill>
                <a:srgbClr val="D00000"/>
              </a:solidFill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  <a:p>
            <a:pPr marL="0" lvl="1"/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.action  and see:</a:t>
            </a:r>
          </a:p>
          <a:p>
            <a:pPr marL="0" lvl="1"/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r>
              <a:rPr lang="pl-PL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77 0 33 0 0 0 0 0 0  ok</a:t>
            </a:r>
            <a:endParaRPr lang="en-US" sz="2800" dirty="0">
              <a:solidFill>
                <a:srgbClr val="009644"/>
              </a:solidFill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  <a:p>
            <a:pPr marL="0" lvl="1"/>
            <a:endParaRPr lang="en-US" sz="2800" dirty="0">
              <a:solidFill>
                <a:srgbClr val="D00000"/>
              </a:solidFill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851014-4CAE-459F-B232-3330D86F6760}"/>
              </a:ext>
            </a:extLst>
          </p:cNvPr>
          <p:cNvSpPr txBox="1"/>
          <p:nvPr/>
        </p:nvSpPr>
        <p:spPr>
          <a:xfrm>
            <a:off x="963038" y="1477411"/>
            <a:ext cx="7217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Let’s use our array access words.</a:t>
            </a:r>
          </a:p>
        </p:txBody>
      </p:sp>
    </p:spTree>
    <p:extLst>
      <p:ext uri="{BB962C8B-B14F-4D97-AF65-F5344CB8AC3E}">
        <p14:creationId xmlns:p14="http://schemas.microsoft.com/office/powerpoint/2010/main" val="284914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Today . . 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1336009" y="1538486"/>
            <a:ext cx="697739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We’ll summarize elements of Forth for the newcomer using a game.</a:t>
            </a:r>
          </a:p>
        </p:txBody>
      </p:sp>
    </p:spTree>
    <p:extLst>
      <p:ext uri="{BB962C8B-B14F-4D97-AF65-F5344CB8AC3E}">
        <p14:creationId xmlns:p14="http://schemas.microsoft.com/office/powerpoint/2010/main" val="1586504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Decision Structure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93387" y="3555739"/>
            <a:ext cx="7957225" cy="20467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play-square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( square --- ) 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</a:t>
            </a:r>
            <a:r>
              <a:rPr lang="en-US" sz="2800" dirty="0" err="1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unplayed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1 and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IF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X!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ELSE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O!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THEN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-1 +TO  </a:t>
            </a:r>
            <a:r>
              <a:rPr lang="en-US" sz="2800" dirty="0" err="1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unplayed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;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</a:t>
            </a:r>
            <a:r>
              <a:rPr lang="en-US" sz="2800" dirty="0" err="1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ps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play-square  : \ a shortened name</a:t>
            </a:r>
            <a:endParaRPr lang="en-US" sz="2800" dirty="0">
              <a:solidFill>
                <a:srgbClr val="0070C0"/>
              </a:solidFill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7C24E-6172-458A-A6FE-E42785DFE1B9}"/>
              </a:ext>
            </a:extLst>
          </p:cNvPr>
          <p:cNvSpPr txBox="1"/>
          <p:nvPr/>
        </p:nvSpPr>
        <p:spPr>
          <a:xfrm>
            <a:off x="868068" y="1206230"/>
            <a:ext cx="71475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12863" indent="-1312863">
              <a:tabLst>
                <a:tab pos="1254125" algn="l"/>
              </a:tabLst>
            </a:pPr>
            <a:r>
              <a:rPr lang="en-US" sz="2800" dirty="0">
                <a:solidFill>
                  <a:srgbClr val="009644"/>
                </a:solidFill>
              </a:rPr>
              <a:t>IF</a:t>
            </a:r>
            <a:r>
              <a:rPr lang="en-US" sz="2800" dirty="0">
                <a:solidFill>
                  <a:srgbClr val="0070C0"/>
                </a:solidFill>
              </a:rPr>
              <a:t>	if stack value is non-zero, execute the following code otherwise skip ahead.</a:t>
            </a:r>
          </a:p>
          <a:p>
            <a:pPr marL="1312863" indent="-1312863">
              <a:tabLst>
                <a:tab pos="1254125" algn="l"/>
              </a:tabLst>
            </a:pPr>
            <a:r>
              <a:rPr lang="en-US" sz="2800" dirty="0">
                <a:solidFill>
                  <a:srgbClr val="009644"/>
                </a:solidFill>
              </a:rPr>
              <a:t>ELSE</a:t>
            </a:r>
            <a:r>
              <a:rPr lang="en-US" sz="2800" dirty="0">
                <a:solidFill>
                  <a:srgbClr val="0070C0"/>
                </a:solidFill>
              </a:rPr>
              <a:t>	execute following code.</a:t>
            </a:r>
          </a:p>
          <a:p>
            <a:pPr marL="1312863" indent="-1312863">
              <a:tabLst>
                <a:tab pos="1254125" algn="l"/>
              </a:tabLst>
            </a:pPr>
            <a:r>
              <a:rPr lang="en-US" sz="2800" dirty="0">
                <a:solidFill>
                  <a:srgbClr val="009644"/>
                </a:solidFill>
              </a:rPr>
              <a:t>THEN</a:t>
            </a:r>
            <a:r>
              <a:rPr lang="en-US" sz="2800" dirty="0">
                <a:solidFill>
                  <a:srgbClr val="0070C0"/>
                </a:solidFill>
              </a:rPr>
              <a:t>	the conclusion of the structure</a:t>
            </a:r>
          </a:p>
        </p:txBody>
      </p:sp>
    </p:spTree>
    <p:extLst>
      <p:ext uri="{BB962C8B-B14F-4D97-AF65-F5344CB8AC3E}">
        <p14:creationId xmlns:p14="http://schemas.microsoft.com/office/powerpoint/2010/main" val="3781090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4739756" y="431647"/>
            <a:ext cx="361619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Placing Markers</a:t>
            </a:r>
          </a:p>
          <a:p>
            <a:pPr algn="ctr"/>
            <a:r>
              <a:rPr lang="en-US" sz="3200" dirty="0">
                <a:solidFill>
                  <a:srgbClr val="0070C0"/>
                </a:solidFill>
              </a:rPr>
              <a:t>In an odd or even square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87C6C0-AFBE-4FFD-98FC-9BBF48001782}"/>
              </a:ext>
            </a:extLst>
          </p:cNvPr>
          <p:cNvCxnSpPr>
            <a:cxnSpLocks/>
          </p:cNvCxnSpPr>
          <p:nvPr/>
        </p:nvCxnSpPr>
        <p:spPr>
          <a:xfrm flipH="1" flipV="1">
            <a:off x="1836601" y="4322337"/>
            <a:ext cx="1031012" cy="43886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AA7CD3-1BEB-4094-AC62-2E69369F8A0A}"/>
              </a:ext>
            </a:extLst>
          </p:cNvPr>
          <p:cNvCxnSpPr>
            <a:cxnSpLocks/>
          </p:cNvCxnSpPr>
          <p:nvPr/>
        </p:nvCxnSpPr>
        <p:spPr>
          <a:xfrm flipV="1">
            <a:off x="2823868" y="4711395"/>
            <a:ext cx="0" cy="127111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8DA06C-6F43-4A49-B2ED-048AE1E4584A}"/>
              </a:ext>
            </a:extLst>
          </p:cNvPr>
          <p:cNvCxnSpPr>
            <a:cxnSpLocks/>
          </p:cNvCxnSpPr>
          <p:nvPr/>
        </p:nvCxnSpPr>
        <p:spPr>
          <a:xfrm flipH="1" flipV="1">
            <a:off x="2859403" y="2492731"/>
            <a:ext cx="957141" cy="41407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0A5E76-2D64-41FB-889C-D3849B308692}"/>
              </a:ext>
            </a:extLst>
          </p:cNvPr>
          <p:cNvCxnSpPr>
            <a:cxnSpLocks/>
          </p:cNvCxnSpPr>
          <p:nvPr/>
        </p:nvCxnSpPr>
        <p:spPr>
          <a:xfrm flipH="1">
            <a:off x="2863336" y="641019"/>
            <a:ext cx="4277" cy="190054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F65198-6A51-4BE8-84D7-6A390A441B1C}"/>
              </a:ext>
            </a:extLst>
          </p:cNvPr>
          <p:cNvCxnSpPr>
            <a:cxnSpLocks/>
          </p:cNvCxnSpPr>
          <p:nvPr/>
        </p:nvCxnSpPr>
        <p:spPr>
          <a:xfrm flipV="1">
            <a:off x="1838655" y="2489171"/>
            <a:ext cx="1034079" cy="39417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E9431B-1F68-4301-9372-BDB87C73C36B}"/>
              </a:ext>
            </a:extLst>
          </p:cNvPr>
          <p:cNvCxnSpPr>
            <a:cxnSpLocks/>
          </p:cNvCxnSpPr>
          <p:nvPr/>
        </p:nvCxnSpPr>
        <p:spPr>
          <a:xfrm flipV="1">
            <a:off x="1831751" y="2895803"/>
            <a:ext cx="27622" cy="142327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C46DEA6-5A7F-4CA4-9A54-9D6690E06994}"/>
              </a:ext>
            </a:extLst>
          </p:cNvPr>
          <p:cNvCxnSpPr>
            <a:cxnSpLocks/>
          </p:cNvCxnSpPr>
          <p:nvPr/>
        </p:nvCxnSpPr>
        <p:spPr>
          <a:xfrm flipV="1">
            <a:off x="3816544" y="2922174"/>
            <a:ext cx="10377" cy="149822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F4F15DE-0064-4534-942B-BCF968D0495A}"/>
              </a:ext>
            </a:extLst>
          </p:cNvPr>
          <p:cNvSpPr txBox="1"/>
          <p:nvPr/>
        </p:nvSpPr>
        <p:spPr>
          <a:xfrm>
            <a:off x="1437090" y="911959"/>
            <a:ext cx="304219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Test </a:t>
            </a:r>
            <a:r>
              <a:rPr lang="en-US" sz="2400" dirty="0" err="1">
                <a:solidFill>
                  <a:srgbClr val="009644"/>
                </a:solidFill>
              </a:rPr>
              <a:t>unplayed</a:t>
            </a:r>
            <a:r>
              <a:rPr lang="en-US" sz="2400" dirty="0">
                <a:solidFill>
                  <a:srgbClr val="FF0000"/>
                </a:solidFill>
              </a:rPr>
              <a:t> for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odd or even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DC8986-6568-4FB1-AC4C-A751820A6534}"/>
              </a:ext>
            </a:extLst>
          </p:cNvPr>
          <p:cNvSpPr txBox="1"/>
          <p:nvPr/>
        </p:nvSpPr>
        <p:spPr>
          <a:xfrm>
            <a:off x="1220698" y="3143662"/>
            <a:ext cx="125663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Place an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X=1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472CE85-2752-4614-9A03-3C6B6F049363}"/>
              </a:ext>
            </a:extLst>
          </p:cNvPr>
          <p:cNvCxnSpPr>
            <a:cxnSpLocks/>
          </p:cNvCxnSpPr>
          <p:nvPr/>
        </p:nvCxnSpPr>
        <p:spPr>
          <a:xfrm flipV="1">
            <a:off x="2818447" y="4367032"/>
            <a:ext cx="1034079" cy="39417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E84896-4DE2-4352-83BE-D362B65B587E}"/>
              </a:ext>
            </a:extLst>
          </p:cNvPr>
          <p:cNvSpPr txBox="1"/>
          <p:nvPr/>
        </p:nvSpPr>
        <p:spPr>
          <a:xfrm>
            <a:off x="1702947" y="4895594"/>
            <a:ext cx="212195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decrement </a:t>
            </a:r>
            <a:r>
              <a:rPr lang="en-US" sz="2400" dirty="0" err="1">
                <a:solidFill>
                  <a:srgbClr val="009644"/>
                </a:solidFill>
              </a:rPr>
              <a:t>unplayed</a:t>
            </a:r>
            <a:endParaRPr lang="en-US" sz="2400" dirty="0">
              <a:solidFill>
                <a:srgbClr val="009644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6C6DF9-96CF-4D7F-BFFA-CD3C280611FA}"/>
              </a:ext>
            </a:extLst>
          </p:cNvPr>
          <p:cNvSpPr txBox="1"/>
          <p:nvPr/>
        </p:nvSpPr>
        <p:spPr>
          <a:xfrm>
            <a:off x="1596527" y="1986776"/>
            <a:ext cx="93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odd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AC38C4-8AE0-4646-8473-C41A440ED3AE}"/>
              </a:ext>
            </a:extLst>
          </p:cNvPr>
          <p:cNvSpPr txBox="1"/>
          <p:nvPr/>
        </p:nvSpPr>
        <p:spPr>
          <a:xfrm>
            <a:off x="3305253" y="1975938"/>
            <a:ext cx="93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even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78DB14-BAA2-470E-B8BF-439D5BB618B4}"/>
              </a:ext>
            </a:extLst>
          </p:cNvPr>
          <p:cNvSpPr txBox="1"/>
          <p:nvPr/>
        </p:nvSpPr>
        <p:spPr>
          <a:xfrm>
            <a:off x="3144733" y="3128931"/>
            <a:ext cx="125663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Place a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O=2</a:t>
            </a:r>
          </a:p>
        </p:txBody>
      </p:sp>
    </p:spTree>
    <p:extLst>
      <p:ext uri="{BB962C8B-B14F-4D97-AF65-F5344CB8AC3E}">
        <p14:creationId xmlns:p14="http://schemas.microsoft.com/office/powerpoint/2010/main" val="1575068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Placing Markers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93387" y="1382286"/>
            <a:ext cx="7957225" cy="4462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</a:t>
            </a:r>
            <a:r>
              <a:rPr lang="en-US" sz="2800" dirty="0" err="1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ps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( square --- ) 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</a:t>
            </a:r>
            <a:r>
              <a:rPr lang="en-US" sz="2800" dirty="0" err="1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unplayed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1 and 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IF  1 square!  ELSE 2 square!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  THEN    -1 +TO  </a:t>
            </a:r>
            <a:r>
              <a:rPr lang="en-US" sz="2800" dirty="0" err="1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unplayed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;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Start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1 </a:t>
            </a:r>
            <a:r>
              <a:rPr lang="en-US" sz="2800" dirty="0" err="1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ps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3 </a:t>
            </a:r>
            <a:r>
              <a:rPr lang="en-US" sz="2800" dirty="0" err="1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ps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4 </a:t>
            </a:r>
            <a:r>
              <a:rPr lang="en-US" sz="2800" dirty="0" err="1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ps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6 </a:t>
            </a:r>
            <a:r>
              <a:rPr lang="en-US" sz="2800" dirty="0" err="1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ps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7 </a:t>
            </a:r>
            <a:r>
              <a:rPr lang="en-US" sz="2800" dirty="0" err="1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ps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9 </a:t>
            </a:r>
            <a:r>
              <a:rPr lang="en-US" sz="2800" dirty="0" err="1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ps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.action   and see:</a:t>
            </a:r>
          </a:p>
          <a:p>
            <a:pPr>
              <a:spcAft>
                <a:spcPts val="1800"/>
              </a:spcAft>
            </a:pPr>
            <a:r>
              <a:rPr lang="pl-PL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1</a:t>
            </a:r>
            <a:r>
              <a:rPr lang="pl-PL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0</a:t>
            </a:r>
            <a:r>
              <a:rPr lang="pl-PL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2  </a:t>
            </a:r>
            <a:r>
              <a:rPr lang="pl-PL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1</a:t>
            </a:r>
            <a:r>
              <a:rPr lang="pl-PL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0</a:t>
            </a:r>
            <a:r>
              <a:rPr lang="pl-PL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2   1</a:t>
            </a:r>
            <a:r>
              <a:rPr lang="pl-PL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0</a:t>
            </a:r>
            <a:r>
              <a:rPr lang="pl-PL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2</a:t>
            </a:r>
            <a:r>
              <a:rPr lang="pl-PL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ok</a:t>
            </a:r>
            <a:endParaRPr lang="en-US" sz="2800" dirty="0">
              <a:solidFill>
                <a:srgbClr val="D00000"/>
              </a:solidFill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  <a:p>
            <a:pPr>
              <a:spcAft>
                <a:spcPts val="1800"/>
              </a:spcAft>
            </a:pPr>
            <a:endParaRPr lang="en-US" sz="2800" dirty="0">
              <a:solidFill>
                <a:srgbClr val="0070C0"/>
              </a:solidFill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4584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n-way Selection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43304" y="4040519"/>
            <a:ext cx="8367231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.square  ( n --- )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square@ dup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case  0 of  dup .    </a:t>
            </a:r>
            <a:r>
              <a:rPr lang="en-US" sz="2800" dirty="0" err="1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    X of  ." X "   </a:t>
            </a:r>
            <a:r>
              <a:rPr lang="en-US" sz="2800" dirty="0" err="1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    O of  ." O "   </a:t>
            </a:r>
            <a:r>
              <a:rPr lang="en-US" sz="2800" dirty="0" err="1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</a:t>
            </a:r>
            <a:r>
              <a:rPr lang="en-US" sz="2800" dirty="0" err="1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endcase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drop ;</a:t>
            </a:r>
            <a:endParaRPr lang="en-US" sz="2800" dirty="0">
              <a:solidFill>
                <a:srgbClr val="0070C0"/>
              </a:solidFill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7C24E-6172-458A-A6FE-E42785DFE1B9}"/>
              </a:ext>
            </a:extLst>
          </p:cNvPr>
          <p:cNvSpPr txBox="1"/>
          <p:nvPr/>
        </p:nvSpPr>
        <p:spPr>
          <a:xfrm>
            <a:off x="877796" y="1206230"/>
            <a:ext cx="71475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46225" indent="-1546225">
              <a:tabLst>
                <a:tab pos="1489075" algn="l"/>
              </a:tabLst>
            </a:pPr>
            <a:r>
              <a:rPr lang="en-US" sz="2800" dirty="0">
                <a:solidFill>
                  <a:srgbClr val="009644"/>
                </a:solidFill>
              </a:rPr>
              <a:t>CASE</a:t>
            </a:r>
            <a:r>
              <a:rPr lang="en-US" sz="2800" dirty="0">
                <a:solidFill>
                  <a:srgbClr val="0070C0"/>
                </a:solidFill>
              </a:rPr>
              <a:t>	Begin a CASE structure.</a:t>
            </a:r>
          </a:p>
          <a:p>
            <a:pPr marL="1546225" indent="-1546225">
              <a:tabLst>
                <a:tab pos="1489075" algn="l"/>
              </a:tabLst>
            </a:pPr>
            <a:r>
              <a:rPr lang="en-US" sz="2800" dirty="0">
                <a:solidFill>
                  <a:srgbClr val="009644"/>
                </a:solidFill>
              </a:rPr>
              <a:t>OF</a:t>
            </a:r>
            <a:r>
              <a:rPr lang="en-US" sz="2800" dirty="0">
                <a:solidFill>
                  <a:srgbClr val="0070C0"/>
                </a:solidFill>
              </a:rPr>
              <a:t>	If two values match execute code until ENDCASE. Otherwise continue at next OF.</a:t>
            </a:r>
          </a:p>
          <a:p>
            <a:pPr marL="1546225" indent="-1546225">
              <a:tabLst>
                <a:tab pos="1489075" algn="l"/>
              </a:tabLst>
            </a:pPr>
            <a:r>
              <a:rPr lang="en-US" sz="2800" dirty="0">
                <a:solidFill>
                  <a:srgbClr val="009644"/>
                </a:solidFill>
              </a:rPr>
              <a:t>ENDOF</a:t>
            </a:r>
            <a:r>
              <a:rPr lang="en-US" sz="2800" dirty="0">
                <a:solidFill>
                  <a:srgbClr val="0070C0"/>
                </a:solidFill>
              </a:rPr>
              <a:t>	Continue at ENDCASE.</a:t>
            </a:r>
          </a:p>
          <a:p>
            <a:pPr marL="1546225" indent="-1546225">
              <a:tabLst>
                <a:tab pos="1489075" algn="l"/>
              </a:tabLst>
            </a:pPr>
            <a:r>
              <a:rPr lang="en-US" sz="2800" dirty="0">
                <a:solidFill>
                  <a:srgbClr val="009644"/>
                </a:solidFill>
              </a:rPr>
              <a:t>ENDCASE</a:t>
            </a:r>
            <a:r>
              <a:rPr lang="en-US" sz="2800" dirty="0">
                <a:solidFill>
                  <a:srgbClr val="0070C0"/>
                </a:solidFill>
              </a:rPr>
              <a:t>	Mark the end of the case structure.</a:t>
            </a:r>
          </a:p>
        </p:txBody>
      </p:sp>
    </p:spTree>
    <p:extLst>
      <p:ext uri="{BB962C8B-B14F-4D97-AF65-F5344CB8AC3E}">
        <p14:creationId xmlns:p14="http://schemas.microsoft.com/office/powerpoint/2010/main" val="3698403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3390972" y="503905"/>
            <a:ext cx="4753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Selecting Squares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35EEDD-977D-4FC0-96B2-F1F8F0D41C82}"/>
              </a:ext>
            </a:extLst>
          </p:cNvPr>
          <p:cNvCxnSpPr>
            <a:cxnSpLocks/>
          </p:cNvCxnSpPr>
          <p:nvPr/>
        </p:nvCxnSpPr>
        <p:spPr>
          <a:xfrm flipH="1">
            <a:off x="978690" y="2091371"/>
            <a:ext cx="2860799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FD6F0B-6894-4FF2-A0AA-06769A080B9A}"/>
              </a:ext>
            </a:extLst>
          </p:cNvPr>
          <p:cNvCxnSpPr>
            <a:cxnSpLocks/>
          </p:cNvCxnSpPr>
          <p:nvPr/>
        </p:nvCxnSpPr>
        <p:spPr>
          <a:xfrm>
            <a:off x="2343338" y="272374"/>
            <a:ext cx="0" cy="181899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7F12CC-A382-4DF5-B4A3-05E75B700F88}"/>
              </a:ext>
            </a:extLst>
          </p:cNvPr>
          <p:cNvSpPr txBox="1"/>
          <p:nvPr/>
        </p:nvSpPr>
        <p:spPr>
          <a:xfrm>
            <a:off x="1272883" y="619374"/>
            <a:ext cx="214839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square@</a:t>
            </a:r>
            <a:br>
              <a:rPr lang="en-US" sz="2800" dirty="0">
                <a:solidFill>
                  <a:srgbClr val="FF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FF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dup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07545EF-377C-462E-B734-64DD249AE1F9}"/>
              </a:ext>
            </a:extLst>
          </p:cNvPr>
          <p:cNvSpPr txBox="1"/>
          <p:nvPr/>
        </p:nvSpPr>
        <p:spPr>
          <a:xfrm>
            <a:off x="2354064" y="4127572"/>
            <a:ext cx="1089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F481FD-FDB0-478D-B331-EF053FD7CF66}"/>
              </a:ext>
            </a:extLst>
          </p:cNvPr>
          <p:cNvSpPr txBox="1"/>
          <p:nvPr/>
        </p:nvSpPr>
        <p:spPr>
          <a:xfrm>
            <a:off x="2409089" y="1502481"/>
            <a:ext cx="108500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CASE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0A5E76-2D64-41FB-889C-D3849B308692}"/>
              </a:ext>
            </a:extLst>
          </p:cNvPr>
          <p:cNvCxnSpPr>
            <a:cxnSpLocks/>
          </p:cNvCxnSpPr>
          <p:nvPr/>
        </p:nvCxnSpPr>
        <p:spPr>
          <a:xfrm flipH="1">
            <a:off x="2409089" y="2071916"/>
            <a:ext cx="42586" cy="249035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D441AAC-F790-491E-B7CF-D7DD6D2EA6E3}"/>
              </a:ext>
            </a:extLst>
          </p:cNvPr>
          <p:cNvSpPr txBox="1"/>
          <p:nvPr/>
        </p:nvSpPr>
        <p:spPr>
          <a:xfrm flipH="1">
            <a:off x="4632305" y="1453729"/>
            <a:ext cx="3913576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.square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</a:t>
            </a:r>
            <a:r>
              <a:rPr lang="en-US" sz="2800" dirty="0" err="1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square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@ dup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case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0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of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dup .    </a:t>
            </a:r>
            <a:r>
              <a:rPr lang="en-US" sz="2800" dirty="0" err="1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X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of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." X "  </a:t>
            </a:r>
            <a:r>
              <a:rPr lang="en-US" sz="2800" dirty="0" err="1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O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of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." O "  </a:t>
            </a:r>
            <a:r>
              <a:rPr lang="en-US" sz="2800" dirty="0" err="1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</a:t>
            </a:r>
            <a:r>
              <a:rPr lang="en-US" sz="2800" dirty="0" err="1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endcase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drop ;</a:t>
            </a:r>
            <a:endParaRPr lang="en-US" sz="2800" dirty="0">
              <a:solidFill>
                <a:srgbClr val="0070C0"/>
              </a:solidFill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3C6047-678F-4513-AF3D-C2D8C142EEA3}"/>
              </a:ext>
            </a:extLst>
          </p:cNvPr>
          <p:cNvSpPr txBox="1"/>
          <p:nvPr/>
        </p:nvSpPr>
        <p:spPr>
          <a:xfrm>
            <a:off x="761137" y="4102403"/>
            <a:ext cx="12860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CAB469-7904-4BC3-9EA2-9DAC0A2A4986}"/>
              </a:ext>
            </a:extLst>
          </p:cNvPr>
          <p:cNvSpPr txBox="1"/>
          <p:nvPr/>
        </p:nvSpPr>
        <p:spPr>
          <a:xfrm>
            <a:off x="3680222" y="4133038"/>
            <a:ext cx="12344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6F28E6-0229-4D3A-B134-1B989AA15118}"/>
              </a:ext>
            </a:extLst>
          </p:cNvPr>
          <p:cNvSpPr txBox="1"/>
          <p:nvPr/>
        </p:nvSpPr>
        <p:spPr>
          <a:xfrm>
            <a:off x="1896333" y="2365160"/>
            <a:ext cx="115621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X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OF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E9AF95C-4CA9-41DB-9226-5315F1E91B74}"/>
              </a:ext>
            </a:extLst>
          </p:cNvPr>
          <p:cNvCxnSpPr>
            <a:cxnSpLocks/>
          </p:cNvCxnSpPr>
          <p:nvPr/>
        </p:nvCxnSpPr>
        <p:spPr>
          <a:xfrm flipH="1">
            <a:off x="907835" y="2057362"/>
            <a:ext cx="36006" cy="250491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77ED8DD-D853-4965-9C8C-78E1D5123031}"/>
              </a:ext>
            </a:extLst>
          </p:cNvPr>
          <p:cNvSpPr txBox="1"/>
          <p:nvPr/>
        </p:nvSpPr>
        <p:spPr>
          <a:xfrm>
            <a:off x="396787" y="3024529"/>
            <a:ext cx="108991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dup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4631F4-323C-4E64-8F41-477268DE0135}"/>
              </a:ext>
            </a:extLst>
          </p:cNvPr>
          <p:cNvSpPr txBox="1"/>
          <p:nvPr/>
        </p:nvSpPr>
        <p:spPr>
          <a:xfrm>
            <a:off x="425222" y="2350513"/>
            <a:ext cx="115621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0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E2D5A8-575F-4131-94EC-3D6C42BB667E}"/>
              </a:ext>
            </a:extLst>
          </p:cNvPr>
          <p:cNvSpPr txBox="1"/>
          <p:nvPr/>
        </p:nvSpPr>
        <p:spPr>
          <a:xfrm>
            <a:off x="1894421" y="3326825"/>
            <a:ext cx="108991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.”</a:t>
            </a:r>
            <a:r>
              <a:rPr lang="en-US" sz="2800" dirty="0">
                <a:solidFill>
                  <a:srgbClr val="FF0000"/>
                </a:solidFill>
              </a:rPr>
              <a:t> X</a:t>
            </a:r>
            <a:r>
              <a:rPr lang="en-US" sz="2800" b="1" dirty="0">
                <a:solidFill>
                  <a:srgbClr val="FF0000"/>
                </a:solidFill>
              </a:rPr>
              <a:t>”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BB389BD-F6C2-419F-8BC7-7FA017166548}"/>
              </a:ext>
            </a:extLst>
          </p:cNvPr>
          <p:cNvCxnSpPr>
            <a:cxnSpLocks/>
          </p:cNvCxnSpPr>
          <p:nvPr/>
        </p:nvCxnSpPr>
        <p:spPr>
          <a:xfrm flipH="1">
            <a:off x="3818177" y="2058940"/>
            <a:ext cx="21312" cy="250333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C62CC2E-7D2A-4AFF-B3D2-1C845768F304}"/>
              </a:ext>
            </a:extLst>
          </p:cNvPr>
          <p:cNvSpPr txBox="1"/>
          <p:nvPr/>
        </p:nvSpPr>
        <p:spPr>
          <a:xfrm>
            <a:off x="3299884" y="3667178"/>
            <a:ext cx="108991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.”</a:t>
            </a:r>
            <a:r>
              <a:rPr lang="en-US" sz="2800" dirty="0">
                <a:solidFill>
                  <a:srgbClr val="FF0000"/>
                </a:solidFill>
              </a:rPr>
              <a:t> O</a:t>
            </a:r>
            <a:r>
              <a:rPr lang="en-US" sz="2800" b="1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EBA509-5A91-4A85-8461-F43AA931E8F3}"/>
              </a:ext>
            </a:extLst>
          </p:cNvPr>
          <p:cNvSpPr txBox="1"/>
          <p:nvPr/>
        </p:nvSpPr>
        <p:spPr>
          <a:xfrm>
            <a:off x="3264319" y="2405993"/>
            <a:ext cx="115621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OF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AED7BE4-051D-44D7-8ED4-D69253135BF6}"/>
              </a:ext>
            </a:extLst>
          </p:cNvPr>
          <p:cNvCxnSpPr>
            <a:cxnSpLocks/>
          </p:cNvCxnSpPr>
          <p:nvPr/>
        </p:nvCxnSpPr>
        <p:spPr>
          <a:xfrm flipH="1">
            <a:off x="867881" y="4562272"/>
            <a:ext cx="297160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D42BC25-35B7-4F38-BF1E-30C517E3C591}"/>
              </a:ext>
            </a:extLst>
          </p:cNvPr>
          <p:cNvSpPr txBox="1"/>
          <p:nvPr/>
        </p:nvSpPr>
        <p:spPr>
          <a:xfrm>
            <a:off x="2364654" y="4657617"/>
            <a:ext cx="169036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ENDCASE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1DBDF14-845F-4DB6-A378-258E5CF8C89E}"/>
              </a:ext>
            </a:extLst>
          </p:cNvPr>
          <p:cNvCxnSpPr>
            <a:cxnSpLocks/>
          </p:cNvCxnSpPr>
          <p:nvPr/>
        </p:nvCxnSpPr>
        <p:spPr>
          <a:xfrm>
            <a:off x="2343338" y="4562272"/>
            <a:ext cx="0" cy="138768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F774BA3-7D30-406F-A556-8C6F930B5528}"/>
              </a:ext>
            </a:extLst>
          </p:cNvPr>
          <p:cNvSpPr txBox="1"/>
          <p:nvPr/>
        </p:nvSpPr>
        <p:spPr>
          <a:xfrm>
            <a:off x="1798382" y="5192310"/>
            <a:ext cx="108991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440829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n-way Selection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601670" y="1287591"/>
            <a:ext cx="8367231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.square  ( n --- )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square@  dup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case  0 of  dup .    </a:t>
            </a:r>
            <a:r>
              <a:rPr lang="en-US" sz="2800" dirty="0" err="1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    X of  ." X "   </a:t>
            </a:r>
            <a:r>
              <a:rPr lang="en-US" sz="2800" dirty="0" err="1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    O of  ." O "   </a:t>
            </a:r>
            <a:r>
              <a:rPr lang="en-US" sz="2800" dirty="0" err="1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</a:t>
            </a:r>
            <a:r>
              <a:rPr lang="en-US" sz="2800" dirty="0" err="1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endcase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drop ;</a:t>
            </a:r>
            <a:endParaRPr lang="en-US" sz="2800" dirty="0">
              <a:solidFill>
                <a:srgbClr val="0070C0"/>
              </a:solidFill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B5B19-5680-4254-B0C2-4F56C15A1D58}"/>
              </a:ext>
            </a:extLst>
          </p:cNvPr>
          <p:cNvSpPr txBox="1"/>
          <p:nvPr/>
        </p:nvSpPr>
        <p:spPr>
          <a:xfrm flipH="1">
            <a:off x="4187934" y="3976634"/>
            <a:ext cx="4090304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1 .square    see   X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2 .square    see   2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3 .square    see   O </a:t>
            </a:r>
            <a:endParaRPr lang="en-US" sz="2800" dirty="0">
              <a:solidFill>
                <a:srgbClr val="0070C0"/>
              </a:solidFill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084BA7-9B2E-40F9-BBAB-FAA39C59E1FE}"/>
              </a:ext>
            </a:extLst>
          </p:cNvPr>
          <p:cNvSpPr txBox="1"/>
          <p:nvPr/>
        </p:nvSpPr>
        <p:spPr>
          <a:xfrm flipH="1">
            <a:off x="955742" y="5646542"/>
            <a:ext cx="616247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1  0  2  1  0  2 1  0  2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85D523-A8FA-452E-AEC3-4A631E14EBC9}"/>
              </a:ext>
            </a:extLst>
          </p:cNvPr>
          <p:cNvCxnSpPr>
            <a:cxnSpLocks/>
          </p:cNvCxnSpPr>
          <p:nvPr/>
        </p:nvCxnSpPr>
        <p:spPr>
          <a:xfrm flipV="1">
            <a:off x="1536970" y="4277850"/>
            <a:ext cx="2500009" cy="1368692"/>
          </a:xfrm>
          <a:prstGeom prst="straightConnector1">
            <a:avLst/>
          </a:prstGeom>
          <a:ln w="60325">
            <a:solidFill>
              <a:srgbClr val="0096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EAABFD-87FA-4377-950D-AAD010C4F868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2033081" y="4669132"/>
            <a:ext cx="2154853" cy="1134771"/>
          </a:xfrm>
          <a:prstGeom prst="straightConnector1">
            <a:avLst/>
          </a:prstGeom>
          <a:ln w="60325">
            <a:solidFill>
              <a:srgbClr val="0096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BBB223-C44A-4207-9EAD-375BEEB75DD2}"/>
              </a:ext>
            </a:extLst>
          </p:cNvPr>
          <p:cNvCxnSpPr>
            <a:cxnSpLocks/>
          </p:cNvCxnSpPr>
          <p:nvPr/>
        </p:nvCxnSpPr>
        <p:spPr>
          <a:xfrm flipV="1">
            <a:off x="2645923" y="5097295"/>
            <a:ext cx="1542011" cy="706608"/>
          </a:xfrm>
          <a:prstGeom prst="straightConnector1">
            <a:avLst/>
          </a:prstGeom>
          <a:ln w="60325">
            <a:solidFill>
              <a:srgbClr val="0096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603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Definite Loop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93387" y="4363134"/>
            <a:ext cx="795722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</a:t>
            </a:r>
            <a:r>
              <a:rPr lang="en-US" sz="2800" dirty="0" err="1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ClearGame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#squares 1+ 1 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DO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r>
              <a:rPr lang="en-US" sz="2800" dirty="0" err="1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0 square!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LOOP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;</a:t>
            </a:r>
            <a:endParaRPr lang="en-US" sz="2800" dirty="0">
              <a:solidFill>
                <a:srgbClr val="0070C0"/>
              </a:solidFill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7C24E-6172-458A-A6FE-E42785DFE1B9}"/>
              </a:ext>
            </a:extLst>
          </p:cNvPr>
          <p:cNvSpPr txBox="1"/>
          <p:nvPr/>
        </p:nvSpPr>
        <p:spPr>
          <a:xfrm>
            <a:off x="868068" y="1206230"/>
            <a:ext cx="71475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indent="-1371600">
              <a:tabLst>
                <a:tab pos="1371600" algn="l"/>
              </a:tabLst>
            </a:pPr>
            <a:r>
              <a:rPr lang="en-US" sz="2800" dirty="0">
                <a:solidFill>
                  <a:srgbClr val="009644"/>
                </a:solidFill>
              </a:rPr>
              <a:t>DO</a:t>
            </a:r>
            <a:r>
              <a:rPr lang="en-US" sz="2800" dirty="0">
                <a:solidFill>
                  <a:srgbClr val="0070C0"/>
                </a:solidFill>
              </a:rPr>
              <a:t>	Store the loop range values and mark start of the loop structure.</a:t>
            </a:r>
          </a:p>
          <a:p>
            <a:pPr marL="1371600" indent="-1371600">
              <a:tabLst>
                <a:tab pos="1371600" algn="l"/>
              </a:tabLst>
            </a:pPr>
            <a:r>
              <a:rPr lang="en-US" sz="2800" dirty="0">
                <a:solidFill>
                  <a:srgbClr val="009644"/>
                </a:solidFill>
              </a:rPr>
              <a:t>LOOP</a:t>
            </a:r>
            <a:r>
              <a:rPr lang="en-US" sz="2800" dirty="0">
                <a:solidFill>
                  <a:srgbClr val="0070C0"/>
                </a:solidFill>
              </a:rPr>
              <a:t>	Increment loop count. If at limit, end or else return to DO.</a:t>
            </a:r>
          </a:p>
          <a:p>
            <a:pPr marL="1371600" indent="-1371600">
              <a:tabLst>
                <a:tab pos="1371600" algn="l"/>
              </a:tabLst>
            </a:pPr>
            <a:r>
              <a:rPr lang="en-US" sz="2800" dirty="0">
                <a:solidFill>
                  <a:srgbClr val="009644"/>
                </a:solidFill>
              </a:rPr>
              <a:t>n +LOOP</a:t>
            </a:r>
            <a:r>
              <a:rPr lang="en-US" sz="2800" dirty="0">
                <a:solidFill>
                  <a:srgbClr val="0070C0"/>
                </a:solidFill>
              </a:rPr>
              <a:t>	Add n to loop count. If at limit, end or else return to DO.</a:t>
            </a:r>
          </a:p>
        </p:txBody>
      </p:sp>
    </p:spTree>
    <p:extLst>
      <p:ext uri="{BB962C8B-B14F-4D97-AF65-F5344CB8AC3E}">
        <p14:creationId xmlns:p14="http://schemas.microsoft.com/office/powerpoint/2010/main" val="2331836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3390972" y="503905"/>
            <a:ext cx="3626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Clear Game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35EEDD-977D-4FC0-96B2-F1F8F0D41C82}"/>
              </a:ext>
            </a:extLst>
          </p:cNvPr>
          <p:cNvCxnSpPr>
            <a:cxnSpLocks/>
          </p:cNvCxnSpPr>
          <p:nvPr/>
        </p:nvCxnSpPr>
        <p:spPr>
          <a:xfrm flipH="1" flipV="1">
            <a:off x="2001812" y="2566840"/>
            <a:ext cx="1888572" cy="2647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FD6F0B-6894-4FF2-A0AA-06769A080B9A}"/>
              </a:ext>
            </a:extLst>
          </p:cNvPr>
          <p:cNvCxnSpPr>
            <a:cxnSpLocks/>
          </p:cNvCxnSpPr>
          <p:nvPr/>
        </p:nvCxnSpPr>
        <p:spPr>
          <a:xfrm flipH="1">
            <a:off x="1972339" y="485424"/>
            <a:ext cx="55394" cy="452432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Summing Junction 18">
            <a:extLst>
              <a:ext uri="{FF2B5EF4-FFF2-40B4-BE49-F238E27FC236}">
                <a16:creationId xmlns:a16="http://schemas.microsoft.com/office/drawing/2014/main" id="{4BF25710-4551-4E75-B61A-4D81535F188F}"/>
              </a:ext>
            </a:extLst>
          </p:cNvPr>
          <p:cNvSpPr/>
          <p:nvPr/>
        </p:nvSpPr>
        <p:spPr>
          <a:xfrm>
            <a:off x="1889517" y="2464397"/>
            <a:ext cx="229387" cy="180279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ACDBA0-C6B5-4A16-A0AC-D73464B5598B}"/>
              </a:ext>
            </a:extLst>
          </p:cNvPr>
          <p:cNvSpPr/>
          <p:nvPr/>
        </p:nvSpPr>
        <p:spPr>
          <a:xfrm>
            <a:off x="3756106" y="5712443"/>
            <a:ext cx="249538" cy="18206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F12CC-A382-4DF5-B4A3-05E75B700F88}"/>
              </a:ext>
            </a:extLst>
          </p:cNvPr>
          <p:cNvSpPr txBox="1"/>
          <p:nvPr/>
        </p:nvSpPr>
        <p:spPr>
          <a:xfrm>
            <a:off x="508631" y="1125502"/>
            <a:ext cx="297962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#squares 1+  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B99126-571E-40E9-BF47-165D796DC773}"/>
              </a:ext>
            </a:extLst>
          </p:cNvPr>
          <p:cNvSpPr txBox="1"/>
          <p:nvPr/>
        </p:nvSpPr>
        <p:spPr>
          <a:xfrm>
            <a:off x="4027880" y="5253891"/>
            <a:ext cx="1176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LOOP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F481FD-FDB0-478D-B331-EF053FD7CF66}"/>
              </a:ext>
            </a:extLst>
          </p:cNvPr>
          <p:cNvSpPr txBox="1"/>
          <p:nvPr/>
        </p:nvSpPr>
        <p:spPr>
          <a:xfrm>
            <a:off x="2619161" y="1875082"/>
            <a:ext cx="154362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DO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0A5E76-2D64-41FB-889C-D3849B308692}"/>
              </a:ext>
            </a:extLst>
          </p:cNvPr>
          <p:cNvCxnSpPr>
            <a:cxnSpLocks/>
          </p:cNvCxnSpPr>
          <p:nvPr/>
        </p:nvCxnSpPr>
        <p:spPr>
          <a:xfrm flipH="1">
            <a:off x="3880875" y="2593202"/>
            <a:ext cx="5670" cy="318390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F4F15DE-0064-4534-942B-BCF968D0495A}"/>
              </a:ext>
            </a:extLst>
          </p:cNvPr>
          <p:cNvSpPr txBox="1"/>
          <p:nvPr/>
        </p:nvSpPr>
        <p:spPr>
          <a:xfrm>
            <a:off x="2480533" y="3084138"/>
            <a:ext cx="2850098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get loop index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endParaRPr lang="en-US" sz="2800" dirty="0">
              <a:solidFill>
                <a:srgbClr val="FF0000"/>
              </a:solidFill>
            </a:endParaRP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store in square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C8D74F-43FE-448B-868B-AAEEFE5F0D7F}"/>
              </a:ext>
            </a:extLst>
          </p:cNvPr>
          <p:cNvSpPr txBox="1"/>
          <p:nvPr/>
        </p:nvSpPr>
        <p:spPr>
          <a:xfrm flipH="1">
            <a:off x="5661864" y="1469927"/>
            <a:ext cx="2743089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 algn="ctr"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</a:t>
            </a:r>
            <a:r>
              <a:rPr lang="en-US" sz="2800" dirty="0" err="1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ClearGame</a:t>
            </a:r>
            <a:b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#squares 1+ 1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DO</a:t>
            </a:r>
            <a:b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r>
              <a:rPr lang="en-US" sz="2800" dirty="0" err="1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0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square!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LOOP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;</a:t>
            </a:r>
            <a:endParaRPr lang="en-US" sz="2800" dirty="0">
              <a:solidFill>
                <a:srgbClr val="0070C0"/>
              </a:solidFill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0363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Indefinite Loop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7C24E-6172-458A-A6FE-E42785DFE1B9}"/>
              </a:ext>
            </a:extLst>
          </p:cNvPr>
          <p:cNvSpPr txBox="1"/>
          <p:nvPr/>
        </p:nvSpPr>
        <p:spPr>
          <a:xfrm>
            <a:off x="868068" y="1206230"/>
            <a:ext cx="71475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indent="-1371600">
              <a:tabLst>
                <a:tab pos="1371600" algn="l"/>
              </a:tabLst>
            </a:pPr>
            <a:r>
              <a:rPr lang="en-US" sz="2800" dirty="0">
                <a:solidFill>
                  <a:srgbClr val="009644"/>
                </a:solidFill>
              </a:rPr>
              <a:t>BEGIN</a:t>
            </a:r>
            <a:r>
              <a:rPr lang="en-US" sz="2800" dirty="0">
                <a:solidFill>
                  <a:srgbClr val="0070C0"/>
                </a:solidFill>
              </a:rPr>
              <a:t>	Mark the start of a loop</a:t>
            </a:r>
            <a:r>
              <a:rPr lang="en-US" sz="2800" i="1" dirty="0">
                <a:solidFill>
                  <a:srgbClr val="0070C0"/>
                </a:solidFill>
              </a:rPr>
              <a:t>.</a:t>
            </a:r>
          </a:p>
          <a:p>
            <a:pPr marL="1371600" indent="-1371600">
              <a:tabLst>
                <a:tab pos="1371600" algn="l"/>
              </a:tabLst>
            </a:pPr>
            <a:r>
              <a:rPr lang="en-US" sz="2800" dirty="0">
                <a:solidFill>
                  <a:srgbClr val="009644"/>
                </a:solidFill>
              </a:rPr>
              <a:t>AGAIN</a:t>
            </a:r>
            <a:r>
              <a:rPr lang="en-US" sz="2800" dirty="0">
                <a:solidFill>
                  <a:srgbClr val="0070C0"/>
                </a:solidFill>
              </a:rPr>
              <a:t>	Return to BEGIN.</a:t>
            </a:r>
          </a:p>
          <a:p>
            <a:pPr marL="1371600" indent="-1371600">
              <a:tabLst>
                <a:tab pos="1371600" algn="l"/>
              </a:tabLst>
            </a:pPr>
            <a:r>
              <a:rPr lang="en-US" sz="2800" dirty="0">
                <a:solidFill>
                  <a:srgbClr val="009644"/>
                </a:solidFill>
              </a:rPr>
              <a:t>UNTIL</a:t>
            </a:r>
            <a:r>
              <a:rPr lang="en-US" sz="2800" dirty="0">
                <a:solidFill>
                  <a:srgbClr val="0070C0"/>
                </a:solidFill>
              </a:rPr>
              <a:t>	If value is true, exit the loop. Otherwise return to BEGIN.</a:t>
            </a:r>
          </a:p>
          <a:p>
            <a:pPr marL="1371600" indent="-1371600">
              <a:tabLst>
                <a:tab pos="1371600" algn="l"/>
              </a:tabLst>
            </a:pPr>
            <a:r>
              <a:rPr lang="en-US" sz="2800" dirty="0">
                <a:solidFill>
                  <a:srgbClr val="009644"/>
                </a:solidFill>
              </a:rPr>
              <a:t>WHILE</a:t>
            </a:r>
            <a:r>
              <a:rPr lang="en-US" sz="2800" dirty="0">
                <a:solidFill>
                  <a:srgbClr val="0070C0"/>
                </a:solidFill>
              </a:rPr>
              <a:t>	If value is true, continue ahead in. Otherwise exit the loop.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77DBA6-D706-4D0A-BF22-E3DBC06A6112}"/>
              </a:ext>
            </a:extLst>
          </p:cNvPr>
          <p:cNvSpPr txBox="1"/>
          <p:nvPr/>
        </p:nvSpPr>
        <p:spPr>
          <a:xfrm>
            <a:off x="1134425" y="4146533"/>
            <a:ext cx="71475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indent="-1371600">
              <a:tabLst>
                <a:tab pos="1371600" algn="l"/>
              </a:tabLst>
            </a:pPr>
            <a:r>
              <a:rPr lang="en-US" sz="2800" dirty="0">
                <a:solidFill>
                  <a:srgbClr val="009644"/>
                </a:solidFill>
              </a:rPr>
              <a:t>BEGIN             </a:t>
            </a:r>
            <a:r>
              <a:rPr lang="en-US" sz="2800" dirty="0" err="1">
                <a:solidFill>
                  <a:srgbClr val="009644"/>
                </a:solidFill>
              </a:rPr>
              <a:t>BEGIN</a:t>
            </a:r>
            <a:r>
              <a:rPr lang="en-US" sz="2800" dirty="0">
                <a:solidFill>
                  <a:srgbClr val="009644"/>
                </a:solidFill>
              </a:rPr>
              <a:t>             </a:t>
            </a:r>
            <a:r>
              <a:rPr lang="en-US" sz="2800" dirty="0" err="1">
                <a:solidFill>
                  <a:srgbClr val="009644"/>
                </a:solidFill>
              </a:rPr>
              <a:t>BEGIN</a:t>
            </a:r>
            <a:endParaRPr lang="en-US" sz="2800" dirty="0">
              <a:solidFill>
                <a:srgbClr val="009644"/>
              </a:solidFill>
            </a:endParaRPr>
          </a:p>
          <a:p>
            <a:pPr marL="1371600" indent="-1371600">
              <a:tabLst>
                <a:tab pos="1371600" algn="l"/>
              </a:tabLst>
            </a:pPr>
            <a:r>
              <a:rPr lang="en-US" sz="2800" dirty="0">
                <a:solidFill>
                  <a:srgbClr val="009644"/>
                </a:solidFill>
              </a:rPr>
              <a:t>  &lt;code&gt;           &lt;code&gt;            &lt;code&gt;</a:t>
            </a:r>
          </a:p>
          <a:p>
            <a:pPr marL="1371600" indent="-1371600">
              <a:tabLst>
                <a:tab pos="1371600" algn="l"/>
              </a:tabLst>
            </a:pPr>
            <a:r>
              <a:rPr lang="en-US" sz="2800" dirty="0">
                <a:solidFill>
                  <a:srgbClr val="009644"/>
                </a:solidFill>
              </a:rPr>
              <a:t>AGAIN             UNTIL                WHIILE</a:t>
            </a:r>
          </a:p>
          <a:p>
            <a:pPr marL="1371600" indent="-1371600">
              <a:tabLst>
                <a:tab pos="1371600" algn="l"/>
              </a:tabLst>
            </a:pPr>
            <a:r>
              <a:rPr lang="en-US" sz="2800" dirty="0">
                <a:solidFill>
                  <a:srgbClr val="009644"/>
                </a:solidFill>
              </a:rPr>
              <a:t>                                                        &lt;code&gt;</a:t>
            </a:r>
          </a:p>
          <a:p>
            <a:pPr marL="1371600" indent="-1371600">
              <a:tabLst>
                <a:tab pos="1371600" algn="l"/>
              </a:tabLst>
            </a:pPr>
            <a:r>
              <a:rPr lang="en-US" sz="2800" dirty="0">
                <a:solidFill>
                  <a:srgbClr val="009644"/>
                </a:solidFill>
              </a:rPr>
              <a:t>                                                 AGAIN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20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618644" y="1503124"/>
            <a:ext cx="7505926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 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BEGIN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Instruct the player and show board.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Accept a keystroke.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If a valid key.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     Convert into a square number.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     Place the corresponding marker on the board.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	Decrement UNPLAYED and exit.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  WHILE invalid, remind player and repeat.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  AGAIN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DCF2C-0251-4C6E-B6DA-A8653484CEC1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One Play In A Loop </a:t>
            </a:r>
          </a:p>
        </p:txBody>
      </p:sp>
    </p:spTree>
    <p:extLst>
      <p:ext uri="{BB962C8B-B14F-4D97-AF65-F5344CB8AC3E}">
        <p14:creationId xmlns:p14="http://schemas.microsoft.com/office/powerpoint/2010/main" val="252052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Today . . 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1336009" y="1538486"/>
            <a:ext cx="6977390" cy="27853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We’ll summarize elements of Forth for the newcomer using a game.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0070C0"/>
                </a:solidFill>
              </a:rPr>
              <a:t>A barrier to learning is there are many publications of Forth word definitions. . .  but. . .</a:t>
            </a:r>
          </a:p>
        </p:txBody>
      </p:sp>
    </p:spTree>
    <p:extLst>
      <p:ext uri="{BB962C8B-B14F-4D97-AF65-F5344CB8AC3E}">
        <p14:creationId xmlns:p14="http://schemas.microsoft.com/office/powerpoint/2010/main" val="2838687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One Play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A11DC8-1B50-466C-ADDF-642E3B82206D}"/>
              </a:ext>
            </a:extLst>
          </p:cNvPr>
          <p:cNvCxnSpPr>
            <a:cxnSpLocks/>
          </p:cNvCxnSpPr>
          <p:nvPr/>
        </p:nvCxnSpPr>
        <p:spPr>
          <a:xfrm flipV="1">
            <a:off x="3587944" y="3047048"/>
            <a:ext cx="590660" cy="2560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D9A3DC-2451-44BC-B00B-044AB3158DB8}"/>
              </a:ext>
            </a:extLst>
          </p:cNvPr>
          <p:cNvCxnSpPr>
            <a:cxnSpLocks/>
          </p:cNvCxnSpPr>
          <p:nvPr/>
        </p:nvCxnSpPr>
        <p:spPr>
          <a:xfrm flipH="1">
            <a:off x="1278072" y="5282079"/>
            <a:ext cx="2329328" cy="59759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35EEDD-977D-4FC0-96B2-F1F8F0D41C82}"/>
              </a:ext>
            </a:extLst>
          </p:cNvPr>
          <p:cNvCxnSpPr>
            <a:cxnSpLocks/>
          </p:cNvCxnSpPr>
          <p:nvPr/>
        </p:nvCxnSpPr>
        <p:spPr>
          <a:xfrm flipH="1">
            <a:off x="1434607" y="1890332"/>
            <a:ext cx="2786350" cy="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FD6F0B-6894-4FF2-A0AA-06769A080B9A}"/>
              </a:ext>
            </a:extLst>
          </p:cNvPr>
          <p:cNvCxnSpPr>
            <a:cxnSpLocks/>
            <a:endCxn id="19" idx="4"/>
          </p:cNvCxnSpPr>
          <p:nvPr/>
        </p:nvCxnSpPr>
        <p:spPr>
          <a:xfrm flipH="1">
            <a:off x="1309853" y="817123"/>
            <a:ext cx="2460" cy="116334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Summing Junction 18">
            <a:extLst>
              <a:ext uri="{FF2B5EF4-FFF2-40B4-BE49-F238E27FC236}">
                <a16:creationId xmlns:a16="http://schemas.microsoft.com/office/drawing/2014/main" id="{4BF25710-4551-4E75-B61A-4D81535F188F}"/>
              </a:ext>
            </a:extLst>
          </p:cNvPr>
          <p:cNvSpPr/>
          <p:nvPr/>
        </p:nvSpPr>
        <p:spPr>
          <a:xfrm>
            <a:off x="1195159" y="1800193"/>
            <a:ext cx="229387" cy="180279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ACDBA0-C6B5-4A16-A0AC-D73464B5598B}"/>
              </a:ext>
            </a:extLst>
          </p:cNvPr>
          <p:cNvSpPr/>
          <p:nvPr/>
        </p:nvSpPr>
        <p:spPr>
          <a:xfrm>
            <a:off x="4786346" y="5014359"/>
            <a:ext cx="208528" cy="18883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38FA76-2C0C-46ED-A85C-5C223D8C9C2B}"/>
              </a:ext>
            </a:extLst>
          </p:cNvPr>
          <p:cNvCxnSpPr>
            <a:cxnSpLocks/>
          </p:cNvCxnSpPr>
          <p:nvPr/>
        </p:nvCxnSpPr>
        <p:spPr>
          <a:xfrm flipV="1">
            <a:off x="3579241" y="3303110"/>
            <a:ext cx="0" cy="194982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9F481FD-FDB0-478D-B331-EF053FD7CF66}"/>
              </a:ext>
            </a:extLst>
          </p:cNvPr>
          <p:cNvSpPr txBox="1"/>
          <p:nvPr/>
        </p:nvSpPr>
        <p:spPr>
          <a:xfrm>
            <a:off x="2063777" y="1392030"/>
            <a:ext cx="15436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644"/>
                </a:solidFill>
              </a:rPr>
              <a:t>BEGIN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8DA06C-6F43-4A49-B2ED-048AE1E4584A}"/>
              </a:ext>
            </a:extLst>
          </p:cNvPr>
          <p:cNvCxnSpPr>
            <a:cxnSpLocks/>
          </p:cNvCxnSpPr>
          <p:nvPr/>
        </p:nvCxnSpPr>
        <p:spPr>
          <a:xfrm flipH="1" flipV="1">
            <a:off x="4190051" y="3058372"/>
            <a:ext cx="736566" cy="28342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0A5E76-2D64-41FB-889C-D3849B308692}"/>
              </a:ext>
            </a:extLst>
          </p:cNvPr>
          <p:cNvCxnSpPr>
            <a:cxnSpLocks/>
          </p:cNvCxnSpPr>
          <p:nvPr/>
        </p:nvCxnSpPr>
        <p:spPr>
          <a:xfrm>
            <a:off x="4188908" y="1890332"/>
            <a:ext cx="14629" cy="118665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C46DEA6-5A7F-4CA4-9A54-9D6690E06994}"/>
              </a:ext>
            </a:extLst>
          </p:cNvPr>
          <p:cNvCxnSpPr>
            <a:cxnSpLocks/>
          </p:cNvCxnSpPr>
          <p:nvPr/>
        </p:nvCxnSpPr>
        <p:spPr>
          <a:xfrm flipV="1">
            <a:off x="4918750" y="3341802"/>
            <a:ext cx="1" cy="176697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F4F15DE-0064-4534-942B-BCF968D0495A}"/>
              </a:ext>
            </a:extLst>
          </p:cNvPr>
          <p:cNvSpPr txBox="1"/>
          <p:nvPr/>
        </p:nvSpPr>
        <p:spPr>
          <a:xfrm>
            <a:off x="3118318" y="2075806"/>
            <a:ext cx="211236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show board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accept key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667C89-F0A5-473F-B4E9-D2BD84FF2540}"/>
              </a:ext>
            </a:extLst>
          </p:cNvPr>
          <p:cNvSpPr txBox="1"/>
          <p:nvPr/>
        </p:nvSpPr>
        <p:spPr>
          <a:xfrm>
            <a:off x="4388809" y="3591042"/>
            <a:ext cx="113062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remind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player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434AEE-7C3A-4C5E-B202-A3D3B62D0773}"/>
              </a:ext>
            </a:extLst>
          </p:cNvPr>
          <p:cNvSpPr txBox="1"/>
          <p:nvPr/>
        </p:nvSpPr>
        <p:spPr>
          <a:xfrm>
            <a:off x="4743861" y="2779939"/>
            <a:ext cx="11761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644"/>
                </a:solidFill>
              </a:rPr>
              <a:t>WHILE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DC8986-6568-4FB1-AC4C-A751820A6534}"/>
              </a:ext>
            </a:extLst>
          </p:cNvPr>
          <p:cNvSpPr txBox="1"/>
          <p:nvPr/>
        </p:nvSpPr>
        <p:spPr>
          <a:xfrm>
            <a:off x="4959318" y="3161888"/>
            <a:ext cx="1094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invalid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E84896-4DE2-4352-83BE-D362B65B587E}"/>
              </a:ext>
            </a:extLst>
          </p:cNvPr>
          <p:cNvSpPr txBox="1"/>
          <p:nvPr/>
        </p:nvSpPr>
        <p:spPr>
          <a:xfrm>
            <a:off x="2645016" y="3555115"/>
            <a:ext cx="179122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place play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decrement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UNPLAYED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69E684-A184-488A-96F9-5C79D2026406}"/>
              </a:ext>
            </a:extLst>
          </p:cNvPr>
          <p:cNvSpPr txBox="1"/>
          <p:nvPr/>
        </p:nvSpPr>
        <p:spPr>
          <a:xfrm>
            <a:off x="2269127" y="3169610"/>
            <a:ext cx="1094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valid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8F131C-969F-44DA-A5C7-8E263BA1E1F7}"/>
              </a:ext>
            </a:extLst>
          </p:cNvPr>
          <p:cNvSpPr txBox="1"/>
          <p:nvPr/>
        </p:nvSpPr>
        <p:spPr>
          <a:xfrm>
            <a:off x="5117168" y="4822167"/>
            <a:ext cx="11761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644"/>
                </a:solidFill>
              </a:rPr>
              <a:t>AGAIN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ACF8867-7C41-428B-9446-CD3D3D8057C8}"/>
              </a:ext>
            </a:extLst>
          </p:cNvPr>
          <p:cNvCxnSpPr>
            <a:cxnSpLocks/>
          </p:cNvCxnSpPr>
          <p:nvPr/>
        </p:nvCxnSpPr>
        <p:spPr>
          <a:xfrm flipH="1">
            <a:off x="1278072" y="5879672"/>
            <a:ext cx="1230" cy="52663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621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One Play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9" y="1493476"/>
            <a:ext cx="697739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</a:t>
            </a:r>
            <a:r>
              <a:rPr lang="en-US" sz="3400" dirty="0">
                <a:solidFill>
                  <a:srgbClr val="0070C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one-play</a:t>
            </a:r>
            <a:b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3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BEGIN</a:t>
            </a: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.board</a:t>
            </a:r>
            <a:b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key  valid-key?</a:t>
            </a:r>
            <a:b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3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WHILE</a:t>
            </a:r>
            <a:b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place-symbol</a:t>
            </a:r>
            <a:b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exit</a:t>
            </a:r>
            <a:b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( otherwise)</a:t>
            </a:r>
            <a:b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.” Enter square number”</a:t>
            </a:r>
            <a:b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3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AGAIN</a:t>
            </a: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;</a:t>
            </a:r>
            <a:endParaRPr lang="en-US" sz="3400" dirty="0">
              <a:solidFill>
                <a:srgbClr val="0070C0"/>
              </a:solidFill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7602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618644" y="1503124"/>
            <a:ext cx="7505926" cy="38472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D00000"/>
                </a:solidFill>
              </a:rPr>
              <a:t> </a:t>
            </a:r>
            <a:br>
              <a:rPr lang="en-US" sz="2000" dirty="0">
                <a:solidFill>
                  <a:srgbClr val="D00000"/>
                </a:solidFill>
              </a:rPr>
            </a:br>
            <a:r>
              <a:rPr lang="en-US" sz="2800" dirty="0">
                <a:solidFill>
                  <a:srgbClr val="D00000"/>
                </a:solidFill>
              </a:rPr>
              <a:t>Setup board</a:t>
            </a:r>
            <a:br>
              <a:rPr lang="en-US" sz="2800" dirty="0">
                <a:solidFill>
                  <a:srgbClr val="D00000"/>
                </a:solidFill>
              </a:rPr>
            </a:br>
            <a:r>
              <a:rPr lang="en-US" sz="2800" dirty="0">
                <a:solidFill>
                  <a:srgbClr val="D00000"/>
                </a:solidFill>
              </a:rPr>
              <a:t>Set UNPLAYED to 9 squares.</a:t>
            </a:r>
            <a:br>
              <a:rPr lang="en-US" sz="2800" dirty="0">
                <a:solidFill>
                  <a:srgbClr val="D00000"/>
                </a:solidFill>
              </a:rPr>
            </a:br>
            <a:r>
              <a:rPr lang="en-US" sz="2800" dirty="0">
                <a:solidFill>
                  <a:srgbClr val="D00000"/>
                </a:solidFill>
              </a:rPr>
              <a:t>Instruct the user.</a:t>
            </a:r>
            <a:br>
              <a:rPr lang="en-US" sz="2800" dirty="0">
                <a:solidFill>
                  <a:srgbClr val="D00000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BEGIN</a:t>
            </a:r>
            <a:br>
              <a:rPr lang="en-US" sz="2800" dirty="0">
                <a:solidFill>
                  <a:srgbClr val="D00000"/>
                </a:solidFill>
              </a:rPr>
            </a:br>
            <a:r>
              <a:rPr lang="en-US" sz="2800" dirty="0">
                <a:solidFill>
                  <a:srgbClr val="D00000"/>
                </a:solidFill>
              </a:rPr>
              <a:t>       Show the board</a:t>
            </a:r>
            <a:br>
              <a:rPr lang="en-US" sz="2800" dirty="0">
                <a:solidFill>
                  <a:srgbClr val="D00000"/>
                </a:solidFill>
              </a:rPr>
            </a:br>
            <a:r>
              <a:rPr lang="en-US" sz="2800" dirty="0">
                <a:solidFill>
                  <a:srgbClr val="D00000"/>
                </a:solidFill>
              </a:rPr>
              <a:t>       Accept One Play</a:t>
            </a:r>
            <a:br>
              <a:rPr lang="en-US" sz="2800" dirty="0">
                <a:solidFill>
                  <a:srgbClr val="D00000"/>
                </a:solidFill>
              </a:rPr>
            </a:br>
            <a:r>
              <a:rPr lang="en-US" sz="2800" dirty="0">
                <a:solidFill>
                  <a:srgbClr val="D00000"/>
                </a:solidFill>
              </a:rPr>
              <a:t>      Test if UNPLAYED is zero</a:t>
            </a:r>
            <a:br>
              <a:rPr lang="en-US" sz="2800" dirty="0">
                <a:solidFill>
                  <a:srgbClr val="D00000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UNTIL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DCF2C-0251-4C6E-B6DA-A8653484CEC1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Full Play in a LOOP </a:t>
            </a:r>
          </a:p>
        </p:txBody>
      </p:sp>
    </p:spTree>
    <p:extLst>
      <p:ext uri="{BB962C8B-B14F-4D97-AF65-F5344CB8AC3E}">
        <p14:creationId xmlns:p14="http://schemas.microsoft.com/office/powerpoint/2010/main" val="3063155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498670" y="1820867"/>
            <a:ext cx="7437832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</a:t>
            </a:r>
            <a:r>
              <a:rPr lang="en-US" sz="2800" dirty="0">
                <a:solidFill>
                  <a:srgbClr val="0070C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full-game</a:t>
            </a:r>
            <a:b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start  </a:t>
            </a:r>
            <a:r>
              <a:rPr lang="en-US" sz="2800" dirty="0" err="1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cr</a:t>
            </a: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." Enter 'esc' to exit. “</a:t>
            </a:r>
            <a:b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BEGIN</a:t>
            </a: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.board</a:t>
            </a:r>
            <a:b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 one-play</a:t>
            </a:r>
            <a:b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 </a:t>
            </a:r>
            <a:r>
              <a:rPr lang="en-US" sz="2800" dirty="0" err="1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unplayed</a:t>
            </a: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0=</a:t>
            </a:r>
            <a:b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UNTIL </a:t>
            </a: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;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EE697-BECB-4584-9C07-8ABEA1D98F73}"/>
              </a:ext>
            </a:extLst>
          </p:cNvPr>
          <p:cNvSpPr txBox="1"/>
          <p:nvPr/>
        </p:nvSpPr>
        <p:spPr>
          <a:xfrm>
            <a:off x="1251229" y="539947"/>
            <a:ext cx="593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Full Game Play, unscored</a:t>
            </a:r>
          </a:p>
        </p:txBody>
      </p:sp>
    </p:spTree>
    <p:extLst>
      <p:ext uri="{BB962C8B-B14F-4D97-AF65-F5344CB8AC3E}">
        <p14:creationId xmlns:p14="http://schemas.microsoft.com/office/powerpoint/2010/main" val="938178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3390972" y="503905"/>
            <a:ext cx="3626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Full  Game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35EEDD-977D-4FC0-96B2-F1F8F0D41C82}"/>
              </a:ext>
            </a:extLst>
          </p:cNvPr>
          <p:cNvCxnSpPr>
            <a:cxnSpLocks/>
          </p:cNvCxnSpPr>
          <p:nvPr/>
        </p:nvCxnSpPr>
        <p:spPr>
          <a:xfrm flipH="1" flipV="1">
            <a:off x="2001812" y="2566840"/>
            <a:ext cx="1888572" cy="2647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FD6F0B-6894-4FF2-A0AA-06769A080B9A}"/>
              </a:ext>
            </a:extLst>
          </p:cNvPr>
          <p:cNvCxnSpPr>
            <a:cxnSpLocks/>
            <a:endCxn id="19" idx="4"/>
          </p:cNvCxnSpPr>
          <p:nvPr/>
        </p:nvCxnSpPr>
        <p:spPr>
          <a:xfrm flipH="1">
            <a:off x="2004211" y="485424"/>
            <a:ext cx="23524" cy="215925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Summing Junction 18">
            <a:extLst>
              <a:ext uri="{FF2B5EF4-FFF2-40B4-BE49-F238E27FC236}">
                <a16:creationId xmlns:a16="http://schemas.microsoft.com/office/drawing/2014/main" id="{4BF25710-4551-4E75-B61A-4D81535F188F}"/>
              </a:ext>
            </a:extLst>
          </p:cNvPr>
          <p:cNvSpPr/>
          <p:nvPr/>
        </p:nvSpPr>
        <p:spPr>
          <a:xfrm>
            <a:off x="1889517" y="2464397"/>
            <a:ext cx="229387" cy="180279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ACDBA0-C6B5-4A16-A0AC-D73464B5598B}"/>
              </a:ext>
            </a:extLst>
          </p:cNvPr>
          <p:cNvSpPr/>
          <p:nvPr/>
        </p:nvSpPr>
        <p:spPr>
          <a:xfrm>
            <a:off x="3820706" y="5305275"/>
            <a:ext cx="249538" cy="18206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F12CC-A382-4DF5-B4A3-05E75B700F88}"/>
              </a:ext>
            </a:extLst>
          </p:cNvPr>
          <p:cNvSpPr txBox="1"/>
          <p:nvPr/>
        </p:nvSpPr>
        <p:spPr>
          <a:xfrm>
            <a:off x="488655" y="854881"/>
            <a:ext cx="297962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instruct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B99126-571E-40E9-BF47-165D796DC773}"/>
              </a:ext>
            </a:extLst>
          </p:cNvPr>
          <p:cNvSpPr txBox="1"/>
          <p:nvPr/>
        </p:nvSpPr>
        <p:spPr>
          <a:xfrm>
            <a:off x="4162783" y="4994253"/>
            <a:ext cx="1176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9644"/>
                </a:solidFill>
              </a:rPr>
              <a:t>UNTIL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F481FD-FDB0-478D-B331-EF053FD7CF66}"/>
              </a:ext>
            </a:extLst>
          </p:cNvPr>
          <p:cNvSpPr txBox="1"/>
          <p:nvPr/>
        </p:nvSpPr>
        <p:spPr>
          <a:xfrm>
            <a:off x="2619161" y="1909194"/>
            <a:ext cx="154362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9644"/>
                </a:solidFill>
              </a:rPr>
              <a:t>BEGIN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0A5E76-2D64-41FB-889C-D3849B308692}"/>
              </a:ext>
            </a:extLst>
          </p:cNvPr>
          <p:cNvCxnSpPr>
            <a:cxnSpLocks/>
          </p:cNvCxnSpPr>
          <p:nvPr/>
        </p:nvCxnSpPr>
        <p:spPr>
          <a:xfrm>
            <a:off x="3890384" y="2554536"/>
            <a:ext cx="55091" cy="281608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F4F15DE-0064-4534-942B-BCF968D0495A}"/>
              </a:ext>
            </a:extLst>
          </p:cNvPr>
          <p:cNvSpPr txBox="1"/>
          <p:nvPr/>
        </p:nvSpPr>
        <p:spPr>
          <a:xfrm>
            <a:off x="2834200" y="2868265"/>
            <a:ext cx="2112367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.board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one-play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Test UNPLAYED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=0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C8D74F-43FE-448B-868B-AAEEFE5F0D7F}"/>
              </a:ext>
            </a:extLst>
          </p:cNvPr>
          <p:cNvSpPr txBox="1"/>
          <p:nvPr/>
        </p:nvSpPr>
        <p:spPr>
          <a:xfrm flipH="1">
            <a:off x="5645568" y="1331934"/>
            <a:ext cx="2743089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</a:t>
            </a:r>
            <a:r>
              <a:rPr lang="en-US" sz="2800" dirty="0">
                <a:solidFill>
                  <a:srgbClr val="0070C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full-game</a:t>
            </a:r>
            <a:b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start  </a:t>
            </a:r>
            <a:r>
              <a:rPr lang="en-US" sz="2800" dirty="0" err="1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cr</a:t>
            </a:r>
            <a:b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" Enter 'esc’“</a:t>
            </a:r>
            <a:b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BEGIN</a:t>
            </a: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.board</a:t>
            </a:r>
            <a:b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 one-play</a:t>
            </a:r>
            <a:b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</a:t>
            </a:r>
            <a:r>
              <a:rPr lang="en-US" sz="2800" dirty="0" err="1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unplayed</a:t>
            </a: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0=</a:t>
            </a:r>
            <a:b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UNTIL </a:t>
            </a: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;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8737B6-C1B2-48C3-8C79-90755E099C75}"/>
              </a:ext>
            </a:extLst>
          </p:cNvPr>
          <p:cNvCxnSpPr>
            <a:cxnSpLocks/>
          </p:cNvCxnSpPr>
          <p:nvPr/>
        </p:nvCxnSpPr>
        <p:spPr>
          <a:xfrm flipH="1">
            <a:off x="1978465" y="5389976"/>
            <a:ext cx="1853734" cy="5752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50D3AF-1F21-4939-ADFB-8F54EE915F57}"/>
              </a:ext>
            </a:extLst>
          </p:cNvPr>
          <p:cNvCxnSpPr>
            <a:cxnSpLocks/>
          </p:cNvCxnSpPr>
          <p:nvPr/>
        </p:nvCxnSpPr>
        <p:spPr>
          <a:xfrm flipH="1">
            <a:off x="1978465" y="5982511"/>
            <a:ext cx="5978" cy="63229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670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ABBF283-CB64-4702-A053-C4D15E0C6E37}"/>
              </a:ext>
            </a:extLst>
          </p:cNvPr>
          <p:cNvSpPr txBox="1"/>
          <p:nvPr/>
        </p:nvSpPr>
        <p:spPr>
          <a:xfrm flipH="1">
            <a:off x="620264" y="1649666"/>
            <a:ext cx="8222177" cy="35586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  <a:spcAft>
                <a:spcPts val="1800"/>
              </a:spcAft>
            </a:pPr>
            <a:r>
              <a:rPr lang="en-US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Here is a game at play number 5.</a:t>
            </a:r>
          </a:p>
          <a:p>
            <a:pPr>
              <a:lnSpc>
                <a:spcPts val="2400"/>
              </a:lnSpc>
              <a:spcAft>
                <a:spcPts val="1800"/>
              </a:spcAft>
            </a:pPr>
            <a:br>
              <a:rPr lang="en-US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Square picked by X is 9</a:t>
            </a:r>
          </a:p>
          <a:p>
            <a:pPr>
              <a:lnSpc>
                <a:spcPts val="2400"/>
              </a:lnSpc>
              <a:spcAft>
                <a:spcPts val="1800"/>
              </a:spcAft>
            </a:pPr>
            <a:endParaRPr lang="en-US" sz="2800" dirty="0"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  <a:p>
            <a:pPr>
              <a:lnSpc>
                <a:spcPts val="2400"/>
              </a:lnSpc>
              <a:spcAft>
                <a:spcPts val="1800"/>
              </a:spcAft>
            </a:pPr>
            <a:r>
              <a:rPr lang="en-US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X | O | 3 </a:t>
            </a:r>
            <a:br>
              <a:rPr lang="en-US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-----------</a:t>
            </a:r>
            <a:br>
              <a:rPr lang="en-US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4 | X | 6 </a:t>
            </a:r>
            <a:br>
              <a:rPr lang="en-US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-----------</a:t>
            </a:r>
            <a:br>
              <a:rPr lang="en-US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O | 8 | X       </a:t>
            </a:r>
            <a:r>
              <a:rPr lang="en-US" sz="2800" dirty="0">
                <a:solidFill>
                  <a:srgbClr val="FF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Now we see actual play.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EE697-BECB-4584-9C07-8ABEA1D98F73}"/>
              </a:ext>
            </a:extLst>
          </p:cNvPr>
          <p:cNvSpPr txBox="1"/>
          <p:nvPr/>
        </p:nvSpPr>
        <p:spPr>
          <a:xfrm>
            <a:off x="1070969" y="510764"/>
            <a:ext cx="593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Full Game Play, unscored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327048-51CC-47B7-9E7A-DAA0F133CA5D}"/>
              </a:ext>
            </a:extLst>
          </p:cNvPr>
          <p:cNvSpPr/>
          <p:nvPr/>
        </p:nvSpPr>
        <p:spPr>
          <a:xfrm flipV="1">
            <a:off x="2252186" y="4653809"/>
            <a:ext cx="642257" cy="554524"/>
          </a:xfrm>
          <a:prstGeom prst="ellipse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15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orth 5">
            <a:hlinkClick r:id="" action="ppaction://media"/>
            <a:extLst>
              <a:ext uri="{FF2B5EF4-FFF2-40B4-BE49-F238E27FC236}">
                <a16:creationId xmlns:a16="http://schemas.microsoft.com/office/drawing/2014/main" id="{33C7CE64-43BE-4DB3-8BD9-75D72C294DF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3779" y="406401"/>
            <a:ext cx="6006807" cy="632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0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23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93742" y="1339048"/>
            <a:ext cx="697739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</a:rPr>
              <a:t>We have seen the major elements of a game by showing each of its component structures.</a:t>
            </a:r>
          </a:p>
        </p:txBody>
      </p:sp>
    </p:spTree>
    <p:extLst>
      <p:ext uri="{BB962C8B-B14F-4D97-AF65-F5344CB8AC3E}">
        <p14:creationId xmlns:p14="http://schemas.microsoft.com/office/powerpoint/2010/main" val="1911968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93742" y="1339048"/>
            <a:ext cx="6977390" cy="20467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</a:rPr>
              <a:t>We have seen the major elements of a game by showing each of its component structures.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A time efficient way to learn good programming is to read good programs.</a:t>
            </a:r>
            <a:endParaRPr lang="en-US" sz="2800" dirty="0">
              <a:solidFill>
                <a:srgbClr val="D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989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93742" y="1339048"/>
            <a:ext cx="6977390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</a:rPr>
              <a:t>We have seen the major elements of a game by showing each of its component structures.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A time efficient way to learn good programming is to read good programs.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</a:rPr>
              <a:t>We need more publications of ‘real-life’ programming situations.</a:t>
            </a:r>
          </a:p>
        </p:txBody>
      </p:sp>
    </p:spTree>
    <p:extLst>
      <p:ext uri="{BB962C8B-B14F-4D97-AF65-F5344CB8AC3E}">
        <p14:creationId xmlns:p14="http://schemas.microsoft.com/office/powerpoint/2010/main" val="95130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Today . . 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1336009" y="1538486"/>
            <a:ext cx="6977390" cy="40010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We’ll summarize elements of Forth for the newcomer using a game.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0070C0"/>
                </a:solidFill>
              </a:rPr>
              <a:t>A barrier to learning is there are many publications of Forth word definitions. . .  but. . 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Very few on the use of ANS Forth in ‘real life’ situations, specifically for testing.  </a:t>
            </a:r>
          </a:p>
        </p:txBody>
      </p:sp>
    </p:spTree>
    <p:extLst>
      <p:ext uri="{BB962C8B-B14F-4D97-AF65-F5344CB8AC3E}">
        <p14:creationId xmlns:p14="http://schemas.microsoft.com/office/powerpoint/2010/main" val="4282382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6A466-38D0-4DE6-B3A9-A744928E2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309120" cy="43513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https://github.com/BillRagsdale/Forth_Projects</a:t>
            </a:r>
          </a:p>
          <a:p>
            <a:endParaRPr lang="en-US" sz="4000" dirty="0">
              <a:solidFill>
                <a:srgbClr val="0070C0"/>
              </a:solidFill>
            </a:endParaRPr>
          </a:p>
          <a:p>
            <a:r>
              <a:rPr lang="en-US" sz="4000" dirty="0">
                <a:solidFill>
                  <a:srgbClr val="0070C0"/>
                </a:solidFill>
              </a:rPr>
              <a:t>https://github.com/BillRagsdale/WIN32Forth-Guide</a:t>
            </a:r>
          </a:p>
          <a:p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E5D2C-9D48-4349-ABC5-8149A4F8C91A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00621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64891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643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4739756" y="431647"/>
            <a:ext cx="361619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Placing Markers</a:t>
            </a:r>
          </a:p>
          <a:p>
            <a:pPr algn="ctr"/>
            <a:r>
              <a:rPr lang="en-US" sz="3200" dirty="0">
                <a:solidFill>
                  <a:srgbClr val="0070C0"/>
                </a:solidFill>
              </a:rPr>
              <a:t>In an odd or even square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87C6C0-AFBE-4FFD-98FC-9BBF48001782}"/>
              </a:ext>
            </a:extLst>
          </p:cNvPr>
          <p:cNvCxnSpPr>
            <a:cxnSpLocks/>
          </p:cNvCxnSpPr>
          <p:nvPr/>
        </p:nvCxnSpPr>
        <p:spPr>
          <a:xfrm flipH="1" flipV="1">
            <a:off x="1836601" y="4322337"/>
            <a:ext cx="1031012" cy="43886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AA7CD3-1BEB-4094-AC62-2E69369F8A0A}"/>
              </a:ext>
            </a:extLst>
          </p:cNvPr>
          <p:cNvCxnSpPr>
            <a:cxnSpLocks/>
          </p:cNvCxnSpPr>
          <p:nvPr/>
        </p:nvCxnSpPr>
        <p:spPr>
          <a:xfrm flipV="1">
            <a:off x="2823868" y="4711395"/>
            <a:ext cx="0" cy="127111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8DA06C-6F43-4A49-B2ED-048AE1E4584A}"/>
              </a:ext>
            </a:extLst>
          </p:cNvPr>
          <p:cNvCxnSpPr>
            <a:cxnSpLocks/>
          </p:cNvCxnSpPr>
          <p:nvPr/>
        </p:nvCxnSpPr>
        <p:spPr>
          <a:xfrm flipH="1" flipV="1">
            <a:off x="2859403" y="2492731"/>
            <a:ext cx="957141" cy="41407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0A5E76-2D64-41FB-889C-D3849B308692}"/>
              </a:ext>
            </a:extLst>
          </p:cNvPr>
          <p:cNvCxnSpPr>
            <a:cxnSpLocks/>
          </p:cNvCxnSpPr>
          <p:nvPr/>
        </p:nvCxnSpPr>
        <p:spPr>
          <a:xfrm flipH="1">
            <a:off x="2863336" y="641019"/>
            <a:ext cx="4277" cy="190054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F65198-6A51-4BE8-84D7-6A390A441B1C}"/>
              </a:ext>
            </a:extLst>
          </p:cNvPr>
          <p:cNvCxnSpPr>
            <a:cxnSpLocks/>
          </p:cNvCxnSpPr>
          <p:nvPr/>
        </p:nvCxnSpPr>
        <p:spPr>
          <a:xfrm flipV="1">
            <a:off x="1838655" y="2489171"/>
            <a:ext cx="1034079" cy="39417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E9431B-1F68-4301-9372-BDB87C73C36B}"/>
              </a:ext>
            </a:extLst>
          </p:cNvPr>
          <p:cNvCxnSpPr>
            <a:cxnSpLocks/>
          </p:cNvCxnSpPr>
          <p:nvPr/>
        </p:nvCxnSpPr>
        <p:spPr>
          <a:xfrm flipV="1">
            <a:off x="1831751" y="2895803"/>
            <a:ext cx="27622" cy="142327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C46DEA6-5A7F-4CA4-9A54-9D6690E06994}"/>
              </a:ext>
            </a:extLst>
          </p:cNvPr>
          <p:cNvCxnSpPr>
            <a:cxnSpLocks/>
          </p:cNvCxnSpPr>
          <p:nvPr/>
        </p:nvCxnSpPr>
        <p:spPr>
          <a:xfrm flipV="1">
            <a:off x="3816544" y="2922174"/>
            <a:ext cx="10377" cy="149822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F4F15DE-0064-4534-942B-BCF968D0495A}"/>
              </a:ext>
            </a:extLst>
          </p:cNvPr>
          <p:cNvSpPr txBox="1"/>
          <p:nvPr/>
        </p:nvSpPr>
        <p:spPr>
          <a:xfrm>
            <a:off x="1437090" y="911959"/>
            <a:ext cx="304219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Test </a:t>
            </a:r>
            <a:r>
              <a:rPr lang="en-US" sz="2400" dirty="0" err="1">
                <a:solidFill>
                  <a:srgbClr val="009644"/>
                </a:solidFill>
              </a:rPr>
              <a:t>unplayed</a:t>
            </a:r>
            <a:r>
              <a:rPr lang="en-US" sz="2400" dirty="0">
                <a:solidFill>
                  <a:srgbClr val="FF0000"/>
                </a:solidFill>
              </a:rPr>
              <a:t> for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odd or even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DC8986-6568-4FB1-AC4C-A751820A6534}"/>
              </a:ext>
            </a:extLst>
          </p:cNvPr>
          <p:cNvSpPr txBox="1"/>
          <p:nvPr/>
        </p:nvSpPr>
        <p:spPr>
          <a:xfrm>
            <a:off x="1220698" y="3143662"/>
            <a:ext cx="125663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Place a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472CE85-2752-4614-9A03-3C6B6F049363}"/>
              </a:ext>
            </a:extLst>
          </p:cNvPr>
          <p:cNvCxnSpPr>
            <a:cxnSpLocks/>
          </p:cNvCxnSpPr>
          <p:nvPr/>
        </p:nvCxnSpPr>
        <p:spPr>
          <a:xfrm flipV="1">
            <a:off x="2818447" y="4367032"/>
            <a:ext cx="1034079" cy="39417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E84896-4DE2-4352-83BE-D362B65B587E}"/>
              </a:ext>
            </a:extLst>
          </p:cNvPr>
          <p:cNvSpPr txBox="1"/>
          <p:nvPr/>
        </p:nvSpPr>
        <p:spPr>
          <a:xfrm>
            <a:off x="1702947" y="4895594"/>
            <a:ext cx="212195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Increment </a:t>
            </a:r>
            <a:r>
              <a:rPr lang="en-US" sz="2400" dirty="0" err="1">
                <a:solidFill>
                  <a:srgbClr val="009644"/>
                </a:solidFill>
              </a:rPr>
              <a:t>unplayed</a:t>
            </a:r>
            <a:endParaRPr lang="en-US" sz="2400" dirty="0">
              <a:solidFill>
                <a:srgbClr val="009644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6C6DF9-96CF-4D7F-BFFA-CD3C280611FA}"/>
              </a:ext>
            </a:extLst>
          </p:cNvPr>
          <p:cNvSpPr txBox="1"/>
          <p:nvPr/>
        </p:nvSpPr>
        <p:spPr>
          <a:xfrm>
            <a:off x="1596527" y="1986776"/>
            <a:ext cx="93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odd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AC38C4-8AE0-4646-8473-C41A440ED3AE}"/>
              </a:ext>
            </a:extLst>
          </p:cNvPr>
          <p:cNvSpPr txBox="1"/>
          <p:nvPr/>
        </p:nvSpPr>
        <p:spPr>
          <a:xfrm>
            <a:off x="3305253" y="1975938"/>
            <a:ext cx="93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even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78DB14-BAA2-470E-B8BF-439D5BB618B4}"/>
              </a:ext>
            </a:extLst>
          </p:cNvPr>
          <p:cNvSpPr txBox="1"/>
          <p:nvPr/>
        </p:nvSpPr>
        <p:spPr>
          <a:xfrm>
            <a:off x="3144733" y="3128931"/>
            <a:ext cx="125663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Place a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76510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Full Game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87C6C0-AFBE-4FFD-98FC-9BBF48001782}"/>
              </a:ext>
            </a:extLst>
          </p:cNvPr>
          <p:cNvCxnSpPr>
            <a:cxnSpLocks/>
          </p:cNvCxnSpPr>
          <p:nvPr/>
        </p:nvCxnSpPr>
        <p:spPr>
          <a:xfrm flipH="1" flipV="1">
            <a:off x="4946073" y="4565448"/>
            <a:ext cx="736566" cy="28342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A11DC8-1B50-466C-ADDF-642E3B82206D}"/>
              </a:ext>
            </a:extLst>
          </p:cNvPr>
          <p:cNvCxnSpPr>
            <a:cxnSpLocks/>
          </p:cNvCxnSpPr>
          <p:nvPr/>
        </p:nvCxnSpPr>
        <p:spPr>
          <a:xfrm flipV="1">
            <a:off x="4368744" y="4561888"/>
            <a:ext cx="590660" cy="2560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D9A3DC-2451-44BC-B00B-044AB3158DB8}"/>
              </a:ext>
            </a:extLst>
          </p:cNvPr>
          <p:cNvCxnSpPr>
            <a:cxnSpLocks/>
          </p:cNvCxnSpPr>
          <p:nvPr/>
        </p:nvCxnSpPr>
        <p:spPr>
          <a:xfrm flipH="1">
            <a:off x="1306011" y="5517763"/>
            <a:ext cx="3062733" cy="85481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35EEDD-977D-4FC0-96B2-F1F8F0D41C82}"/>
              </a:ext>
            </a:extLst>
          </p:cNvPr>
          <p:cNvCxnSpPr>
            <a:cxnSpLocks/>
          </p:cNvCxnSpPr>
          <p:nvPr/>
        </p:nvCxnSpPr>
        <p:spPr>
          <a:xfrm flipH="1">
            <a:off x="1434607" y="1890332"/>
            <a:ext cx="2786350" cy="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FD6F0B-6894-4FF2-A0AA-06769A080B9A}"/>
              </a:ext>
            </a:extLst>
          </p:cNvPr>
          <p:cNvCxnSpPr>
            <a:cxnSpLocks/>
          </p:cNvCxnSpPr>
          <p:nvPr/>
        </p:nvCxnSpPr>
        <p:spPr>
          <a:xfrm>
            <a:off x="1287801" y="486383"/>
            <a:ext cx="20376" cy="627434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Summing Junction 18">
            <a:extLst>
              <a:ext uri="{FF2B5EF4-FFF2-40B4-BE49-F238E27FC236}">
                <a16:creationId xmlns:a16="http://schemas.microsoft.com/office/drawing/2014/main" id="{4BF25710-4551-4E75-B61A-4D81535F188F}"/>
              </a:ext>
            </a:extLst>
          </p:cNvPr>
          <p:cNvSpPr/>
          <p:nvPr/>
        </p:nvSpPr>
        <p:spPr>
          <a:xfrm>
            <a:off x="1195159" y="1800193"/>
            <a:ext cx="229387" cy="180279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ACDBA0-C6B5-4A16-A0AC-D73464B5598B}"/>
              </a:ext>
            </a:extLst>
          </p:cNvPr>
          <p:cNvSpPr/>
          <p:nvPr/>
        </p:nvSpPr>
        <p:spPr>
          <a:xfrm>
            <a:off x="5578375" y="5488660"/>
            <a:ext cx="208528" cy="18883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38FA76-2C0C-46ED-A85C-5C223D8C9C2B}"/>
              </a:ext>
            </a:extLst>
          </p:cNvPr>
          <p:cNvCxnSpPr>
            <a:cxnSpLocks/>
          </p:cNvCxnSpPr>
          <p:nvPr/>
        </p:nvCxnSpPr>
        <p:spPr>
          <a:xfrm flipV="1">
            <a:off x="4368744" y="4799539"/>
            <a:ext cx="0" cy="72574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AA7CD3-1BEB-4094-AC62-2E69369F8A0A}"/>
              </a:ext>
            </a:extLst>
          </p:cNvPr>
          <p:cNvCxnSpPr>
            <a:cxnSpLocks/>
          </p:cNvCxnSpPr>
          <p:nvPr/>
        </p:nvCxnSpPr>
        <p:spPr>
          <a:xfrm flipV="1">
            <a:off x="5674769" y="4848876"/>
            <a:ext cx="0" cy="67640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7F12CC-A382-4DF5-B4A3-05E75B700F88}"/>
              </a:ext>
            </a:extLst>
          </p:cNvPr>
          <p:cNvSpPr txBox="1"/>
          <p:nvPr/>
        </p:nvSpPr>
        <p:spPr>
          <a:xfrm>
            <a:off x="318393" y="724124"/>
            <a:ext cx="191935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clear squares</a:t>
            </a:r>
          </a:p>
          <a:p>
            <a:pPr algn="ctr"/>
            <a:r>
              <a:rPr lang="en-US" sz="2400" dirty="0" err="1">
                <a:solidFill>
                  <a:srgbClr val="FF0000"/>
                </a:solidFill>
              </a:rPr>
              <a:t>unplayed</a:t>
            </a:r>
            <a:r>
              <a:rPr lang="en-US" sz="2400" dirty="0">
                <a:solidFill>
                  <a:srgbClr val="FF0000"/>
                </a:solidFill>
              </a:rPr>
              <a:t> = 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B99126-571E-40E9-BF47-165D796DC773}"/>
              </a:ext>
            </a:extLst>
          </p:cNvPr>
          <p:cNvSpPr txBox="1"/>
          <p:nvPr/>
        </p:nvSpPr>
        <p:spPr>
          <a:xfrm>
            <a:off x="5598109" y="5046552"/>
            <a:ext cx="117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UNTIL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667C89-F0A5-473F-B4E9-D2BD84FF2540}"/>
              </a:ext>
            </a:extLst>
          </p:cNvPr>
          <p:cNvSpPr txBox="1"/>
          <p:nvPr/>
        </p:nvSpPr>
        <p:spPr>
          <a:xfrm>
            <a:off x="3785221" y="4951282"/>
            <a:ext cx="11306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exit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F481FD-FDB0-478D-B331-EF053FD7CF66}"/>
              </a:ext>
            </a:extLst>
          </p:cNvPr>
          <p:cNvSpPr txBox="1"/>
          <p:nvPr/>
        </p:nvSpPr>
        <p:spPr>
          <a:xfrm>
            <a:off x="2063777" y="1392030"/>
            <a:ext cx="15436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BEGIN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8DA06C-6F43-4A49-B2ED-048AE1E4584A}"/>
              </a:ext>
            </a:extLst>
          </p:cNvPr>
          <p:cNvCxnSpPr>
            <a:cxnSpLocks/>
          </p:cNvCxnSpPr>
          <p:nvPr/>
        </p:nvCxnSpPr>
        <p:spPr>
          <a:xfrm flipH="1" flipV="1">
            <a:off x="4190051" y="3058372"/>
            <a:ext cx="736566" cy="28342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0A5E76-2D64-41FB-889C-D3849B308692}"/>
              </a:ext>
            </a:extLst>
          </p:cNvPr>
          <p:cNvCxnSpPr>
            <a:cxnSpLocks/>
          </p:cNvCxnSpPr>
          <p:nvPr/>
        </p:nvCxnSpPr>
        <p:spPr>
          <a:xfrm>
            <a:off x="4188908" y="1890332"/>
            <a:ext cx="14629" cy="118665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F65198-6A51-4BE8-84D7-6A390A441B1C}"/>
              </a:ext>
            </a:extLst>
          </p:cNvPr>
          <p:cNvCxnSpPr>
            <a:cxnSpLocks/>
          </p:cNvCxnSpPr>
          <p:nvPr/>
        </p:nvCxnSpPr>
        <p:spPr>
          <a:xfrm flipV="1">
            <a:off x="3612722" y="3054812"/>
            <a:ext cx="590660" cy="2560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E9431B-1F68-4301-9372-BDB87C73C36B}"/>
              </a:ext>
            </a:extLst>
          </p:cNvPr>
          <p:cNvCxnSpPr>
            <a:cxnSpLocks/>
          </p:cNvCxnSpPr>
          <p:nvPr/>
        </p:nvCxnSpPr>
        <p:spPr>
          <a:xfrm flipV="1">
            <a:off x="3592806" y="3321862"/>
            <a:ext cx="19762" cy="78719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C46DEA6-5A7F-4CA4-9A54-9D6690E06994}"/>
              </a:ext>
            </a:extLst>
          </p:cNvPr>
          <p:cNvCxnSpPr>
            <a:cxnSpLocks/>
          </p:cNvCxnSpPr>
          <p:nvPr/>
        </p:nvCxnSpPr>
        <p:spPr>
          <a:xfrm flipH="1" flipV="1">
            <a:off x="4918750" y="3341802"/>
            <a:ext cx="27323" cy="12200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F4F15DE-0064-4534-942B-BCF968D0495A}"/>
              </a:ext>
            </a:extLst>
          </p:cNvPr>
          <p:cNvSpPr txBox="1"/>
          <p:nvPr/>
        </p:nvSpPr>
        <p:spPr>
          <a:xfrm>
            <a:off x="3118318" y="2075806"/>
            <a:ext cx="211236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show board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accept key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434AEE-7C3A-4C5E-B202-A3D3B62D0773}"/>
              </a:ext>
            </a:extLst>
          </p:cNvPr>
          <p:cNvSpPr txBox="1"/>
          <p:nvPr/>
        </p:nvSpPr>
        <p:spPr>
          <a:xfrm>
            <a:off x="3019318" y="3456360"/>
            <a:ext cx="11761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exit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DC8986-6568-4FB1-AC4C-A751820A6534}"/>
              </a:ext>
            </a:extLst>
          </p:cNvPr>
          <p:cNvSpPr txBox="1"/>
          <p:nvPr/>
        </p:nvSpPr>
        <p:spPr>
          <a:xfrm>
            <a:off x="2817751" y="2810430"/>
            <a:ext cx="1094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escape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0753C7C-5B0B-432C-BC3D-AA8FA53AF5AC}"/>
              </a:ext>
            </a:extLst>
          </p:cNvPr>
          <p:cNvCxnSpPr>
            <a:cxnSpLocks/>
          </p:cNvCxnSpPr>
          <p:nvPr/>
        </p:nvCxnSpPr>
        <p:spPr>
          <a:xfrm flipV="1">
            <a:off x="1286554" y="4097224"/>
            <a:ext cx="2279183" cy="65629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E84896-4DE2-4352-83BE-D362B65B587E}"/>
              </a:ext>
            </a:extLst>
          </p:cNvPr>
          <p:cNvSpPr txBox="1"/>
          <p:nvPr/>
        </p:nvSpPr>
        <p:spPr>
          <a:xfrm>
            <a:off x="4038309" y="3510054"/>
            <a:ext cx="179122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place play</a:t>
            </a:r>
          </a:p>
          <a:p>
            <a:pPr algn="ctr"/>
            <a:r>
              <a:rPr lang="en-US" sz="2400" dirty="0" err="1">
                <a:solidFill>
                  <a:srgbClr val="FF0000"/>
                </a:solidFill>
              </a:rPr>
              <a:t>unplayed</a:t>
            </a:r>
            <a:r>
              <a:rPr lang="en-US" sz="2400" dirty="0">
                <a:solidFill>
                  <a:srgbClr val="FF0000"/>
                </a:solidFill>
              </a:rPr>
              <a:t>=0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FEC7CA-5AA9-42EB-AF7D-E0211D47AE23}"/>
              </a:ext>
            </a:extLst>
          </p:cNvPr>
          <p:cNvSpPr txBox="1"/>
          <p:nvPr/>
        </p:nvSpPr>
        <p:spPr>
          <a:xfrm>
            <a:off x="3860172" y="4374029"/>
            <a:ext cx="835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F3BD0B-2BDA-42CC-A89B-529BB368275B}"/>
              </a:ext>
            </a:extLst>
          </p:cNvPr>
          <p:cNvSpPr txBox="1"/>
          <p:nvPr/>
        </p:nvSpPr>
        <p:spPr>
          <a:xfrm>
            <a:off x="5230685" y="4364536"/>
            <a:ext cx="835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679007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 IN BLUE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824137"/>
            <a:ext cx="7505926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   IN GREEN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604053" y="3154949"/>
            <a:ext cx="7437832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IN RED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BF283-CB64-4702-A053-C4D15E0C6E37}"/>
              </a:ext>
            </a:extLst>
          </p:cNvPr>
          <p:cNvSpPr txBox="1"/>
          <p:nvPr/>
        </p:nvSpPr>
        <p:spPr>
          <a:xfrm flipH="1">
            <a:off x="702140" y="4485761"/>
            <a:ext cx="7241658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latin typeface="FixedsysTTF" panose="02000009000000000000" pitchFamily="49" charset="0"/>
              </a:rPr>
              <a:t>Test</a:t>
            </a:r>
            <a:br>
              <a:rPr lang="en-US" sz="20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.action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IN BLACK</a:t>
            </a:r>
          </a:p>
        </p:txBody>
      </p:sp>
    </p:spTree>
    <p:extLst>
      <p:ext uri="{BB962C8B-B14F-4D97-AF65-F5344CB8AC3E}">
        <p14:creationId xmlns:p14="http://schemas.microsoft.com/office/powerpoint/2010/main" val="167623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D8727-7780-4BD0-9206-49232CF08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9966"/>
            <a:ext cx="7886700" cy="4746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D00000"/>
                </a:solidFill>
              </a:rPr>
              <a:t>I assume you are familiar with these basic Forth words: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create    :    ;    allot</a:t>
            </a:r>
            <a:br>
              <a:rPr lang="en-US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dup  drop  swap  over  rot</a:t>
            </a:r>
            <a:br>
              <a:rPr lang="en-US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+   -   *   /    mod</a:t>
            </a:r>
            <a:br>
              <a:rPr lang="en-US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0=   and   or   not</a:t>
            </a:r>
            <a:br>
              <a:rPr lang="en-US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endParaRPr lang="en-US" dirty="0"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D00000"/>
                </a:solidFill>
              </a:rPr>
              <a:t>If not, review </a:t>
            </a:r>
            <a:r>
              <a:rPr lang="en-US" i="1" dirty="0">
                <a:solidFill>
                  <a:srgbClr val="D00000"/>
                </a:solidFill>
              </a:rPr>
              <a:t>Starting Fort</a:t>
            </a:r>
            <a:r>
              <a:rPr lang="en-US" dirty="0">
                <a:solidFill>
                  <a:srgbClr val="D00000"/>
                </a:solidFill>
              </a:rPr>
              <a:t>h by Leo Brodie, on-line.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B0788-CECA-4FF6-A6AA-C452DE900A89}"/>
              </a:ext>
            </a:extLst>
          </p:cNvPr>
          <p:cNvSpPr txBox="1"/>
          <p:nvPr/>
        </p:nvSpPr>
        <p:spPr>
          <a:xfrm>
            <a:off x="628650" y="50708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384076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19037" y="1309807"/>
            <a:ext cx="750592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We will use some examples from programming  the game Tic-Tac-Toe or </a:t>
            </a:r>
            <a:r>
              <a:rPr lang="en-US" sz="2800" dirty="0" err="1">
                <a:solidFill>
                  <a:srgbClr val="0070C0"/>
                </a:solidFill>
              </a:rPr>
              <a:t>Naughts</a:t>
            </a:r>
            <a:r>
              <a:rPr lang="en-US" sz="2800" dirty="0">
                <a:solidFill>
                  <a:srgbClr val="0070C0"/>
                </a:solidFill>
              </a:rPr>
              <a:t> and Crosses.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819037" y="2566462"/>
            <a:ext cx="7505926" cy="290848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The game is played on a grid 3 x 3 cells.</a:t>
            </a:r>
          </a:p>
          <a:p>
            <a:pPr>
              <a:spcAft>
                <a:spcPts val="1800"/>
              </a:spcAft>
            </a:pPr>
            <a:r>
              <a:rPr lang="pt-BR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X | O | O        1 | 2 | 3</a:t>
            </a:r>
            <a:br>
              <a:rPr lang="pt-BR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pt-BR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-----------       ---------</a:t>
            </a:r>
            <a:br>
              <a:rPr lang="pt-BR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pt-BR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O | X | X   or   4 | 5 | 6</a:t>
            </a:r>
            <a:br>
              <a:rPr lang="pt-BR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pt-BR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-----------       ---------</a:t>
            </a:r>
            <a:br>
              <a:rPr lang="pt-BR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pt-BR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X | O | X        7 | 8 | 9</a:t>
            </a:r>
            <a:endParaRPr lang="en-US" sz="2800" dirty="0">
              <a:solidFill>
                <a:srgbClr val="00964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69638-5D3E-49C9-A7AB-22BA6A17607D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A Game </a:t>
            </a:r>
          </a:p>
        </p:txBody>
      </p:sp>
    </p:spTree>
    <p:extLst>
      <p:ext uri="{BB962C8B-B14F-4D97-AF65-F5344CB8AC3E}">
        <p14:creationId xmlns:p14="http://schemas.microsoft.com/office/powerpoint/2010/main" val="193488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Our Three Topics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1170639" y="1697757"/>
            <a:ext cx="6977390" cy="43858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400" dirty="0">
                <a:solidFill>
                  <a:srgbClr val="D00000"/>
                </a:solidFill>
              </a:rPr>
              <a:t>Linear code.</a:t>
            </a:r>
          </a:p>
          <a:p>
            <a:pPr>
              <a:spcAft>
                <a:spcPts val="1800"/>
              </a:spcAft>
            </a:pPr>
            <a:endParaRPr lang="en-US" sz="3400" dirty="0">
              <a:solidFill>
                <a:srgbClr val="D00000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400" dirty="0">
                <a:solidFill>
                  <a:srgbClr val="D00000"/>
                </a:solidFill>
              </a:rPr>
              <a:t>Data Structures</a:t>
            </a:r>
          </a:p>
          <a:p>
            <a:pPr>
              <a:spcAft>
                <a:spcPts val="1800"/>
              </a:spcAft>
            </a:pPr>
            <a:endParaRPr lang="en-US" sz="3400" dirty="0">
              <a:solidFill>
                <a:srgbClr val="D00000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400" dirty="0">
                <a:solidFill>
                  <a:srgbClr val="D00000"/>
                </a:solidFill>
              </a:rPr>
              <a:t>Logical Structure</a:t>
            </a:r>
          </a:p>
          <a:p>
            <a:pPr>
              <a:spcAft>
                <a:spcPts val="1800"/>
              </a:spcAft>
            </a:pPr>
            <a:endParaRPr lang="en-US" sz="3400" dirty="0">
              <a:solidFill>
                <a:srgbClr val="D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36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Linear Code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07395" y="1697757"/>
            <a:ext cx="7048803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From array </a:t>
            </a:r>
            <a:r>
              <a:rPr lang="en-US" sz="3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action</a:t>
            </a: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, extract the n-</a:t>
            </a:r>
            <a:r>
              <a:rPr lang="en-US" sz="3400" dirty="0" err="1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th</a:t>
            </a: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cell.</a:t>
            </a:r>
          </a:p>
          <a:p>
            <a:pPr>
              <a:spcAft>
                <a:spcPts val="1800"/>
              </a:spcAft>
            </a:pPr>
            <a:endParaRPr lang="en-US" sz="3400" dirty="0">
              <a:solidFill>
                <a:srgbClr val="D00000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square@ ( n --- )</a:t>
            </a:r>
            <a:b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r>
              <a:rPr lang="en-US" sz="3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action</a:t>
            </a:r>
            <a:r>
              <a:rPr lang="en-US" sz="3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swap  1-  cells+  @ ;</a:t>
            </a:r>
            <a:endParaRPr lang="en-US" sz="3400" dirty="0">
              <a:solidFill>
                <a:srgbClr val="D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9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Linear Code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87217" y="2622323"/>
            <a:ext cx="7743939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4114800" algn="l"/>
              </a:tabLst>
            </a:pPr>
            <a:r>
              <a:rPr lang="en-US" sz="3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[on entry]</a:t>
            </a:r>
            <a:r>
              <a:rPr lang="en-US" sz="34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	n</a:t>
            </a:r>
            <a:br>
              <a:rPr lang="en-US" sz="34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3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action</a:t>
            </a:r>
            <a:r>
              <a:rPr lang="en-US" sz="34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	n address</a:t>
            </a:r>
          </a:p>
          <a:p>
            <a:pPr>
              <a:spcAft>
                <a:spcPts val="600"/>
              </a:spcAft>
              <a:tabLst>
                <a:tab pos="4114800" algn="l"/>
              </a:tabLst>
            </a:pPr>
            <a:r>
              <a:rPr lang="en-US" sz="3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swap</a:t>
            </a:r>
            <a:r>
              <a:rPr lang="en-US" sz="34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	address n</a:t>
            </a:r>
          </a:p>
          <a:p>
            <a:pPr>
              <a:spcAft>
                <a:spcPts val="600"/>
              </a:spcAft>
              <a:tabLst>
                <a:tab pos="4114800" algn="l"/>
              </a:tabLst>
            </a:pPr>
            <a:r>
              <a:rPr lang="en-US" sz="3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1-</a:t>
            </a:r>
            <a:r>
              <a:rPr lang="en-US" sz="34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	address n-1</a:t>
            </a:r>
          </a:p>
          <a:p>
            <a:pPr>
              <a:spcAft>
                <a:spcPts val="600"/>
              </a:spcAft>
              <a:tabLst>
                <a:tab pos="4114800" algn="l"/>
              </a:tabLst>
            </a:pPr>
            <a:r>
              <a:rPr lang="en-US" sz="3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cells+</a:t>
            </a:r>
            <a:r>
              <a:rPr lang="en-US" sz="34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	address+(n-1*4)</a:t>
            </a:r>
          </a:p>
          <a:p>
            <a:pPr>
              <a:spcAft>
                <a:spcPts val="600"/>
              </a:spcAft>
              <a:tabLst>
                <a:tab pos="4114800" algn="l"/>
              </a:tabLst>
            </a:pPr>
            <a:r>
              <a:rPr lang="en-US" sz="3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@</a:t>
            </a:r>
            <a:r>
              <a:rPr lang="en-US" sz="34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	cell-contents </a:t>
            </a:r>
            <a:endParaRPr lang="en-US" sz="3400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3D30E-68E9-4DF8-8FA6-6F23A9AA602A}"/>
              </a:ext>
            </a:extLst>
          </p:cNvPr>
          <p:cNvSpPr txBox="1"/>
          <p:nvPr/>
        </p:nvSpPr>
        <p:spPr>
          <a:xfrm flipH="1">
            <a:off x="807396" y="1266573"/>
            <a:ext cx="7048803" cy="11387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400" dirty="0">
                <a:solidFill>
                  <a:srgbClr val="0070C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square@  ( n --- )</a:t>
            </a:r>
            <a:br>
              <a:rPr lang="en-US" sz="3400" dirty="0">
                <a:solidFill>
                  <a:srgbClr val="0070C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3400" dirty="0">
                <a:solidFill>
                  <a:srgbClr val="0070C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action  swap  1-  cells+  @ ;</a:t>
            </a:r>
            <a:endParaRPr lang="en-US" sz="3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10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6257</TotalTime>
  <Words>1802</Words>
  <Application>Microsoft Office PowerPoint</Application>
  <PresentationFormat>On-screen Show (4:3)</PresentationFormat>
  <Paragraphs>267</Paragraphs>
  <Slides>45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Fixedsys Excelsior 3.01</vt:lpstr>
      <vt:lpstr>Arial</vt:lpstr>
      <vt:lpstr>Calibri</vt:lpstr>
      <vt:lpstr>Calibri Light</vt:lpstr>
      <vt:lpstr>FixedsysTTF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Ragsdale</dc:creator>
  <cp:lastModifiedBy>Bill Ragsdale</cp:lastModifiedBy>
  <cp:revision>284</cp:revision>
  <cp:lastPrinted>2020-08-20T20:34:38Z</cp:lastPrinted>
  <dcterms:created xsi:type="dcterms:W3CDTF">2020-08-14T15:59:26Z</dcterms:created>
  <dcterms:modified xsi:type="dcterms:W3CDTF">2021-04-10T13:05:59Z</dcterms:modified>
</cp:coreProperties>
</file>