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60" r:id="rId3"/>
    <p:sldId id="361" r:id="rId4"/>
    <p:sldId id="353" r:id="rId5"/>
    <p:sldId id="362" r:id="rId6"/>
    <p:sldId id="309" r:id="rId7"/>
    <p:sldId id="308" r:id="rId8"/>
    <p:sldId id="356" r:id="rId9"/>
    <p:sldId id="354" r:id="rId10"/>
    <p:sldId id="348" r:id="rId11"/>
    <p:sldId id="307" r:id="rId12"/>
    <p:sldId id="355" r:id="rId13"/>
    <p:sldId id="357" r:id="rId14"/>
    <p:sldId id="304" r:id="rId15"/>
    <p:sldId id="339" r:id="rId16"/>
    <p:sldId id="306" r:id="rId17"/>
    <p:sldId id="363" r:id="rId18"/>
    <p:sldId id="358" r:id="rId19"/>
    <p:sldId id="359" r:id="rId20"/>
  </p:sldIdLst>
  <p:sldSz cx="9144000" cy="6858000" type="screen4x3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D0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5297-0974-4489-9574-B639E8DE238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341CC1-C258-48DD-ADAA-28F76C8BEE36}"/>
              </a:ext>
            </a:extLst>
          </p:cNvPr>
          <p:cNvCxnSpPr>
            <a:cxnSpLocks/>
          </p:cNvCxnSpPr>
          <p:nvPr/>
        </p:nvCxnSpPr>
        <p:spPr>
          <a:xfrm flipH="1" flipV="1">
            <a:off x="3844673" y="4733955"/>
            <a:ext cx="736567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D0752A-F172-46E1-AAD7-3D1506BA65B6}"/>
              </a:ext>
            </a:extLst>
          </p:cNvPr>
          <p:cNvCxnSpPr>
            <a:cxnSpLocks/>
          </p:cNvCxnSpPr>
          <p:nvPr/>
        </p:nvCxnSpPr>
        <p:spPr>
          <a:xfrm flipH="1">
            <a:off x="3857096" y="4348172"/>
            <a:ext cx="909" cy="3958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03E86-D365-48CD-9856-41E3DD3AE288}"/>
              </a:ext>
            </a:extLst>
          </p:cNvPr>
          <p:cNvCxnSpPr>
            <a:cxnSpLocks/>
          </p:cNvCxnSpPr>
          <p:nvPr/>
        </p:nvCxnSpPr>
        <p:spPr>
          <a:xfrm flipV="1">
            <a:off x="3267345" y="4730394"/>
            <a:ext cx="590660" cy="25606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42653-66A9-48DF-AC36-72EF86C9F7D3}"/>
              </a:ext>
            </a:extLst>
          </p:cNvPr>
          <p:cNvCxnSpPr>
            <a:cxnSpLocks/>
          </p:cNvCxnSpPr>
          <p:nvPr/>
        </p:nvCxnSpPr>
        <p:spPr>
          <a:xfrm flipV="1">
            <a:off x="3917532" y="5262628"/>
            <a:ext cx="670991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164FB8-B7FD-4ED8-AC99-B2CBE1603745}"/>
              </a:ext>
            </a:extLst>
          </p:cNvPr>
          <p:cNvCxnSpPr>
            <a:cxnSpLocks/>
          </p:cNvCxnSpPr>
          <p:nvPr/>
        </p:nvCxnSpPr>
        <p:spPr>
          <a:xfrm flipH="1" flipV="1">
            <a:off x="3274628" y="5262628"/>
            <a:ext cx="649756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4DBFB-014B-45D0-872C-D0177530F2BA}"/>
              </a:ext>
            </a:extLst>
          </p:cNvPr>
          <p:cNvCxnSpPr>
            <a:cxnSpLocks/>
          </p:cNvCxnSpPr>
          <p:nvPr/>
        </p:nvCxnSpPr>
        <p:spPr>
          <a:xfrm>
            <a:off x="3924384" y="5537950"/>
            <a:ext cx="0" cy="51371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E64F6-04A8-4A3A-8638-3CD5205B7F35}"/>
              </a:ext>
            </a:extLst>
          </p:cNvPr>
          <p:cNvCxnSpPr>
            <a:cxnSpLocks/>
          </p:cNvCxnSpPr>
          <p:nvPr/>
        </p:nvCxnSpPr>
        <p:spPr>
          <a:xfrm flipH="1" flipV="1">
            <a:off x="1409988" y="4006865"/>
            <a:ext cx="963253" cy="5945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DE696D-0095-46B3-9A87-A8F9A9AC4412}"/>
              </a:ext>
            </a:extLst>
          </p:cNvPr>
          <p:cNvCxnSpPr>
            <a:cxnSpLocks/>
          </p:cNvCxnSpPr>
          <p:nvPr/>
        </p:nvCxnSpPr>
        <p:spPr>
          <a:xfrm>
            <a:off x="1297172" y="292963"/>
            <a:ext cx="0" cy="615991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EE92F7-0CA6-499D-B918-0839E9A717FF}"/>
              </a:ext>
            </a:extLst>
          </p:cNvPr>
          <p:cNvCxnSpPr>
            <a:cxnSpLocks/>
          </p:cNvCxnSpPr>
          <p:nvPr/>
        </p:nvCxnSpPr>
        <p:spPr>
          <a:xfrm flipH="1">
            <a:off x="2373241" y="4041427"/>
            <a:ext cx="1" cy="2010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07E6B96A-18BE-42C8-A73B-2FF2463090E2}"/>
              </a:ext>
            </a:extLst>
          </p:cNvPr>
          <p:cNvSpPr/>
          <p:nvPr/>
        </p:nvSpPr>
        <p:spPr>
          <a:xfrm>
            <a:off x="1170541" y="3916726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2F148-A753-48FC-BBE2-7C6F88347619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2503222" y="4339417"/>
            <a:ext cx="1341452" cy="8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7A5E71BC-3AB4-4479-B799-574057C19719}"/>
              </a:ext>
            </a:extLst>
          </p:cNvPr>
          <p:cNvSpPr/>
          <p:nvPr/>
        </p:nvSpPr>
        <p:spPr>
          <a:xfrm>
            <a:off x="2273835" y="4249277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C54EC8-1E7B-495D-8B93-934898F3839D}"/>
              </a:ext>
            </a:extLst>
          </p:cNvPr>
          <p:cNvSpPr/>
          <p:nvPr/>
        </p:nvSpPr>
        <p:spPr>
          <a:xfrm>
            <a:off x="3792212" y="5957246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7EAA35-E01C-4F8E-A06A-808017BFD588}"/>
              </a:ext>
            </a:extLst>
          </p:cNvPr>
          <p:cNvCxnSpPr>
            <a:cxnSpLocks/>
          </p:cNvCxnSpPr>
          <p:nvPr/>
        </p:nvCxnSpPr>
        <p:spPr>
          <a:xfrm flipH="1" flipV="1">
            <a:off x="3267344" y="4968043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886F2D6-3216-4EEB-998D-DBADE0B02D9F}"/>
              </a:ext>
            </a:extLst>
          </p:cNvPr>
          <p:cNvSpPr/>
          <p:nvPr/>
        </p:nvSpPr>
        <p:spPr>
          <a:xfrm>
            <a:off x="2268977" y="6038945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E94EBC-7DB9-4077-B674-E3AAA852B9C3}"/>
              </a:ext>
            </a:extLst>
          </p:cNvPr>
          <p:cNvCxnSpPr>
            <a:cxnSpLocks/>
          </p:cNvCxnSpPr>
          <p:nvPr/>
        </p:nvCxnSpPr>
        <p:spPr>
          <a:xfrm flipH="1" flipV="1">
            <a:off x="4582712" y="4993276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4C5186-CF78-4B95-BD3A-9B8E5ADAEBF6}"/>
              </a:ext>
            </a:extLst>
          </p:cNvPr>
          <p:cNvSpPr txBox="1"/>
          <p:nvPr/>
        </p:nvSpPr>
        <p:spPr>
          <a:xfrm>
            <a:off x="4640058" y="1391797"/>
            <a:ext cx="40014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Living In The Matrix</a:t>
            </a:r>
          </a:p>
          <a:p>
            <a:pPr algn="ctr"/>
            <a:endParaRPr lang="en-US" sz="3200" dirty="0">
              <a:solidFill>
                <a:srgbClr val="0070C0"/>
              </a:solidFill>
            </a:endParaRP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Forth Day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Nov.  21, 2020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Bill Ragsdale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5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What We’ll Cover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Traditional Matrix Semantics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C[1;3] = A[2;2] + B[2;3]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In Forth: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A{ {{ 2 2 }} F@</a:t>
            </a:r>
            <a:b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B{ {{ 2 3 }} F@  F+</a:t>
            </a:r>
            <a:b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C{ {{ 1 3 }} F!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009644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Good and the 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</a:rPr>
              <a:t>Traditional syntax is terse.  But . . .  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B050"/>
                </a:solidFill>
              </a:rPr>
              <a:t>Not clear in cases such as: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C[ :  ; 3:end] = A[ : ; 1 2 3](3 : 2) + B[1 2 ; 3 4]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D00000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B050"/>
                </a:solidFill>
              </a:rPr>
              <a:t>Forth factors out the stages and has a clear reverse Polish ordering.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4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Picking It Apart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    A{ {{ 2 3 }} F@</a:t>
            </a:r>
            <a:endParaRPr lang="en-US" sz="2800" dirty="0">
              <a:solidFill>
                <a:srgbClr val="C00000"/>
              </a:solidFill>
              <a:latin typeface="FixedsysTTF" panose="02000009000000000000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In Forth: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A{  gets the address of a matrix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{{  gets descriptor of that matrix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 (address rows columns b/cell)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2 3 specify the row and column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}}  gets the storage address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F@  on operation on that address</a:t>
            </a:r>
            <a:b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</a:br>
            <a:endParaRPr lang="en-US" sz="2800" dirty="0">
              <a:solidFill>
                <a:srgbClr val="009644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8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Picking It Apart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1" y="1339048"/>
            <a:ext cx="7712949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Stack values along the way: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A{     {{  2  3  }}      F@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addr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  r  c    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addr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F: 1.200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D00000"/>
              </a:solidFill>
              <a:latin typeface="FixedsysTTF" panose="02000009000000000000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(And some housekeeping stack values you don’t see.)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009644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0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Programming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609306" y="1320576"/>
            <a:ext cx="7934329" cy="4662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FixedsysTTF" panose="02000009000000000000" pitchFamily="49" charset="0"/>
              </a:rPr>
              <a:t>}Fill  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(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matrix_address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---  )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dup }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SetupLoop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( c r )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0 </a:t>
            </a:r>
            <a:r>
              <a:rPr lang="en-US" sz="2800" dirty="0">
                <a:solidFill>
                  <a:srgbClr val="0070C0"/>
                </a:solidFill>
                <a:latin typeface="FixedsysTTF" panose="02000009000000000000" pitchFamily="49" charset="0"/>
              </a:rPr>
              <a:t>DO</a:t>
            </a:r>
            <a:br>
              <a:rPr lang="en-US" sz="2800" dirty="0">
                <a:solidFill>
                  <a:srgbClr val="0070C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dup 0  </a:t>
            </a:r>
            <a:r>
              <a:rPr lang="en-US" sz="2800" dirty="0">
                <a:solidFill>
                  <a:srgbClr val="0070C0"/>
                </a:solidFill>
                <a:latin typeface="FixedsysTTF" panose="02000009000000000000" pitchFamily="49" charset="0"/>
              </a:rPr>
              <a:t>DO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  dup j *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+ s&gt;f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&lt;&lt;stored value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  over{{ j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}}F!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&lt;&lt;storing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 </a:t>
            </a:r>
            <a:r>
              <a:rPr lang="en-US" sz="2800" dirty="0">
                <a:solidFill>
                  <a:srgbClr val="0070C0"/>
                </a:solidFill>
                <a:latin typeface="FixedsysTTF" panose="02000009000000000000" pitchFamily="49" charset="0"/>
              </a:rPr>
              <a:t>LOOP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  <a:r>
              <a:rPr lang="en-US" sz="2800" dirty="0">
                <a:solidFill>
                  <a:srgbClr val="0070C0"/>
                </a:solidFill>
                <a:latin typeface="FixedsysTTF" panose="02000009000000000000" pitchFamily="49" charset="0"/>
              </a:rPr>
              <a:t>LOOP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2drop   ;</a:t>
            </a:r>
          </a:p>
          <a:p>
            <a:pPr>
              <a:spcAft>
                <a:spcPts val="1800"/>
              </a:spcAft>
            </a:pPr>
            <a:r>
              <a:rPr lang="en-US" sz="3000" dirty="0">
                <a:solidFill>
                  <a:srgbClr val="C00000"/>
                </a:solidFill>
              </a:rPr>
              <a:t>Note: There is more on the stack you don’t see.</a:t>
            </a:r>
          </a:p>
        </p:txBody>
      </p:sp>
    </p:spTree>
    <p:extLst>
      <p:ext uri="{BB962C8B-B14F-4D97-AF65-F5344CB8AC3E}">
        <p14:creationId xmlns:p14="http://schemas.microsoft.com/office/powerpoint/2010/main" val="254468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BCE5B6-6672-4BBE-87C6-38CD241495B5}"/>
              </a:ext>
            </a:extLst>
          </p:cNvPr>
          <p:cNvCxnSpPr>
            <a:cxnSpLocks/>
          </p:cNvCxnSpPr>
          <p:nvPr/>
        </p:nvCxnSpPr>
        <p:spPr>
          <a:xfrm>
            <a:off x="5365059" y="3614094"/>
            <a:ext cx="0" cy="248452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7BDA9D-7838-4D21-A705-1EB1FC329B4F}"/>
              </a:ext>
            </a:extLst>
          </p:cNvPr>
          <p:cNvCxnSpPr>
            <a:cxnSpLocks/>
          </p:cNvCxnSpPr>
          <p:nvPr/>
        </p:nvCxnSpPr>
        <p:spPr>
          <a:xfrm flipH="1" flipV="1">
            <a:off x="1995321" y="2540891"/>
            <a:ext cx="1398611" cy="6912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98AB7E7-4060-4CF5-870E-B2EE39B3C296}"/>
              </a:ext>
            </a:extLst>
          </p:cNvPr>
          <p:cNvCxnSpPr>
            <a:cxnSpLocks/>
          </p:cNvCxnSpPr>
          <p:nvPr/>
        </p:nvCxnSpPr>
        <p:spPr>
          <a:xfrm>
            <a:off x="1968112" y="775855"/>
            <a:ext cx="1" cy="515456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CBDD48-BF07-4BE4-B473-66BCBBFB91D5}"/>
              </a:ext>
            </a:extLst>
          </p:cNvPr>
          <p:cNvSpPr txBox="1"/>
          <p:nvPr/>
        </p:nvSpPr>
        <p:spPr>
          <a:xfrm flipH="1">
            <a:off x="941633" y="1118458"/>
            <a:ext cx="205295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Setup  loop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get c &amp; 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FC8C2-7325-494F-B6F8-EA95C8447FFE}"/>
              </a:ext>
            </a:extLst>
          </p:cNvPr>
          <p:cNvSpPr/>
          <p:nvPr/>
        </p:nvSpPr>
        <p:spPr>
          <a:xfrm>
            <a:off x="3262996" y="4842328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FD5D7B5-881C-4A46-AE8D-8ED6FAB67B0C}"/>
              </a:ext>
            </a:extLst>
          </p:cNvPr>
          <p:cNvCxnSpPr>
            <a:cxnSpLocks/>
          </p:cNvCxnSpPr>
          <p:nvPr/>
        </p:nvCxnSpPr>
        <p:spPr>
          <a:xfrm>
            <a:off x="3366053" y="2610015"/>
            <a:ext cx="24704" cy="22989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owchart: Summing Junction 174">
            <a:extLst>
              <a:ext uri="{FF2B5EF4-FFF2-40B4-BE49-F238E27FC236}">
                <a16:creationId xmlns:a16="http://schemas.microsoft.com/office/drawing/2014/main" id="{39DF7C9A-EC2B-4352-814B-292DDA674E02}"/>
              </a:ext>
            </a:extLst>
          </p:cNvPr>
          <p:cNvSpPr/>
          <p:nvPr/>
        </p:nvSpPr>
        <p:spPr>
          <a:xfrm>
            <a:off x="1856767" y="2429736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7164E36-F51C-44D2-95B7-2511331ABA85}"/>
              </a:ext>
            </a:extLst>
          </p:cNvPr>
          <p:cNvSpPr txBox="1"/>
          <p:nvPr/>
        </p:nvSpPr>
        <p:spPr>
          <a:xfrm flipH="1">
            <a:off x="2417223" y="3914193"/>
            <a:ext cx="18976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next row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7CED64-1F18-465E-BD04-02296460F445}"/>
              </a:ext>
            </a:extLst>
          </p:cNvPr>
          <p:cNvCxnSpPr>
            <a:cxnSpLocks/>
          </p:cNvCxnSpPr>
          <p:nvPr/>
        </p:nvCxnSpPr>
        <p:spPr>
          <a:xfrm flipH="1" flipV="1">
            <a:off x="3455321" y="3543070"/>
            <a:ext cx="1909738" cy="7102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Summing Junction 64">
            <a:extLst>
              <a:ext uri="{FF2B5EF4-FFF2-40B4-BE49-F238E27FC236}">
                <a16:creationId xmlns:a16="http://schemas.microsoft.com/office/drawing/2014/main" id="{1468E7C8-FBDC-44B7-93FD-1380208EDB22}"/>
              </a:ext>
            </a:extLst>
          </p:cNvPr>
          <p:cNvSpPr/>
          <p:nvPr/>
        </p:nvSpPr>
        <p:spPr>
          <a:xfrm>
            <a:off x="3279239" y="3469917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5CDD5-1820-49CC-97C8-5F06AB9B62DF}"/>
              </a:ext>
            </a:extLst>
          </p:cNvPr>
          <p:cNvSpPr txBox="1"/>
          <p:nvPr/>
        </p:nvSpPr>
        <p:spPr>
          <a:xfrm flipH="1">
            <a:off x="2276090" y="2746800"/>
            <a:ext cx="22901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over rows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AFA9CB-9479-47EC-B604-F6801C291FEA}"/>
              </a:ext>
            </a:extLst>
          </p:cNvPr>
          <p:cNvSpPr/>
          <p:nvPr/>
        </p:nvSpPr>
        <p:spPr>
          <a:xfrm>
            <a:off x="5270846" y="6004199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12D7-8BD3-451B-8A04-6ACDF559C347}"/>
              </a:ext>
            </a:extLst>
          </p:cNvPr>
          <p:cNvSpPr txBox="1"/>
          <p:nvPr/>
        </p:nvSpPr>
        <p:spPr>
          <a:xfrm flipH="1">
            <a:off x="4300526" y="3800663"/>
            <a:ext cx="2357697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over column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cell number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store it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next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10137-3322-4DB9-99FB-CE2C7E530F08}"/>
              </a:ext>
            </a:extLst>
          </p:cNvPr>
          <p:cNvSpPr txBox="1"/>
          <p:nvPr/>
        </p:nvSpPr>
        <p:spPr>
          <a:xfrm flipH="1">
            <a:off x="776779" y="4474459"/>
            <a:ext cx="236187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drop c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drop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CA77D-91B6-457E-9BE6-EB7BAC2079CB}"/>
              </a:ext>
            </a:extLst>
          </p:cNvPr>
          <p:cNvSpPr txBox="1"/>
          <p:nvPr/>
        </p:nvSpPr>
        <p:spPr>
          <a:xfrm>
            <a:off x="4339819" y="948216"/>
            <a:ext cx="3689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D-Chart Of   }fill</a:t>
            </a:r>
          </a:p>
        </p:txBody>
      </p:sp>
    </p:spTree>
    <p:extLst>
      <p:ext uri="{BB962C8B-B14F-4D97-AF65-F5344CB8AC3E}">
        <p14:creationId xmlns:p14="http://schemas.microsoft.com/office/powerpoint/2010/main" val="214724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Some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297313" y="1528479"/>
            <a:ext cx="6977390" cy="4462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Forth Matrix is zero based for rows &amp; columns.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Words with a single {  or  } operate on a matrix address:    first{  }list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The word {{  converts a matrix address into its ‘descriptor’:  address rows columns b/cell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Words with a double {{ or }} operate a ‘descriptor’ plus row and column values.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endParaRPr lang="en-US" sz="2800" dirty="0">
              <a:solidFill>
                <a:srgbClr val="009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9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Word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213597" y="1182231"/>
            <a:ext cx="6977390" cy="51552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Create:	 create{  create{F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Support: 	}list   }fill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D00000"/>
                </a:solidFill>
              </a:rPr>
              <a:t>Data Entry:	{[   |   ]}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Manipulation:	}transpose  }invert  }det  }eye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D00000"/>
                </a:solidFill>
              </a:rPr>
              <a:t>Matrix Math:	}+   }-   }*   }/   }dot*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Row/Col:	}}</a:t>
            </a:r>
            <a:r>
              <a:rPr lang="en-US" sz="2800" dirty="0" err="1">
                <a:solidFill>
                  <a:srgbClr val="009644"/>
                </a:solidFill>
              </a:rPr>
              <a:t>exchR</a:t>
            </a:r>
            <a:r>
              <a:rPr lang="en-US" sz="2800" dirty="0">
                <a:solidFill>
                  <a:srgbClr val="009644"/>
                </a:solidFill>
              </a:rPr>
              <a:t>  }}</a:t>
            </a:r>
            <a:r>
              <a:rPr lang="en-US" sz="2800" dirty="0" err="1">
                <a:solidFill>
                  <a:srgbClr val="009644"/>
                </a:solidFill>
              </a:rPr>
              <a:t>exchC</a:t>
            </a:r>
            <a:endParaRPr lang="en-US" sz="2800" dirty="0">
              <a:solidFill>
                <a:srgbClr val="009644"/>
              </a:solidFill>
            </a:endParaRP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D00000"/>
                </a:solidFill>
              </a:rPr>
              <a:t>Stack Access:	dup{{   over{{   pick{{</a:t>
            </a:r>
          </a:p>
          <a:p>
            <a:pPr>
              <a:spcAft>
                <a:spcPts val="1800"/>
              </a:spcAft>
              <a:tabLst>
                <a:tab pos="2225675" algn="l"/>
              </a:tabLst>
            </a:pPr>
            <a:r>
              <a:rPr lang="en-US" sz="2800" dirty="0">
                <a:solidFill>
                  <a:srgbClr val="009644"/>
                </a:solidFill>
              </a:rPr>
              <a:t>Cell Math:	{{    }}    }}F@   }}F?    }}F!   }}F+!</a:t>
            </a:r>
          </a:p>
        </p:txBody>
      </p:sp>
    </p:spTree>
    <p:extLst>
      <p:ext uri="{BB962C8B-B14F-4D97-AF65-F5344CB8AC3E}">
        <p14:creationId xmlns:p14="http://schemas.microsoft.com/office/powerpoint/2010/main" val="283869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4462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I use </a:t>
            </a:r>
            <a:r>
              <a:rPr lang="en-US" sz="2800" dirty="0" err="1">
                <a:solidFill>
                  <a:srgbClr val="D00000"/>
                </a:solidFill>
              </a:rPr>
              <a:t>MatLab</a:t>
            </a:r>
            <a:r>
              <a:rPr lang="en-US" sz="2800" dirty="0">
                <a:solidFill>
                  <a:srgbClr val="D00000"/>
                </a:solidFill>
              </a:rPr>
              <a:t> and the clone Octave.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I have a project about once a year and need a complete refresher on the semantics.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The manuals  explain each single structure but not the overall parsing order.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Therefor I need a reverse Polish syntax that </a:t>
            </a:r>
            <a:r>
              <a:rPr lang="en-US" sz="2800">
                <a:solidFill>
                  <a:srgbClr val="009644"/>
                </a:solidFill>
              </a:rPr>
              <a:t>needs no </a:t>
            </a:r>
            <a:r>
              <a:rPr lang="en-US" sz="2800" dirty="0">
                <a:solidFill>
                  <a:srgbClr val="009644"/>
                </a:solidFill>
              </a:rPr>
              <a:t>‘refresher course’.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Matrix Forth is the answer.</a:t>
            </a:r>
          </a:p>
        </p:txBody>
      </p:sp>
    </p:spTree>
    <p:extLst>
      <p:ext uri="{BB962C8B-B14F-4D97-AF65-F5344CB8AC3E}">
        <p14:creationId xmlns:p14="http://schemas.microsoft.com/office/powerpoint/2010/main" val="121372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03FB-5F09-4231-98EE-E1D71976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A466-38D0-4DE6-B3A9-A744928E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We’ll Cover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810103"/>
            <a:ext cx="6977390" cy="36317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D00000"/>
                </a:solidFill>
              </a:rPr>
              <a:t>Traditional matrix syntax.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9644"/>
                </a:solidFill>
              </a:rPr>
              <a:t>A Forth appropriate syntax.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D00000"/>
                </a:solidFill>
              </a:rPr>
              <a:t>A Forth matrix extension word set.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9644"/>
                </a:solidFill>
              </a:rPr>
              <a:t>Operation on matrices.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D00000"/>
                </a:solidFill>
              </a:rPr>
              <a:t>Matrix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65078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Credits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980408" y="1471848"/>
            <a:ext cx="7239463" cy="42165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D00000"/>
                </a:solidFill>
              </a:rPr>
              <a:t>Andrew McKewan and Tom Zimmer for Win32Forth.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9644"/>
                </a:solidFill>
              </a:rPr>
              <a:t>The European team who updated it in the early 2000s.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D00000"/>
                </a:solidFill>
              </a:rPr>
              <a:t>Dr. Julian Noble for the key concepts of matrix structure and its parameter use. See </a:t>
            </a:r>
            <a:r>
              <a:rPr lang="en-US" sz="3400" i="1" dirty="0">
                <a:solidFill>
                  <a:srgbClr val="D00000"/>
                </a:solidFill>
              </a:rPr>
              <a:t>Scientific FORTH</a:t>
            </a:r>
          </a:p>
        </p:txBody>
      </p:sp>
    </p:spTree>
    <p:extLst>
      <p:ext uri="{BB962C8B-B14F-4D97-AF65-F5344CB8AC3E}">
        <p14:creationId xmlns:p14="http://schemas.microsoft.com/office/powerpoint/2010/main" val="186580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Creating Float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33701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3   4   create{F 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first{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  first{  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}list 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C00000"/>
              </a:solidFill>
              <a:latin typeface="FixedsysTTF" panose="02000009000000000000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.00000 .00000 .00000 .00000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.00000 .00000 .00000 .00000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.00000 .00000 .00000 .00000  ok</a:t>
            </a:r>
          </a:p>
        </p:txBody>
      </p:sp>
    </p:spTree>
    <p:extLst>
      <p:ext uri="{BB962C8B-B14F-4D97-AF65-F5344CB8AC3E}">
        <p14:creationId xmlns:p14="http://schemas.microsoft.com/office/powerpoint/2010/main" val="245479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Direct Data Entry</a:t>
            </a:r>
            <a:endParaRPr lang="en-US" sz="4000" dirty="0">
              <a:solidFill>
                <a:srgbClr val="0096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409106" y="1782395"/>
            <a:ext cx="8134529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first{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{[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1 1 1 1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|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2 2 2 2 | 3 3 3 3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]}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endParaRPr lang="en-US" sz="2800" dirty="0">
              <a:solidFill>
                <a:srgbClr val="C00000"/>
              </a:solidFill>
              <a:latin typeface="FixedsysTTF" panose="02000009000000000000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first{ 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}list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1.0000 1.0000 1.0000 1.0000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2.0000 2.0000 2.0000 2.0000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3.0000 3.0000 3.0000 3.0000  ok</a:t>
            </a:r>
            <a:endParaRPr lang="en-US" sz="2800" dirty="0">
              <a:solidFill>
                <a:srgbClr val="00B050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2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Filling Values</a:t>
            </a:r>
            <a:endParaRPr lang="en-US" sz="3200" dirty="0">
              <a:solidFill>
                <a:srgbClr val="0096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083305" y="1976358"/>
            <a:ext cx="6545931" cy="33701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first{ 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}fill  </a:t>
            </a:r>
            <a:endParaRPr lang="en-US" sz="2800" dirty="0">
              <a:solidFill>
                <a:srgbClr val="C00000"/>
              </a:solidFill>
              <a:latin typeface="FixedsysTTF" panose="02000009000000000000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first{ 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}list 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C00000"/>
              </a:solidFill>
              <a:latin typeface="FixedsysTTF" panose="02000009000000000000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.00000 1.0000 2.0000 3.0000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4.0000 5.0000 6.0000 7.0000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8.0000 9.0000 10.000 11.000  ok</a:t>
            </a:r>
            <a:endParaRPr lang="en-US" sz="2800" dirty="0">
              <a:solidFill>
                <a:srgbClr val="00B050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2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Matrix 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20575"/>
            <a:ext cx="6977390" cy="29084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first{ first{ first{ 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}+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       first{ 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}list</a:t>
            </a:r>
          </a:p>
          <a:p>
            <a:pPr>
              <a:spcAft>
                <a:spcPts val="1800"/>
              </a:spcAft>
            </a:pPr>
            <a:b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</a:t>
            </a:r>
            <a:r>
              <a:rPr lang="pl-PL" sz="2800" dirty="0">
                <a:solidFill>
                  <a:srgbClr val="D00000"/>
                </a:solidFill>
                <a:latin typeface="FixedsysTTF" panose="02000009000000000000" pitchFamily="49" charset="0"/>
              </a:rPr>
              <a:t>.0000 2.0000 4.0000 6.0000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pl-PL" sz="2800" dirty="0">
                <a:solidFill>
                  <a:srgbClr val="D00000"/>
                </a:solidFill>
                <a:latin typeface="FixedsysTTF" panose="02000009000000000000" pitchFamily="49" charset="0"/>
              </a:rPr>
              <a:t>8.0000 10.000 12.000 14.000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pl-PL" sz="2800" dirty="0">
                <a:solidFill>
                  <a:srgbClr val="D00000"/>
                </a:solidFill>
                <a:latin typeface="FixedsysTTF" panose="02000009000000000000" pitchFamily="49" charset="0"/>
              </a:rPr>
              <a:t>16.000 18.000 20.000 22.000  </a:t>
            </a:r>
            <a:endParaRPr lang="en-US" sz="2800" dirty="0">
              <a:solidFill>
                <a:srgbClr val="D00000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8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Transposing A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20575"/>
            <a:ext cx="6977390" cy="46320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first{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}fill    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first{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 }list</a:t>
            </a:r>
            <a:b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.0000  1.0000  2.0000  3.0000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4.0000  5.0000  6.0000  7.0000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8.0000  9.0000 10.0000 11.0000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first{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}transpose    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first{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 }list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.00000  4.0000  8.0000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1.0000  5.0000  9.0000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2.0000  6.0000 10.0000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3.0000  7.0000 11.0000</a:t>
            </a:r>
          </a:p>
        </p:txBody>
      </p:sp>
    </p:spTree>
    <p:extLst>
      <p:ext uri="{BB962C8B-B14F-4D97-AF65-F5344CB8AC3E}">
        <p14:creationId xmlns:p14="http://schemas.microsoft.com/office/powerpoint/2010/main" val="32605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Traditional Matrix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5" y="1606903"/>
            <a:ext cx="6977390" cy="25083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C[1;3] = A[2;2] + B[2;3]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A variable name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Cells within the matrix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Data operations on the values</a:t>
            </a:r>
          </a:p>
        </p:txBody>
      </p:sp>
    </p:spTree>
    <p:extLst>
      <p:ext uri="{BB962C8B-B14F-4D97-AF65-F5344CB8AC3E}">
        <p14:creationId xmlns:p14="http://schemas.microsoft.com/office/powerpoint/2010/main" val="54883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3394</TotalTime>
  <Words>824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FixedsysTTF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Ragsdale</dc:creator>
  <cp:lastModifiedBy>Bill Ragsdale</cp:lastModifiedBy>
  <cp:revision>132</cp:revision>
  <cp:lastPrinted>2020-08-20T20:34:38Z</cp:lastPrinted>
  <dcterms:created xsi:type="dcterms:W3CDTF">2020-08-14T15:59:26Z</dcterms:created>
  <dcterms:modified xsi:type="dcterms:W3CDTF">2020-11-20T00:54:44Z</dcterms:modified>
</cp:coreProperties>
</file>