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3"/>
  </p:notesMasterIdLst>
  <p:sldIdLst>
    <p:sldId id="280" r:id="rId3"/>
    <p:sldId id="293" r:id="rId4"/>
    <p:sldId id="260" r:id="rId5"/>
    <p:sldId id="261" r:id="rId6"/>
    <p:sldId id="266" r:id="rId7"/>
    <p:sldId id="273" r:id="rId8"/>
    <p:sldId id="275" r:id="rId9"/>
    <p:sldId id="272" r:id="rId10"/>
    <p:sldId id="276" r:id="rId11"/>
    <p:sldId id="292" r:id="rId1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1"/>
    <p:restoredTop sz="77231" autoAdjust="0"/>
  </p:normalViewPr>
  <p:slideViewPr>
    <p:cSldViewPr snapToGrid="0" snapToObjects="1">
      <p:cViewPr varScale="1">
        <p:scale>
          <a:sx n="56" d="100"/>
          <a:sy n="56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055F6-2CFD-4D8B-A170-76A578B333B3}" type="datetimeFigureOut">
              <a:rPr lang="zh-CN" altLang="en-US" smtClean="0"/>
              <a:t>18/05/17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423DC-C89E-4F30-A9C6-8C8929444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4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老师好，我是王俊。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23DC-C89E-4F30-A9C6-8C8929444D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06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23DC-C89E-4F30-A9C6-8C8929444D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4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23DC-C89E-4F30-A9C6-8C8929444D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8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23DC-C89E-4F30-A9C6-8C8929444D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4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本游戏的技术路径分为两方面，一方面是</a:t>
            </a:r>
            <a:r>
              <a:rPr lang="en-US" altLang="zh-CN" dirty="0"/>
              <a:t>Kinect</a:t>
            </a:r>
            <a:r>
              <a:rPr lang="zh-CN" altLang="en-US" dirty="0"/>
              <a:t>设备，通过学习</a:t>
            </a:r>
            <a:r>
              <a:rPr lang="en-US" altLang="zh-CN" dirty="0"/>
              <a:t>Kinect</a:t>
            </a:r>
            <a:r>
              <a:rPr lang="zh-CN" altLang="en-US" dirty="0"/>
              <a:t>技术文档，和使用微软官方的</a:t>
            </a:r>
            <a:r>
              <a:rPr lang="en-US" altLang="zh-CN" dirty="0"/>
              <a:t>Kinect SDK</a:t>
            </a:r>
            <a:r>
              <a:rPr lang="zh-CN" altLang="en-US" dirty="0"/>
              <a:t>和</a:t>
            </a:r>
            <a:r>
              <a:rPr lang="en-US" altLang="zh-CN" dirty="0"/>
              <a:t>Kinect Wrapper</a:t>
            </a:r>
            <a:r>
              <a:rPr lang="zh-CN" altLang="en-US" dirty="0"/>
              <a:t>开发中间件，将</a:t>
            </a:r>
            <a:r>
              <a:rPr lang="en-US" altLang="zh-CN" dirty="0"/>
              <a:t>Kinect</a:t>
            </a:r>
            <a:r>
              <a:rPr lang="zh-CN" altLang="en-US" dirty="0"/>
              <a:t>设备得深度摄像头获取到的人体骨骼数据和深度数据传输到</a:t>
            </a:r>
            <a:r>
              <a:rPr lang="en-US" altLang="zh-CN" dirty="0"/>
              <a:t>Unity3D</a:t>
            </a:r>
            <a:r>
              <a:rPr lang="zh-CN" altLang="en-US" dirty="0"/>
              <a:t>中，达到控制人物模型的目的，在游戏中我是用</a:t>
            </a:r>
            <a:r>
              <a:rPr lang="en-US" altLang="zh-CN" dirty="0"/>
              <a:t>C#</a:t>
            </a:r>
            <a:r>
              <a:rPr lang="zh-CN" altLang="en-US" dirty="0"/>
              <a:t>语言来编写游戏逻辑。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23DC-C89E-4F30-A9C6-8C8929444D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5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本文主要的功能模块有，游戏场景管理，选关，下一关，重玩本关，</a:t>
            </a:r>
            <a:r>
              <a:rPr lang="en-US" altLang="zh-CN" dirty="0"/>
              <a:t>UI</a:t>
            </a:r>
            <a:r>
              <a:rPr lang="zh-CN" altLang="en-US" dirty="0"/>
              <a:t>模块包括，主界面，开始游戏，游戏胜利</a:t>
            </a:r>
            <a:r>
              <a:rPr lang="en-US" altLang="zh-CN" dirty="0"/>
              <a:t>/</a:t>
            </a:r>
            <a:r>
              <a:rPr lang="zh-CN" altLang="en-US" dirty="0"/>
              <a:t>失败，选关界面，</a:t>
            </a:r>
            <a:r>
              <a:rPr lang="en-US" altLang="zh-CN" dirty="0"/>
              <a:t>Kinect</a:t>
            </a:r>
            <a:r>
              <a:rPr lang="zh-CN" altLang="en-US" dirty="0"/>
              <a:t>数据模块，主要功能是获取</a:t>
            </a:r>
            <a:r>
              <a:rPr lang="en-US" altLang="zh-CN" dirty="0"/>
              <a:t>Kinect</a:t>
            </a:r>
            <a:r>
              <a:rPr lang="zh-CN" altLang="en-US" dirty="0"/>
              <a:t>设备深度摄像头的数据流，与</a:t>
            </a:r>
            <a:r>
              <a:rPr lang="en-US" altLang="zh-CN" dirty="0"/>
              <a:t>Unity</a:t>
            </a:r>
            <a:r>
              <a:rPr lang="zh-CN" altLang="en-US" dirty="0"/>
              <a:t>的骨骼进行映射。声音模块，资源模块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23DC-C89E-4F30-A9C6-8C8929444D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8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模块使用的是</a:t>
            </a:r>
            <a:r>
              <a:rPr lang="en-US" altLang="zh-CN" dirty="0"/>
              <a:t>Unity3D</a:t>
            </a:r>
            <a:r>
              <a:rPr lang="zh-CN" altLang="en-US" dirty="0"/>
              <a:t>自带的</a:t>
            </a:r>
            <a:r>
              <a:rPr lang="en-US" altLang="zh-CN" dirty="0"/>
              <a:t>UGUI</a:t>
            </a:r>
            <a:r>
              <a:rPr lang="zh-CN" altLang="en-US" dirty="0"/>
              <a:t>，</a:t>
            </a:r>
            <a:r>
              <a:rPr lang="en-US" altLang="zh-CN" dirty="0"/>
              <a:t>Kinect</a:t>
            </a:r>
            <a:r>
              <a:rPr lang="zh-CN" altLang="en-US" dirty="0"/>
              <a:t>选用微软官方发布的</a:t>
            </a:r>
            <a:r>
              <a:rPr lang="en-US" altLang="zh-CN" dirty="0"/>
              <a:t>Kinect Wrapper</a:t>
            </a:r>
            <a:r>
              <a:rPr lang="zh-CN" altLang="en-US" dirty="0"/>
              <a:t>开发中间件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23DC-C89E-4F30-A9C6-8C8929444D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2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主要游戏逻辑，开始游戏，选择关卡，进入游戏场景，进行游戏，玩家通过移动，躲避正前方的炮台发射出来的球，当被球击中，玩家会掉血，掉血</a:t>
            </a:r>
            <a:r>
              <a:rPr lang="en-US" altLang="zh-CN" dirty="0"/>
              <a:t>3</a:t>
            </a:r>
            <a:r>
              <a:rPr lang="zh-CN" altLang="en-US" dirty="0"/>
              <a:t>次游戏结束，在一回合内还剩有血量的话则游戏胜利，可以选择进入下一关，或者重玩本关。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23DC-C89E-4F30-A9C6-8C8929444D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228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游戏视频展示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23DC-C89E-4F30-A9C6-8C8929444D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086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不足，</a:t>
            </a:r>
            <a:r>
              <a:rPr lang="en-US" altLang="zh-CN" dirty="0"/>
              <a:t>Kinect</a:t>
            </a:r>
            <a:r>
              <a:rPr lang="zh-CN" altLang="en-US" dirty="0"/>
              <a:t>的摄像头容易受环境光，设备位置和场地的影响，</a:t>
            </a:r>
            <a:r>
              <a:rPr lang="en-US" altLang="zh-CN" dirty="0"/>
              <a:t>Kinect</a:t>
            </a:r>
            <a:r>
              <a:rPr lang="zh-CN" altLang="en-US" dirty="0"/>
              <a:t>的骨骼追踪延迟较高，不能非常即使的反映玩家状态。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23DC-C89E-4F30-A9C6-8C8929444D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8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28436;&#31034;.mp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</p:spPr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Kinect</a:t>
            </a:r>
            <a:r>
              <a:rPr lang="zh-CN" altLang="en-US" dirty="0">
                <a:latin typeface="Segoe UI"/>
                <a:ea typeface="微软雅黑"/>
              </a:rPr>
              <a:t>与</a:t>
            </a:r>
            <a:r>
              <a:rPr lang="en-US" altLang="zh-CN" dirty="0">
                <a:latin typeface="Segoe UI"/>
                <a:ea typeface="微软雅黑"/>
              </a:rPr>
              <a:t>Unity3D</a:t>
            </a:r>
            <a:r>
              <a:rPr lang="zh-CN" altLang="en-US" dirty="0">
                <a:latin typeface="Segoe UI"/>
                <a:ea typeface="微软雅黑"/>
              </a:rPr>
              <a:t>结合的体感游戏开发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55230" y="3613211"/>
            <a:ext cx="2294080" cy="605864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600" b="1" kern="0" dirty="0">
                <a:latin typeface="Segoe UI"/>
                <a:ea typeface="微软雅黑"/>
                <a:cs typeface=""/>
              </a:rPr>
              <a:t>指导老师</a:t>
            </a:r>
            <a:endParaRPr lang="en-US" altLang="zh-CN" sz="1600" b="1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600" b="1" kern="0" dirty="0">
                <a:latin typeface="Segoe UI"/>
                <a:ea typeface="微软雅黑"/>
                <a:cs typeface=""/>
              </a:rPr>
              <a:t>崔树芹</a:t>
            </a:r>
            <a:endParaRPr lang="en-US" altLang="zh-CN" sz="1600" b="1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42690" y="3613211"/>
            <a:ext cx="2294080" cy="605864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600" b="1" kern="0" dirty="0">
                <a:latin typeface="Segoe UI"/>
                <a:ea typeface="微软雅黑"/>
                <a:cs typeface=""/>
              </a:rPr>
              <a:t>答辩人</a:t>
            </a:r>
            <a:endParaRPr lang="en-US" altLang="zh-CN" sz="1600" b="1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600" b="1" kern="0" dirty="0">
                <a:latin typeface="Segoe UI"/>
                <a:ea typeface="微软雅黑"/>
                <a:cs typeface=""/>
              </a:rPr>
              <a:t>王俊</a:t>
            </a:r>
            <a:endParaRPr lang="en-US" altLang="zh-CN" sz="1600" b="1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155230" y="4702828"/>
            <a:ext cx="5881540" cy="728153"/>
          </a:xfrm>
        </p:spPr>
        <p:txBody>
          <a:bodyPr/>
          <a:lstStyle/>
          <a:p>
            <a:r>
              <a:rPr lang="zh-CN" altLang="en-US" dirty="0">
                <a:latin typeface="Segoe UI"/>
                <a:ea typeface="微软雅黑"/>
              </a:rPr>
              <a:t>数学与计算机学院</a:t>
            </a:r>
            <a:endParaRPr lang="en-US" altLang="zh-CN" dirty="0">
              <a:latin typeface="Segoe UI"/>
              <a:ea typeface="微软雅黑"/>
            </a:endParaRPr>
          </a:p>
          <a:p>
            <a:r>
              <a:rPr lang="zh-CN" altLang="en-US" dirty="0">
                <a:latin typeface="Segoe UI"/>
                <a:ea typeface="微软雅黑"/>
              </a:rPr>
              <a:t>计算机</a:t>
            </a:r>
            <a:r>
              <a:rPr lang="en-US" altLang="zh-CN" dirty="0">
                <a:latin typeface="Segoe UI"/>
                <a:ea typeface="微软雅黑"/>
              </a:rPr>
              <a:t>11402</a:t>
            </a:r>
            <a:r>
              <a:rPr lang="zh-CN" altLang="en-US" dirty="0">
                <a:latin typeface="Segoe UI"/>
                <a:ea typeface="微软雅黑"/>
              </a:rPr>
              <a:t>班 </a:t>
            </a:r>
            <a:r>
              <a:rPr lang="en-US" altLang="zh-CN" dirty="0">
                <a:latin typeface="Segoe UI"/>
                <a:ea typeface="微软雅黑"/>
              </a:rPr>
              <a:t>1404240625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武汉纺织大学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67A914F-A249-466F-A69D-BEE1454E8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72462" cy="11121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137CA7-931A-4F2C-8B55-1153B5865D65}"/>
              </a:ext>
            </a:extLst>
          </p:cNvPr>
          <p:cNvSpPr txBox="1"/>
          <p:nvPr/>
        </p:nvSpPr>
        <p:spPr>
          <a:xfrm>
            <a:off x="3905757" y="1052350"/>
            <a:ext cx="438048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武汉纺织大学</a:t>
            </a: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>
                <a:latin typeface="幼圆" panose="02010509060101010101" pitchFamily="49" charset="-122"/>
                <a:ea typeface="幼圆" panose="02010509060101010101" pitchFamily="49" charset="-122"/>
              </a:rPr>
              <a:t>THANK</a:t>
            </a:r>
            <a:r>
              <a:rPr lang="zh-CN" altLang="en-US" b="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0" dirty="0">
                <a:latin typeface="幼圆" panose="02010509060101010101" pitchFamily="49" charset="-122"/>
                <a:ea typeface="幼圆" panose="02010509060101010101" pitchFamily="49" charset="-122"/>
              </a:rPr>
              <a:t>YOU</a:t>
            </a:r>
            <a:r>
              <a:rPr lang="zh-CN" altLang="en-US" b="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0" dirty="0">
                <a:latin typeface="幼圆" panose="02010509060101010101" pitchFamily="49" charset="-122"/>
                <a:ea typeface="幼圆" panose="02010509060101010101" pitchFamily="49" charset="-122"/>
              </a:rPr>
              <a:t>FOR</a:t>
            </a:r>
            <a:r>
              <a:rPr lang="zh-CN" altLang="en-US" b="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0" dirty="0">
                <a:latin typeface="幼圆" panose="02010509060101010101" pitchFamily="49" charset="-122"/>
                <a:ea typeface="幼圆" panose="02010509060101010101" pitchFamily="49" charset="-122"/>
              </a:rPr>
              <a:t>WATCHING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55230" y="3613211"/>
            <a:ext cx="2294080" cy="835436"/>
          </a:xfrm>
        </p:spPr>
        <p:txBody>
          <a:bodyPr anchor="ctr"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800" b="1" kern="0" dirty="0">
                <a:latin typeface="Segoe UI"/>
                <a:ea typeface="微软雅黑"/>
                <a:cs typeface=""/>
              </a:rPr>
              <a:t>指导老师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800" b="1" kern="0" dirty="0">
                <a:latin typeface="Segoe UI"/>
                <a:ea typeface="微软雅黑"/>
                <a:cs typeface=""/>
              </a:rPr>
              <a:t>崔树芹</a:t>
            </a:r>
            <a:endParaRPr lang="en-US" altLang="zh-CN" sz="1800" b="1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42690" y="3613211"/>
            <a:ext cx="2294080" cy="835436"/>
          </a:xfrm>
        </p:spPr>
        <p:txBody>
          <a:bodyPr anchor="ctr"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800" b="1" kern="0" dirty="0">
                <a:latin typeface="Segoe UI"/>
                <a:ea typeface="微软雅黑"/>
                <a:cs typeface=""/>
              </a:rPr>
              <a:t>答辩人</a:t>
            </a:r>
            <a:endParaRPr lang="en-US" altLang="zh-CN" sz="1800" b="1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800" b="1" kern="0" dirty="0">
                <a:latin typeface="Segoe UI"/>
                <a:ea typeface="微软雅黑"/>
                <a:cs typeface=""/>
              </a:rPr>
              <a:t>王俊</a:t>
            </a:r>
            <a:endParaRPr lang="en-US" altLang="zh-CN" sz="1800" b="1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2018</a:t>
            </a:r>
            <a:r>
              <a:rPr lang="zh-CN" altLang="en-US" dirty="0">
                <a:latin typeface="Segoe UI"/>
                <a:ea typeface="微软雅黑"/>
              </a:rPr>
              <a:t>年毕业答辩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EC17F93D-2D05-44FD-B014-E8A0627793DE}"/>
              </a:ext>
            </a:extLst>
          </p:cNvPr>
          <p:cNvSpPr txBox="1">
            <a:spLocks/>
          </p:cNvSpPr>
          <p:nvPr/>
        </p:nvSpPr>
        <p:spPr>
          <a:xfrm>
            <a:off x="431257" y="1605322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egoe UI"/>
                <a:ea typeface="微软雅黑"/>
              </a:rPr>
              <a:t>谢 谢 观 看</a:t>
            </a:r>
            <a:endParaRPr lang="en-US" altLang="zh-CN" dirty="0">
              <a:latin typeface="Segoe UI"/>
              <a:ea typeface="微软雅黑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74DB9D-16E7-49FC-9E49-2BB8E1EF2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72462" cy="11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34934" y="2485629"/>
            <a:ext cx="4588044" cy="888855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34934" y="3374485"/>
            <a:ext cx="4588044" cy="401052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7006318" y="443512"/>
            <a:ext cx="2011686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研究目的和意义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022373" y="528366"/>
            <a:ext cx="2011686" cy="455476"/>
          </a:xfrm>
        </p:spPr>
        <p:txBody>
          <a:bodyPr/>
          <a:lstStyle/>
          <a:p>
            <a:r>
              <a:rPr lang="en-US" altLang="zh-CN" sz="2400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A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8946839" y="1211878"/>
            <a:ext cx="2011686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研究方法和思路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5848541" y="1347595"/>
            <a:ext cx="1846774" cy="455476"/>
          </a:xfrm>
        </p:spPr>
        <p:txBody>
          <a:bodyPr/>
          <a:lstStyle/>
          <a:p>
            <a:r>
              <a:rPr lang="en-US" altLang="zh-CN" sz="2400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B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9029295" y="2872138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功能模块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5104829" y="2166824"/>
            <a:ext cx="1846774" cy="455476"/>
          </a:xfrm>
        </p:spPr>
        <p:txBody>
          <a:bodyPr/>
          <a:lstStyle/>
          <a:p>
            <a:r>
              <a:rPr lang="en-US" altLang="zh-CN" sz="2400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C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7088774" y="3678968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系统设计与游戏流程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5104829" y="3805282"/>
            <a:ext cx="1846774" cy="455476"/>
          </a:xfrm>
        </p:spPr>
        <p:txBody>
          <a:bodyPr/>
          <a:lstStyle/>
          <a:p>
            <a:r>
              <a:rPr lang="en-US" altLang="zh-CN" sz="2400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E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>
          <a:xfrm>
            <a:off x="9018004" y="4533903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视频演示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5848541" y="4624511"/>
            <a:ext cx="1846774" cy="455476"/>
          </a:xfrm>
        </p:spPr>
        <p:txBody>
          <a:bodyPr/>
          <a:lstStyle/>
          <a:p>
            <a:r>
              <a:rPr lang="en-US" altLang="zh-CN" sz="2400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F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7088774" y="1989412"/>
            <a:ext cx="1846774" cy="455476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详细设计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5848541" y="2986053"/>
            <a:ext cx="1846774" cy="455476"/>
          </a:xfrm>
        </p:spPr>
        <p:txBody>
          <a:bodyPr/>
          <a:lstStyle/>
          <a:p>
            <a:r>
              <a:rPr lang="en-US" altLang="zh-CN" sz="2400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D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21916" y="798440"/>
            <a:ext cx="1180491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10823" y="1599771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410823" y="3329327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70302" y="2400003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70302" y="4336818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10823" y="4948473"/>
            <a:ext cx="1083718" cy="60756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6" name="文本占位符 13">
            <a:extLst>
              <a:ext uri="{FF2B5EF4-FFF2-40B4-BE49-F238E27FC236}">
                <a16:creationId xmlns:a16="http://schemas.microsoft.com/office/drawing/2014/main" id="{E57A23F2-9168-4E74-9276-04F74044EAED}"/>
              </a:ext>
            </a:extLst>
          </p:cNvPr>
          <p:cNvSpPr txBox="1">
            <a:spLocks/>
          </p:cNvSpPr>
          <p:nvPr/>
        </p:nvSpPr>
        <p:spPr>
          <a:xfrm>
            <a:off x="7088774" y="530077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结论</a:t>
            </a:r>
          </a:p>
        </p:txBody>
      </p:sp>
      <p:sp>
        <p:nvSpPr>
          <p:cNvPr id="27" name="文本占位符 14">
            <a:extLst>
              <a:ext uri="{FF2B5EF4-FFF2-40B4-BE49-F238E27FC236}">
                <a16:creationId xmlns:a16="http://schemas.microsoft.com/office/drawing/2014/main" id="{D8F94CBF-527C-482E-A583-FF5A6D00460D}"/>
              </a:ext>
            </a:extLst>
          </p:cNvPr>
          <p:cNvSpPr txBox="1">
            <a:spLocks/>
          </p:cNvSpPr>
          <p:nvPr/>
        </p:nvSpPr>
        <p:spPr>
          <a:xfrm>
            <a:off x="5080445" y="5370588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G</a:t>
            </a:r>
            <a:endParaRPr lang="zh-CN" altLang="en-US" sz="2400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8C5337-6627-4028-ACBD-3B3B8F79C0D9}"/>
              </a:ext>
            </a:extLst>
          </p:cNvPr>
          <p:cNvSpPr/>
          <p:nvPr/>
        </p:nvSpPr>
        <p:spPr>
          <a:xfrm>
            <a:off x="7470302" y="5756253"/>
            <a:ext cx="1083718" cy="6075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9" name="文本占位符 13">
            <a:extLst>
              <a:ext uri="{FF2B5EF4-FFF2-40B4-BE49-F238E27FC236}">
                <a16:creationId xmlns:a16="http://schemas.microsoft.com/office/drawing/2014/main" id="{17354279-7850-4D29-96E1-C472BF006A78}"/>
              </a:ext>
            </a:extLst>
          </p:cNvPr>
          <p:cNvSpPr txBox="1">
            <a:spLocks/>
          </p:cNvSpPr>
          <p:nvPr/>
        </p:nvSpPr>
        <p:spPr>
          <a:xfrm>
            <a:off x="9029295" y="5986609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致谢</a:t>
            </a:r>
          </a:p>
        </p:txBody>
      </p:sp>
      <p:sp>
        <p:nvSpPr>
          <p:cNvPr id="30" name="文本占位符 14">
            <a:extLst>
              <a:ext uri="{FF2B5EF4-FFF2-40B4-BE49-F238E27FC236}">
                <a16:creationId xmlns:a16="http://schemas.microsoft.com/office/drawing/2014/main" id="{C2D94263-F5DA-40F8-A4B9-90ACEDC8C310}"/>
              </a:ext>
            </a:extLst>
          </p:cNvPr>
          <p:cNvSpPr txBox="1">
            <a:spLocks/>
          </p:cNvSpPr>
          <p:nvPr/>
        </p:nvSpPr>
        <p:spPr>
          <a:xfrm>
            <a:off x="5872925" y="606735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H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EF59B3-514B-4B8B-8C9B-B29C1CD18051}"/>
              </a:ext>
            </a:extLst>
          </p:cNvPr>
          <p:cNvSpPr/>
          <p:nvPr/>
        </p:nvSpPr>
        <p:spPr>
          <a:xfrm>
            <a:off x="9410823" y="6385505"/>
            <a:ext cx="1083718" cy="607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8CEC779-6727-4275-B5A4-6011DB0EE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" y="47103"/>
            <a:ext cx="877936" cy="876068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A15A359-1960-4DF4-8F86-3DA5EBF91CF3}"/>
              </a:ext>
            </a:extLst>
          </p:cNvPr>
          <p:cNvCxnSpPr>
            <a:cxnSpLocks/>
          </p:cNvCxnSpPr>
          <p:nvPr/>
        </p:nvCxnSpPr>
        <p:spPr>
          <a:xfrm>
            <a:off x="6144768" y="898806"/>
            <a:ext cx="522461" cy="497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54A44E1-4F75-4547-8A98-8FADC6FA8F45}"/>
              </a:ext>
            </a:extLst>
          </p:cNvPr>
          <p:cNvCxnSpPr>
            <a:cxnSpLocks/>
          </p:cNvCxnSpPr>
          <p:nvPr/>
        </p:nvCxnSpPr>
        <p:spPr>
          <a:xfrm>
            <a:off x="6150864" y="2538630"/>
            <a:ext cx="522461" cy="497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E5AA29F-E6AA-405B-8A8F-FDE5AA24F7D1}"/>
              </a:ext>
            </a:extLst>
          </p:cNvPr>
          <p:cNvCxnSpPr>
            <a:cxnSpLocks/>
          </p:cNvCxnSpPr>
          <p:nvPr/>
        </p:nvCxnSpPr>
        <p:spPr>
          <a:xfrm>
            <a:off x="6144768" y="4154070"/>
            <a:ext cx="522461" cy="497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81867D1-2561-4AD5-AD9D-796E3BFF79BE}"/>
              </a:ext>
            </a:extLst>
          </p:cNvPr>
          <p:cNvCxnSpPr>
            <a:cxnSpLocks/>
          </p:cNvCxnSpPr>
          <p:nvPr/>
        </p:nvCxnSpPr>
        <p:spPr>
          <a:xfrm>
            <a:off x="6138672" y="5671974"/>
            <a:ext cx="522461" cy="497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04D40B1-0D28-4EA9-9CAC-7576B22C072F}"/>
              </a:ext>
            </a:extLst>
          </p:cNvPr>
          <p:cNvCxnSpPr>
            <a:cxnSpLocks/>
          </p:cNvCxnSpPr>
          <p:nvPr/>
        </p:nvCxnSpPr>
        <p:spPr>
          <a:xfrm rot="16200000">
            <a:off x="6126220" y="1721132"/>
            <a:ext cx="522461" cy="497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7D50F1E-239F-46FA-A29C-5ACB036DA909}"/>
              </a:ext>
            </a:extLst>
          </p:cNvPr>
          <p:cNvCxnSpPr>
            <a:cxnSpLocks/>
          </p:cNvCxnSpPr>
          <p:nvPr/>
        </p:nvCxnSpPr>
        <p:spPr>
          <a:xfrm rot="16200000">
            <a:off x="6126219" y="3385435"/>
            <a:ext cx="522461" cy="497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15B6ACD-A88A-44D8-89B9-E665D4F0BFCA}"/>
              </a:ext>
            </a:extLst>
          </p:cNvPr>
          <p:cNvCxnSpPr>
            <a:cxnSpLocks/>
          </p:cNvCxnSpPr>
          <p:nvPr/>
        </p:nvCxnSpPr>
        <p:spPr>
          <a:xfrm rot="16200000">
            <a:off x="6119418" y="4960925"/>
            <a:ext cx="522461" cy="497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E17FA88-7A4A-4269-A9CD-9CF3180EE921}"/>
              </a:ext>
            </a:extLst>
          </p:cNvPr>
          <p:cNvSpPr/>
          <p:nvPr/>
        </p:nvSpPr>
        <p:spPr>
          <a:xfrm>
            <a:off x="1029488" y="2088615"/>
            <a:ext cx="7805460" cy="3712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A</a:t>
            </a:r>
            <a:r>
              <a:rPr kumimoji="1" lang="en-US" altLang="zh-CN" dirty="0"/>
              <a:t>    </a:t>
            </a:r>
            <a:r>
              <a:rPr kumimoji="1" lang="zh-CN" altLang="en-US" sz="1800" dirty="0"/>
              <a:t>研究目的和意义</a:t>
            </a:r>
          </a:p>
        </p:txBody>
      </p:sp>
      <p:grpSp>
        <p:nvGrpSpPr>
          <p:cNvPr id="100" name="组 99"/>
          <p:cNvGrpSpPr/>
          <p:nvPr/>
        </p:nvGrpSpPr>
        <p:grpSpPr>
          <a:xfrm>
            <a:off x="2274744" y="1435781"/>
            <a:ext cx="2300757" cy="509896"/>
            <a:chOff x="910794" y="928946"/>
            <a:chExt cx="2300757" cy="509896"/>
          </a:xfrm>
        </p:grpSpPr>
        <p:sp>
          <p:nvSpPr>
            <p:cNvPr id="69" name="矩形 68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2425308" y="1469141"/>
            <a:ext cx="25069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研究目的和意义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41C85E5-131D-40BB-ACB2-393DD6CC3F5B}"/>
              </a:ext>
            </a:extLst>
          </p:cNvPr>
          <p:cNvGrpSpPr/>
          <p:nvPr/>
        </p:nvGrpSpPr>
        <p:grpSpPr>
          <a:xfrm>
            <a:off x="2010620" y="2184912"/>
            <a:ext cx="6659614" cy="453457"/>
            <a:chOff x="2010620" y="2184912"/>
            <a:chExt cx="6659614" cy="453457"/>
          </a:xfrm>
        </p:grpSpPr>
        <p:sp>
          <p:nvSpPr>
            <p:cNvPr id="75" name="矩形 74"/>
            <p:cNvSpPr/>
            <p:nvPr/>
          </p:nvSpPr>
          <p:spPr>
            <a:xfrm>
              <a:off x="2119922" y="2184912"/>
              <a:ext cx="6550312" cy="4534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charset="0"/>
                  <a:ea typeface="微软雅黑" charset="0"/>
                </a:rPr>
                <a:t>提供一种全新的游戏操作体验</a:t>
              </a: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9417C48-C83F-4CFC-BEF8-61ABE2DA29E7}"/>
                </a:ext>
              </a:extLst>
            </p:cNvPr>
            <p:cNvSpPr/>
            <p:nvPr/>
          </p:nvSpPr>
          <p:spPr>
            <a:xfrm>
              <a:off x="2010620" y="2336865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4E2A7AF-A270-466E-B59F-71F6D6834EE4}"/>
              </a:ext>
            </a:extLst>
          </p:cNvPr>
          <p:cNvGrpSpPr/>
          <p:nvPr/>
        </p:nvGrpSpPr>
        <p:grpSpPr>
          <a:xfrm>
            <a:off x="2011922" y="3064846"/>
            <a:ext cx="6659614" cy="453457"/>
            <a:chOff x="2011922" y="2891719"/>
            <a:chExt cx="6659614" cy="453457"/>
          </a:xfrm>
        </p:grpSpPr>
        <p:sp>
          <p:nvSpPr>
            <p:cNvPr id="105" name="矩形 104"/>
            <p:cNvSpPr/>
            <p:nvPr/>
          </p:nvSpPr>
          <p:spPr>
            <a:xfrm>
              <a:off x="2121224" y="2891719"/>
              <a:ext cx="6550312" cy="4534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charset="0"/>
                  <a:ea typeface="微软雅黑" charset="0"/>
                </a:rPr>
                <a:t>深入了解</a:t>
              </a:r>
              <a:r>
                <a:rPr lang="en-US" altLang="zh-CN" sz="2000" dirty="0">
                  <a:latin typeface="微软雅黑" charset="0"/>
                  <a:ea typeface="微软雅黑" charset="0"/>
                </a:rPr>
                <a:t>Kinect</a:t>
              </a:r>
              <a:r>
                <a:rPr lang="zh-CN" altLang="en-US" sz="2000" dirty="0">
                  <a:latin typeface="微软雅黑" charset="0"/>
                  <a:ea typeface="微软雅黑" charset="0"/>
                </a:rPr>
                <a:t>与</a:t>
              </a:r>
              <a:r>
                <a:rPr lang="en-US" altLang="zh-CN" sz="2000" dirty="0">
                  <a:latin typeface="微软雅黑" charset="0"/>
                  <a:ea typeface="微软雅黑" charset="0"/>
                </a:rPr>
                <a:t>Unity3D</a:t>
              </a:r>
              <a:r>
                <a:rPr lang="zh-CN" altLang="en-US" sz="2000" dirty="0">
                  <a:latin typeface="微软雅黑" charset="0"/>
                  <a:ea typeface="微软雅黑" charset="0"/>
                </a:rPr>
                <a:t>结合的游戏开发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8DD4C7C-0A12-4000-BBFE-1FEACEC8A466}"/>
                </a:ext>
              </a:extLst>
            </p:cNvPr>
            <p:cNvSpPr/>
            <p:nvPr/>
          </p:nvSpPr>
          <p:spPr>
            <a:xfrm>
              <a:off x="2011922" y="3058723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6DA1443-BAA8-4BBD-A041-8BC22388E56F}"/>
              </a:ext>
            </a:extLst>
          </p:cNvPr>
          <p:cNvGrpSpPr/>
          <p:nvPr/>
        </p:nvGrpSpPr>
        <p:grpSpPr>
          <a:xfrm>
            <a:off x="2009318" y="4824714"/>
            <a:ext cx="6659614" cy="453457"/>
            <a:chOff x="2009318" y="4824714"/>
            <a:chExt cx="6659614" cy="453457"/>
          </a:xfrm>
        </p:grpSpPr>
        <p:sp>
          <p:nvSpPr>
            <p:cNvPr id="123" name="矩形 122"/>
            <p:cNvSpPr/>
            <p:nvPr/>
          </p:nvSpPr>
          <p:spPr>
            <a:xfrm>
              <a:off x="2118620" y="4824714"/>
              <a:ext cx="6550312" cy="4534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charset="0"/>
                  <a:ea typeface="微软雅黑" charset="0"/>
                </a:rPr>
                <a:t>深入了解</a:t>
              </a:r>
              <a:r>
                <a:rPr lang="en-US" altLang="zh-CN" sz="2000" dirty="0">
                  <a:latin typeface="微软雅黑" charset="0"/>
                  <a:ea typeface="微软雅黑" charset="0"/>
                </a:rPr>
                <a:t>Kinect</a:t>
              </a:r>
              <a:r>
                <a:rPr lang="zh-CN" altLang="en-US" sz="2000" dirty="0">
                  <a:latin typeface="微软雅黑" charset="0"/>
                  <a:ea typeface="微软雅黑" charset="0"/>
                </a:rPr>
                <a:t>骨骼追踪的开发方法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A12618D-4CB1-4FFA-A94B-3F8AFDB4B196}"/>
                </a:ext>
              </a:extLst>
            </p:cNvPr>
            <p:cNvSpPr/>
            <p:nvPr/>
          </p:nvSpPr>
          <p:spPr>
            <a:xfrm>
              <a:off x="2009318" y="5021818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36B6433-7CA2-445A-8E7A-DA6DFB9B7F5A}"/>
              </a:ext>
            </a:extLst>
          </p:cNvPr>
          <p:cNvGrpSpPr/>
          <p:nvPr/>
        </p:nvGrpSpPr>
        <p:grpSpPr>
          <a:xfrm>
            <a:off x="2011922" y="3944780"/>
            <a:ext cx="6659614" cy="453457"/>
            <a:chOff x="2011922" y="3376152"/>
            <a:chExt cx="6659614" cy="453457"/>
          </a:xfrm>
        </p:grpSpPr>
        <p:sp>
          <p:nvSpPr>
            <p:cNvPr id="114" name="矩形 113"/>
            <p:cNvSpPr/>
            <p:nvPr/>
          </p:nvSpPr>
          <p:spPr>
            <a:xfrm>
              <a:off x="2121224" y="3376152"/>
              <a:ext cx="6550312" cy="4534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charset="0"/>
                  <a:ea typeface="微软雅黑" charset="0"/>
                </a:rPr>
                <a:t>娱乐锻炼结合的游戏方式</a:t>
              </a: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9B611C7-AB64-44C1-BDA0-9580953379BD}"/>
                </a:ext>
              </a:extLst>
            </p:cNvPr>
            <p:cNvSpPr/>
            <p:nvPr/>
          </p:nvSpPr>
          <p:spPr>
            <a:xfrm>
              <a:off x="2011922" y="3558207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6932AB0F-1140-4285-AB57-1FDC09DFE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326" y="47103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B</a:t>
            </a:r>
            <a:r>
              <a:rPr kumimoji="1" lang="en-US" altLang="zh-CN" dirty="0"/>
              <a:t>     </a:t>
            </a:r>
            <a:r>
              <a:rPr kumimoji="1" lang="zh-CN" altLang="en-US" sz="1800" dirty="0"/>
              <a:t>研究方法和思路</a:t>
            </a:r>
          </a:p>
        </p:txBody>
      </p:sp>
      <p:sp>
        <p:nvSpPr>
          <p:cNvPr id="9" name="矩形 8"/>
          <p:cNvSpPr/>
          <p:nvPr/>
        </p:nvSpPr>
        <p:spPr>
          <a:xfrm>
            <a:off x="950374" y="142021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研究方法和思路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EB8FEA2-68DD-404D-A6FD-1763556BD6F9}"/>
              </a:ext>
            </a:extLst>
          </p:cNvPr>
          <p:cNvGrpSpPr/>
          <p:nvPr/>
        </p:nvGrpSpPr>
        <p:grpSpPr>
          <a:xfrm>
            <a:off x="1231392" y="2353056"/>
            <a:ext cx="1816608" cy="523220"/>
            <a:chOff x="1231392" y="2353056"/>
            <a:chExt cx="1816608" cy="52322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D4242C1-813A-4AF1-A86E-AE9ED7B4263D}"/>
                </a:ext>
              </a:extLst>
            </p:cNvPr>
            <p:cNvSpPr/>
            <p:nvPr/>
          </p:nvSpPr>
          <p:spPr>
            <a:xfrm>
              <a:off x="1231392" y="2353056"/>
              <a:ext cx="1816608" cy="523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6204D10-53B9-4A7B-AF6F-E3E821052A47}"/>
                </a:ext>
              </a:extLst>
            </p:cNvPr>
            <p:cNvSpPr txBox="1"/>
            <p:nvPr/>
          </p:nvSpPr>
          <p:spPr>
            <a:xfrm>
              <a:off x="1341120" y="2450592"/>
              <a:ext cx="1584960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Kinect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技术文档</a:t>
              </a:r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9A2F594-C7AE-4B37-B1B9-BA71314B7BDA}"/>
              </a:ext>
            </a:extLst>
          </p:cNvPr>
          <p:cNvCxnSpPr>
            <a:cxnSpLocks/>
          </p:cNvCxnSpPr>
          <p:nvPr/>
        </p:nvCxnSpPr>
        <p:spPr>
          <a:xfrm>
            <a:off x="3035808" y="2605089"/>
            <a:ext cx="1085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1279E4E-620E-4973-BD3E-E785B870B38D}"/>
              </a:ext>
            </a:extLst>
          </p:cNvPr>
          <p:cNvGrpSpPr/>
          <p:nvPr/>
        </p:nvGrpSpPr>
        <p:grpSpPr>
          <a:xfrm>
            <a:off x="4120896" y="2353056"/>
            <a:ext cx="1816608" cy="523220"/>
            <a:chOff x="1231392" y="2318381"/>
            <a:chExt cx="1816608" cy="523220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C0F2221-6A87-43CB-BE50-E185180F9C9D}"/>
                </a:ext>
              </a:extLst>
            </p:cNvPr>
            <p:cNvSpPr/>
            <p:nvPr/>
          </p:nvSpPr>
          <p:spPr>
            <a:xfrm>
              <a:off x="1231392" y="2318381"/>
              <a:ext cx="1816608" cy="523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8B29D8E-6E6B-4450-9BFA-1A05FBF45702}"/>
                </a:ext>
              </a:extLst>
            </p:cNvPr>
            <p:cNvSpPr txBox="1"/>
            <p:nvPr/>
          </p:nvSpPr>
          <p:spPr>
            <a:xfrm>
              <a:off x="1347216" y="2415916"/>
              <a:ext cx="1584960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Kinect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SDK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DF3F9EC-C57E-4895-85C7-8B7120510F71}"/>
              </a:ext>
            </a:extLst>
          </p:cNvPr>
          <p:cNvGrpSpPr/>
          <p:nvPr/>
        </p:nvGrpSpPr>
        <p:grpSpPr>
          <a:xfrm>
            <a:off x="7010400" y="2333900"/>
            <a:ext cx="1828800" cy="523220"/>
            <a:chOff x="1231392" y="2318381"/>
            <a:chExt cx="1828800" cy="52322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2A14B30-2981-48D4-B708-36F0D75F6A57}"/>
                </a:ext>
              </a:extLst>
            </p:cNvPr>
            <p:cNvSpPr/>
            <p:nvPr/>
          </p:nvSpPr>
          <p:spPr>
            <a:xfrm>
              <a:off x="1231392" y="2318381"/>
              <a:ext cx="1816608" cy="523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B617241-4EBE-4F9F-AB7F-B0A869FF6ECD}"/>
                </a:ext>
              </a:extLst>
            </p:cNvPr>
            <p:cNvSpPr txBox="1"/>
            <p:nvPr/>
          </p:nvSpPr>
          <p:spPr>
            <a:xfrm>
              <a:off x="1243584" y="2415916"/>
              <a:ext cx="1816608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Kinect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Wrapper 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中间件</a:t>
              </a:r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7505FD8-A345-486F-825C-AB50C6182E68}"/>
              </a:ext>
            </a:extLst>
          </p:cNvPr>
          <p:cNvCxnSpPr>
            <a:cxnSpLocks/>
          </p:cNvCxnSpPr>
          <p:nvPr/>
        </p:nvCxnSpPr>
        <p:spPr>
          <a:xfrm>
            <a:off x="5937504" y="2595510"/>
            <a:ext cx="1085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208CDB8-F001-4876-9708-B8F45EB62D96}"/>
              </a:ext>
            </a:extLst>
          </p:cNvPr>
          <p:cNvGrpSpPr/>
          <p:nvPr/>
        </p:nvGrpSpPr>
        <p:grpSpPr>
          <a:xfrm>
            <a:off x="1219200" y="4890671"/>
            <a:ext cx="1816608" cy="523220"/>
            <a:chOff x="1231392" y="2353056"/>
            <a:chExt cx="1816608" cy="52322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6CA93B68-3461-48F7-997C-81720D721A27}"/>
                </a:ext>
              </a:extLst>
            </p:cNvPr>
            <p:cNvSpPr/>
            <p:nvPr/>
          </p:nvSpPr>
          <p:spPr>
            <a:xfrm>
              <a:off x="1231392" y="2353056"/>
              <a:ext cx="1816608" cy="523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9FE3440-5C9B-4052-AA5F-6274379A9381}"/>
                </a:ext>
              </a:extLst>
            </p:cNvPr>
            <p:cNvSpPr txBox="1"/>
            <p:nvPr/>
          </p:nvSpPr>
          <p:spPr>
            <a:xfrm>
              <a:off x="1341120" y="2450592"/>
              <a:ext cx="1584960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Unity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引擎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9AF64D7-F88B-4C6E-931B-A26EA5BD7E22}"/>
              </a:ext>
            </a:extLst>
          </p:cNvPr>
          <p:cNvGrpSpPr/>
          <p:nvPr/>
        </p:nvGrpSpPr>
        <p:grpSpPr>
          <a:xfrm>
            <a:off x="4005072" y="4890672"/>
            <a:ext cx="1816608" cy="523220"/>
            <a:chOff x="2249424" y="1513002"/>
            <a:chExt cx="1816608" cy="523220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5C3634C2-53D4-433C-96C4-14CD6C085B06}"/>
                </a:ext>
              </a:extLst>
            </p:cNvPr>
            <p:cNvSpPr/>
            <p:nvPr/>
          </p:nvSpPr>
          <p:spPr>
            <a:xfrm>
              <a:off x="2249424" y="1513002"/>
              <a:ext cx="1816608" cy="523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85A1946-F919-4B04-8015-316E731159AB}"/>
                </a:ext>
              </a:extLst>
            </p:cNvPr>
            <p:cNvSpPr txBox="1"/>
            <p:nvPr/>
          </p:nvSpPr>
          <p:spPr>
            <a:xfrm>
              <a:off x="2395728" y="1620114"/>
              <a:ext cx="1584960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C#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脚本</a:t>
              </a:r>
            </a:p>
          </p:txBody>
        </p: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8F11BB5-7331-4A49-B7D3-49B9A0711048}"/>
              </a:ext>
            </a:extLst>
          </p:cNvPr>
          <p:cNvCxnSpPr>
            <a:stCxn id="21" idx="2"/>
            <a:endCxn id="33" idx="3"/>
          </p:cNvCxnSpPr>
          <p:nvPr/>
        </p:nvCxnSpPr>
        <p:spPr>
          <a:xfrm rot="5400000">
            <a:off x="5722611" y="2956189"/>
            <a:ext cx="2295162" cy="20970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856FE1-59F9-48A9-9FCB-BE98F2524CE6}"/>
              </a:ext>
            </a:extLst>
          </p:cNvPr>
          <p:cNvCxnSpPr>
            <a:cxnSpLocks/>
            <a:stCxn id="33" idx="1"/>
            <a:endCxn id="25" idx="3"/>
          </p:cNvCxnSpPr>
          <p:nvPr/>
        </p:nvCxnSpPr>
        <p:spPr>
          <a:xfrm flipH="1" flipV="1">
            <a:off x="3035808" y="5152281"/>
            <a:ext cx="9692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FA00B35A-B017-42EA-BBE6-469E473EC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472" y="47103"/>
            <a:ext cx="877936" cy="8760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A46AA9-F23F-4712-8F99-0F44708BC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060" y="3170490"/>
            <a:ext cx="3524632" cy="15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416955" y="204324"/>
            <a:ext cx="3303395" cy="389467"/>
          </a:xfrm>
        </p:spPr>
        <p:txBody>
          <a:bodyPr/>
          <a:lstStyle/>
          <a:p>
            <a:r>
              <a:rPr kumimoji="1" lang="en-US" altLang="zh-CN" sz="3200" dirty="0"/>
              <a:t>C </a:t>
            </a:r>
            <a:r>
              <a:rPr kumimoji="1" lang="en-US" altLang="zh-CN" dirty="0"/>
              <a:t>   </a:t>
            </a:r>
            <a:r>
              <a:rPr kumimoji="1" lang="zh-CN" altLang="en-US" sz="1800" dirty="0"/>
              <a:t>功能模块</a:t>
            </a:r>
          </a:p>
        </p:txBody>
      </p:sp>
      <p:sp>
        <p:nvSpPr>
          <p:cNvPr id="4" name="矩形 3"/>
          <p:cNvSpPr/>
          <p:nvPr/>
        </p:nvSpPr>
        <p:spPr>
          <a:xfrm>
            <a:off x="4049174" y="77251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功能模块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4049174" y="1471522"/>
            <a:ext cx="5628226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latin typeface="微软雅黑" charset="0"/>
                <a:ea typeface="微软雅黑" charset="0"/>
              </a:rPr>
              <a:t>游戏功能模块图</a:t>
            </a:r>
          </a:p>
        </p:txBody>
      </p:sp>
      <p:pic>
        <p:nvPicPr>
          <p:cNvPr id="10" name="图片 9" descr="体感游戏 ProcessOn Mind - UC浏览器">
            <a:extLst>
              <a:ext uri="{FF2B5EF4-FFF2-40B4-BE49-F238E27FC236}">
                <a16:creationId xmlns:a16="http://schemas.microsoft.com/office/drawing/2014/main" id="{18F0E614-D8CB-48D2-97B2-873B08AE9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00" t="25276" r="28799" b="5140"/>
          <a:stretch/>
        </p:blipFill>
        <p:spPr>
          <a:xfrm>
            <a:off x="3950208" y="2064672"/>
            <a:ext cx="6888480" cy="4628628"/>
          </a:xfrm>
          <a:prstGeom prst="rect">
            <a:avLst/>
          </a:prstGeom>
        </p:spPr>
      </p:pic>
      <p:pic>
        <p:nvPicPr>
          <p:cNvPr id="146" name="图片 145">
            <a:extLst>
              <a:ext uri="{FF2B5EF4-FFF2-40B4-BE49-F238E27FC236}">
                <a16:creationId xmlns:a16="http://schemas.microsoft.com/office/drawing/2014/main" id="{23A7F2AF-CB89-4FED-AAAC-8AB3F48DF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2" y="47103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D</a:t>
            </a:r>
            <a:r>
              <a:rPr kumimoji="1" lang="en-US" altLang="zh-CN" sz="2000" dirty="0"/>
              <a:t>    </a:t>
            </a:r>
            <a:r>
              <a:rPr kumimoji="1" lang="zh-CN" altLang="en-US" sz="1800" dirty="0"/>
              <a:t>详细设计</a:t>
            </a:r>
          </a:p>
        </p:txBody>
      </p:sp>
      <p:sp>
        <p:nvSpPr>
          <p:cNvPr id="75" name="矩形 74"/>
          <p:cNvSpPr/>
          <p:nvPr/>
        </p:nvSpPr>
        <p:spPr>
          <a:xfrm>
            <a:off x="1268936" y="2098718"/>
            <a:ext cx="1886434" cy="12357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768762" y="1437412"/>
            <a:ext cx="886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UI</a:t>
            </a:r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模块</a:t>
            </a:r>
          </a:p>
        </p:txBody>
      </p:sp>
      <p:sp>
        <p:nvSpPr>
          <p:cNvPr id="84" name="矩形 83"/>
          <p:cNvSpPr/>
          <p:nvPr/>
        </p:nvSpPr>
        <p:spPr>
          <a:xfrm>
            <a:off x="3582788" y="5297015"/>
            <a:ext cx="1886434" cy="1235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093836" y="1437412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Kinect</a:t>
            </a:r>
            <a:endParaRPr lang="zh-CN" altLang="en-US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896640" y="2098718"/>
            <a:ext cx="1886434" cy="12357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285859" y="14374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音频管理</a:t>
            </a:r>
          </a:p>
        </p:txBody>
      </p:sp>
      <p:sp>
        <p:nvSpPr>
          <p:cNvPr id="91" name="矩形 90"/>
          <p:cNvSpPr/>
          <p:nvPr/>
        </p:nvSpPr>
        <p:spPr>
          <a:xfrm>
            <a:off x="3582788" y="2098717"/>
            <a:ext cx="1886434" cy="12357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583734" y="463570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Kinect Wrapper</a:t>
            </a:r>
            <a:endParaRPr lang="zh-CN" altLang="en-US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268936" y="5297015"/>
            <a:ext cx="1886434" cy="12357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874916" y="4635709"/>
            <a:ext cx="7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UGUI</a:t>
            </a:r>
            <a:endParaRPr lang="zh-CN" altLang="en-US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8B65DAA-6D1F-4E86-8F3D-E45239008F88}"/>
              </a:ext>
            </a:extLst>
          </p:cNvPr>
          <p:cNvCxnSpPr/>
          <p:nvPr/>
        </p:nvCxnSpPr>
        <p:spPr>
          <a:xfrm>
            <a:off x="2147455" y="2341418"/>
            <a:ext cx="0" cy="1953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37DC6B7-A408-4D3B-AA19-A8C340968533}"/>
              </a:ext>
            </a:extLst>
          </p:cNvPr>
          <p:cNvCxnSpPr/>
          <p:nvPr/>
        </p:nvCxnSpPr>
        <p:spPr>
          <a:xfrm>
            <a:off x="4522452" y="2341417"/>
            <a:ext cx="0" cy="1953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391F8BE-F189-4424-BF92-5AD190933165}"/>
              </a:ext>
            </a:extLst>
          </p:cNvPr>
          <p:cNvCxnSpPr/>
          <p:nvPr/>
        </p:nvCxnSpPr>
        <p:spPr>
          <a:xfrm>
            <a:off x="6859582" y="2341417"/>
            <a:ext cx="0" cy="1953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244510F-44C4-4C65-BA2D-C696DDD7B9FD}"/>
              </a:ext>
            </a:extLst>
          </p:cNvPr>
          <p:cNvSpPr/>
          <p:nvPr/>
        </p:nvSpPr>
        <p:spPr>
          <a:xfrm>
            <a:off x="5919917" y="5297015"/>
            <a:ext cx="1886434" cy="1235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32BD6FE-F7FA-46B1-A596-40F1965BEFFE}"/>
              </a:ext>
            </a:extLst>
          </p:cNvPr>
          <p:cNvSpPr/>
          <p:nvPr/>
        </p:nvSpPr>
        <p:spPr>
          <a:xfrm>
            <a:off x="5926474" y="4635709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Audio Manager</a:t>
            </a:r>
            <a:endParaRPr lang="zh-CN" altLang="en-US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3815440-1742-4D02-BE6E-7A3BB61C1EEB}"/>
              </a:ext>
            </a:extLst>
          </p:cNvPr>
          <p:cNvSpPr/>
          <p:nvPr/>
        </p:nvSpPr>
        <p:spPr>
          <a:xfrm>
            <a:off x="8574651" y="2098718"/>
            <a:ext cx="1886434" cy="123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9EB4C7A-0742-4366-87A8-A518EB0DB184}"/>
              </a:ext>
            </a:extLst>
          </p:cNvPr>
          <p:cNvSpPr/>
          <p:nvPr/>
        </p:nvSpPr>
        <p:spPr>
          <a:xfrm>
            <a:off x="8963870" y="14374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虚拟鼠标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60F4FE7-41D9-4E60-928D-DBD4EA6E560E}"/>
              </a:ext>
            </a:extLst>
          </p:cNvPr>
          <p:cNvCxnSpPr/>
          <p:nvPr/>
        </p:nvCxnSpPr>
        <p:spPr>
          <a:xfrm>
            <a:off x="9537593" y="2341417"/>
            <a:ext cx="0" cy="1953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D2BF9B1-E120-4259-965B-2202A877DFA4}"/>
              </a:ext>
            </a:extLst>
          </p:cNvPr>
          <p:cNvSpPr/>
          <p:nvPr/>
        </p:nvSpPr>
        <p:spPr>
          <a:xfrm>
            <a:off x="8597928" y="5297015"/>
            <a:ext cx="1886434" cy="12357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2DAF22C-7C69-4C9A-A050-5A57BAA0FFD1}"/>
              </a:ext>
            </a:extLst>
          </p:cNvPr>
          <p:cNvSpPr/>
          <p:nvPr/>
        </p:nvSpPr>
        <p:spPr>
          <a:xfrm>
            <a:off x="8502342" y="4635709"/>
            <a:ext cx="207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Mouse Controller</a:t>
            </a:r>
            <a:endParaRPr lang="zh-CN" altLang="en-US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0C72E53F-82DD-4365-9D74-D0247886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472" y="47103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3"/>
          <a:srcRect l="48897"/>
          <a:stretch/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E</a:t>
            </a:r>
            <a:r>
              <a:rPr kumimoji="1" lang="en-US" altLang="zh-CN" dirty="0"/>
              <a:t>    </a:t>
            </a:r>
            <a:r>
              <a:rPr kumimoji="1" lang="zh-CN" altLang="en-US" sz="1800" dirty="0"/>
              <a:t>系统设计与游戏流程</a:t>
            </a:r>
            <a:endParaRPr kumimoji="1" lang="zh-CN" altLang="en-US" dirty="0"/>
          </a:p>
        </p:txBody>
      </p:sp>
      <p:grpSp>
        <p:nvGrpSpPr>
          <p:cNvPr id="81" name="组合 76"/>
          <p:cNvGrpSpPr/>
          <p:nvPr/>
        </p:nvGrpSpPr>
        <p:grpSpPr>
          <a:xfrm>
            <a:off x="-25400" y="702733"/>
            <a:ext cx="4470400" cy="5452532"/>
            <a:chOff x="-25400" y="702733"/>
            <a:chExt cx="4470400" cy="5452532"/>
          </a:xfrm>
        </p:grpSpPr>
        <p:grpSp>
          <p:nvGrpSpPr>
            <p:cNvPr id="8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3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4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5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grpSp>
          <p:nvGrpSpPr>
            <p:cNvPr id="8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90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1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2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</p:grp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4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0C4446-CBA7-4D2B-B904-37F8A4405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904" y="485137"/>
            <a:ext cx="5243624" cy="5943379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0AE59216-7750-4C65-BC09-297F6E804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4789" y="47103"/>
            <a:ext cx="877936" cy="8760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5A00B6-D3E8-415A-B901-921C92662A9F}"/>
              </a:ext>
            </a:extLst>
          </p:cNvPr>
          <p:cNvSpPr txBox="1"/>
          <p:nvPr/>
        </p:nvSpPr>
        <p:spPr>
          <a:xfrm>
            <a:off x="2753256" y="1408515"/>
            <a:ext cx="190742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游戏流程图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76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F</a:t>
            </a:r>
            <a:r>
              <a:rPr kumimoji="1" lang="en-US" altLang="zh-CN" dirty="0"/>
              <a:t>     </a:t>
            </a:r>
            <a:r>
              <a:rPr kumimoji="1" lang="zh-CN" altLang="en-US" sz="1800" dirty="0"/>
              <a:t>视频演示</a:t>
            </a:r>
          </a:p>
        </p:txBody>
      </p:sp>
      <p:grpSp>
        <p:nvGrpSpPr>
          <p:cNvPr id="26" name="组 25"/>
          <p:cNvGrpSpPr/>
          <p:nvPr/>
        </p:nvGrpSpPr>
        <p:grpSpPr>
          <a:xfrm>
            <a:off x="4578166" y="661564"/>
            <a:ext cx="2307045" cy="542014"/>
            <a:chOff x="923717" y="683765"/>
            <a:chExt cx="2307045" cy="542014"/>
          </a:xfrm>
        </p:grpSpPr>
        <p:grpSp>
          <p:nvGrpSpPr>
            <p:cNvPr id="28" name="组合 16"/>
            <p:cNvGrpSpPr/>
            <p:nvPr/>
          </p:nvGrpSpPr>
          <p:grpSpPr>
            <a:xfrm>
              <a:off x="923717" y="715883"/>
              <a:ext cx="2307045" cy="509896"/>
              <a:chOff x="888096" y="1000203"/>
              <a:chExt cx="4271467" cy="944066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960097" y="1000203"/>
                <a:ext cx="4199466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1262954" y="683765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2800" b="1" kern="0" dirty="0">
                  <a:solidFill>
                    <a:prstClr val="black"/>
                  </a:solidFill>
                  <a:latin typeface="Segoe UI"/>
                  <a:ea typeface="微软雅黑"/>
                </a:rPr>
                <a:t>视频展示</a:t>
              </a:r>
            </a:p>
          </p:txBody>
        </p:sp>
      </p:grpSp>
      <p:pic>
        <p:nvPicPr>
          <p:cNvPr id="4" name="图片 3">
            <a:hlinkClick r:id="rId3" action="ppaction://hlinkfile"/>
            <a:extLst>
              <a:ext uri="{FF2B5EF4-FFF2-40B4-BE49-F238E27FC236}">
                <a16:creationId xmlns:a16="http://schemas.microsoft.com/office/drawing/2014/main" id="{70E31C76-2B0E-4A46-A617-3F1ADD67A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915" y="1445985"/>
            <a:ext cx="6629549" cy="4962076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86825F40-F13F-4903-A75C-6834C2C76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6354" y="32252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G</a:t>
            </a:r>
            <a:r>
              <a:rPr kumimoji="1" lang="en-US" altLang="zh-CN" sz="2000" dirty="0"/>
              <a:t>     </a:t>
            </a:r>
            <a:r>
              <a:rPr kumimoji="1" lang="zh-CN" altLang="en-US" sz="1800" dirty="0"/>
              <a:t>结论</a:t>
            </a:r>
            <a:endParaRPr kumimoji="1" lang="zh-CN" altLang="en-US" dirty="0"/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3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 rotWithShape="1">
          <a:blip r:embed="rId4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192" name="菱形 191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3000"/>
                </a:srgbClr>
              </a:gs>
              <a:gs pos="83000">
                <a:srgbClr val="A5A5A5">
                  <a:lumMod val="45000"/>
                  <a:lumOff val="55000"/>
                  <a:alpha val="57000"/>
                </a:srgbClr>
              </a:gs>
              <a:gs pos="100000">
                <a:srgbClr val="A5A5A5">
                  <a:lumMod val="30000"/>
                  <a:lumOff val="7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6600" b="1" kern="0" dirty="0">
                <a:gradFill flip="none" rotWithShape="1">
                  <a:gsLst>
                    <a:gs pos="0">
                      <a:srgbClr val="515151">
                        <a:lumMod val="89000"/>
                      </a:srgbClr>
                    </a:gs>
                    <a:gs pos="23000">
                      <a:srgbClr val="515151">
                        <a:lumMod val="89000"/>
                      </a:srgbClr>
                    </a:gs>
                    <a:gs pos="69000">
                      <a:srgbClr val="515151">
                        <a:lumMod val="75000"/>
                      </a:srgbClr>
                    </a:gs>
                    <a:gs pos="97000">
                      <a:srgbClr val="515151">
                        <a:lumMod val="7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UI"/>
                <a:ea typeface="微软雅黑"/>
              </a:rPr>
              <a:t>结论</a:t>
            </a:r>
          </a:p>
        </p:txBody>
      </p:sp>
      <p:grpSp>
        <p:nvGrpSpPr>
          <p:cNvPr id="193" name="组合 6"/>
          <p:cNvGrpSpPr/>
          <p:nvPr/>
        </p:nvGrpSpPr>
        <p:grpSpPr>
          <a:xfrm>
            <a:off x="1001871" y="1958754"/>
            <a:ext cx="3081179" cy="1160196"/>
            <a:chOff x="888096" y="1000203"/>
            <a:chExt cx="4259825" cy="944066"/>
          </a:xfrm>
        </p:grpSpPr>
        <p:sp>
          <p:nvSpPr>
            <p:cNvPr id="194" name="矩形 19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99" name="矩形 198"/>
          <p:cNvSpPr/>
          <p:nvPr/>
        </p:nvSpPr>
        <p:spPr>
          <a:xfrm>
            <a:off x="1988252" y="123746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收获</a:t>
            </a:r>
            <a:endParaRPr lang="zh-CN" altLang="en-US" b="1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1198135" y="2183834"/>
            <a:ext cx="2945629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微软雅黑" charset="0"/>
                <a:ea typeface="微软雅黑" charset="0"/>
              </a:rPr>
              <a:t>Kinect</a:t>
            </a:r>
            <a:r>
              <a:rPr lang="zh-CN" altLang="en-US" b="1" dirty="0">
                <a:latin typeface="微软雅黑" charset="0"/>
                <a:ea typeface="微软雅黑" charset="0"/>
              </a:rPr>
              <a:t>体感游戏大大提高了游戏体验的便捷性</a:t>
            </a:r>
          </a:p>
        </p:txBody>
      </p:sp>
      <p:grpSp>
        <p:nvGrpSpPr>
          <p:cNvPr id="201" name="组合 14"/>
          <p:cNvGrpSpPr/>
          <p:nvPr/>
        </p:nvGrpSpPr>
        <p:grpSpPr>
          <a:xfrm>
            <a:off x="947448" y="4232936"/>
            <a:ext cx="3219904" cy="1392828"/>
            <a:chOff x="888096" y="1000203"/>
            <a:chExt cx="4259825" cy="944066"/>
          </a:xfrm>
        </p:grpSpPr>
        <p:sp>
          <p:nvSpPr>
            <p:cNvPr id="202" name="矩形 20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08" name="矩形 207"/>
          <p:cNvSpPr/>
          <p:nvPr/>
        </p:nvSpPr>
        <p:spPr>
          <a:xfrm>
            <a:off x="1123956" y="4393812"/>
            <a:ext cx="2945629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charset="0"/>
                <a:ea typeface="微软雅黑" charset="0"/>
              </a:rPr>
              <a:t>熟悉基于</a:t>
            </a:r>
            <a:r>
              <a:rPr lang="en-US" altLang="zh-CN" b="1" dirty="0">
                <a:latin typeface="微软雅黑" charset="0"/>
                <a:ea typeface="微软雅黑" charset="0"/>
              </a:rPr>
              <a:t>Kinect</a:t>
            </a:r>
            <a:r>
              <a:rPr lang="zh-CN" altLang="en-US" b="1" dirty="0">
                <a:latin typeface="微软雅黑" charset="0"/>
                <a:ea typeface="微软雅黑" charset="0"/>
              </a:rPr>
              <a:t>和</a:t>
            </a:r>
            <a:r>
              <a:rPr lang="en-US" altLang="zh-CN" b="1" dirty="0">
                <a:latin typeface="微软雅黑" charset="0"/>
                <a:ea typeface="微软雅黑" charset="0"/>
              </a:rPr>
              <a:t>Unity3D</a:t>
            </a:r>
            <a:r>
              <a:rPr lang="zh-CN" altLang="en-US" b="1" dirty="0">
                <a:latin typeface="微软雅黑" charset="0"/>
                <a:ea typeface="微软雅黑" charset="0"/>
              </a:rPr>
              <a:t>进行体感游戏开发的流程</a:t>
            </a:r>
          </a:p>
        </p:txBody>
      </p:sp>
      <p:grpSp>
        <p:nvGrpSpPr>
          <p:cNvPr id="209" name="组合 22"/>
          <p:cNvGrpSpPr/>
          <p:nvPr/>
        </p:nvGrpSpPr>
        <p:grpSpPr>
          <a:xfrm>
            <a:off x="8343228" y="1983292"/>
            <a:ext cx="3190404" cy="1135658"/>
            <a:chOff x="888096" y="1000203"/>
            <a:chExt cx="4259825" cy="944066"/>
          </a:xfrm>
        </p:grpSpPr>
        <p:sp>
          <p:nvSpPr>
            <p:cNvPr id="210" name="矩形 20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15" name="矩形 214"/>
          <p:cNvSpPr/>
          <p:nvPr/>
        </p:nvSpPr>
        <p:spPr>
          <a:xfrm>
            <a:off x="9569342" y="133228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不足</a:t>
            </a:r>
          </a:p>
        </p:txBody>
      </p:sp>
      <p:sp>
        <p:nvSpPr>
          <p:cNvPr id="216" name="矩形 215"/>
          <p:cNvSpPr/>
          <p:nvPr/>
        </p:nvSpPr>
        <p:spPr>
          <a:xfrm>
            <a:off x="8484759" y="2179166"/>
            <a:ext cx="2945629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latin typeface="微软雅黑" charset="0"/>
                <a:ea typeface="微软雅黑" charset="0"/>
              </a:rPr>
              <a:t>时间有限，游戏功能，场景和模型过于单一</a:t>
            </a:r>
          </a:p>
        </p:txBody>
      </p:sp>
      <p:sp>
        <p:nvSpPr>
          <p:cNvPr id="224" name="矩形 223"/>
          <p:cNvSpPr/>
          <p:nvPr/>
        </p:nvSpPr>
        <p:spPr>
          <a:xfrm>
            <a:off x="8466739" y="4551259"/>
            <a:ext cx="2945629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latin typeface="微软雅黑" charset="0"/>
                <a:ea typeface="微软雅黑" charset="0"/>
              </a:rPr>
              <a:t>代码耦合性较高，不便于后期维护和升级</a:t>
            </a:r>
          </a:p>
        </p:txBody>
      </p:sp>
      <p:grpSp>
        <p:nvGrpSpPr>
          <p:cNvPr id="40" name="组合 22">
            <a:extLst>
              <a:ext uri="{FF2B5EF4-FFF2-40B4-BE49-F238E27FC236}">
                <a16:creationId xmlns:a16="http://schemas.microsoft.com/office/drawing/2014/main" id="{DEA45158-B45C-40E8-8817-2C6DCAB39D57}"/>
              </a:ext>
            </a:extLst>
          </p:cNvPr>
          <p:cNvGrpSpPr/>
          <p:nvPr/>
        </p:nvGrpSpPr>
        <p:grpSpPr>
          <a:xfrm>
            <a:off x="8288383" y="4339161"/>
            <a:ext cx="3190404" cy="1135658"/>
            <a:chOff x="888096" y="1000203"/>
            <a:chExt cx="4259825" cy="944066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359EF81-85FD-4872-98B4-D48C2D18DEAF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0C13E79-FEA3-4605-BA61-813C58060439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8C8685D-0FFE-44CB-87C5-5935B258CED7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F06CDFC-7835-4F1F-855C-8C608A1F1B81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D043528-E807-4FD9-AEA5-55C77F8D4727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1D40C13-2F6D-4FD9-9154-CCE3AD324A2B}"/>
              </a:ext>
            </a:extLst>
          </p:cNvPr>
          <p:cNvCxnSpPr/>
          <p:nvPr/>
        </p:nvCxnSpPr>
        <p:spPr>
          <a:xfrm flipH="1" flipV="1">
            <a:off x="4167352" y="2435266"/>
            <a:ext cx="685064" cy="50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C39AC36-314A-455F-A64C-AD132786CC69}"/>
              </a:ext>
            </a:extLst>
          </p:cNvPr>
          <p:cNvCxnSpPr/>
          <p:nvPr/>
        </p:nvCxnSpPr>
        <p:spPr>
          <a:xfrm flipH="1">
            <a:off x="4334651" y="4339161"/>
            <a:ext cx="829600" cy="943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02F2899-A091-44A7-B013-0DD894135BF8}"/>
              </a:ext>
            </a:extLst>
          </p:cNvPr>
          <p:cNvCxnSpPr/>
          <p:nvPr/>
        </p:nvCxnSpPr>
        <p:spPr>
          <a:xfrm flipV="1">
            <a:off x="7498080" y="2505470"/>
            <a:ext cx="687185" cy="786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34D2200-505C-41CE-9B26-E8AD0CBC521D}"/>
              </a:ext>
            </a:extLst>
          </p:cNvPr>
          <p:cNvCxnSpPr/>
          <p:nvPr/>
        </p:nvCxnSpPr>
        <p:spPr>
          <a:xfrm>
            <a:off x="6966891" y="4286048"/>
            <a:ext cx="1100151" cy="801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29704A28-6A32-4477-A690-7B791EEAE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4789" y="37047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520</Words>
  <Application>Microsoft Office PowerPoint</Application>
  <PresentationFormat>宽屏</PresentationFormat>
  <Paragraphs>88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黑体</vt:lpstr>
      <vt:lpstr>宋体</vt:lpstr>
      <vt:lpstr>Microsoft YaHei</vt:lpstr>
      <vt:lpstr>Microsoft YaHei</vt:lpstr>
      <vt:lpstr>幼圆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王 俊</cp:lastModifiedBy>
  <cp:revision>107</cp:revision>
  <dcterms:created xsi:type="dcterms:W3CDTF">2015-08-18T02:51:41Z</dcterms:created>
  <dcterms:modified xsi:type="dcterms:W3CDTF">2018-05-17T07:47:30Z</dcterms:modified>
  <cp:category/>
</cp:coreProperties>
</file>