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60" r:id="rId5"/>
    <p:sldId id="261" r:id="rId6"/>
    <p:sldId id="266" r:id="rId7"/>
    <p:sldId id="273" r:id="rId8"/>
    <p:sldId id="275" r:id="rId9"/>
    <p:sldId id="272" r:id="rId10"/>
    <p:sldId id="276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93602"/>
  </p:normalViewPr>
  <p:slideViewPr>
    <p:cSldViewPr snapToGrid="0" snapToObjects="1">
      <p:cViewPr varScale="1">
        <p:scale>
          <a:sx n="69" d="100"/>
          <a:sy n="69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Kinect</a:t>
            </a:r>
            <a:r>
              <a:rPr lang="zh-CN" altLang="en-US" dirty="0">
                <a:latin typeface="Segoe UI"/>
                <a:ea typeface="微软雅黑"/>
              </a:rPr>
              <a:t>与</a:t>
            </a:r>
            <a:r>
              <a:rPr lang="en-US" altLang="zh-CN" dirty="0">
                <a:latin typeface="Segoe UI"/>
                <a:ea typeface="微软雅黑"/>
              </a:rPr>
              <a:t>Unity3D</a:t>
            </a:r>
            <a:r>
              <a:rPr lang="zh-CN" altLang="en-US" dirty="0">
                <a:latin typeface="Segoe UI"/>
                <a:ea typeface="微软雅黑"/>
              </a:rPr>
              <a:t>结合的体感游戏开发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4702829"/>
            <a:ext cx="5881540" cy="508364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数学与计算机学院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zh-CN" altLang="en-US" dirty="0">
                <a:latin typeface="Segoe UI"/>
                <a:ea typeface="微软雅黑"/>
              </a:rPr>
              <a:t>计科</a:t>
            </a:r>
            <a:r>
              <a:rPr lang="en-US" altLang="zh-CN" dirty="0">
                <a:latin typeface="Segoe UI"/>
                <a:ea typeface="微软雅黑"/>
              </a:rPr>
              <a:t>11402</a:t>
            </a:r>
            <a:r>
              <a:rPr lang="zh-CN" altLang="en-US" dirty="0">
                <a:latin typeface="Segoe UI"/>
                <a:ea typeface="微软雅黑"/>
              </a:rPr>
              <a:t>班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武汉纺织大学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7A914F-A249-466F-A69D-BEE1454E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指导老师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2018</a:t>
            </a:r>
            <a:r>
              <a:rPr lang="zh-CN" altLang="en-US" dirty="0">
                <a:latin typeface="Segoe UI"/>
                <a:ea typeface="微软雅黑"/>
              </a:rPr>
              <a:t>年毕业答辩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17F93D-2D05-44FD-B014-E8A0627793DE}"/>
              </a:ext>
            </a:extLst>
          </p:cNvPr>
          <p:cNvSpPr txBox="1">
            <a:spLocks/>
          </p:cNvSpPr>
          <p:nvPr/>
        </p:nvSpPr>
        <p:spPr>
          <a:xfrm>
            <a:off x="431257" y="1605322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egoe UI"/>
                <a:ea typeface="微软雅黑"/>
              </a:rPr>
              <a:t>谢 谢 观 看</a:t>
            </a:r>
            <a:endParaRPr lang="en-US" altLang="zh-CN" dirty="0">
              <a:latin typeface="Segoe UI"/>
              <a:ea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74DB9D-16E7-49FC-9E49-2BB8E1EF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23742" y="3348167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研究目的和意义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23741" y="3803643"/>
            <a:ext cx="2011686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A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463227" y="4714595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研究方法和思路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1628139" y="5170071"/>
            <a:ext cx="1846774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B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017834" y="3336224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功能模块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017834" y="3791700"/>
            <a:ext cx="1846774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C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5581348" y="333826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系统设计与游戏流程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5625994" y="3865772"/>
            <a:ext cx="1846774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E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7150928" y="4690207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视频演示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7150927" y="5145683"/>
            <a:ext cx="1846774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F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4322187" y="4714595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详细设计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4322187" y="5170071"/>
            <a:ext cx="1846774" cy="455476"/>
          </a:xfrm>
        </p:spPr>
        <p:txBody>
          <a:bodyPr/>
          <a:lstStyle/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D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055" y="4195617"/>
            <a:ext cx="1180491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19006" y="5563418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9254" y="4185047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5984" y="5563418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7522" y="4185718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9480" y="5539030"/>
            <a:ext cx="1083718" cy="60756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E57A23F2-9168-4E74-9276-04F74044EAED}"/>
              </a:ext>
            </a:extLst>
          </p:cNvPr>
          <p:cNvSpPr txBox="1">
            <a:spLocks/>
          </p:cNvSpPr>
          <p:nvPr/>
        </p:nvSpPr>
        <p:spPr>
          <a:xfrm>
            <a:off x="8673199" y="334542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结论</a:t>
            </a:r>
          </a:p>
        </p:txBody>
      </p:sp>
      <p:sp>
        <p:nvSpPr>
          <p:cNvPr id="27" name="文本占位符 14">
            <a:extLst>
              <a:ext uri="{FF2B5EF4-FFF2-40B4-BE49-F238E27FC236}">
                <a16:creationId xmlns:a16="http://schemas.microsoft.com/office/drawing/2014/main" id="{D8F94CBF-527C-482E-A583-FF5A6D00460D}"/>
              </a:ext>
            </a:extLst>
          </p:cNvPr>
          <p:cNvSpPr txBox="1">
            <a:spLocks/>
          </p:cNvSpPr>
          <p:nvPr/>
        </p:nvSpPr>
        <p:spPr>
          <a:xfrm>
            <a:off x="8673198" y="380089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G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8C5337-6627-4028-ACBD-3B3B8F79C0D9}"/>
              </a:ext>
            </a:extLst>
          </p:cNvPr>
          <p:cNvSpPr/>
          <p:nvPr/>
        </p:nvSpPr>
        <p:spPr>
          <a:xfrm>
            <a:off x="9111751" y="4194244"/>
            <a:ext cx="1083718" cy="607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7354279-7850-4D29-96E1-C472BF006A78}"/>
              </a:ext>
            </a:extLst>
          </p:cNvPr>
          <p:cNvSpPr txBox="1">
            <a:spLocks/>
          </p:cNvSpPr>
          <p:nvPr/>
        </p:nvSpPr>
        <p:spPr>
          <a:xfrm>
            <a:off x="9979668" y="4654832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致谢</a:t>
            </a:r>
          </a:p>
        </p:txBody>
      </p:sp>
      <p:sp>
        <p:nvSpPr>
          <p:cNvPr id="30" name="文本占位符 14">
            <a:extLst>
              <a:ext uri="{FF2B5EF4-FFF2-40B4-BE49-F238E27FC236}">
                <a16:creationId xmlns:a16="http://schemas.microsoft.com/office/drawing/2014/main" id="{C2D94263-F5DA-40F8-A4B9-90ACEDC8C310}"/>
              </a:ext>
            </a:extLst>
          </p:cNvPr>
          <p:cNvSpPr txBox="1">
            <a:spLocks/>
          </p:cNvSpPr>
          <p:nvPr/>
        </p:nvSpPr>
        <p:spPr>
          <a:xfrm>
            <a:off x="9979667" y="5110308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H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EF59B3-514B-4B8B-8C9B-B29C1CD18051}"/>
              </a:ext>
            </a:extLst>
          </p:cNvPr>
          <p:cNvSpPr/>
          <p:nvPr/>
        </p:nvSpPr>
        <p:spPr>
          <a:xfrm>
            <a:off x="10418220" y="5503655"/>
            <a:ext cx="1083718" cy="607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8CEC779-6727-4275-B5A4-6011DB0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17FA88-7A4A-4269-A9CD-9CF3180EE921}"/>
              </a:ext>
            </a:extLst>
          </p:cNvPr>
          <p:cNvSpPr/>
          <p:nvPr/>
        </p:nvSpPr>
        <p:spPr>
          <a:xfrm>
            <a:off x="1029488" y="2088615"/>
            <a:ext cx="7805460" cy="3712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A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研究目的和意义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2274744" y="1435781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425308" y="1469141"/>
            <a:ext cx="25069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研究目的和意义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1C85E5-131D-40BB-ACB2-393DD6CC3F5B}"/>
              </a:ext>
            </a:extLst>
          </p:cNvPr>
          <p:cNvGrpSpPr/>
          <p:nvPr/>
        </p:nvGrpSpPr>
        <p:grpSpPr>
          <a:xfrm>
            <a:off x="2010620" y="2184912"/>
            <a:ext cx="6659614" cy="453457"/>
            <a:chOff x="2010620" y="2184912"/>
            <a:chExt cx="6659614" cy="453457"/>
          </a:xfrm>
        </p:grpSpPr>
        <p:sp>
          <p:nvSpPr>
            <p:cNvPr id="75" name="矩形 74"/>
            <p:cNvSpPr/>
            <p:nvPr/>
          </p:nvSpPr>
          <p:spPr>
            <a:xfrm>
              <a:off x="2119922" y="218491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提供一种全新的游戏操作体验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9417C48-C83F-4CFC-BEF8-61ABE2DA29E7}"/>
                </a:ext>
              </a:extLst>
            </p:cNvPr>
            <p:cNvSpPr/>
            <p:nvPr/>
          </p:nvSpPr>
          <p:spPr>
            <a:xfrm>
              <a:off x="2010620" y="2336865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E2A7AF-A270-466E-B59F-71F6D6834EE4}"/>
              </a:ext>
            </a:extLst>
          </p:cNvPr>
          <p:cNvGrpSpPr/>
          <p:nvPr/>
        </p:nvGrpSpPr>
        <p:grpSpPr>
          <a:xfrm>
            <a:off x="2011922" y="3064846"/>
            <a:ext cx="6659614" cy="453457"/>
            <a:chOff x="2011922" y="2891719"/>
            <a:chExt cx="6659614" cy="453457"/>
          </a:xfrm>
        </p:grpSpPr>
        <p:sp>
          <p:nvSpPr>
            <p:cNvPr id="105" name="矩形 104"/>
            <p:cNvSpPr/>
            <p:nvPr/>
          </p:nvSpPr>
          <p:spPr>
            <a:xfrm>
              <a:off x="2121224" y="2891719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与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Unity3D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结合的游戏开发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8DD4C7C-0A12-4000-BBFE-1FEACEC8A466}"/>
                </a:ext>
              </a:extLst>
            </p:cNvPr>
            <p:cNvSpPr/>
            <p:nvPr/>
          </p:nvSpPr>
          <p:spPr>
            <a:xfrm>
              <a:off x="2011922" y="3058723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DA1443-BAA8-4BBD-A041-8BC22388E56F}"/>
              </a:ext>
            </a:extLst>
          </p:cNvPr>
          <p:cNvGrpSpPr/>
          <p:nvPr/>
        </p:nvGrpSpPr>
        <p:grpSpPr>
          <a:xfrm>
            <a:off x="2009318" y="4824714"/>
            <a:ext cx="6659614" cy="453457"/>
            <a:chOff x="2009318" y="4824714"/>
            <a:chExt cx="6659614" cy="453457"/>
          </a:xfrm>
        </p:grpSpPr>
        <p:sp>
          <p:nvSpPr>
            <p:cNvPr id="123" name="矩形 122"/>
            <p:cNvSpPr/>
            <p:nvPr/>
          </p:nvSpPr>
          <p:spPr>
            <a:xfrm>
              <a:off x="2118620" y="4824714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骨骼追踪的开发方法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A12618D-4CB1-4FFA-A94B-3F8AFDB4B196}"/>
                </a:ext>
              </a:extLst>
            </p:cNvPr>
            <p:cNvSpPr/>
            <p:nvPr/>
          </p:nvSpPr>
          <p:spPr>
            <a:xfrm>
              <a:off x="2009318" y="5021818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6B6433-7CA2-445A-8E7A-DA6DFB9B7F5A}"/>
              </a:ext>
            </a:extLst>
          </p:cNvPr>
          <p:cNvGrpSpPr/>
          <p:nvPr/>
        </p:nvGrpSpPr>
        <p:grpSpPr>
          <a:xfrm>
            <a:off x="2011922" y="3944780"/>
            <a:ext cx="6659614" cy="453457"/>
            <a:chOff x="2011922" y="3376152"/>
            <a:chExt cx="6659614" cy="453457"/>
          </a:xfrm>
        </p:grpSpPr>
        <p:sp>
          <p:nvSpPr>
            <p:cNvPr id="114" name="矩形 113"/>
            <p:cNvSpPr/>
            <p:nvPr/>
          </p:nvSpPr>
          <p:spPr>
            <a:xfrm>
              <a:off x="2121224" y="337615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娱乐锻炼结合的游戏方式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9B611C7-AB64-44C1-BDA0-9580953379BD}"/>
                </a:ext>
              </a:extLst>
            </p:cNvPr>
            <p:cNvSpPr/>
            <p:nvPr/>
          </p:nvSpPr>
          <p:spPr>
            <a:xfrm>
              <a:off x="2011922" y="3558207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932AB0F-1140-4285-AB57-1FDC09DF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6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B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研究方法和思路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研究方法和思路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B8FEA2-68DD-404D-A6FD-1763556BD6F9}"/>
              </a:ext>
            </a:extLst>
          </p:cNvPr>
          <p:cNvGrpSpPr/>
          <p:nvPr/>
        </p:nvGrpSpPr>
        <p:grpSpPr>
          <a:xfrm>
            <a:off x="1231392" y="2353056"/>
            <a:ext cx="1816608" cy="523220"/>
            <a:chOff x="1231392" y="2353056"/>
            <a:chExt cx="1816608" cy="52322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D4242C1-813A-4AF1-A86E-AE9ED7B4263D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6204D10-53B9-4A7B-AF6F-E3E821052A47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技术文档</a:t>
              </a: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A2F594-C7AE-4B37-B1B9-BA71314B7BDA}"/>
              </a:ext>
            </a:extLst>
          </p:cNvPr>
          <p:cNvCxnSpPr>
            <a:cxnSpLocks/>
          </p:cNvCxnSpPr>
          <p:nvPr/>
        </p:nvCxnSpPr>
        <p:spPr>
          <a:xfrm>
            <a:off x="3035808" y="2605089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279E4E-620E-4973-BD3E-E785B870B38D}"/>
              </a:ext>
            </a:extLst>
          </p:cNvPr>
          <p:cNvGrpSpPr/>
          <p:nvPr/>
        </p:nvGrpSpPr>
        <p:grpSpPr>
          <a:xfrm>
            <a:off x="4120896" y="2353056"/>
            <a:ext cx="1816608" cy="523220"/>
            <a:chOff x="1231392" y="2318381"/>
            <a:chExt cx="1816608" cy="52322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0F2221-6A87-43CB-BE50-E185180F9C9D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B29D8E-6E6B-4450-9BFA-1A05FBF45702}"/>
                </a:ext>
              </a:extLst>
            </p:cNvPr>
            <p:cNvSpPr txBox="1"/>
            <p:nvPr/>
          </p:nvSpPr>
          <p:spPr>
            <a:xfrm>
              <a:off x="1347216" y="2415916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SDK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F3F9EC-C57E-4895-85C7-8B7120510F71}"/>
              </a:ext>
            </a:extLst>
          </p:cNvPr>
          <p:cNvGrpSpPr/>
          <p:nvPr/>
        </p:nvGrpSpPr>
        <p:grpSpPr>
          <a:xfrm>
            <a:off x="7010400" y="2333900"/>
            <a:ext cx="1828800" cy="523220"/>
            <a:chOff x="1231392" y="2318381"/>
            <a:chExt cx="1828800" cy="52322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2A14B30-2981-48D4-B708-36F0D75F6A57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B617241-4EBE-4F9F-AB7F-B0A869FF6ECD}"/>
                </a:ext>
              </a:extLst>
            </p:cNvPr>
            <p:cNvSpPr txBox="1"/>
            <p:nvPr/>
          </p:nvSpPr>
          <p:spPr>
            <a:xfrm>
              <a:off x="1243584" y="2415916"/>
              <a:ext cx="181660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Wrapper 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中间件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505FD8-A345-486F-825C-AB50C6182E68}"/>
              </a:ext>
            </a:extLst>
          </p:cNvPr>
          <p:cNvCxnSpPr>
            <a:cxnSpLocks/>
          </p:cNvCxnSpPr>
          <p:nvPr/>
        </p:nvCxnSpPr>
        <p:spPr>
          <a:xfrm>
            <a:off x="5937504" y="2595510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08CDB8-F001-4876-9708-B8F45EB62D96}"/>
              </a:ext>
            </a:extLst>
          </p:cNvPr>
          <p:cNvGrpSpPr/>
          <p:nvPr/>
        </p:nvGrpSpPr>
        <p:grpSpPr>
          <a:xfrm>
            <a:off x="1219200" y="4890671"/>
            <a:ext cx="1816608" cy="523220"/>
            <a:chOff x="1231392" y="2353056"/>
            <a:chExt cx="1816608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CA93B68-3461-48F7-997C-81720D721A27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FE3440-5C9B-4052-AA5F-6274379A9381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Unity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引擎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AF64D7-F88B-4C6E-931B-A26EA5BD7E22}"/>
              </a:ext>
            </a:extLst>
          </p:cNvPr>
          <p:cNvGrpSpPr/>
          <p:nvPr/>
        </p:nvGrpSpPr>
        <p:grpSpPr>
          <a:xfrm>
            <a:off x="4005072" y="4890672"/>
            <a:ext cx="1816608" cy="523220"/>
            <a:chOff x="2249424" y="1513002"/>
            <a:chExt cx="1816608" cy="52322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C3634C2-53D4-433C-96C4-14CD6C085B06}"/>
                </a:ext>
              </a:extLst>
            </p:cNvPr>
            <p:cNvSpPr/>
            <p:nvPr/>
          </p:nvSpPr>
          <p:spPr>
            <a:xfrm>
              <a:off x="2249424" y="1513002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5A1946-F919-4B04-8015-316E731159AB}"/>
                </a:ext>
              </a:extLst>
            </p:cNvPr>
            <p:cNvSpPr txBox="1"/>
            <p:nvPr/>
          </p:nvSpPr>
          <p:spPr>
            <a:xfrm>
              <a:off x="2395728" y="1620114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脚本</a:t>
              </a:r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8F11BB5-7331-4A49-B7D3-49B9A0711048}"/>
              </a:ext>
            </a:extLst>
          </p:cNvPr>
          <p:cNvCxnSpPr>
            <a:stCxn id="21" idx="2"/>
            <a:endCxn id="33" idx="3"/>
          </p:cNvCxnSpPr>
          <p:nvPr/>
        </p:nvCxnSpPr>
        <p:spPr>
          <a:xfrm rot="5400000">
            <a:off x="5722611" y="2956189"/>
            <a:ext cx="2295162" cy="2097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56FE1-59F9-48A9-9FCB-BE98F2524CE6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 flipV="1">
            <a:off x="3035808" y="5152281"/>
            <a:ext cx="9692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FA00B35A-B017-42EA-BBE6-469E473E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16955" y="204324"/>
            <a:ext cx="3303395" cy="389467"/>
          </a:xfrm>
        </p:spPr>
        <p:txBody>
          <a:bodyPr/>
          <a:lstStyle/>
          <a:p>
            <a:r>
              <a:rPr kumimoji="1" lang="en-US" altLang="zh-CN" sz="3200" dirty="0"/>
              <a:t>C </a:t>
            </a:r>
            <a:r>
              <a:rPr kumimoji="1" lang="en-US" altLang="zh-CN" dirty="0"/>
              <a:t>   </a:t>
            </a:r>
            <a:r>
              <a:rPr kumimoji="1" lang="zh-CN" altLang="en-US" sz="1800" dirty="0"/>
              <a:t>功能模块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功能模块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471522"/>
            <a:ext cx="562822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游戏功能模块图</a:t>
            </a:r>
          </a:p>
        </p:txBody>
      </p:sp>
      <p:pic>
        <p:nvPicPr>
          <p:cNvPr id="10" name="图片 9" descr="体感游戏 ProcessOn Mind - UC浏览器">
            <a:extLst>
              <a:ext uri="{FF2B5EF4-FFF2-40B4-BE49-F238E27FC236}">
                <a16:creationId xmlns:a16="http://schemas.microsoft.com/office/drawing/2014/main" id="{18F0E614-D8CB-48D2-97B2-873B08AE9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0" t="25276" r="28799" b="5140"/>
          <a:stretch/>
        </p:blipFill>
        <p:spPr>
          <a:xfrm>
            <a:off x="3950208" y="2064672"/>
            <a:ext cx="6888480" cy="4628628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23A7F2AF-CB89-4FED-AAAC-8AB3F48D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D</a:t>
            </a:r>
            <a:r>
              <a:rPr kumimoji="1" lang="en-US" altLang="zh-CN" sz="2000" dirty="0"/>
              <a:t>    </a:t>
            </a:r>
            <a:r>
              <a:rPr kumimoji="1" lang="zh-CN" altLang="en-US" sz="1800" dirty="0"/>
              <a:t>详细设计</a:t>
            </a:r>
          </a:p>
        </p:txBody>
      </p:sp>
      <p:sp>
        <p:nvSpPr>
          <p:cNvPr id="75" name="矩形 74"/>
          <p:cNvSpPr/>
          <p:nvPr/>
        </p:nvSpPr>
        <p:spPr>
          <a:xfrm>
            <a:off x="1268936" y="2098718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68762" y="1437412"/>
            <a:ext cx="88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UI</a:t>
            </a:r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模块</a:t>
            </a:r>
          </a:p>
        </p:txBody>
      </p:sp>
      <p:sp>
        <p:nvSpPr>
          <p:cNvPr id="84" name="矩形 83"/>
          <p:cNvSpPr/>
          <p:nvPr/>
        </p:nvSpPr>
        <p:spPr>
          <a:xfrm>
            <a:off x="3582788" y="5297015"/>
            <a:ext cx="1886434" cy="1235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93836" y="143741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96640" y="2098718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85859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音频管理</a:t>
            </a:r>
          </a:p>
        </p:txBody>
      </p:sp>
      <p:sp>
        <p:nvSpPr>
          <p:cNvPr id="91" name="矩形 90"/>
          <p:cNvSpPr/>
          <p:nvPr/>
        </p:nvSpPr>
        <p:spPr>
          <a:xfrm>
            <a:off x="3582788" y="2098717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83734" y="463570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 Wrapper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68936" y="5297015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74916" y="4635709"/>
            <a:ext cx="7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UGUI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8B65DAA-6D1F-4E86-8F3D-E45239008F88}"/>
              </a:ext>
            </a:extLst>
          </p:cNvPr>
          <p:cNvCxnSpPr/>
          <p:nvPr/>
        </p:nvCxnSpPr>
        <p:spPr>
          <a:xfrm>
            <a:off x="2147455" y="2341418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7DC6B7-A408-4D3B-AA19-A8C340968533}"/>
              </a:ext>
            </a:extLst>
          </p:cNvPr>
          <p:cNvCxnSpPr/>
          <p:nvPr/>
        </p:nvCxnSpPr>
        <p:spPr>
          <a:xfrm>
            <a:off x="452245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391F8BE-F189-4424-BF92-5AD190933165}"/>
              </a:ext>
            </a:extLst>
          </p:cNvPr>
          <p:cNvCxnSpPr/>
          <p:nvPr/>
        </p:nvCxnSpPr>
        <p:spPr>
          <a:xfrm>
            <a:off x="685958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244510F-44C4-4C65-BA2D-C696DDD7B9FD}"/>
              </a:ext>
            </a:extLst>
          </p:cNvPr>
          <p:cNvSpPr/>
          <p:nvPr/>
        </p:nvSpPr>
        <p:spPr>
          <a:xfrm>
            <a:off x="5919917" y="5297015"/>
            <a:ext cx="1886434" cy="123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2BD6FE-F7FA-46B1-A596-40F1965BEFFE}"/>
              </a:ext>
            </a:extLst>
          </p:cNvPr>
          <p:cNvSpPr/>
          <p:nvPr/>
        </p:nvSpPr>
        <p:spPr>
          <a:xfrm>
            <a:off x="5958534" y="4635709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0000"/>
                </a:solidFill>
                <a:latin typeface="Segoe UI"/>
                <a:ea typeface="微软雅黑"/>
              </a:rPr>
              <a:t>AudioManager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3815440-1742-4D02-BE6E-7A3BB61C1EEB}"/>
              </a:ext>
            </a:extLst>
          </p:cNvPr>
          <p:cNvSpPr/>
          <p:nvPr/>
        </p:nvSpPr>
        <p:spPr>
          <a:xfrm>
            <a:off x="8574651" y="2098718"/>
            <a:ext cx="1886434" cy="12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EB4C7A-0742-4366-87A8-A518EB0DB184}"/>
              </a:ext>
            </a:extLst>
          </p:cNvPr>
          <p:cNvSpPr/>
          <p:nvPr/>
        </p:nvSpPr>
        <p:spPr>
          <a:xfrm>
            <a:off x="8963870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虚拟鼠标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0F4FE7-41D9-4E60-928D-DBD4EA6E560E}"/>
              </a:ext>
            </a:extLst>
          </p:cNvPr>
          <p:cNvCxnSpPr/>
          <p:nvPr/>
        </p:nvCxnSpPr>
        <p:spPr>
          <a:xfrm>
            <a:off x="9537593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D2BF9B1-E120-4259-965B-2202A877DFA4}"/>
              </a:ext>
            </a:extLst>
          </p:cNvPr>
          <p:cNvSpPr/>
          <p:nvPr/>
        </p:nvSpPr>
        <p:spPr>
          <a:xfrm>
            <a:off x="8597928" y="5297015"/>
            <a:ext cx="1886434" cy="1235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DAF22C-7C69-4C9A-A050-5A57BAA0FFD1}"/>
              </a:ext>
            </a:extLst>
          </p:cNvPr>
          <p:cNvSpPr/>
          <p:nvPr/>
        </p:nvSpPr>
        <p:spPr>
          <a:xfrm>
            <a:off x="8534402" y="4635709"/>
            <a:ext cx="2006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0000"/>
                </a:solidFill>
                <a:latin typeface="Segoe UI"/>
                <a:ea typeface="微软雅黑"/>
              </a:rPr>
              <a:t>MouseController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C72E53F-82DD-4365-9D74-D0247886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E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系统设计与游戏流程</a:t>
            </a:r>
            <a:endParaRPr kumimoji="1" lang="zh-CN" altLang="en-US" dirty="0"/>
          </a:p>
        </p:txBody>
      </p:sp>
      <p:grpSp>
        <p:nvGrpSpPr>
          <p:cNvPr id="81" name="组合 76"/>
          <p:cNvGrpSpPr/>
          <p:nvPr/>
        </p:nvGrpSpPr>
        <p:grpSpPr>
          <a:xfrm>
            <a:off x="-25400" y="702733"/>
            <a:ext cx="4470400" cy="5452532"/>
            <a:chOff x="-25400" y="702733"/>
            <a:chExt cx="4470400" cy="5452532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</p:grp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0C4446-CBA7-4D2B-B904-37F8A440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21" y="25400"/>
            <a:ext cx="5243624" cy="68326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AE59216-7750-4C65-BC09-297F6E80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789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F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视频演示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578166" y="661564"/>
            <a:ext cx="2307045" cy="542014"/>
            <a:chOff x="923717" y="683765"/>
            <a:chExt cx="2307045" cy="542014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7045" cy="509896"/>
              <a:chOff x="888096" y="1000203"/>
              <a:chExt cx="4271467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60097" y="1000203"/>
                <a:ext cx="4199466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262954" y="68376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2800" b="1" kern="0" dirty="0">
                  <a:solidFill>
                    <a:prstClr val="black"/>
                  </a:solidFill>
                  <a:latin typeface="Segoe UI"/>
                  <a:ea typeface="微软雅黑"/>
                </a:rPr>
                <a:t>视频展示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0E31C76-2B0E-4A46-A617-3F1ADD67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15" y="1445985"/>
            <a:ext cx="6629549" cy="496207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6825F40-F13F-4903-A75C-6834C2C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54" y="32252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G</a:t>
            </a:r>
            <a:r>
              <a:rPr kumimoji="1" lang="en-US" altLang="zh-CN" sz="2000" dirty="0"/>
              <a:t>     </a:t>
            </a:r>
            <a:r>
              <a:rPr kumimoji="1" lang="zh-CN" altLang="en-US" sz="1800" dirty="0"/>
              <a:t>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01871" y="1958754"/>
            <a:ext cx="3081179" cy="11601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988252" y="123746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198135" y="2183834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体感游戏大大提高了游戏体验的便捷性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947448" y="4232936"/>
            <a:ext cx="3219904" cy="1392828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23956" y="4393812"/>
            <a:ext cx="2945629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熟悉基于</a:t>
            </a: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和</a:t>
            </a:r>
            <a:r>
              <a:rPr lang="en-US" altLang="zh-CN" b="1" dirty="0">
                <a:latin typeface="微软雅黑" charset="0"/>
                <a:ea typeface="微软雅黑" charset="0"/>
              </a:rPr>
              <a:t>Unity3D</a:t>
            </a:r>
            <a:r>
              <a:rPr lang="zh-CN" altLang="en-US" b="1" dirty="0">
                <a:latin typeface="微软雅黑" charset="0"/>
                <a:ea typeface="微软雅黑" charset="0"/>
              </a:rPr>
              <a:t>进行体感游戏开发的流程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8343228" y="1983292"/>
            <a:ext cx="3190404" cy="1135658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569342" y="133228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不足</a:t>
            </a:r>
          </a:p>
        </p:txBody>
      </p:sp>
      <p:sp>
        <p:nvSpPr>
          <p:cNvPr id="216" name="矩形 215"/>
          <p:cNvSpPr/>
          <p:nvPr/>
        </p:nvSpPr>
        <p:spPr>
          <a:xfrm>
            <a:off x="8484759" y="2179166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时间有限，游戏功能，场景和模型过于单一</a:t>
            </a:r>
          </a:p>
        </p:txBody>
      </p:sp>
      <p:sp>
        <p:nvSpPr>
          <p:cNvPr id="224" name="矩形 223"/>
          <p:cNvSpPr/>
          <p:nvPr/>
        </p:nvSpPr>
        <p:spPr>
          <a:xfrm>
            <a:off x="8466739" y="4551259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代码耦合性较高，不便于后期维护和升级</a:t>
            </a:r>
          </a:p>
        </p:txBody>
      </p:sp>
      <p:grpSp>
        <p:nvGrpSpPr>
          <p:cNvPr id="40" name="组合 22">
            <a:extLst>
              <a:ext uri="{FF2B5EF4-FFF2-40B4-BE49-F238E27FC236}">
                <a16:creationId xmlns:a16="http://schemas.microsoft.com/office/drawing/2014/main" id="{DEA45158-B45C-40E8-8817-2C6DCAB39D57}"/>
              </a:ext>
            </a:extLst>
          </p:cNvPr>
          <p:cNvGrpSpPr/>
          <p:nvPr/>
        </p:nvGrpSpPr>
        <p:grpSpPr>
          <a:xfrm>
            <a:off x="8288383" y="4339161"/>
            <a:ext cx="3190404" cy="1135658"/>
            <a:chOff x="888096" y="1000203"/>
            <a:chExt cx="4259825" cy="94406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359EF81-85FD-4872-98B4-D48C2D18DEAF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0C13E79-FEA3-4605-BA61-813C5806043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8C8685D-0FFE-44CB-87C5-5935B258CED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06CDFC-7835-4F1F-855C-8C608A1F1B81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D043528-E807-4FD9-AEA5-55C77F8D472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D40C13-2F6D-4FD9-9154-CCE3AD324A2B}"/>
              </a:ext>
            </a:extLst>
          </p:cNvPr>
          <p:cNvCxnSpPr/>
          <p:nvPr/>
        </p:nvCxnSpPr>
        <p:spPr>
          <a:xfrm flipH="1" flipV="1">
            <a:off x="4167352" y="2435266"/>
            <a:ext cx="685064" cy="50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39AC36-314A-455F-A64C-AD132786CC69}"/>
              </a:ext>
            </a:extLst>
          </p:cNvPr>
          <p:cNvCxnSpPr/>
          <p:nvPr/>
        </p:nvCxnSpPr>
        <p:spPr>
          <a:xfrm flipH="1">
            <a:off x="4334651" y="4339161"/>
            <a:ext cx="829600" cy="94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2F2899-A091-44A7-B013-0DD894135BF8}"/>
              </a:ext>
            </a:extLst>
          </p:cNvPr>
          <p:cNvCxnSpPr/>
          <p:nvPr/>
        </p:nvCxnSpPr>
        <p:spPr>
          <a:xfrm flipV="1">
            <a:off x="7498080" y="2505470"/>
            <a:ext cx="687185" cy="78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4D2200-505C-41CE-9B26-E8AD0CBC521D}"/>
              </a:ext>
            </a:extLst>
          </p:cNvPr>
          <p:cNvCxnSpPr/>
          <p:nvPr/>
        </p:nvCxnSpPr>
        <p:spPr>
          <a:xfrm>
            <a:off x="6966891" y="4286048"/>
            <a:ext cx="1100151" cy="80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29704A28-6A32-4477-A690-7B791EEAE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789" y="37047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222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Microsoft YaHei</vt:lpstr>
      <vt:lpstr>Microsoft YaHei</vt:lpstr>
      <vt:lpstr>幼圆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 俊</cp:lastModifiedBy>
  <cp:revision>83</cp:revision>
  <dcterms:created xsi:type="dcterms:W3CDTF">2015-08-18T02:51:41Z</dcterms:created>
  <dcterms:modified xsi:type="dcterms:W3CDTF">2018-05-16T01:39:28Z</dcterms:modified>
  <cp:category/>
</cp:coreProperties>
</file>