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qPr297beQV/TJlKrRSYJwh/V8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8" name="Shape 28"/>
        <p:cNvGrpSpPr/>
        <p:nvPr/>
      </p:nvGrpSpPr>
      <p:grpSpPr>
        <a:xfrm>
          <a:off x="0" y="0"/>
          <a:ext cx="0" cy="0"/>
          <a:chOff x="0" y="0"/>
          <a:chExt cx="0" cy="0"/>
        </a:xfrm>
      </p:grpSpPr>
      <p:sp>
        <p:nvSpPr>
          <p:cNvPr id="29" name="Google Shape;29;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34" name="Shape 34"/>
        <p:cNvGrpSpPr/>
        <p:nvPr/>
      </p:nvGrpSpPr>
      <p:grpSpPr>
        <a:xfrm>
          <a:off x="0" y="0"/>
          <a:ext cx="0" cy="0"/>
          <a:chOff x="0" y="0"/>
          <a:chExt cx="0" cy="0"/>
        </a:xfrm>
      </p:grpSpPr>
      <p:sp>
        <p:nvSpPr>
          <p:cNvPr id="35" name="Google Shape;3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1" name="Shape 41"/>
        <p:cNvGrpSpPr/>
        <p:nvPr/>
      </p:nvGrpSpPr>
      <p:grpSpPr>
        <a:xfrm>
          <a:off x="0" y="0"/>
          <a:ext cx="0" cy="0"/>
          <a:chOff x="0" y="0"/>
          <a:chExt cx="0" cy="0"/>
        </a:xfrm>
      </p:grpSpPr>
      <p:sp>
        <p:nvSpPr>
          <p:cNvPr id="42" name="Google Shape;42;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rot="10800000">
            <a:off x="-2" y="-22693"/>
            <a:ext cx="12191999" cy="4374129"/>
          </a:xfrm>
          <a:prstGeom prst="rect">
            <a:avLst/>
          </a:prstGeom>
          <a:gradFill>
            <a:gsLst>
              <a:gs pos="0">
                <a:srgbClr val="2F5496"/>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rot="5400000">
            <a:off x="3908719" y="-3931841"/>
            <a:ext cx="4374557" cy="12192000"/>
          </a:xfrm>
          <a:prstGeom prst="rect">
            <a:avLst/>
          </a:prstGeom>
          <a:gradFill>
            <a:gsLst>
              <a:gs pos="0">
                <a:srgbClr val="4472C4">
                  <a:alpha val="0"/>
                </a:srgbClr>
              </a:gs>
              <a:gs pos="40000">
                <a:srgbClr val="4472C4">
                  <a:alpha val="0"/>
                </a:srgbClr>
              </a:gs>
              <a:gs pos="100000">
                <a:srgbClr val="2F5496">
                  <a:alpha val="51372"/>
                </a:srgbClr>
              </a:gs>
            </a:gsLst>
            <a:lin ang="2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rot="5400000">
            <a:off x="4136696" y="-3703868"/>
            <a:ext cx="4374128" cy="11736479"/>
          </a:xfrm>
          <a:prstGeom prst="rect">
            <a:avLst/>
          </a:prstGeom>
          <a:gradFill>
            <a:gsLst>
              <a:gs pos="0">
                <a:srgbClr val="4472C4">
                  <a:alpha val="0"/>
                </a:srgbClr>
              </a:gs>
              <a:gs pos="17000">
                <a:srgbClr val="4472C4">
                  <a:alpha val="0"/>
                </a:srgbClr>
              </a:gs>
              <a:gs pos="100000">
                <a:srgbClr val="000000">
                  <a:alpha val="36470"/>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5" y="-22690"/>
            <a:ext cx="8542485" cy="4374126"/>
          </a:xfrm>
          <a:prstGeom prst="rect">
            <a:avLst/>
          </a:prstGeom>
          <a:gradFill>
            <a:gsLst>
              <a:gs pos="0">
                <a:srgbClr val="1F3864">
                  <a:alpha val="0"/>
                </a:srgbClr>
              </a:gs>
              <a:gs pos="100000">
                <a:srgbClr val="000000">
                  <a:alpha val="24313"/>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568"/>
                </a:srgbClr>
              </a:gs>
              <a:gs pos="87000">
                <a:srgbClr val="8DA9DB">
                  <a:alpha val="1568"/>
                </a:srgbClr>
              </a:gs>
              <a:gs pos="100000">
                <a:srgbClr val="8DA9DB">
                  <a:alpha val="1568"/>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1296878" y="939567"/>
            <a:ext cx="10053763" cy="87004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DFKai-SB"/>
              <a:buNone/>
            </a:pPr>
            <a:r>
              <a:rPr b="1" lang="zh-TW" sz="4800">
                <a:solidFill>
                  <a:srgbClr val="FFFFFF"/>
                </a:solidFill>
                <a:latin typeface="DFKai-SB"/>
                <a:ea typeface="DFKai-SB"/>
                <a:cs typeface="DFKai-SB"/>
                <a:sym typeface="DFKai-SB"/>
              </a:rPr>
              <a:t>線上模擬抽卡APP</a:t>
            </a:r>
            <a:endParaRPr b="1" sz="4800">
              <a:solidFill>
                <a:srgbClr val="FFFFFF"/>
              </a:solidFill>
              <a:latin typeface="Times New Roman"/>
              <a:ea typeface="Times New Roman"/>
              <a:cs typeface="Times New Roman"/>
              <a:sym typeface="Times New Roman"/>
            </a:endParaRPr>
          </a:p>
        </p:txBody>
      </p:sp>
      <p:sp>
        <p:nvSpPr>
          <p:cNvPr id="91" name="Google Shape;91;p1"/>
          <p:cNvSpPr txBox="1"/>
          <p:nvPr>
            <p:ph idx="1" type="subTitle"/>
          </p:nvPr>
        </p:nvSpPr>
        <p:spPr>
          <a:xfrm>
            <a:off x="1350682" y="4870824"/>
            <a:ext cx="10005951" cy="145825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1000"/>
              </a:spcBef>
              <a:spcAft>
                <a:spcPts val="0"/>
              </a:spcAft>
              <a:buClr>
                <a:schemeClr val="dk1"/>
              </a:buClr>
              <a:buSzPts val="3200"/>
              <a:buNone/>
            </a:pPr>
            <a:r>
              <a:rPr b="1" lang="zh-TW" sz="3200">
                <a:latin typeface="DFKai-SB"/>
                <a:ea typeface="DFKai-SB"/>
                <a:cs typeface="DFKai-SB"/>
                <a:sym typeface="DFKai-SB"/>
              </a:rPr>
              <a:t>製作人:蕭人瑋</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11"/>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11"/>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1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11"/>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DFKai-SB"/>
              <a:buNone/>
            </a:pPr>
            <a:r>
              <a:rPr b="1" lang="zh-TW" sz="3600">
                <a:solidFill>
                  <a:srgbClr val="FFFFFF"/>
                </a:solidFill>
                <a:latin typeface="DFKai-SB"/>
                <a:ea typeface="DFKai-SB"/>
                <a:cs typeface="DFKai-SB"/>
                <a:sym typeface="DFKai-SB"/>
              </a:rPr>
              <a:t>版本記錄介面</a:t>
            </a:r>
            <a:endParaRPr/>
          </a:p>
        </p:txBody>
      </p:sp>
      <p:pic>
        <p:nvPicPr>
          <p:cNvPr id="196" name="Google Shape;196;p11"/>
          <p:cNvPicPr preferRelativeResize="0"/>
          <p:nvPr>
            <p:ph idx="1" type="body"/>
          </p:nvPr>
        </p:nvPicPr>
        <p:blipFill rotWithShape="1">
          <a:blip r:embed="rId3">
            <a:alphaModFix/>
          </a:blip>
          <a:srcRect b="0" l="0" r="0" t="0"/>
          <a:stretch/>
        </p:blipFill>
        <p:spPr>
          <a:xfrm>
            <a:off x="5278452" y="1622410"/>
            <a:ext cx="2338752" cy="5197229"/>
          </a:xfrm>
          <a:prstGeom prst="rect">
            <a:avLst/>
          </a:prstGeom>
          <a:noFill/>
          <a:ln>
            <a:noFill/>
          </a:ln>
        </p:spPr>
      </p:pic>
      <p:sp>
        <p:nvSpPr>
          <p:cNvPr id="197" name="Google Shape;197;p11"/>
          <p:cNvSpPr txBox="1"/>
          <p:nvPr/>
        </p:nvSpPr>
        <p:spPr>
          <a:xfrm>
            <a:off x="1294334" y="3805525"/>
            <a:ext cx="326243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此頁面可供使用者觀看</a:t>
            </a:r>
            <a:endParaRPr b="0" i="0" sz="2400" u="none" cap="none" strike="noStrike">
              <a:solidFill>
                <a:schemeClr val="dk1"/>
              </a:solidFill>
              <a:latin typeface="DFKai-SB"/>
              <a:ea typeface="DFKai-SB"/>
              <a:cs typeface="DFKai-SB"/>
              <a:sym typeface="DFKai-SB"/>
            </a:endParaRPr>
          </a:p>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歷代版本更新內容。</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p1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12"/>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p12"/>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1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 name="Google Shape;207;p12"/>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DFKai-SB"/>
              <a:buNone/>
            </a:pPr>
            <a:r>
              <a:rPr b="1" lang="zh-TW" sz="3600">
                <a:solidFill>
                  <a:srgbClr val="FFFFFF"/>
                </a:solidFill>
                <a:latin typeface="DFKai-SB"/>
                <a:ea typeface="DFKai-SB"/>
                <a:cs typeface="DFKai-SB"/>
                <a:sym typeface="DFKai-SB"/>
              </a:rPr>
              <a:t>資料庫</a:t>
            </a:r>
            <a:endParaRPr/>
          </a:p>
        </p:txBody>
      </p:sp>
      <p:pic>
        <p:nvPicPr>
          <p:cNvPr id="208" name="Google Shape;208;p12"/>
          <p:cNvPicPr preferRelativeResize="0"/>
          <p:nvPr/>
        </p:nvPicPr>
        <p:blipFill>
          <a:blip r:embed="rId3">
            <a:alphaModFix/>
          </a:blip>
          <a:stretch>
            <a:fillRect/>
          </a:stretch>
        </p:blipFill>
        <p:spPr>
          <a:xfrm>
            <a:off x="190500" y="1619250"/>
            <a:ext cx="11811000" cy="523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13"/>
          <p:cNvSpPr/>
          <p:nvPr/>
        </p:nvSpPr>
        <p:spPr>
          <a:xfrm rot="10800000">
            <a:off x="-2" y="-22693"/>
            <a:ext cx="12191999" cy="4374129"/>
          </a:xfrm>
          <a:prstGeom prst="rect">
            <a:avLst/>
          </a:prstGeom>
          <a:gradFill>
            <a:gsLst>
              <a:gs pos="0">
                <a:srgbClr val="2F5496"/>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p13"/>
          <p:cNvSpPr/>
          <p:nvPr/>
        </p:nvSpPr>
        <p:spPr>
          <a:xfrm rot="5400000">
            <a:off x="3908719" y="-3931841"/>
            <a:ext cx="4374557" cy="12192000"/>
          </a:xfrm>
          <a:prstGeom prst="rect">
            <a:avLst/>
          </a:prstGeom>
          <a:gradFill>
            <a:gsLst>
              <a:gs pos="0">
                <a:srgbClr val="4472C4">
                  <a:alpha val="0"/>
                </a:srgbClr>
              </a:gs>
              <a:gs pos="40000">
                <a:srgbClr val="4472C4">
                  <a:alpha val="0"/>
                </a:srgbClr>
              </a:gs>
              <a:gs pos="100000">
                <a:srgbClr val="2F5496">
                  <a:alpha val="51372"/>
                </a:srgbClr>
              </a:gs>
            </a:gsLst>
            <a:lin ang="2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3"/>
          <p:cNvSpPr/>
          <p:nvPr/>
        </p:nvSpPr>
        <p:spPr>
          <a:xfrm rot="5400000">
            <a:off x="4136696" y="-3703868"/>
            <a:ext cx="4374128" cy="11736479"/>
          </a:xfrm>
          <a:prstGeom prst="rect">
            <a:avLst/>
          </a:prstGeom>
          <a:gradFill>
            <a:gsLst>
              <a:gs pos="0">
                <a:srgbClr val="4472C4">
                  <a:alpha val="0"/>
                </a:srgbClr>
              </a:gs>
              <a:gs pos="17000">
                <a:srgbClr val="4472C4">
                  <a:alpha val="0"/>
                </a:srgbClr>
              </a:gs>
              <a:gs pos="100000">
                <a:srgbClr val="000000">
                  <a:alpha val="36470"/>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13"/>
          <p:cNvSpPr/>
          <p:nvPr/>
        </p:nvSpPr>
        <p:spPr>
          <a:xfrm>
            <a:off x="-5" y="-22690"/>
            <a:ext cx="8542485" cy="4374126"/>
          </a:xfrm>
          <a:prstGeom prst="rect">
            <a:avLst/>
          </a:prstGeom>
          <a:gradFill>
            <a:gsLst>
              <a:gs pos="0">
                <a:srgbClr val="1F3864">
                  <a:alpha val="0"/>
                </a:srgbClr>
              </a:gs>
              <a:gs pos="100000">
                <a:srgbClr val="000000">
                  <a:alpha val="24313"/>
                </a:srgbClr>
              </a:gs>
            </a:gsLst>
            <a:lin ang="18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13"/>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568"/>
                </a:srgbClr>
              </a:gs>
              <a:gs pos="87000">
                <a:srgbClr val="8DA9DB">
                  <a:alpha val="1568"/>
                </a:srgbClr>
              </a:gs>
              <a:gs pos="100000">
                <a:srgbClr val="8DA9DB">
                  <a:alpha val="1568"/>
                </a:srgbClr>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p13"/>
          <p:cNvSpPr txBox="1"/>
          <p:nvPr>
            <p:ph type="title"/>
          </p:nvPr>
        </p:nvSpPr>
        <p:spPr>
          <a:xfrm>
            <a:off x="1314824" y="735106"/>
            <a:ext cx="10053763" cy="292847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0000"/>
              </a:buClr>
              <a:buSzPts val="4800"/>
              <a:buFont typeface="Times New Roman"/>
              <a:buNone/>
            </a:pPr>
            <a:r>
              <a:rPr b="1" lang="zh-TW" sz="4800">
                <a:solidFill>
                  <a:srgbClr val="FF0000"/>
                </a:solidFill>
                <a:latin typeface="Times New Roman"/>
                <a:ea typeface="Times New Roman"/>
                <a:cs typeface="Times New Roman"/>
                <a:sym typeface="Times New Roman"/>
              </a:rPr>
              <a:t>END</a:t>
            </a:r>
            <a:endParaRPr b="1" sz="4800">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3"/>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3"/>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DFKai-SB"/>
              <a:buNone/>
            </a:pPr>
            <a:r>
              <a:rPr b="1" lang="zh-TW" sz="3600">
                <a:solidFill>
                  <a:srgbClr val="FFFFFF"/>
                </a:solidFill>
                <a:latin typeface="DFKai-SB"/>
                <a:ea typeface="DFKai-SB"/>
                <a:cs typeface="DFKai-SB"/>
                <a:sym typeface="DFKai-SB"/>
              </a:rPr>
              <a:t>動機與目的</a:t>
            </a:r>
            <a:endParaRPr/>
          </a:p>
        </p:txBody>
      </p:sp>
      <p:sp>
        <p:nvSpPr>
          <p:cNvPr id="102" name="Google Shape;102;p3"/>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zh-TW">
                <a:latin typeface="DFKai-SB"/>
                <a:ea typeface="DFKai-SB"/>
                <a:cs typeface="DFKai-SB"/>
                <a:sym typeface="DFKai-SB"/>
              </a:rPr>
              <a:t>最近有一則在遊戲界與實況界非常火紅的新聞，內容是關於機率是否有被遊戲代理商微調導致實況主怎麼抽都抽不到所引起的爭論。我製作此</a:t>
            </a:r>
            <a:r>
              <a:rPr lang="zh-TW">
                <a:latin typeface="Times New Roman"/>
                <a:ea typeface="Times New Roman"/>
                <a:cs typeface="Times New Roman"/>
                <a:sym typeface="Times New Roman"/>
              </a:rPr>
              <a:t>App</a:t>
            </a:r>
            <a:r>
              <a:rPr lang="zh-TW">
                <a:latin typeface="DFKai-SB"/>
                <a:ea typeface="DFKai-SB"/>
                <a:cs typeface="DFKai-SB"/>
                <a:sym typeface="DFKai-SB"/>
              </a:rPr>
              <a:t>就是想測試</a:t>
            </a:r>
            <a:r>
              <a:rPr lang="zh-TW">
                <a:latin typeface="Times New Roman"/>
                <a:ea typeface="Times New Roman"/>
                <a:cs typeface="Times New Roman"/>
                <a:sym typeface="Times New Roman"/>
              </a:rPr>
              <a:t>10%</a:t>
            </a:r>
            <a:r>
              <a:rPr lang="zh-TW">
                <a:latin typeface="DFKai-SB"/>
                <a:ea typeface="DFKai-SB"/>
                <a:cs typeface="DFKai-SB"/>
                <a:sym typeface="DFKai-SB"/>
              </a:rPr>
              <a:t>真得很難中嗎?除此之外，我也想讓大眾知道，台灣遊戲商是如何剝削台灣玩家的。</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4"/>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4"/>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4"/>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DFKai-SB"/>
              <a:buNone/>
            </a:pPr>
            <a:r>
              <a:rPr b="1" lang="zh-TW" sz="3600">
                <a:solidFill>
                  <a:srgbClr val="FFFFFF"/>
                </a:solidFill>
                <a:latin typeface="DFKai-SB"/>
                <a:ea typeface="DFKai-SB"/>
                <a:cs typeface="DFKai-SB"/>
                <a:sym typeface="DFKai-SB"/>
              </a:rPr>
              <a:t>App主要功能及用途</a:t>
            </a:r>
            <a:endParaRPr/>
          </a:p>
        </p:txBody>
      </p:sp>
      <p:sp>
        <p:nvSpPr>
          <p:cNvPr id="113" name="Google Shape;113;p4"/>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zh-TW">
                <a:latin typeface="DFKai-SB"/>
                <a:ea typeface="DFKai-SB"/>
                <a:cs typeface="DFKai-SB"/>
                <a:sym typeface="DFKai-SB"/>
              </a:rPr>
              <a:t>此</a:t>
            </a:r>
            <a:r>
              <a:rPr lang="zh-TW">
                <a:latin typeface="Times New Roman"/>
                <a:ea typeface="Times New Roman"/>
                <a:cs typeface="Times New Roman"/>
                <a:sym typeface="Times New Roman"/>
              </a:rPr>
              <a:t>App</a:t>
            </a:r>
            <a:r>
              <a:rPr lang="zh-TW">
                <a:latin typeface="DFKai-SB"/>
                <a:ea typeface="DFKai-SB"/>
                <a:cs typeface="DFKai-SB"/>
                <a:sym typeface="DFKai-SB"/>
              </a:rPr>
              <a:t>的主要功能有線上抽卡、加值遊戲幣，主要用途是讓使用者知道</a:t>
            </a:r>
            <a:r>
              <a:rPr lang="zh-TW">
                <a:solidFill>
                  <a:srgbClr val="FF0000"/>
                </a:solidFill>
                <a:latin typeface="DFKai-SB"/>
                <a:ea typeface="DFKai-SB"/>
                <a:cs typeface="DFKai-SB"/>
                <a:sym typeface="DFKai-SB"/>
              </a:rPr>
              <a:t>其實不是你非，而是遊戲商黑</a:t>
            </a:r>
            <a:r>
              <a:rPr lang="zh-TW">
                <a:latin typeface="DFKai-SB"/>
                <a:ea typeface="DFKai-SB"/>
                <a:cs typeface="DFKai-SB"/>
                <a:sym typeface="DFKai-SB"/>
              </a:rPr>
              <a:t>。</a:t>
            </a:r>
            <a:endParaRPr/>
          </a:p>
          <a:p>
            <a:pPr indent="0" lvl="0" marL="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5"/>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5"/>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5"/>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DFKai-SB"/>
              <a:buNone/>
            </a:pPr>
            <a:r>
              <a:rPr b="1" lang="zh-TW" sz="3600">
                <a:solidFill>
                  <a:srgbClr val="FFFFFF"/>
                </a:solidFill>
                <a:latin typeface="DFKai-SB"/>
                <a:ea typeface="DFKai-SB"/>
                <a:cs typeface="DFKai-SB"/>
                <a:sym typeface="DFKai-SB"/>
              </a:rPr>
              <a:t>初始介面</a:t>
            </a:r>
            <a:endParaRPr/>
          </a:p>
        </p:txBody>
      </p:sp>
      <p:pic>
        <p:nvPicPr>
          <p:cNvPr descr="一張含有 文字, 螢幕擷取畫面 的圖片&#10;&#10;自動產生的描述" id="124" name="Google Shape;124;p5"/>
          <p:cNvPicPr preferRelativeResize="0"/>
          <p:nvPr>
            <p:ph idx="1" type="body"/>
          </p:nvPr>
        </p:nvPicPr>
        <p:blipFill rotWithShape="1">
          <a:blip r:embed="rId3">
            <a:alphaModFix/>
          </a:blip>
          <a:srcRect b="0" l="0" r="0" t="0"/>
          <a:stretch/>
        </p:blipFill>
        <p:spPr>
          <a:xfrm>
            <a:off x="5219729" y="1597432"/>
            <a:ext cx="2321974" cy="5159944"/>
          </a:xfrm>
          <a:prstGeom prst="rect">
            <a:avLst/>
          </a:prstGeom>
          <a:noFill/>
          <a:ln>
            <a:noFill/>
          </a:ln>
        </p:spPr>
      </p:pic>
      <p:sp>
        <p:nvSpPr>
          <p:cNvPr id="125" name="Google Shape;125;p5"/>
          <p:cNvSpPr txBox="1"/>
          <p:nvPr/>
        </p:nvSpPr>
        <p:spPr>
          <a:xfrm>
            <a:off x="251669" y="3429000"/>
            <a:ext cx="480131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此頁面是檢查網路連線、伺服器狀</a:t>
            </a:r>
            <a:endParaRPr b="0" i="0" sz="2400" u="none" cap="none" strike="noStrike">
              <a:solidFill>
                <a:schemeClr val="dk1"/>
              </a:solidFill>
              <a:latin typeface="DFKai-SB"/>
              <a:ea typeface="DFKai-SB"/>
              <a:cs typeface="DFKai-SB"/>
              <a:sym typeface="DFKai-SB"/>
            </a:endParaRPr>
          </a:p>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態、遊戲版本是否為最新版。</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6"/>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6"/>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6"/>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DFKai-SB"/>
              <a:buNone/>
            </a:pPr>
            <a:r>
              <a:rPr b="1" lang="zh-TW" sz="3600">
                <a:solidFill>
                  <a:srgbClr val="FFFFFF"/>
                </a:solidFill>
                <a:latin typeface="DFKai-SB"/>
                <a:ea typeface="DFKai-SB"/>
                <a:cs typeface="DFKai-SB"/>
                <a:sym typeface="DFKai-SB"/>
              </a:rPr>
              <a:t>註冊</a:t>
            </a:r>
            <a:endParaRPr/>
          </a:p>
        </p:txBody>
      </p:sp>
      <p:pic>
        <p:nvPicPr>
          <p:cNvPr id="136" name="Google Shape;136;p6"/>
          <p:cNvPicPr preferRelativeResize="0"/>
          <p:nvPr>
            <p:ph idx="1" type="body"/>
          </p:nvPr>
        </p:nvPicPr>
        <p:blipFill rotWithShape="1">
          <a:blip r:embed="rId3">
            <a:alphaModFix/>
          </a:blip>
          <a:srcRect b="0" l="0" r="0" t="0"/>
          <a:stretch/>
        </p:blipFill>
        <p:spPr>
          <a:xfrm>
            <a:off x="4950859" y="1690952"/>
            <a:ext cx="2290278" cy="5089508"/>
          </a:xfrm>
          <a:prstGeom prst="rect">
            <a:avLst/>
          </a:prstGeom>
          <a:noFill/>
          <a:ln>
            <a:noFill/>
          </a:ln>
        </p:spPr>
      </p:pic>
      <p:sp>
        <p:nvSpPr>
          <p:cNvPr id="137" name="Google Shape;137;p6"/>
          <p:cNvSpPr txBox="1"/>
          <p:nvPr/>
        </p:nvSpPr>
        <p:spPr>
          <a:xfrm>
            <a:off x="690326" y="3766050"/>
            <a:ext cx="357020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此頁面是註冊使用者資料</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7"/>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7"/>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7"/>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DFKai-SB"/>
              <a:buNone/>
            </a:pPr>
            <a:r>
              <a:rPr b="1" lang="zh-TW" sz="3600">
                <a:solidFill>
                  <a:srgbClr val="FFFFFF"/>
                </a:solidFill>
                <a:latin typeface="DFKai-SB"/>
                <a:ea typeface="DFKai-SB"/>
                <a:cs typeface="DFKai-SB"/>
                <a:sym typeface="DFKai-SB"/>
              </a:rPr>
              <a:t>登入</a:t>
            </a:r>
            <a:endParaRPr/>
          </a:p>
        </p:txBody>
      </p:sp>
      <p:pic>
        <p:nvPicPr>
          <p:cNvPr id="148" name="Google Shape;148;p7"/>
          <p:cNvPicPr preferRelativeResize="0"/>
          <p:nvPr>
            <p:ph idx="1" type="body"/>
          </p:nvPr>
        </p:nvPicPr>
        <p:blipFill rotWithShape="1">
          <a:blip r:embed="rId3">
            <a:alphaModFix/>
          </a:blip>
          <a:srcRect b="0" l="0" r="0" t="0"/>
          <a:stretch/>
        </p:blipFill>
        <p:spPr>
          <a:xfrm>
            <a:off x="4961075" y="1698973"/>
            <a:ext cx="2269846" cy="50441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8"/>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8"/>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8"/>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DFKai-SB"/>
              <a:buNone/>
            </a:pPr>
            <a:r>
              <a:rPr b="1" lang="zh-TW" sz="3600">
                <a:solidFill>
                  <a:srgbClr val="FFFFFF"/>
                </a:solidFill>
                <a:latin typeface="DFKai-SB"/>
                <a:ea typeface="DFKai-SB"/>
                <a:cs typeface="DFKai-SB"/>
                <a:sym typeface="DFKai-SB"/>
              </a:rPr>
              <a:t>主介面</a:t>
            </a:r>
            <a:endParaRPr/>
          </a:p>
        </p:txBody>
      </p:sp>
      <p:pic>
        <p:nvPicPr>
          <p:cNvPr id="159" name="Google Shape;159;p8"/>
          <p:cNvPicPr preferRelativeResize="0"/>
          <p:nvPr>
            <p:ph idx="1" type="body"/>
          </p:nvPr>
        </p:nvPicPr>
        <p:blipFill rotWithShape="1">
          <a:blip r:embed="rId3">
            <a:alphaModFix/>
          </a:blip>
          <a:srcRect b="0" l="0" r="0" t="0"/>
          <a:stretch/>
        </p:blipFill>
        <p:spPr>
          <a:xfrm>
            <a:off x="4972590" y="1724563"/>
            <a:ext cx="2246815" cy="4992924"/>
          </a:xfrm>
          <a:prstGeom prst="rect">
            <a:avLst/>
          </a:prstGeom>
          <a:noFill/>
          <a:ln>
            <a:noFill/>
          </a:ln>
        </p:spPr>
      </p:pic>
      <p:sp>
        <p:nvSpPr>
          <p:cNvPr id="160" name="Google Shape;160;p8"/>
          <p:cNvSpPr txBox="1"/>
          <p:nvPr/>
        </p:nvSpPr>
        <p:spPr>
          <a:xfrm>
            <a:off x="824549" y="3436195"/>
            <a:ext cx="3877985"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此頁面是主頁面，最上方有</a:t>
            </a:r>
            <a:endParaRPr b="0" i="0" sz="2400" u="none" cap="none" strike="noStrike">
              <a:solidFill>
                <a:schemeClr val="dk1"/>
              </a:solidFill>
              <a:latin typeface="DFKai-SB"/>
              <a:ea typeface="DFKai-SB"/>
              <a:cs typeface="DFKai-SB"/>
              <a:sym typeface="DFKai-SB"/>
            </a:endParaRPr>
          </a:p>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玩家資料，都是屬於即時更</a:t>
            </a:r>
            <a:endParaRPr b="0" i="0" sz="2400" u="none" cap="none" strike="noStrike">
              <a:solidFill>
                <a:schemeClr val="dk1"/>
              </a:solidFill>
              <a:latin typeface="DFKai-SB"/>
              <a:ea typeface="DFKai-SB"/>
              <a:cs typeface="DFKai-SB"/>
              <a:sym typeface="DFKai-SB"/>
            </a:endParaRPr>
          </a:p>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新。這裡使用的是Firebase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Realtime的即時抓值功能。</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9"/>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9"/>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9"/>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DFKai-SB"/>
              <a:buNone/>
            </a:pPr>
            <a:r>
              <a:rPr b="1" lang="zh-TW" sz="3600">
                <a:solidFill>
                  <a:srgbClr val="FFFFFF"/>
                </a:solidFill>
                <a:latin typeface="DFKai-SB"/>
                <a:ea typeface="DFKai-SB"/>
                <a:cs typeface="DFKai-SB"/>
                <a:sym typeface="DFKai-SB"/>
              </a:rPr>
              <a:t>抽卡介面</a:t>
            </a:r>
            <a:endParaRPr/>
          </a:p>
        </p:txBody>
      </p:sp>
      <p:sp>
        <p:nvSpPr>
          <p:cNvPr id="171" name="Google Shape;171;p9"/>
          <p:cNvSpPr txBox="1"/>
          <p:nvPr/>
        </p:nvSpPr>
        <p:spPr>
          <a:xfrm>
            <a:off x="858106" y="3759359"/>
            <a:ext cx="480131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此頁面是抽卡頁面，抽卡分為單抽</a:t>
            </a:r>
            <a:endParaRPr b="0" i="0" sz="2400" u="none" cap="none" strike="noStrike">
              <a:solidFill>
                <a:schemeClr val="dk1"/>
              </a:solidFill>
              <a:latin typeface="DFKai-SB"/>
              <a:ea typeface="DFKai-SB"/>
              <a:cs typeface="DFKai-SB"/>
              <a:sym typeface="DFKai-SB"/>
            </a:endParaRPr>
          </a:p>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與十抽。</a:t>
            </a:r>
            <a:endParaRPr b="0" i="0" sz="1400" u="none" cap="none" strike="noStrike">
              <a:solidFill>
                <a:srgbClr val="000000"/>
              </a:solidFill>
              <a:latin typeface="Arial"/>
              <a:ea typeface="Arial"/>
              <a:cs typeface="Arial"/>
              <a:sym typeface="Arial"/>
            </a:endParaRPr>
          </a:p>
        </p:txBody>
      </p:sp>
      <p:pic>
        <p:nvPicPr>
          <p:cNvPr id="172" name="Google Shape;172;p9"/>
          <p:cNvPicPr preferRelativeResize="0"/>
          <p:nvPr/>
        </p:nvPicPr>
        <p:blipFill rotWithShape="1">
          <a:blip r:embed="rId3">
            <a:alphaModFix/>
          </a:blip>
          <a:srcRect b="0" l="0" r="0" t="0"/>
          <a:stretch/>
        </p:blipFill>
        <p:spPr>
          <a:xfrm>
            <a:off x="8607268" y="1675169"/>
            <a:ext cx="2256288" cy="5013974"/>
          </a:xfrm>
          <a:prstGeom prst="rect">
            <a:avLst/>
          </a:prstGeom>
          <a:noFill/>
          <a:ln>
            <a:noFill/>
          </a:ln>
        </p:spPr>
      </p:pic>
      <p:pic>
        <p:nvPicPr>
          <p:cNvPr id="173" name="Google Shape;173;p9"/>
          <p:cNvPicPr preferRelativeResize="0"/>
          <p:nvPr>
            <p:ph idx="1" type="body"/>
          </p:nvPr>
        </p:nvPicPr>
        <p:blipFill rotWithShape="1">
          <a:blip r:embed="rId4">
            <a:alphaModFix/>
          </a:blip>
          <a:srcRect b="0" l="0" r="0" t="0"/>
          <a:stretch/>
        </p:blipFill>
        <p:spPr>
          <a:xfrm>
            <a:off x="6001587" y="1675169"/>
            <a:ext cx="2256288" cy="5013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1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0"/>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10"/>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1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10"/>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DFKai-SB"/>
              <a:buNone/>
            </a:pPr>
            <a:r>
              <a:rPr b="1" lang="zh-TW" sz="3600">
                <a:solidFill>
                  <a:srgbClr val="FFFFFF"/>
                </a:solidFill>
                <a:latin typeface="DFKai-SB"/>
                <a:ea typeface="DFKai-SB"/>
                <a:cs typeface="DFKai-SB"/>
                <a:sym typeface="DFKai-SB"/>
              </a:rPr>
              <a:t>加值介面</a:t>
            </a:r>
            <a:endParaRPr/>
          </a:p>
        </p:txBody>
      </p:sp>
      <p:pic>
        <p:nvPicPr>
          <p:cNvPr id="184" name="Google Shape;184;p10"/>
          <p:cNvPicPr preferRelativeResize="0"/>
          <p:nvPr>
            <p:ph idx="1" type="body"/>
          </p:nvPr>
        </p:nvPicPr>
        <p:blipFill rotWithShape="1">
          <a:blip r:embed="rId3">
            <a:alphaModFix/>
          </a:blip>
          <a:srcRect b="0" l="0" r="0" t="0"/>
          <a:stretch/>
        </p:blipFill>
        <p:spPr>
          <a:xfrm>
            <a:off x="5175365" y="1685028"/>
            <a:ext cx="2288418" cy="5085375"/>
          </a:xfrm>
          <a:prstGeom prst="rect">
            <a:avLst/>
          </a:prstGeom>
          <a:noFill/>
          <a:ln>
            <a:noFill/>
          </a:ln>
        </p:spPr>
      </p:pic>
      <p:sp>
        <p:nvSpPr>
          <p:cNvPr id="185" name="Google Shape;185;p10"/>
          <p:cNvSpPr txBox="1"/>
          <p:nvPr/>
        </p:nvSpPr>
        <p:spPr>
          <a:xfrm>
            <a:off x="690326" y="3766050"/>
            <a:ext cx="418576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此頁面是加值介面，加值有</a:t>
            </a:r>
            <a:endParaRPr b="0" i="0" sz="2400" u="none" cap="none" strike="noStrike">
              <a:solidFill>
                <a:schemeClr val="dk1"/>
              </a:solidFill>
              <a:latin typeface="DFKai-SB"/>
              <a:ea typeface="DFKai-SB"/>
              <a:cs typeface="DFKai-SB"/>
              <a:sym typeface="DFKai-SB"/>
            </a:endParaRPr>
          </a:p>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兩種方法，個別分為輸入代碼</a:t>
            </a:r>
            <a:endParaRPr b="0" i="0" sz="2400" u="none" cap="none" strike="noStrike">
              <a:solidFill>
                <a:schemeClr val="dk1"/>
              </a:solidFill>
              <a:latin typeface="DFKai-SB"/>
              <a:ea typeface="DFKai-SB"/>
              <a:cs typeface="DFKai-SB"/>
              <a:sym typeface="DFKai-SB"/>
            </a:endParaRPr>
          </a:p>
          <a:p>
            <a:pPr indent="0" lvl="0" marL="0" marR="0" rtl="0" algn="l">
              <a:lnSpc>
                <a:spcPct val="100000"/>
              </a:lnSpc>
              <a:spcBef>
                <a:spcPts val="0"/>
              </a:spcBef>
              <a:spcAft>
                <a:spcPts val="0"/>
              </a:spcAft>
              <a:buClr>
                <a:srgbClr val="000000"/>
              </a:buClr>
              <a:buSzPts val="2400"/>
              <a:buFont typeface="Arial"/>
              <a:buNone/>
            </a:pPr>
            <a:r>
              <a:rPr b="0" i="0" lang="zh-TW" sz="2400" u="none" cap="none" strike="noStrike">
                <a:solidFill>
                  <a:schemeClr val="dk1"/>
                </a:solidFill>
                <a:latin typeface="DFKai-SB"/>
                <a:ea typeface="DFKai-SB"/>
                <a:cs typeface="DFKai-SB"/>
                <a:sym typeface="DFKai-SB"/>
              </a:rPr>
              <a:t>或</a:t>
            </a:r>
            <a:r>
              <a:rPr b="0" i="0" lang="zh-TW" sz="2400" u="none" cap="none" strike="noStrike">
                <a:solidFill>
                  <a:schemeClr val="dk1"/>
                </a:solidFill>
                <a:latin typeface="Times New Roman"/>
                <a:ea typeface="Times New Roman"/>
                <a:cs typeface="Times New Roman"/>
                <a:sym typeface="Times New Roman"/>
              </a:rPr>
              <a:t>QR</a:t>
            </a:r>
            <a:r>
              <a:rPr b="0" i="0" lang="zh-TW" sz="2400" u="none" cap="none" strike="noStrike">
                <a:solidFill>
                  <a:schemeClr val="dk1"/>
                </a:solidFill>
                <a:latin typeface="DFKai-SB"/>
                <a:ea typeface="DFKai-SB"/>
                <a:cs typeface="DFKai-SB"/>
                <a:sym typeface="DFKai-SB"/>
              </a:rPr>
              <a:t>掃描。</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2022-01-10T15:50:54Z</dcterms:created>
  <dc:creator>H9223</dc:creator>
</cp:coreProperties>
</file>