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1" r:id="rId3"/>
    <p:sldId id="262" r:id="rId4"/>
    <p:sldId id="263"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 Yang" initials="XY" lastIdx="2" clrIdx="0">
    <p:extLst>
      <p:ext uri="{19B8F6BF-5375-455C-9EA6-DF929625EA0E}">
        <p15:presenceInfo xmlns:p15="http://schemas.microsoft.com/office/powerpoint/2012/main" userId="Xu Y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6/10/2019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6/10/2019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6/10/2019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6/10/2019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2E0E-4790-46F9-A1FB-4F63B88827BD}"/>
              </a:ext>
            </a:extLst>
          </p:cNvPr>
          <p:cNvSpPr>
            <a:spLocks noGrp="1"/>
          </p:cNvSpPr>
          <p:nvPr>
            <p:ph type="ctrTitle"/>
          </p:nvPr>
        </p:nvSpPr>
        <p:spPr/>
        <p:txBody>
          <a:bodyPr/>
          <a:lstStyle/>
          <a:p>
            <a:r>
              <a:rPr lang="zh-CN" altLang="en-US" dirty="0"/>
              <a:t>真会</a:t>
            </a:r>
            <a:r>
              <a:rPr lang="en-US" altLang="zh-CN" dirty="0"/>
              <a:t>C#</a:t>
            </a:r>
            <a:r>
              <a:rPr lang="zh-CN" altLang="en-US" dirty="0"/>
              <a:t>？</a:t>
            </a:r>
            <a:r>
              <a:rPr lang="en-US" altLang="zh-CN" dirty="0"/>
              <a:t>- C3</a:t>
            </a:r>
            <a:r>
              <a:rPr lang="zh-CN" altLang="en-US" dirty="0"/>
              <a:t>创建类型</a:t>
            </a:r>
            <a:endParaRPr lang="en-US" dirty="0"/>
          </a:p>
        </p:txBody>
      </p:sp>
      <p:sp>
        <p:nvSpPr>
          <p:cNvPr id="3" name="Subtitle 2">
            <a:extLst>
              <a:ext uri="{FF2B5EF4-FFF2-40B4-BE49-F238E27FC236}">
                <a16:creationId xmlns:a16="http://schemas.microsoft.com/office/drawing/2014/main" id="{0FDA53E7-67B6-4AC2-BFFB-B17F8A2BA72D}"/>
              </a:ext>
            </a:extLst>
          </p:cNvPr>
          <p:cNvSpPr>
            <a:spLocks noGrp="1"/>
          </p:cNvSpPr>
          <p:nvPr>
            <p:ph type="subTitle" idx="1"/>
          </p:nvPr>
        </p:nvSpPr>
        <p:spPr/>
        <p:txBody>
          <a:bodyPr/>
          <a:lstStyle/>
          <a:p>
            <a:pPr algn="l"/>
            <a:r>
              <a:rPr lang="zh-CN" altLang="en-US" dirty="0"/>
              <a:t>            </a:t>
            </a:r>
            <a:endParaRPr lang="en-US" dirty="0"/>
          </a:p>
        </p:txBody>
      </p:sp>
      <p:pic>
        <p:nvPicPr>
          <p:cNvPr id="5" name="Picture 4">
            <a:extLst>
              <a:ext uri="{FF2B5EF4-FFF2-40B4-BE49-F238E27FC236}">
                <a16:creationId xmlns:a16="http://schemas.microsoft.com/office/drawing/2014/main" id="{BD4C9BA4-0323-46D1-9037-A2441275311B}"/>
              </a:ext>
            </a:extLst>
          </p:cNvPr>
          <p:cNvPicPr>
            <a:picLocks noChangeAspect="1"/>
          </p:cNvPicPr>
          <p:nvPr/>
        </p:nvPicPr>
        <p:blipFill>
          <a:blip r:embed="rId2"/>
          <a:stretch>
            <a:fillRect/>
          </a:stretch>
        </p:blipFill>
        <p:spPr>
          <a:xfrm rot="10800000" flipV="1">
            <a:off x="5686185" y="4352544"/>
            <a:ext cx="920823" cy="920823"/>
          </a:xfrm>
          <a:prstGeom prst="rect">
            <a:avLst/>
          </a:prstGeom>
        </p:spPr>
      </p:pic>
      <p:pic>
        <p:nvPicPr>
          <p:cNvPr id="7" name="Picture 6">
            <a:extLst>
              <a:ext uri="{FF2B5EF4-FFF2-40B4-BE49-F238E27FC236}">
                <a16:creationId xmlns:a16="http://schemas.microsoft.com/office/drawing/2014/main" id="{67F61265-D454-4D49-8525-B58AFC0A9502}"/>
              </a:ext>
            </a:extLst>
          </p:cNvPr>
          <p:cNvPicPr>
            <a:picLocks noChangeAspect="1"/>
          </p:cNvPicPr>
          <p:nvPr/>
        </p:nvPicPr>
        <p:blipFill>
          <a:blip r:embed="rId3"/>
          <a:stretch>
            <a:fillRect/>
          </a:stretch>
        </p:blipFill>
        <p:spPr>
          <a:xfrm>
            <a:off x="6607008" y="4352544"/>
            <a:ext cx="2289053" cy="923546"/>
          </a:xfrm>
          <a:prstGeom prst="rect">
            <a:avLst/>
          </a:prstGeom>
        </p:spPr>
      </p:pic>
      <p:pic>
        <p:nvPicPr>
          <p:cNvPr id="9" name="Picture 8">
            <a:extLst>
              <a:ext uri="{FF2B5EF4-FFF2-40B4-BE49-F238E27FC236}">
                <a16:creationId xmlns:a16="http://schemas.microsoft.com/office/drawing/2014/main" id="{2B493362-D86A-43A9-933A-A12092E2519A}"/>
              </a:ext>
            </a:extLst>
          </p:cNvPr>
          <p:cNvPicPr>
            <a:picLocks noChangeAspect="1"/>
          </p:cNvPicPr>
          <p:nvPr/>
        </p:nvPicPr>
        <p:blipFill>
          <a:blip r:embed="rId4"/>
          <a:stretch>
            <a:fillRect/>
          </a:stretch>
        </p:blipFill>
        <p:spPr>
          <a:xfrm>
            <a:off x="3623873" y="4352544"/>
            <a:ext cx="1133633" cy="1038370"/>
          </a:xfrm>
          <a:prstGeom prst="rect">
            <a:avLst/>
          </a:prstGeom>
        </p:spPr>
      </p:pic>
    </p:spTree>
    <p:extLst>
      <p:ext uri="{BB962C8B-B14F-4D97-AF65-F5344CB8AC3E}">
        <p14:creationId xmlns:p14="http://schemas.microsoft.com/office/powerpoint/2010/main" val="2806039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B1F4-629A-4CA2-810D-EAA424C8F799}"/>
              </a:ext>
            </a:extLst>
          </p:cNvPr>
          <p:cNvSpPr>
            <a:spLocks noGrp="1"/>
          </p:cNvSpPr>
          <p:nvPr>
            <p:ph type="title"/>
          </p:nvPr>
        </p:nvSpPr>
        <p:spPr/>
        <p:txBody>
          <a:bodyPr/>
          <a:lstStyle/>
          <a:p>
            <a:r>
              <a:rPr lang="zh-CN" altLang="en-US" dirty="0"/>
              <a:t>向上转换</a:t>
            </a:r>
            <a:endParaRPr lang="en-US" dirty="0"/>
          </a:p>
        </p:txBody>
      </p:sp>
      <p:sp>
        <p:nvSpPr>
          <p:cNvPr id="3" name="Content Placeholder 2">
            <a:extLst>
              <a:ext uri="{FF2B5EF4-FFF2-40B4-BE49-F238E27FC236}">
                <a16:creationId xmlns:a16="http://schemas.microsoft.com/office/drawing/2014/main" id="{C7EB05F0-AF7D-402A-86DD-F4B2F636C4D9}"/>
              </a:ext>
            </a:extLst>
          </p:cNvPr>
          <p:cNvSpPr>
            <a:spLocks noGrp="1"/>
          </p:cNvSpPr>
          <p:nvPr>
            <p:ph idx="1"/>
          </p:nvPr>
        </p:nvSpPr>
        <p:spPr/>
        <p:txBody>
          <a:bodyPr/>
          <a:lstStyle/>
          <a:p>
            <a:r>
              <a:rPr lang="zh-CN" altLang="en-US" dirty="0"/>
              <a:t>从子类的引用创建父类的引用</a:t>
            </a:r>
            <a:endParaRPr lang="en-US" altLang="zh-CN" dirty="0"/>
          </a:p>
          <a:p>
            <a:endParaRPr lang="en-US" altLang="zh-CN" dirty="0"/>
          </a:p>
          <a:p>
            <a:endParaRPr lang="en-US" altLang="zh-CN" dirty="0"/>
          </a:p>
          <a:p>
            <a:endParaRPr lang="en-US" altLang="zh-CN" dirty="0"/>
          </a:p>
          <a:p>
            <a:r>
              <a:rPr lang="zh-CN" altLang="en-US" dirty="0"/>
              <a:t>变量</a:t>
            </a:r>
            <a:r>
              <a:rPr lang="en-US" altLang="zh-CN" dirty="0"/>
              <a:t>a</a:t>
            </a:r>
            <a:r>
              <a:rPr lang="zh-CN" altLang="en-US" dirty="0"/>
              <a:t>依然指向同一个</a:t>
            </a:r>
            <a:r>
              <a:rPr lang="en-US" altLang="zh-CN" dirty="0"/>
              <a:t>Stock</a:t>
            </a:r>
            <a:r>
              <a:rPr lang="zh-CN" altLang="en-US" dirty="0"/>
              <a:t>对象（</a:t>
            </a:r>
            <a:r>
              <a:rPr lang="en-US" altLang="zh-CN" dirty="0" err="1"/>
              <a:t>msft</a:t>
            </a:r>
            <a:r>
              <a:rPr lang="zh-CN" altLang="en-US" dirty="0"/>
              <a:t>也指向它）</a:t>
            </a:r>
            <a:endParaRPr lang="en-US" altLang="zh-CN" dirty="0"/>
          </a:p>
          <a:p>
            <a:endParaRPr lang="en-US" altLang="zh-CN" dirty="0"/>
          </a:p>
          <a:p>
            <a:endParaRPr lang="en-US" dirty="0"/>
          </a:p>
        </p:txBody>
      </p:sp>
      <p:pic>
        <p:nvPicPr>
          <p:cNvPr id="4" name="Picture 3">
            <a:extLst>
              <a:ext uri="{FF2B5EF4-FFF2-40B4-BE49-F238E27FC236}">
                <a16:creationId xmlns:a16="http://schemas.microsoft.com/office/drawing/2014/main" id="{9AC31B4B-DD22-4770-9418-92536E7DABFA}"/>
              </a:ext>
            </a:extLst>
          </p:cNvPr>
          <p:cNvPicPr>
            <a:picLocks noChangeAspect="1"/>
          </p:cNvPicPr>
          <p:nvPr/>
        </p:nvPicPr>
        <p:blipFill>
          <a:blip r:embed="rId2"/>
          <a:stretch>
            <a:fillRect/>
          </a:stretch>
        </p:blipFill>
        <p:spPr>
          <a:xfrm>
            <a:off x="3792115" y="3072446"/>
            <a:ext cx="4607770" cy="713107"/>
          </a:xfrm>
          <a:prstGeom prst="rect">
            <a:avLst/>
          </a:prstGeom>
        </p:spPr>
      </p:pic>
      <p:pic>
        <p:nvPicPr>
          <p:cNvPr id="5" name="Picture 4">
            <a:extLst>
              <a:ext uri="{FF2B5EF4-FFF2-40B4-BE49-F238E27FC236}">
                <a16:creationId xmlns:a16="http://schemas.microsoft.com/office/drawing/2014/main" id="{4FB1C902-FC54-4934-8FAF-8E7B7003A30A}"/>
              </a:ext>
            </a:extLst>
          </p:cNvPr>
          <p:cNvPicPr>
            <a:picLocks noChangeAspect="1"/>
          </p:cNvPicPr>
          <p:nvPr/>
        </p:nvPicPr>
        <p:blipFill>
          <a:blip r:embed="rId3"/>
          <a:stretch>
            <a:fillRect/>
          </a:stretch>
        </p:blipFill>
        <p:spPr>
          <a:xfrm>
            <a:off x="3374595" y="4757257"/>
            <a:ext cx="5442810" cy="363404"/>
          </a:xfrm>
          <a:prstGeom prst="rect">
            <a:avLst/>
          </a:prstGeom>
        </p:spPr>
      </p:pic>
    </p:spTree>
    <p:extLst>
      <p:ext uri="{BB962C8B-B14F-4D97-AF65-F5344CB8AC3E}">
        <p14:creationId xmlns:p14="http://schemas.microsoft.com/office/powerpoint/2010/main" val="1336197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0D78D-5C6D-4080-A167-267EC2E40978}"/>
              </a:ext>
            </a:extLst>
          </p:cNvPr>
          <p:cNvSpPr>
            <a:spLocks noGrp="1"/>
          </p:cNvSpPr>
          <p:nvPr>
            <p:ph type="title"/>
          </p:nvPr>
        </p:nvSpPr>
        <p:spPr/>
        <p:txBody>
          <a:bodyPr/>
          <a:lstStyle/>
          <a:p>
            <a:r>
              <a:rPr lang="zh-CN" altLang="en-US" dirty="0"/>
              <a:t>向上转换</a:t>
            </a:r>
            <a:endParaRPr lang="en-US" dirty="0"/>
          </a:p>
        </p:txBody>
      </p:sp>
      <p:sp>
        <p:nvSpPr>
          <p:cNvPr id="3" name="Content Placeholder 2">
            <a:extLst>
              <a:ext uri="{FF2B5EF4-FFF2-40B4-BE49-F238E27FC236}">
                <a16:creationId xmlns:a16="http://schemas.microsoft.com/office/drawing/2014/main" id="{BB41CABC-1FCF-4511-93D8-A65827751669}"/>
              </a:ext>
            </a:extLst>
          </p:cNvPr>
          <p:cNvSpPr>
            <a:spLocks noGrp="1"/>
          </p:cNvSpPr>
          <p:nvPr>
            <p:ph idx="1"/>
          </p:nvPr>
        </p:nvSpPr>
        <p:spPr/>
        <p:txBody>
          <a:bodyPr/>
          <a:lstStyle/>
          <a:p>
            <a:r>
              <a:rPr lang="zh-CN" altLang="en-US" dirty="0"/>
              <a:t>尽管变量</a:t>
            </a:r>
            <a:r>
              <a:rPr lang="en-US" altLang="zh-CN" dirty="0"/>
              <a:t>a</a:t>
            </a:r>
            <a:r>
              <a:rPr lang="zh-CN" altLang="en-US" dirty="0"/>
              <a:t>和</a:t>
            </a:r>
            <a:r>
              <a:rPr lang="en-US" altLang="zh-CN" dirty="0" err="1"/>
              <a:t>msft</a:t>
            </a:r>
            <a:r>
              <a:rPr lang="zh-CN" altLang="en-US" dirty="0"/>
              <a:t>指向同一个对象，但是</a:t>
            </a:r>
            <a:r>
              <a:rPr lang="en-US" altLang="zh-CN" dirty="0"/>
              <a:t>a</a:t>
            </a:r>
            <a:r>
              <a:rPr lang="zh-CN" altLang="en-US" dirty="0"/>
              <a:t>的可视范围更小一些</a:t>
            </a:r>
            <a:endParaRPr lang="en-US" dirty="0"/>
          </a:p>
        </p:txBody>
      </p:sp>
      <p:pic>
        <p:nvPicPr>
          <p:cNvPr id="4" name="Picture 3">
            <a:extLst>
              <a:ext uri="{FF2B5EF4-FFF2-40B4-BE49-F238E27FC236}">
                <a16:creationId xmlns:a16="http://schemas.microsoft.com/office/drawing/2014/main" id="{9A168D92-E2D2-475C-96CC-FDF98E61CBF8}"/>
              </a:ext>
            </a:extLst>
          </p:cNvPr>
          <p:cNvPicPr>
            <a:picLocks noChangeAspect="1"/>
          </p:cNvPicPr>
          <p:nvPr/>
        </p:nvPicPr>
        <p:blipFill>
          <a:blip r:embed="rId2"/>
          <a:stretch>
            <a:fillRect/>
          </a:stretch>
        </p:blipFill>
        <p:spPr>
          <a:xfrm>
            <a:off x="2327462" y="3311024"/>
            <a:ext cx="7537075" cy="620522"/>
          </a:xfrm>
          <a:prstGeom prst="rect">
            <a:avLst/>
          </a:prstGeom>
        </p:spPr>
      </p:pic>
    </p:spTree>
    <p:extLst>
      <p:ext uri="{BB962C8B-B14F-4D97-AF65-F5344CB8AC3E}">
        <p14:creationId xmlns:p14="http://schemas.microsoft.com/office/powerpoint/2010/main" val="2724560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858A-CDAD-4DE1-8F36-4BD9FD158BD0}"/>
              </a:ext>
            </a:extLst>
          </p:cNvPr>
          <p:cNvSpPr>
            <a:spLocks noGrp="1"/>
          </p:cNvSpPr>
          <p:nvPr>
            <p:ph type="title"/>
          </p:nvPr>
        </p:nvSpPr>
        <p:spPr/>
        <p:txBody>
          <a:bodyPr/>
          <a:lstStyle/>
          <a:p>
            <a:r>
              <a:rPr lang="zh-CN" altLang="en-US" dirty="0"/>
              <a:t>向下转换</a:t>
            </a:r>
            <a:endParaRPr lang="en-US" dirty="0"/>
          </a:p>
        </p:txBody>
      </p:sp>
      <p:sp>
        <p:nvSpPr>
          <p:cNvPr id="3" name="Content Placeholder 2">
            <a:extLst>
              <a:ext uri="{FF2B5EF4-FFF2-40B4-BE49-F238E27FC236}">
                <a16:creationId xmlns:a16="http://schemas.microsoft.com/office/drawing/2014/main" id="{D8C5F9DF-529E-4BCB-A55E-C1D3415A0D62}"/>
              </a:ext>
            </a:extLst>
          </p:cNvPr>
          <p:cNvSpPr>
            <a:spLocks noGrp="1"/>
          </p:cNvSpPr>
          <p:nvPr>
            <p:ph idx="1"/>
          </p:nvPr>
        </p:nvSpPr>
        <p:spPr/>
        <p:txBody>
          <a:bodyPr/>
          <a:lstStyle/>
          <a:p>
            <a:r>
              <a:rPr lang="zh-CN" altLang="en-US" dirty="0"/>
              <a:t>从父类的引用创建出子类的引用</a:t>
            </a:r>
            <a:endParaRPr lang="en-US" dirty="0"/>
          </a:p>
        </p:txBody>
      </p:sp>
      <p:pic>
        <p:nvPicPr>
          <p:cNvPr id="4" name="Picture 3">
            <a:extLst>
              <a:ext uri="{FF2B5EF4-FFF2-40B4-BE49-F238E27FC236}">
                <a16:creationId xmlns:a16="http://schemas.microsoft.com/office/drawing/2014/main" id="{502AADF6-2DB0-422B-9AED-C6EE90103568}"/>
              </a:ext>
            </a:extLst>
          </p:cNvPr>
          <p:cNvPicPr>
            <a:picLocks noChangeAspect="1"/>
          </p:cNvPicPr>
          <p:nvPr/>
        </p:nvPicPr>
        <p:blipFill>
          <a:blip r:embed="rId2"/>
          <a:stretch>
            <a:fillRect/>
          </a:stretch>
        </p:blipFill>
        <p:spPr>
          <a:xfrm>
            <a:off x="2690337" y="3239716"/>
            <a:ext cx="6811326" cy="2076740"/>
          </a:xfrm>
          <a:prstGeom prst="rect">
            <a:avLst/>
          </a:prstGeom>
        </p:spPr>
      </p:pic>
    </p:spTree>
    <p:extLst>
      <p:ext uri="{BB962C8B-B14F-4D97-AF65-F5344CB8AC3E}">
        <p14:creationId xmlns:p14="http://schemas.microsoft.com/office/powerpoint/2010/main" val="2678444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C74FF-30B3-4B8E-BE95-96A29AF85363}"/>
              </a:ext>
            </a:extLst>
          </p:cNvPr>
          <p:cNvSpPr>
            <a:spLocks noGrp="1"/>
          </p:cNvSpPr>
          <p:nvPr>
            <p:ph type="title"/>
          </p:nvPr>
        </p:nvSpPr>
        <p:spPr/>
        <p:txBody>
          <a:bodyPr/>
          <a:lstStyle/>
          <a:p>
            <a:r>
              <a:rPr lang="zh-CN" altLang="en-US" dirty="0"/>
              <a:t>向下转换</a:t>
            </a:r>
            <a:endParaRPr lang="en-US" dirty="0"/>
          </a:p>
        </p:txBody>
      </p:sp>
      <p:sp>
        <p:nvSpPr>
          <p:cNvPr id="3" name="Content Placeholder 2">
            <a:extLst>
              <a:ext uri="{FF2B5EF4-FFF2-40B4-BE49-F238E27FC236}">
                <a16:creationId xmlns:a16="http://schemas.microsoft.com/office/drawing/2014/main" id="{EC011D25-DBBC-44BC-807B-9D81285369E1}"/>
              </a:ext>
            </a:extLst>
          </p:cNvPr>
          <p:cNvSpPr>
            <a:spLocks noGrp="1"/>
          </p:cNvSpPr>
          <p:nvPr>
            <p:ph idx="1"/>
          </p:nvPr>
        </p:nvSpPr>
        <p:spPr/>
        <p:txBody>
          <a:bodyPr>
            <a:normAutofit lnSpcReduction="10000"/>
          </a:bodyPr>
          <a:lstStyle/>
          <a:p>
            <a:r>
              <a:rPr lang="zh-CN" altLang="en-US" dirty="0"/>
              <a:t>和向上转换一样，只涉及到引用，底层的对象不会受影响</a:t>
            </a:r>
            <a:endParaRPr lang="en-US" altLang="zh-CN" dirty="0"/>
          </a:p>
          <a:p>
            <a:r>
              <a:rPr lang="zh-CN" altLang="en-US" dirty="0"/>
              <a:t>需要显式转换，因为可能会失败</a:t>
            </a:r>
            <a:endParaRPr lang="en-US" altLang="zh-CN" dirty="0"/>
          </a:p>
          <a:p>
            <a:endParaRPr lang="en-US" dirty="0"/>
          </a:p>
          <a:p>
            <a:endParaRPr lang="en-US" dirty="0"/>
          </a:p>
          <a:p>
            <a:endParaRPr lang="en-US" dirty="0"/>
          </a:p>
          <a:p>
            <a:endParaRPr lang="en-US" dirty="0"/>
          </a:p>
          <a:p>
            <a:r>
              <a:rPr lang="zh-CN" altLang="en-US" dirty="0"/>
              <a:t>如果向下转换失败，那么会抛出 </a:t>
            </a:r>
            <a:r>
              <a:rPr lang="en-US" dirty="0" err="1"/>
              <a:t>InvalidCastException</a:t>
            </a:r>
            <a:r>
              <a:rPr lang="zh-CN" altLang="en-US" dirty="0"/>
              <a:t>（属于运行时类型检查）</a:t>
            </a:r>
            <a:br>
              <a:rPr lang="en-US" dirty="0"/>
            </a:br>
            <a:endParaRPr lang="en-US" dirty="0"/>
          </a:p>
        </p:txBody>
      </p:sp>
      <p:pic>
        <p:nvPicPr>
          <p:cNvPr id="4" name="Picture 3">
            <a:extLst>
              <a:ext uri="{FF2B5EF4-FFF2-40B4-BE49-F238E27FC236}">
                <a16:creationId xmlns:a16="http://schemas.microsoft.com/office/drawing/2014/main" id="{4AC19F02-4E71-4C0B-B83A-3CA7CB06A178}"/>
              </a:ext>
            </a:extLst>
          </p:cNvPr>
          <p:cNvPicPr>
            <a:picLocks noChangeAspect="1"/>
          </p:cNvPicPr>
          <p:nvPr/>
        </p:nvPicPr>
        <p:blipFill>
          <a:blip r:embed="rId2"/>
          <a:stretch>
            <a:fillRect/>
          </a:stretch>
        </p:blipFill>
        <p:spPr>
          <a:xfrm>
            <a:off x="2410882" y="3671825"/>
            <a:ext cx="7370235" cy="1034419"/>
          </a:xfrm>
          <a:prstGeom prst="rect">
            <a:avLst/>
          </a:prstGeom>
        </p:spPr>
      </p:pic>
    </p:spTree>
    <p:extLst>
      <p:ext uri="{BB962C8B-B14F-4D97-AF65-F5344CB8AC3E}">
        <p14:creationId xmlns:p14="http://schemas.microsoft.com/office/powerpoint/2010/main" val="1636872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C3C39-48DF-473C-BAD8-B5887617E56B}"/>
              </a:ext>
            </a:extLst>
          </p:cNvPr>
          <p:cNvSpPr>
            <a:spLocks noGrp="1"/>
          </p:cNvSpPr>
          <p:nvPr>
            <p:ph type="title"/>
          </p:nvPr>
        </p:nvSpPr>
        <p:spPr/>
        <p:txBody>
          <a:bodyPr/>
          <a:lstStyle/>
          <a:p>
            <a:r>
              <a:rPr lang="en-US" altLang="zh-CN" dirty="0"/>
              <a:t>as </a:t>
            </a:r>
            <a:r>
              <a:rPr lang="zh-CN" altLang="en-US" dirty="0"/>
              <a:t>操作符</a:t>
            </a:r>
            <a:endParaRPr lang="en-US" dirty="0"/>
          </a:p>
        </p:txBody>
      </p:sp>
      <p:sp>
        <p:nvSpPr>
          <p:cNvPr id="3" name="Content Placeholder 2">
            <a:extLst>
              <a:ext uri="{FF2B5EF4-FFF2-40B4-BE49-F238E27FC236}">
                <a16:creationId xmlns:a16="http://schemas.microsoft.com/office/drawing/2014/main" id="{E6134E9E-D665-4268-B5C0-487EDD2C3BF0}"/>
              </a:ext>
            </a:extLst>
          </p:cNvPr>
          <p:cNvSpPr>
            <a:spLocks noGrp="1"/>
          </p:cNvSpPr>
          <p:nvPr>
            <p:ph idx="1"/>
          </p:nvPr>
        </p:nvSpPr>
        <p:spPr/>
        <p:txBody>
          <a:bodyPr/>
          <a:lstStyle/>
          <a:p>
            <a:r>
              <a:rPr lang="en-US" altLang="zh-CN" dirty="0"/>
              <a:t>as </a:t>
            </a:r>
            <a:r>
              <a:rPr lang="zh-CN" altLang="en-US" dirty="0"/>
              <a:t>操作符会执行向下转换，如果转换失败，不会抛出异常，值会变为</a:t>
            </a:r>
            <a:r>
              <a:rPr lang="en-US" altLang="zh-CN" dirty="0"/>
              <a:t>null</a:t>
            </a:r>
          </a:p>
          <a:p>
            <a:endParaRPr lang="en-US" dirty="0"/>
          </a:p>
        </p:txBody>
      </p:sp>
      <p:pic>
        <p:nvPicPr>
          <p:cNvPr id="4" name="Picture 3">
            <a:extLst>
              <a:ext uri="{FF2B5EF4-FFF2-40B4-BE49-F238E27FC236}">
                <a16:creationId xmlns:a16="http://schemas.microsoft.com/office/drawing/2014/main" id="{780B54DB-241E-4734-973F-5B60052D703F}"/>
              </a:ext>
            </a:extLst>
          </p:cNvPr>
          <p:cNvPicPr>
            <a:picLocks noChangeAspect="1"/>
          </p:cNvPicPr>
          <p:nvPr/>
        </p:nvPicPr>
        <p:blipFill>
          <a:blip r:embed="rId2"/>
          <a:stretch>
            <a:fillRect/>
          </a:stretch>
        </p:blipFill>
        <p:spPr>
          <a:xfrm>
            <a:off x="2060193" y="3647692"/>
            <a:ext cx="8071614" cy="679429"/>
          </a:xfrm>
          <a:prstGeom prst="rect">
            <a:avLst/>
          </a:prstGeom>
        </p:spPr>
      </p:pic>
    </p:spTree>
    <p:extLst>
      <p:ext uri="{BB962C8B-B14F-4D97-AF65-F5344CB8AC3E}">
        <p14:creationId xmlns:p14="http://schemas.microsoft.com/office/powerpoint/2010/main" val="2511382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903C4-0DA9-4E39-93DD-50CF6E9ACCFD}"/>
              </a:ext>
            </a:extLst>
          </p:cNvPr>
          <p:cNvSpPr>
            <a:spLocks noGrp="1"/>
          </p:cNvSpPr>
          <p:nvPr>
            <p:ph type="title"/>
          </p:nvPr>
        </p:nvSpPr>
        <p:spPr/>
        <p:txBody>
          <a:bodyPr/>
          <a:lstStyle/>
          <a:p>
            <a:r>
              <a:rPr lang="en-US" altLang="zh-CN" dirty="0"/>
              <a:t>AS </a:t>
            </a:r>
            <a:r>
              <a:rPr lang="zh-CN" altLang="en-US" dirty="0"/>
              <a:t>操作符</a:t>
            </a:r>
            <a:endParaRPr lang="en-US" dirty="0"/>
          </a:p>
        </p:txBody>
      </p:sp>
      <p:sp>
        <p:nvSpPr>
          <p:cNvPr id="3" name="Content Placeholder 2">
            <a:extLst>
              <a:ext uri="{FF2B5EF4-FFF2-40B4-BE49-F238E27FC236}">
                <a16:creationId xmlns:a16="http://schemas.microsoft.com/office/drawing/2014/main" id="{ABCA8380-769C-4728-8AC9-8122E120ADC3}"/>
              </a:ext>
            </a:extLst>
          </p:cNvPr>
          <p:cNvSpPr>
            <a:spLocks noGrp="1"/>
          </p:cNvSpPr>
          <p:nvPr>
            <p:ph idx="1"/>
          </p:nvPr>
        </p:nvSpPr>
        <p:spPr/>
        <p:txBody>
          <a:bodyPr/>
          <a:lstStyle/>
          <a:p>
            <a:r>
              <a:rPr lang="en-US" altLang="zh-CN" dirty="0"/>
              <a:t>as </a:t>
            </a:r>
            <a:r>
              <a:rPr lang="zh-CN" altLang="en-US" dirty="0"/>
              <a:t>操作符无法做自定义转换</a:t>
            </a:r>
            <a:endParaRPr lang="en-US" dirty="0"/>
          </a:p>
        </p:txBody>
      </p:sp>
      <p:pic>
        <p:nvPicPr>
          <p:cNvPr id="4" name="Picture 3">
            <a:extLst>
              <a:ext uri="{FF2B5EF4-FFF2-40B4-BE49-F238E27FC236}">
                <a16:creationId xmlns:a16="http://schemas.microsoft.com/office/drawing/2014/main" id="{4EDE5F78-F57F-4427-8D65-0E81A74CB06F}"/>
              </a:ext>
            </a:extLst>
          </p:cNvPr>
          <p:cNvPicPr>
            <a:picLocks noChangeAspect="1"/>
          </p:cNvPicPr>
          <p:nvPr/>
        </p:nvPicPr>
        <p:blipFill>
          <a:blip r:embed="rId2"/>
          <a:stretch>
            <a:fillRect/>
          </a:stretch>
        </p:blipFill>
        <p:spPr>
          <a:xfrm>
            <a:off x="3038048" y="3429000"/>
            <a:ext cx="6115904" cy="504895"/>
          </a:xfrm>
          <a:prstGeom prst="rect">
            <a:avLst/>
          </a:prstGeom>
        </p:spPr>
      </p:pic>
    </p:spTree>
    <p:extLst>
      <p:ext uri="{BB962C8B-B14F-4D97-AF65-F5344CB8AC3E}">
        <p14:creationId xmlns:p14="http://schemas.microsoft.com/office/powerpoint/2010/main" val="4073156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C0A7-B640-49A7-BE27-AC3452FD884B}"/>
              </a:ext>
            </a:extLst>
          </p:cNvPr>
          <p:cNvSpPr>
            <a:spLocks noGrp="1"/>
          </p:cNvSpPr>
          <p:nvPr>
            <p:ph type="title"/>
          </p:nvPr>
        </p:nvSpPr>
        <p:spPr/>
        <p:txBody>
          <a:bodyPr/>
          <a:lstStyle/>
          <a:p>
            <a:r>
              <a:rPr lang="en-US" dirty="0"/>
              <a:t>is </a:t>
            </a:r>
            <a:r>
              <a:rPr lang="zh-CN" altLang="en-US" dirty="0"/>
              <a:t>操作符</a:t>
            </a:r>
            <a:endParaRPr lang="en-US" dirty="0"/>
          </a:p>
        </p:txBody>
      </p:sp>
      <p:sp>
        <p:nvSpPr>
          <p:cNvPr id="3" name="Content Placeholder 2">
            <a:extLst>
              <a:ext uri="{FF2B5EF4-FFF2-40B4-BE49-F238E27FC236}">
                <a16:creationId xmlns:a16="http://schemas.microsoft.com/office/drawing/2014/main" id="{2A47E09E-94B6-48E6-B100-EF587D001BA2}"/>
              </a:ext>
            </a:extLst>
          </p:cNvPr>
          <p:cNvSpPr>
            <a:spLocks noGrp="1"/>
          </p:cNvSpPr>
          <p:nvPr>
            <p:ph idx="1"/>
          </p:nvPr>
        </p:nvSpPr>
        <p:spPr/>
        <p:txBody>
          <a:bodyPr/>
          <a:lstStyle/>
          <a:p>
            <a:r>
              <a:rPr lang="en-US" altLang="zh-CN" dirty="0"/>
              <a:t>is </a:t>
            </a:r>
            <a:r>
              <a:rPr lang="zh-CN" altLang="en-US" dirty="0"/>
              <a:t>操作符会检验引用的转换是否成功。换句话说，判断对象是否派生于某个类（或者实现了某个接口）</a:t>
            </a:r>
            <a:endParaRPr lang="en-US" altLang="zh-CN" dirty="0"/>
          </a:p>
          <a:p>
            <a:r>
              <a:rPr lang="zh-CN" altLang="en-US" dirty="0"/>
              <a:t>通常用于向下转换前的验证：</a:t>
            </a:r>
            <a:endParaRPr lang="en-US" altLang="zh-CN" dirty="0"/>
          </a:p>
          <a:p>
            <a:endParaRPr lang="en-US" dirty="0"/>
          </a:p>
          <a:p>
            <a:endParaRPr lang="en-US" dirty="0"/>
          </a:p>
          <a:p>
            <a:endParaRPr lang="en-US" dirty="0"/>
          </a:p>
          <a:p>
            <a:r>
              <a:rPr lang="zh-CN" altLang="en-US" dirty="0"/>
              <a:t>如果拆箱转换可以成功的话，那么使用</a:t>
            </a:r>
            <a:r>
              <a:rPr lang="en-US" altLang="zh-CN" dirty="0"/>
              <a:t>is</a:t>
            </a:r>
            <a:r>
              <a:rPr lang="zh-CN" altLang="en-US" dirty="0"/>
              <a:t>操作符的结果会是</a:t>
            </a:r>
            <a:r>
              <a:rPr lang="en-US" altLang="zh-CN" dirty="0"/>
              <a:t>true</a:t>
            </a:r>
            <a:endParaRPr lang="en-US" dirty="0"/>
          </a:p>
        </p:txBody>
      </p:sp>
      <p:pic>
        <p:nvPicPr>
          <p:cNvPr id="4" name="Picture 3">
            <a:extLst>
              <a:ext uri="{FF2B5EF4-FFF2-40B4-BE49-F238E27FC236}">
                <a16:creationId xmlns:a16="http://schemas.microsoft.com/office/drawing/2014/main" id="{AE131C2B-B129-4A77-9A5C-0607FEDD3D88}"/>
              </a:ext>
            </a:extLst>
          </p:cNvPr>
          <p:cNvPicPr>
            <a:picLocks noChangeAspect="1"/>
          </p:cNvPicPr>
          <p:nvPr/>
        </p:nvPicPr>
        <p:blipFill>
          <a:blip r:embed="rId2"/>
          <a:stretch>
            <a:fillRect/>
          </a:stretch>
        </p:blipFill>
        <p:spPr>
          <a:xfrm>
            <a:off x="2938022" y="3962738"/>
            <a:ext cx="6315956" cy="724001"/>
          </a:xfrm>
          <a:prstGeom prst="rect">
            <a:avLst/>
          </a:prstGeom>
        </p:spPr>
      </p:pic>
    </p:spTree>
    <p:extLst>
      <p:ext uri="{BB962C8B-B14F-4D97-AF65-F5344CB8AC3E}">
        <p14:creationId xmlns:p14="http://schemas.microsoft.com/office/powerpoint/2010/main" val="1030965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DE2E-3E66-4AC8-B3FA-ED4991938BCC}"/>
              </a:ext>
            </a:extLst>
          </p:cNvPr>
          <p:cNvSpPr>
            <a:spLocks noGrp="1"/>
          </p:cNvSpPr>
          <p:nvPr>
            <p:ph type="title"/>
          </p:nvPr>
        </p:nvSpPr>
        <p:spPr/>
        <p:txBody>
          <a:bodyPr/>
          <a:lstStyle/>
          <a:p>
            <a:r>
              <a:rPr lang="en-US" altLang="zh-CN" dirty="0"/>
              <a:t>is </a:t>
            </a:r>
            <a:r>
              <a:rPr lang="zh-CN" altLang="en-US" dirty="0"/>
              <a:t>操作符和模式变量</a:t>
            </a:r>
            <a:endParaRPr lang="en-US" dirty="0"/>
          </a:p>
        </p:txBody>
      </p:sp>
      <p:sp>
        <p:nvSpPr>
          <p:cNvPr id="3" name="Content Placeholder 2">
            <a:extLst>
              <a:ext uri="{FF2B5EF4-FFF2-40B4-BE49-F238E27FC236}">
                <a16:creationId xmlns:a16="http://schemas.microsoft.com/office/drawing/2014/main" id="{1FA9484C-8767-49AE-A003-2E39200D3529}"/>
              </a:ext>
            </a:extLst>
          </p:cNvPr>
          <p:cNvSpPr>
            <a:spLocks noGrp="1"/>
          </p:cNvSpPr>
          <p:nvPr>
            <p:ph idx="1"/>
          </p:nvPr>
        </p:nvSpPr>
        <p:spPr/>
        <p:txBody>
          <a:bodyPr/>
          <a:lstStyle/>
          <a:p>
            <a:r>
              <a:rPr lang="en-US" altLang="zh-CN" dirty="0"/>
              <a:t>C# 7</a:t>
            </a:r>
            <a:r>
              <a:rPr lang="zh-CN" altLang="en-US" dirty="0"/>
              <a:t>里，在使用 </a:t>
            </a:r>
            <a:r>
              <a:rPr lang="en-US" altLang="zh-CN" dirty="0"/>
              <a:t>is </a:t>
            </a:r>
            <a:r>
              <a:rPr lang="zh-CN" altLang="en-US" dirty="0"/>
              <a:t>操作符的时候，可以引入一个变量</a:t>
            </a:r>
            <a:endParaRPr lang="en-US" dirty="0"/>
          </a:p>
        </p:txBody>
      </p:sp>
      <p:pic>
        <p:nvPicPr>
          <p:cNvPr id="4" name="Picture 3">
            <a:extLst>
              <a:ext uri="{FF2B5EF4-FFF2-40B4-BE49-F238E27FC236}">
                <a16:creationId xmlns:a16="http://schemas.microsoft.com/office/drawing/2014/main" id="{F140E210-21C8-44F2-9B49-3B601AB7DC00}"/>
              </a:ext>
            </a:extLst>
          </p:cNvPr>
          <p:cNvPicPr>
            <a:picLocks noChangeAspect="1"/>
          </p:cNvPicPr>
          <p:nvPr/>
        </p:nvPicPr>
        <p:blipFill>
          <a:blip r:embed="rId2"/>
          <a:stretch>
            <a:fillRect/>
          </a:stretch>
        </p:blipFill>
        <p:spPr>
          <a:xfrm>
            <a:off x="2305168" y="3229208"/>
            <a:ext cx="4315617" cy="681413"/>
          </a:xfrm>
          <a:prstGeom prst="rect">
            <a:avLst/>
          </a:prstGeom>
        </p:spPr>
      </p:pic>
      <p:pic>
        <p:nvPicPr>
          <p:cNvPr id="5" name="Picture 4">
            <a:extLst>
              <a:ext uri="{FF2B5EF4-FFF2-40B4-BE49-F238E27FC236}">
                <a16:creationId xmlns:a16="http://schemas.microsoft.com/office/drawing/2014/main" id="{A965F7D3-02E7-4828-BC8E-6FD8D02A388E}"/>
              </a:ext>
            </a:extLst>
          </p:cNvPr>
          <p:cNvPicPr>
            <a:picLocks noChangeAspect="1"/>
          </p:cNvPicPr>
          <p:nvPr/>
        </p:nvPicPr>
        <p:blipFill>
          <a:blip r:embed="rId3"/>
          <a:stretch>
            <a:fillRect/>
          </a:stretch>
        </p:blipFill>
        <p:spPr>
          <a:xfrm>
            <a:off x="5896947" y="4217971"/>
            <a:ext cx="4023486" cy="1631143"/>
          </a:xfrm>
          <a:prstGeom prst="rect">
            <a:avLst/>
          </a:prstGeom>
        </p:spPr>
      </p:pic>
    </p:spTree>
    <p:extLst>
      <p:ext uri="{BB962C8B-B14F-4D97-AF65-F5344CB8AC3E}">
        <p14:creationId xmlns:p14="http://schemas.microsoft.com/office/powerpoint/2010/main" val="3217322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146C1-F4D2-431F-B6C8-A7EBF7E184BA}"/>
              </a:ext>
            </a:extLst>
          </p:cNvPr>
          <p:cNvSpPr>
            <a:spLocks noGrp="1"/>
          </p:cNvSpPr>
          <p:nvPr>
            <p:ph type="title"/>
          </p:nvPr>
        </p:nvSpPr>
        <p:spPr/>
        <p:txBody>
          <a:bodyPr/>
          <a:lstStyle/>
          <a:p>
            <a:r>
              <a:rPr lang="en-US" altLang="zh-CN" dirty="0"/>
              <a:t>is </a:t>
            </a:r>
            <a:r>
              <a:rPr lang="zh-CN" altLang="en-US" dirty="0"/>
              <a:t>操作符和模式变量</a:t>
            </a:r>
            <a:endParaRPr lang="en-US" dirty="0"/>
          </a:p>
        </p:txBody>
      </p:sp>
      <p:sp>
        <p:nvSpPr>
          <p:cNvPr id="3" name="Content Placeholder 2">
            <a:extLst>
              <a:ext uri="{FF2B5EF4-FFF2-40B4-BE49-F238E27FC236}">
                <a16:creationId xmlns:a16="http://schemas.microsoft.com/office/drawing/2014/main" id="{AF6FF920-40CE-4074-BAD4-A8CE5F73D925}"/>
              </a:ext>
            </a:extLst>
          </p:cNvPr>
          <p:cNvSpPr>
            <a:spLocks noGrp="1"/>
          </p:cNvSpPr>
          <p:nvPr>
            <p:ph idx="1"/>
          </p:nvPr>
        </p:nvSpPr>
        <p:spPr/>
        <p:txBody>
          <a:bodyPr/>
          <a:lstStyle/>
          <a:p>
            <a:r>
              <a:rPr lang="zh-CN" altLang="en-US" dirty="0"/>
              <a:t>引入的变量可以立即“消费”</a:t>
            </a:r>
            <a:endParaRPr lang="en-US" altLang="zh-CN" dirty="0"/>
          </a:p>
        </p:txBody>
      </p:sp>
      <p:pic>
        <p:nvPicPr>
          <p:cNvPr id="4" name="Picture 3">
            <a:extLst>
              <a:ext uri="{FF2B5EF4-FFF2-40B4-BE49-F238E27FC236}">
                <a16:creationId xmlns:a16="http://schemas.microsoft.com/office/drawing/2014/main" id="{FE2CBA54-2FF6-4E7C-8A17-E02ACEE68E81}"/>
              </a:ext>
            </a:extLst>
          </p:cNvPr>
          <p:cNvPicPr>
            <a:picLocks noChangeAspect="1"/>
          </p:cNvPicPr>
          <p:nvPr/>
        </p:nvPicPr>
        <p:blipFill>
          <a:blip r:embed="rId2"/>
          <a:stretch>
            <a:fillRect/>
          </a:stretch>
        </p:blipFill>
        <p:spPr>
          <a:xfrm>
            <a:off x="3516826" y="3247912"/>
            <a:ext cx="4849908" cy="599513"/>
          </a:xfrm>
          <a:prstGeom prst="rect">
            <a:avLst/>
          </a:prstGeom>
        </p:spPr>
      </p:pic>
      <p:pic>
        <p:nvPicPr>
          <p:cNvPr id="5" name="Picture 4">
            <a:extLst>
              <a:ext uri="{FF2B5EF4-FFF2-40B4-BE49-F238E27FC236}">
                <a16:creationId xmlns:a16="http://schemas.microsoft.com/office/drawing/2014/main" id="{8501285C-8905-496D-813F-C46BF5485D23}"/>
              </a:ext>
            </a:extLst>
          </p:cNvPr>
          <p:cNvPicPr>
            <a:picLocks noChangeAspect="1"/>
          </p:cNvPicPr>
          <p:nvPr/>
        </p:nvPicPr>
        <p:blipFill>
          <a:blip r:embed="rId3"/>
          <a:stretch>
            <a:fillRect/>
          </a:stretch>
        </p:blipFill>
        <p:spPr>
          <a:xfrm>
            <a:off x="3004458" y="4266072"/>
            <a:ext cx="5883667" cy="1639342"/>
          </a:xfrm>
          <a:prstGeom prst="rect">
            <a:avLst/>
          </a:prstGeom>
        </p:spPr>
      </p:pic>
    </p:spTree>
    <p:extLst>
      <p:ext uri="{BB962C8B-B14F-4D97-AF65-F5344CB8AC3E}">
        <p14:creationId xmlns:p14="http://schemas.microsoft.com/office/powerpoint/2010/main" val="1226025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F5396-5D5E-4C09-962F-EA571B63227A}"/>
              </a:ext>
            </a:extLst>
          </p:cNvPr>
          <p:cNvSpPr>
            <a:spLocks noGrp="1"/>
          </p:cNvSpPr>
          <p:nvPr>
            <p:ph type="title"/>
          </p:nvPr>
        </p:nvSpPr>
        <p:spPr/>
        <p:txBody>
          <a:bodyPr/>
          <a:lstStyle/>
          <a:p>
            <a:r>
              <a:rPr lang="en-US" altLang="zh-CN" dirty="0"/>
              <a:t>virtual</a:t>
            </a:r>
            <a:r>
              <a:rPr lang="zh-CN" altLang="en-US" dirty="0"/>
              <a:t>函数成员</a:t>
            </a:r>
            <a:endParaRPr lang="en-US" dirty="0"/>
          </a:p>
        </p:txBody>
      </p:sp>
      <p:sp>
        <p:nvSpPr>
          <p:cNvPr id="3" name="Content Placeholder 2">
            <a:extLst>
              <a:ext uri="{FF2B5EF4-FFF2-40B4-BE49-F238E27FC236}">
                <a16:creationId xmlns:a16="http://schemas.microsoft.com/office/drawing/2014/main" id="{75179D01-2DE0-4C38-AA67-038DFC73F873}"/>
              </a:ext>
            </a:extLst>
          </p:cNvPr>
          <p:cNvSpPr>
            <a:spLocks noGrp="1"/>
          </p:cNvSpPr>
          <p:nvPr>
            <p:ph idx="1"/>
          </p:nvPr>
        </p:nvSpPr>
        <p:spPr/>
        <p:txBody>
          <a:bodyPr/>
          <a:lstStyle/>
          <a:p>
            <a:r>
              <a:rPr lang="zh-CN" altLang="en-US" dirty="0"/>
              <a:t>标记为</a:t>
            </a:r>
            <a:r>
              <a:rPr lang="en-US" altLang="zh-CN" dirty="0"/>
              <a:t>virtual</a:t>
            </a:r>
            <a:r>
              <a:rPr lang="zh-CN" altLang="en-US" dirty="0"/>
              <a:t>的函数可以被子类重写，包括方法、属性、索引器、事件</a:t>
            </a:r>
            <a:endParaRPr lang="en-US" dirty="0"/>
          </a:p>
        </p:txBody>
      </p:sp>
      <p:pic>
        <p:nvPicPr>
          <p:cNvPr id="4" name="Picture 3">
            <a:extLst>
              <a:ext uri="{FF2B5EF4-FFF2-40B4-BE49-F238E27FC236}">
                <a16:creationId xmlns:a16="http://schemas.microsoft.com/office/drawing/2014/main" id="{2322ECAA-5793-4DD0-9880-7DFA811AE95C}"/>
              </a:ext>
            </a:extLst>
          </p:cNvPr>
          <p:cNvPicPr>
            <a:picLocks noChangeAspect="1"/>
          </p:cNvPicPr>
          <p:nvPr/>
        </p:nvPicPr>
        <p:blipFill>
          <a:blip r:embed="rId2"/>
          <a:stretch>
            <a:fillRect/>
          </a:stretch>
        </p:blipFill>
        <p:spPr>
          <a:xfrm>
            <a:off x="3885084" y="3330241"/>
            <a:ext cx="4421831" cy="1344114"/>
          </a:xfrm>
          <a:prstGeom prst="rect">
            <a:avLst/>
          </a:prstGeom>
        </p:spPr>
      </p:pic>
    </p:spTree>
    <p:extLst>
      <p:ext uri="{BB962C8B-B14F-4D97-AF65-F5344CB8AC3E}">
        <p14:creationId xmlns:p14="http://schemas.microsoft.com/office/powerpoint/2010/main" val="4110810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23ECA13-0683-4504-832C-16B913962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5963"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B0A088-610B-4A59-9D15-E261F8560D01}"/>
              </a:ext>
            </a:extLst>
          </p:cNvPr>
          <p:cNvSpPr>
            <a:spLocks noGrp="1"/>
          </p:cNvSpPr>
          <p:nvPr>
            <p:ph type="title"/>
          </p:nvPr>
        </p:nvSpPr>
        <p:spPr>
          <a:xfrm>
            <a:off x="637889" y="2893470"/>
            <a:ext cx="2787467" cy="1071062"/>
          </a:xfrm>
        </p:spPr>
        <p:txBody>
          <a:bodyPr vert="horz" lIns="182880" tIns="182880" rIns="182880" bIns="182880" rtlCol="0" anchor="ctr">
            <a:normAutofit/>
          </a:bodyPr>
          <a:lstStyle/>
          <a:p>
            <a:r>
              <a:rPr lang="zh-CN" altLang="en-US" sz="2400">
                <a:solidFill>
                  <a:schemeClr val="tx1">
                    <a:lumMod val="85000"/>
                    <a:lumOff val="15000"/>
                  </a:schemeClr>
                </a:solidFill>
              </a:rPr>
              <a:t>公众号</a:t>
            </a:r>
            <a:endParaRPr lang="en-US" sz="2400">
              <a:solidFill>
                <a:schemeClr val="tx1">
                  <a:lumMod val="85000"/>
                  <a:lumOff val="15000"/>
                </a:schemeClr>
              </a:solidFill>
            </a:endParaRPr>
          </a:p>
        </p:txBody>
      </p:sp>
      <p:sp>
        <p:nvSpPr>
          <p:cNvPr id="13" name="Rectangle 12">
            <a:extLst>
              <a:ext uri="{FF2B5EF4-FFF2-40B4-BE49-F238E27FC236}">
                <a16:creationId xmlns:a16="http://schemas.microsoft.com/office/drawing/2014/main" id="{195FD4C0-669C-4A18-B817-741931AA0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4519" y="640080"/>
            <a:ext cx="6847401"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DFD65-2024-431D-B707-1F4B55972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80008" y="806357"/>
            <a:ext cx="6508844"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3F881733-51E0-425A-B124-50607296C472}"/>
              </a:ext>
            </a:extLst>
          </p:cNvPr>
          <p:cNvPicPr>
            <a:picLocks noGrp="1" noChangeAspect="1"/>
          </p:cNvPicPr>
          <p:nvPr>
            <p:ph idx="1"/>
          </p:nvPr>
        </p:nvPicPr>
        <p:blipFill>
          <a:blip r:embed="rId2"/>
          <a:stretch>
            <a:fillRect/>
          </a:stretch>
        </p:blipFill>
        <p:spPr>
          <a:xfrm>
            <a:off x="5853483" y="970949"/>
            <a:ext cx="4599432" cy="4599432"/>
          </a:xfrm>
          <a:prstGeom prst="rect">
            <a:avLst/>
          </a:prstGeom>
        </p:spPr>
      </p:pic>
    </p:spTree>
    <p:extLst>
      <p:ext uri="{BB962C8B-B14F-4D97-AF65-F5344CB8AC3E}">
        <p14:creationId xmlns:p14="http://schemas.microsoft.com/office/powerpoint/2010/main" val="3554919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9173E-024A-4D4C-A6EC-0F2D7365DE3C}"/>
              </a:ext>
            </a:extLst>
          </p:cNvPr>
          <p:cNvSpPr>
            <a:spLocks noGrp="1"/>
          </p:cNvSpPr>
          <p:nvPr>
            <p:ph type="title"/>
          </p:nvPr>
        </p:nvSpPr>
        <p:spPr/>
        <p:txBody>
          <a:bodyPr/>
          <a:lstStyle/>
          <a:p>
            <a:r>
              <a:rPr lang="en-US" altLang="zh-CN" dirty="0"/>
              <a:t>override </a:t>
            </a:r>
            <a:r>
              <a:rPr lang="zh-CN" altLang="en-US" dirty="0"/>
              <a:t>重写</a:t>
            </a:r>
            <a:endParaRPr lang="en-US" dirty="0"/>
          </a:p>
        </p:txBody>
      </p:sp>
      <p:sp>
        <p:nvSpPr>
          <p:cNvPr id="3" name="Content Placeholder 2">
            <a:extLst>
              <a:ext uri="{FF2B5EF4-FFF2-40B4-BE49-F238E27FC236}">
                <a16:creationId xmlns:a16="http://schemas.microsoft.com/office/drawing/2014/main" id="{558C2603-DB2A-4753-82DB-8BBE9B2ECCE9}"/>
              </a:ext>
            </a:extLst>
          </p:cNvPr>
          <p:cNvSpPr>
            <a:spLocks noGrp="1"/>
          </p:cNvSpPr>
          <p:nvPr>
            <p:ph idx="1"/>
          </p:nvPr>
        </p:nvSpPr>
        <p:spPr/>
        <p:txBody>
          <a:bodyPr/>
          <a:lstStyle/>
          <a:p>
            <a:r>
              <a:rPr lang="zh-CN" altLang="en-US" dirty="0"/>
              <a:t>使用</a:t>
            </a:r>
            <a:r>
              <a:rPr lang="en-US" altLang="zh-CN" dirty="0"/>
              <a:t>override</a:t>
            </a:r>
            <a:r>
              <a:rPr lang="zh-CN" altLang="en-US" dirty="0"/>
              <a:t>修饰符，子类可以重写父类的函数</a:t>
            </a:r>
            <a:endParaRPr lang="en-US" dirty="0"/>
          </a:p>
        </p:txBody>
      </p:sp>
      <p:pic>
        <p:nvPicPr>
          <p:cNvPr id="4" name="Picture 3">
            <a:extLst>
              <a:ext uri="{FF2B5EF4-FFF2-40B4-BE49-F238E27FC236}">
                <a16:creationId xmlns:a16="http://schemas.microsoft.com/office/drawing/2014/main" id="{3B13D1E6-6BA0-40A1-BDCC-D3B6577CE647}"/>
              </a:ext>
            </a:extLst>
          </p:cNvPr>
          <p:cNvPicPr>
            <a:picLocks noChangeAspect="1"/>
          </p:cNvPicPr>
          <p:nvPr/>
        </p:nvPicPr>
        <p:blipFill>
          <a:blip r:embed="rId2"/>
          <a:stretch>
            <a:fillRect/>
          </a:stretch>
        </p:blipFill>
        <p:spPr>
          <a:xfrm>
            <a:off x="4296317" y="3159864"/>
            <a:ext cx="4035920" cy="1960955"/>
          </a:xfrm>
          <a:prstGeom prst="rect">
            <a:avLst/>
          </a:prstGeom>
        </p:spPr>
      </p:pic>
      <p:pic>
        <p:nvPicPr>
          <p:cNvPr id="5" name="Picture 4">
            <a:extLst>
              <a:ext uri="{FF2B5EF4-FFF2-40B4-BE49-F238E27FC236}">
                <a16:creationId xmlns:a16="http://schemas.microsoft.com/office/drawing/2014/main" id="{CAC04D0B-9476-4D04-B129-66AC79F79812}"/>
              </a:ext>
            </a:extLst>
          </p:cNvPr>
          <p:cNvPicPr>
            <a:picLocks noChangeAspect="1"/>
          </p:cNvPicPr>
          <p:nvPr/>
        </p:nvPicPr>
        <p:blipFill>
          <a:blip r:embed="rId3"/>
          <a:stretch>
            <a:fillRect/>
          </a:stretch>
        </p:blipFill>
        <p:spPr>
          <a:xfrm>
            <a:off x="3150340" y="5286357"/>
            <a:ext cx="5891319" cy="907340"/>
          </a:xfrm>
          <a:prstGeom prst="rect">
            <a:avLst/>
          </a:prstGeom>
        </p:spPr>
      </p:pic>
    </p:spTree>
    <p:extLst>
      <p:ext uri="{BB962C8B-B14F-4D97-AF65-F5344CB8AC3E}">
        <p14:creationId xmlns:p14="http://schemas.microsoft.com/office/powerpoint/2010/main" val="3837035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4011C-0BA0-45A9-91A4-7191D4783986}"/>
              </a:ext>
            </a:extLst>
          </p:cNvPr>
          <p:cNvSpPr>
            <a:spLocks noGrp="1"/>
          </p:cNvSpPr>
          <p:nvPr>
            <p:ph type="title"/>
          </p:nvPr>
        </p:nvSpPr>
        <p:spPr/>
        <p:txBody>
          <a:bodyPr/>
          <a:lstStyle/>
          <a:p>
            <a:r>
              <a:rPr lang="en-US" altLang="zh-CN" dirty="0"/>
              <a:t>override</a:t>
            </a:r>
            <a:endParaRPr lang="en-US" dirty="0"/>
          </a:p>
        </p:txBody>
      </p:sp>
      <p:sp>
        <p:nvSpPr>
          <p:cNvPr id="3" name="Content Placeholder 2">
            <a:extLst>
              <a:ext uri="{FF2B5EF4-FFF2-40B4-BE49-F238E27FC236}">
                <a16:creationId xmlns:a16="http://schemas.microsoft.com/office/drawing/2014/main" id="{9FDAF3D8-AADB-4C54-95B6-1912CE60FC0F}"/>
              </a:ext>
            </a:extLst>
          </p:cNvPr>
          <p:cNvSpPr>
            <a:spLocks noGrp="1"/>
          </p:cNvSpPr>
          <p:nvPr>
            <p:ph idx="1"/>
          </p:nvPr>
        </p:nvSpPr>
        <p:spPr/>
        <p:txBody>
          <a:bodyPr/>
          <a:lstStyle/>
          <a:p>
            <a:r>
              <a:rPr lang="en-US" altLang="zh-CN" dirty="0"/>
              <a:t>virtual</a:t>
            </a:r>
            <a:r>
              <a:rPr lang="zh-CN" altLang="en-US" dirty="0"/>
              <a:t>方法和重写方法的签名、返回类型、可访问程度必须是一样的</a:t>
            </a:r>
            <a:endParaRPr lang="en-US" altLang="zh-CN" dirty="0"/>
          </a:p>
          <a:p>
            <a:r>
              <a:rPr lang="zh-CN" altLang="en-US" dirty="0"/>
              <a:t>重写方法里使用</a:t>
            </a:r>
            <a:r>
              <a:rPr lang="en-US" altLang="zh-CN" dirty="0"/>
              <a:t>base</a:t>
            </a:r>
            <a:r>
              <a:rPr lang="zh-CN" altLang="en-US" dirty="0"/>
              <a:t>关键字可以调用父类的实现</a:t>
            </a:r>
            <a:endParaRPr lang="en-US" dirty="0"/>
          </a:p>
        </p:txBody>
      </p:sp>
    </p:spTree>
    <p:extLst>
      <p:ext uri="{BB962C8B-B14F-4D97-AF65-F5344CB8AC3E}">
        <p14:creationId xmlns:p14="http://schemas.microsoft.com/office/powerpoint/2010/main" val="2365903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7F48-F090-4737-BC9D-53C6E07CF23B}"/>
              </a:ext>
            </a:extLst>
          </p:cNvPr>
          <p:cNvSpPr>
            <a:spLocks noGrp="1"/>
          </p:cNvSpPr>
          <p:nvPr>
            <p:ph type="title"/>
          </p:nvPr>
        </p:nvSpPr>
        <p:spPr/>
        <p:txBody>
          <a:bodyPr/>
          <a:lstStyle/>
          <a:p>
            <a:r>
              <a:rPr lang="zh-CN" altLang="en-US" dirty="0"/>
              <a:t>注意</a:t>
            </a:r>
            <a:endParaRPr lang="en-US" dirty="0"/>
          </a:p>
        </p:txBody>
      </p:sp>
      <p:sp>
        <p:nvSpPr>
          <p:cNvPr id="3" name="Content Placeholder 2">
            <a:extLst>
              <a:ext uri="{FF2B5EF4-FFF2-40B4-BE49-F238E27FC236}">
                <a16:creationId xmlns:a16="http://schemas.microsoft.com/office/drawing/2014/main" id="{5BB05706-D5AA-4033-8564-C04D9409B64E}"/>
              </a:ext>
            </a:extLst>
          </p:cNvPr>
          <p:cNvSpPr>
            <a:spLocks noGrp="1"/>
          </p:cNvSpPr>
          <p:nvPr>
            <p:ph idx="1"/>
          </p:nvPr>
        </p:nvSpPr>
        <p:spPr/>
        <p:txBody>
          <a:bodyPr/>
          <a:lstStyle/>
          <a:p>
            <a:r>
              <a:rPr lang="zh-CN" altLang="en-US" dirty="0"/>
              <a:t>在构造函数里调用</a:t>
            </a:r>
            <a:r>
              <a:rPr lang="en-US" altLang="zh-CN" dirty="0"/>
              <a:t>virtual</a:t>
            </a:r>
            <a:r>
              <a:rPr lang="zh-CN" altLang="en-US" dirty="0"/>
              <a:t>方法可能比较危险，因为编写子类的开发人员可能不知道他们在重写方法的时候，面对的是一个未完全初始化的对象。</a:t>
            </a:r>
            <a:endParaRPr lang="en-US" altLang="zh-CN" dirty="0"/>
          </a:p>
          <a:p>
            <a:r>
              <a:rPr lang="zh-CN" altLang="en-US" dirty="0"/>
              <a:t>换句话说，重写的方法可能会访问依赖于还未被构造函数初始化的字段的属性或方法。</a:t>
            </a:r>
            <a:endParaRPr lang="en-US" dirty="0"/>
          </a:p>
        </p:txBody>
      </p:sp>
    </p:spTree>
    <p:extLst>
      <p:ext uri="{BB962C8B-B14F-4D97-AF65-F5344CB8AC3E}">
        <p14:creationId xmlns:p14="http://schemas.microsoft.com/office/powerpoint/2010/main" val="3932686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E5A3-5B52-412F-AA9F-8211189A4FB1}"/>
              </a:ext>
            </a:extLst>
          </p:cNvPr>
          <p:cNvSpPr>
            <a:spLocks noGrp="1"/>
          </p:cNvSpPr>
          <p:nvPr>
            <p:ph type="title"/>
          </p:nvPr>
        </p:nvSpPr>
        <p:spPr>
          <a:xfrm>
            <a:off x="804673" y="2404872"/>
            <a:ext cx="3044952" cy="1627632"/>
          </a:xfrm>
        </p:spPr>
        <p:txBody>
          <a:bodyPr vert="horz" lIns="274320" tIns="182880" rIns="274320" bIns="182880" rtlCol="0" anchor="ctr" anchorCtr="1">
            <a:normAutofit/>
          </a:bodyPr>
          <a:lstStyle/>
          <a:p>
            <a:r>
              <a:rPr lang="en-US" altLang="zh-CN" sz="4000" dirty="0"/>
              <a:t>Thanks</a:t>
            </a:r>
            <a:endParaRPr lang="en-US" sz="4000" dirty="0"/>
          </a:p>
        </p:txBody>
      </p:sp>
      <p:sp>
        <p:nvSpPr>
          <p:cNvPr id="4" name="Text Placeholder 3">
            <a:extLst>
              <a:ext uri="{FF2B5EF4-FFF2-40B4-BE49-F238E27FC236}">
                <a16:creationId xmlns:a16="http://schemas.microsoft.com/office/drawing/2014/main" id="{59D9511E-A2A4-4351-B57B-F015EDF7BCAA}"/>
              </a:ext>
            </a:extLst>
          </p:cNvPr>
          <p:cNvSpPr>
            <a:spLocks noGrp="1"/>
          </p:cNvSpPr>
          <p:nvPr>
            <p:ph type="body" sz="half" idx="2"/>
          </p:nvPr>
        </p:nvSpPr>
        <p:spPr>
          <a:xfrm>
            <a:off x="993088" y="4352544"/>
            <a:ext cx="2668122" cy="1239894"/>
          </a:xfrm>
        </p:spPr>
        <p:txBody>
          <a:bodyPr vert="horz" lIns="91440" tIns="45720" rIns="91440" bIns="45720" rtlCol="0">
            <a:normAutofit/>
          </a:bodyPr>
          <a:lstStyle/>
          <a:p>
            <a:r>
              <a:rPr lang="zh-CN" altLang="en-US" sz="2800" dirty="0">
                <a:solidFill>
                  <a:schemeClr val="tx1">
                    <a:lumMod val="75000"/>
                    <a:lumOff val="25000"/>
                  </a:schemeClr>
                </a:solidFill>
              </a:rPr>
              <a:t>小程序 </a:t>
            </a:r>
            <a:r>
              <a:rPr lang="en-US" altLang="zh-CN" sz="2800" dirty="0">
                <a:solidFill>
                  <a:schemeClr val="tx1">
                    <a:lumMod val="75000"/>
                    <a:lumOff val="25000"/>
                  </a:schemeClr>
                </a:solidFill>
              </a:rPr>
              <a:t>3.2</a:t>
            </a:r>
            <a:endParaRPr lang="en-US" sz="2800" dirty="0">
              <a:solidFill>
                <a:schemeClr val="tx1">
                  <a:lumMod val="75000"/>
                  <a:lumOff val="25000"/>
                </a:schemeClr>
              </a:solidFill>
            </a:endParaRPr>
          </a:p>
        </p:txBody>
      </p:sp>
      <p:sp>
        <p:nvSpPr>
          <p:cNvPr id="11" name="Rectangle 10">
            <a:extLst>
              <a:ext uri="{FF2B5EF4-FFF2-40B4-BE49-F238E27FC236}">
                <a16:creationId xmlns:a16="http://schemas.microsoft.com/office/drawing/2014/main" id="{8D237431-C20D-4825-9D88-A42523128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59CF673-DCD2-4E2E-B542-558305A8D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7ADC62F8-A970-44B5-8BBE-0D733C8E9BE8}"/>
              </a:ext>
            </a:extLst>
          </p:cNvPr>
          <p:cNvPicPr>
            <a:picLocks noGrp="1" noChangeAspect="1"/>
          </p:cNvPicPr>
          <p:nvPr>
            <p:ph idx="1"/>
          </p:nvPr>
        </p:nvPicPr>
        <p:blipFill>
          <a:blip r:embed="rId2"/>
          <a:stretch>
            <a:fillRect/>
          </a:stretch>
        </p:blipFill>
        <p:spPr>
          <a:xfrm>
            <a:off x="5954268" y="1122807"/>
            <a:ext cx="4297680" cy="4297680"/>
          </a:xfrm>
          <a:prstGeom prst="rect">
            <a:avLst/>
          </a:prstGeom>
        </p:spPr>
      </p:pic>
    </p:spTree>
    <p:extLst>
      <p:ext uri="{BB962C8B-B14F-4D97-AF65-F5344CB8AC3E}">
        <p14:creationId xmlns:p14="http://schemas.microsoft.com/office/powerpoint/2010/main" val="2230744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23ECA13-0683-4504-832C-16B913962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5963"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FFD6A-D1E0-4D55-AE16-147BBE7211B2}"/>
              </a:ext>
            </a:extLst>
          </p:cNvPr>
          <p:cNvSpPr>
            <a:spLocks noGrp="1"/>
          </p:cNvSpPr>
          <p:nvPr>
            <p:ph type="title"/>
          </p:nvPr>
        </p:nvSpPr>
        <p:spPr>
          <a:xfrm>
            <a:off x="637889" y="2893470"/>
            <a:ext cx="2787467" cy="1071062"/>
          </a:xfrm>
        </p:spPr>
        <p:txBody>
          <a:bodyPr vert="horz" lIns="182880" tIns="182880" rIns="182880" bIns="182880" rtlCol="0" anchor="ctr">
            <a:normAutofit/>
          </a:bodyPr>
          <a:lstStyle/>
          <a:p>
            <a:r>
              <a:rPr lang="zh-CN" altLang="en-US" sz="2400" dirty="0">
                <a:solidFill>
                  <a:schemeClr val="tx1">
                    <a:lumMod val="85000"/>
                    <a:lumOff val="15000"/>
                  </a:schemeClr>
                </a:solidFill>
              </a:rPr>
              <a:t>小程序习题 </a:t>
            </a:r>
            <a:r>
              <a:rPr lang="en-US" altLang="zh-CN" sz="2400" dirty="0">
                <a:solidFill>
                  <a:schemeClr val="tx1">
                    <a:lumMod val="85000"/>
                    <a:lumOff val="15000"/>
                  </a:schemeClr>
                </a:solidFill>
              </a:rPr>
              <a:t>3.2</a:t>
            </a:r>
            <a:endParaRPr lang="en-US" sz="2400" dirty="0">
              <a:solidFill>
                <a:schemeClr val="tx1">
                  <a:lumMod val="85000"/>
                  <a:lumOff val="15000"/>
                </a:schemeClr>
              </a:solidFill>
            </a:endParaRPr>
          </a:p>
        </p:txBody>
      </p:sp>
      <p:sp>
        <p:nvSpPr>
          <p:cNvPr id="13" name="Rectangle 12">
            <a:extLst>
              <a:ext uri="{FF2B5EF4-FFF2-40B4-BE49-F238E27FC236}">
                <a16:creationId xmlns:a16="http://schemas.microsoft.com/office/drawing/2014/main" id="{195FD4C0-669C-4A18-B817-741931AA0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4519" y="640080"/>
            <a:ext cx="6847401"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DFD65-2024-431D-B707-1F4B55972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80008" y="806357"/>
            <a:ext cx="6508844"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EFD1276F-71BD-4B8D-B0BC-0FEB45FFA544}"/>
              </a:ext>
            </a:extLst>
          </p:cNvPr>
          <p:cNvPicPr>
            <a:picLocks noGrp="1" noChangeAspect="1"/>
          </p:cNvPicPr>
          <p:nvPr>
            <p:ph idx="1"/>
          </p:nvPr>
        </p:nvPicPr>
        <p:blipFill>
          <a:blip r:embed="rId2"/>
          <a:stretch>
            <a:fillRect/>
          </a:stretch>
        </p:blipFill>
        <p:spPr>
          <a:xfrm>
            <a:off x="5853483" y="970949"/>
            <a:ext cx="4599432" cy="4599432"/>
          </a:xfrm>
          <a:prstGeom prst="rect">
            <a:avLst/>
          </a:prstGeom>
        </p:spPr>
      </p:pic>
    </p:spTree>
    <p:extLst>
      <p:ext uri="{BB962C8B-B14F-4D97-AF65-F5344CB8AC3E}">
        <p14:creationId xmlns:p14="http://schemas.microsoft.com/office/powerpoint/2010/main" val="1924226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57973-2E95-4A19-90C5-AE4A65A4DD30}"/>
              </a:ext>
            </a:extLst>
          </p:cNvPr>
          <p:cNvSpPr>
            <a:spLocks noGrp="1"/>
          </p:cNvSpPr>
          <p:nvPr>
            <p:ph type="title"/>
          </p:nvPr>
        </p:nvSpPr>
        <p:spPr/>
        <p:txBody>
          <a:bodyPr/>
          <a:lstStyle/>
          <a:p>
            <a:r>
              <a:rPr lang="en-US" altLang="zh-CN" dirty="0"/>
              <a:t>3.2 </a:t>
            </a:r>
            <a:r>
              <a:rPr lang="zh-CN" altLang="en-US" dirty="0"/>
              <a:t>继承</a:t>
            </a:r>
            <a:endParaRPr lang="en-US" dirty="0"/>
          </a:p>
        </p:txBody>
      </p:sp>
      <p:sp>
        <p:nvSpPr>
          <p:cNvPr id="3" name="Text Placeholder 2">
            <a:extLst>
              <a:ext uri="{FF2B5EF4-FFF2-40B4-BE49-F238E27FC236}">
                <a16:creationId xmlns:a16="http://schemas.microsoft.com/office/drawing/2014/main" id="{6FFBE26C-2369-4A4D-8406-5B076C77A29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21542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E516B-3A4C-488E-B188-7DA03BC44DB9}"/>
              </a:ext>
            </a:extLst>
          </p:cNvPr>
          <p:cNvSpPr>
            <a:spLocks noGrp="1"/>
          </p:cNvSpPr>
          <p:nvPr>
            <p:ph type="title"/>
          </p:nvPr>
        </p:nvSpPr>
        <p:spPr/>
        <p:txBody>
          <a:bodyPr/>
          <a:lstStyle/>
          <a:p>
            <a:r>
              <a:rPr lang="zh-CN" altLang="en-US" dirty="0"/>
              <a:t>继承</a:t>
            </a:r>
            <a:endParaRPr lang="en-US" dirty="0"/>
          </a:p>
        </p:txBody>
      </p:sp>
      <p:sp>
        <p:nvSpPr>
          <p:cNvPr id="3" name="Content Placeholder 2">
            <a:extLst>
              <a:ext uri="{FF2B5EF4-FFF2-40B4-BE49-F238E27FC236}">
                <a16:creationId xmlns:a16="http://schemas.microsoft.com/office/drawing/2014/main" id="{C29636B3-7A4E-4C67-8F62-3EE5DEC63459}"/>
              </a:ext>
            </a:extLst>
          </p:cNvPr>
          <p:cNvSpPr>
            <a:spLocks noGrp="1"/>
          </p:cNvSpPr>
          <p:nvPr>
            <p:ph idx="1"/>
          </p:nvPr>
        </p:nvSpPr>
        <p:spPr/>
        <p:txBody>
          <a:bodyPr/>
          <a:lstStyle/>
          <a:p>
            <a:r>
              <a:rPr lang="zh-CN" altLang="en-US" dirty="0"/>
              <a:t>一个类可以继承另一个类，从而对原有类进行扩展和自定义</a:t>
            </a:r>
            <a:endParaRPr lang="en-US" altLang="zh-CN" dirty="0"/>
          </a:p>
          <a:p>
            <a:r>
              <a:rPr lang="zh-CN" altLang="en-US" dirty="0"/>
              <a:t>可以叫做子类和父类</a:t>
            </a:r>
            <a:endParaRPr lang="en-US" altLang="zh-CN" dirty="0"/>
          </a:p>
          <a:p>
            <a:r>
              <a:rPr lang="zh-CN" altLang="en-US" dirty="0"/>
              <a:t>继承的类让你可以重用被继承类的功能</a:t>
            </a:r>
            <a:endParaRPr lang="en-US" altLang="zh-CN" dirty="0"/>
          </a:p>
          <a:p>
            <a:r>
              <a:rPr lang="en-US" altLang="zh-CN" dirty="0"/>
              <a:t>C#</a:t>
            </a:r>
            <a:r>
              <a:rPr lang="zh-CN" altLang="en-US" dirty="0"/>
              <a:t>里，一个类只能继承于一个类，但是这个类却可以被多个类继承</a:t>
            </a:r>
            <a:endParaRPr lang="en-US" dirty="0"/>
          </a:p>
        </p:txBody>
      </p:sp>
    </p:spTree>
    <p:extLst>
      <p:ext uri="{BB962C8B-B14F-4D97-AF65-F5344CB8AC3E}">
        <p14:creationId xmlns:p14="http://schemas.microsoft.com/office/powerpoint/2010/main" val="1330599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ED38-B849-4C5A-B8DA-F859F50A1E53}"/>
              </a:ext>
            </a:extLst>
          </p:cNvPr>
          <p:cNvSpPr>
            <a:spLocks noGrp="1"/>
          </p:cNvSpPr>
          <p:nvPr>
            <p:ph type="title"/>
          </p:nvPr>
        </p:nvSpPr>
        <p:spPr/>
        <p:txBody>
          <a:bodyPr/>
          <a:lstStyle/>
          <a:p>
            <a:r>
              <a:rPr lang="zh-CN" altLang="en-US" dirty="0"/>
              <a:t>继承</a:t>
            </a:r>
            <a:endParaRPr lang="en-US" dirty="0"/>
          </a:p>
        </p:txBody>
      </p:sp>
      <p:pic>
        <p:nvPicPr>
          <p:cNvPr id="4" name="Content Placeholder 3">
            <a:extLst>
              <a:ext uri="{FF2B5EF4-FFF2-40B4-BE49-F238E27FC236}">
                <a16:creationId xmlns:a16="http://schemas.microsoft.com/office/drawing/2014/main" id="{64DA33AD-51C0-4ABB-B3EE-04CB059DD06D}"/>
              </a:ext>
            </a:extLst>
          </p:cNvPr>
          <p:cNvPicPr>
            <a:picLocks noGrp="1" noChangeAspect="1"/>
          </p:cNvPicPr>
          <p:nvPr>
            <p:ph idx="1"/>
          </p:nvPr>
        </p:nvPicPr>
        <p:blipFill>
          <a:blip r:embed="rId2"/>
          <a:stretch>
            <a:fillRect/>
          </a:stretch>
        </p:blipFill>
        <p:spPr>
          <a:xfrm>
            <a:off x="2231136" y="2589392"/>
            <a:ext cx="2080042" cy="956418"/>
          </a:xfrm>
          <a:prstGeom prst="rect">
            <a:avLst/>
          </a:prstGeom>
        </p:spPr>
      </p:pic>
      <p:pic>
        <p:nvPicPr>
          <p:cNvPr id="5" name="Picture 4">
            <a:extLst>
              <a:ext uri="{FF2B5EF4-FFF2-40B4-BE49-F238E27FC236}">
                <a16:creationId xmlns:a16="http://schemas.microsoft.com/office/drawing/2014/main" id="{B4F2D225-E142-4A89-BA0B-DE3CC5D45B7E}"/>
              </a:ext>
            </a:extLst>
          </p:cNvPr>
          <p:cNvPicPr>
            <a:picLocks noChangeAspect="1"/>
          </p:cNvPicPr>
          <p:nvPr/>
        </p:nvPicPr>
        <p:blipFill>
          <a:blip r:embed="rId3"/>
          <a:stretch>
            <a:fillRect/>
          </a:stretch>
        </p:blipFill>
        <p:spPr>
          <a:xfrm>
            <a:off x="2231136" y="3981790"/>
            <a:ext cx="2706273" cy="2216055"/>
          </a:xfrm>
          <a:prstGeom prst="rect">
            <a:avLst/>
          </a:prstGeom>
        </p:spPr>
      </p:pic>
      <p:pic>
        <p:nvPicPr>
          <p:cNvPr id="6" name="Picture 5">
            <a:extLst>
              <a:ext uri="{FF2B5EF4-FFF2-40B4-BE49-F238E27FC236}">
                <a16:creationId xmlns:a16="http://schemas.microsoft.com/office/drawing/2014/main" id="{F2100840-B99D-4B4B-BE8A-62513EFBDE1F}"/>
              </a:ext>
            </a:extLst>
          </p:cNvPr>
          <p:cNvPicPr>
            <a:picLocks noChangeAspect="1"/>
          </p:cNvPicPr>
          <p:nvPr/>
        </p:nvPicPr>
        <p:blipFill>
          <a:blip r:embed="rId4"/>
          <a:stretch>
            <a:fillRect/>
          </a:stretch>
        </p:blipFill>
        <p:spPr>
          <a:xfrm>
            <a:off x="5393093" y="2931162"/>
            <a:ext cx="4961243" cy="2741369"/>
          </a:xfrm>
          <a:prstGeom prst="rect">
            <a:avLst/>
          </a:prstGeom>
        </p:spPr>
      </p:pic>
    </p:spTree>
    <p:extLst>
      <p:ext uri="{BB962C8B-B14F-4D97-AF65-F5344CB8AC3E}">
        <p14:creationId xmlns:p14="http://schemas.microsoft.com/office/powerpoint/2010/main" val="2172620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10C2-6111-4CFB-84CD-4CF8D0CA6921}"/>
              </a:ext>
            </a:extLst>
          </p:cNvPr>
          <p:cNvSpPr>
            <a:spLocks noGrp="1"/>
          </p:cNvSpPr>
          <p:nvPr>
            <p:ph type="title"/>
          </p:nvPr>
        </p:nvSpPr>
        <p:spPr/>
        <p:txBody>
          <a:bodyPr/>
          <a:lstStyle/>
          <a:p>
            <a:r>
              <a:rPr lang="zh-CN" altLang="en-US" dirty="0"/>
              <a:t>多态</a:t>
            </a:r>
            <a:endParaRPr lang="en-US" dirty="0"/>
          </a:p>
        </p:txBody>
      </p:sp>
      <p:sp>
        <p:nvSpPr>
          <p:cNvPr id="3" name="Content Placeholder 2">
            <a:extLst>
              <a:ext uri="{FF2B5EF4-FFF2-40B4-BE49-F238E27FC236}">
                <a16:creationId xmlns:a16="http://schemas.microsoft.com/office/drawing/2014/main" id="{3226E066-EE02-4793-8924-03B7AE3A0F5D}"/>
              </a:ext>
            </a:extLst>
          </p:cNvPr>
          <p:cNvSpPr>
            <a:spLocks noGrp="1"/>
          </p:cNvSpPr>
          <p:nvPr>
            <p:ph idx="1"/>
          </p:nvPr>
        </p:nvSpPr>
        <p:spPr/>
        <p:txBody>
          <a:bodyPr/>
          <a:lstStyle/>
          <a:p>
            <a:r>
              <a:rPr lang="zh-CN" altLang="en-US" dirty="0"/>
              <a:t>引用是多态的，类型为</a:t>
            </a:r>
            <a:r>
              <a:rPr lang="en-US" altLang="zh-CN" dirty="0"/>
              <a:t>x</a:t>
            </a:r>
            <a:r>
              <a:rPr lang="zh-CN" altLang="en-US" dirty="0"/>
              <a:t>的变量可以引用其子类的对象</a:t>
            </a:r>
            <a:endParaRPr lang="en-US" altLang="zh-CN" dirty="0"/>
          </a:p>
          <a:p>
            <a:endParaRPr lang="en-US" altLang="zh-CN" dirty="0"/>
          </a:p>
          <a:p>
            <a:endParaRPr lang="en-US" altLang="zh-CN" dirty="0"/>
          </a:p>
          <a:p>
            <a:endParaRPr lang="en-US" altLang="zh-CN" dirty="0"/>
          </a:p>
          <a:p>
            <a:endParaRPr lang="en-US" altLang="zh-CN" dirty="0"/>
          </a:p>
          <a:p>
            <a:r>
              <a:rPr lang="zh-CN" altLang="en-US" dirty="0"/>
              <a:t>因为子类具有父类的全部功能特性，所以参数可以是子类</a:t>
            </a:r>
            <a:endParaRPr lang="en-US" altLang="zh-CN" dirty="0"/>
          </a:p>
          <a:p>
            <a:endParaRPr lang="en-US" dirty="0"/>
          </a:p>
        </p:txBody>
      </p:sp>
      <p:pic>
        <p:nvPicPr>
          <p:cNvPr id="5" name="Picture 4">
            <a:extLst>
              <a:ext uri="{FF2B5EF4-FFF2-40B4-BE49-F238E27FC236}">
                <a16:creationId xmlns:a16="http://schemas.microsoft.com/office/drawing/2014/main" id="{14A4D20E-BEE1-4C30-9BFF-5117BF6E63B4}"/>
              </a:ext>
            </a:extLst>
          </p:cNvPr>
          <p:cNvPicPr>
            <a:picLocks noChangeAspect="1"/>
          </p:cNvPicPr>
          <p:nvPr/>
        </p:nvPicPr>
        <p:blipFill>
          <a:blip r:embed="rId2"/>
          <a:stretch>
            <a:fillRect/>
          </a:stretch>
        </p:blipFill>
        <p:spPr>
          <a:xfrm>
            <a:off x="2231136" y="3409919"/>
            <a:ext cx="3743912" cy="953109"/>
          </a:xfrm>
          <a:prstGeom prst="rect">
            <a:avLst/>
          </a:prstGeom>
        </p:spPr>
      </p:pic>
      <p:pic>
        <p:nvPicPr>
          <p:cNvPr id="6" name="Picture 5">
            <a:extLst>
              <a:ext uri="{FF2B5EF4-FFF2-40B4-BE49-F238E27FC236}">
                <a16:creationId xmlns:a16="http://schemas.microsoft.com/office/drawing/2014/main" id="{94D921A7-DAD6-4732-A0FD-0E7E08E4782E}"/>
              </a:ext>
            </a:extLst>
          </p:cNvPr>
          <p:cNvPicPr>
            <a:picLocks noChangeAspect="1"/>
          </p:cNvPicPr>
          <p:nvPr/>
        </p:nvPicPr>
        <p:blipFill>
          <a:blip r:embed="rId3"/>
          <a:stretch>
            <a:fillRect/>
          </a:stretch>
        </p:blipFill>
        <p:spPr>
          <a:xfrm>
            <a:off x="6198637" y="3155987"/>
            <a:ext cx="3487717" cy="1460974"/>
          </a:xfrm>
          <a:prstGeom prst="rect">
            <a:avLst/>
          </a:prstGeom>
        </p:spPr>
      </p:pic>
    </p:spTree>
    <p:extLst>
      <p:ext uri="{BB962C8B-B14F-4D97-AF65-F5344CB8AC3E}">
        <p14:creationId xmlns:p14="http://schemas.microsoft.com/office/powerpoint/2010/main" val="360751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725DD-2477-412B-B2BE-0EA8CE0EEE4D}"/>
              </a:ext>
            </a:extLst>
          </p:cNvPr>
          <p:cNvSpPr>
            <a:spLocks noGrp="1"/>
          </p:cNvSpPr>
          <p:nvPr>
            <p:ph type="title"/>
          </p:nvPr>
        </p:nvSpPr>
        <p:spPr/>
        <p:txBody>
          <a:bodyPr/>
          <a:lstStyle/>
          <a:p>
            <a:r>
              <a:rPr lang="zh-CN" altLang="en-US" dirty="0"/>
              <a:t>多态</a:t>
            </a:r>
            <a:endParaRPr lang="en-US" dirty="0"/>
          </a:p>
        </p:txBody>
      </p:sp>
      <p:sp>
        <p:nvSpPr>
          <p:cNvPr id="5" name="Content Placeholder 4">
            <a:extLst>
              <a:ext uri="{FF2B5EF4-FFF2-40B4-BE49-F238E27FC236}">
                <a16:creationId xmlns:a16="http://schemas.microsoft.com/office/drawing/2014/main" id="{B497F08F-38E9-4699-9D58-EFE00B06C898}"/>
              </a:ext>
            </a:extLst>
          </p:cNvPr>
          <p:cNvSpPr>
            <a:spLocks noGrp="1"/>
          </p:cNvSpPr>
          <p:nvPr>
            <p:ph idx="1"/>
          </p:nvPr>
        </p:nvSpPr>
        <p:spPr/>
        <p:txBody>
          <a:bodyPr/>
          <a:lstStyle/>
          <a:p>
            <a:r>
              <a:rPr lang="zh-CN" altLang="en-US" dirty="0"/>
              <a:t>反过来则不行</a:t>
            </a:r>
            <a:endParaRPr lang="en-US" dirty="0"/>
          </a:p>
        </p:txBody>
      </p:sp>
      <p:pic>
        <p:nvPicPr>
          <p:cNvPr id="6" name="Content Placeholder 3">
            <a:extLst>
              <a:ext uri="{FF2B5EF4-FFF2-40B4-BE49-F238E27FC236}">
                <a16:creationId xmlns:a16="http://schemas.microsoft.com/office/drawing/2014/main" id="{302F122A-6D08-40F7-8814-22DD32222F13}"/>
              </a:ext>
            </a:extLst>
          </p:cNvPr>
          <p:cNvPicPr>
            <a:picLocks noChangeAspect="1"/>
          </p:cNvPicPr>
          <p:nvPr/>
        </p:nvPicPr>
        <p:blipFill>
          <a:blip r:embed="rId2"/>
          <a:stretch>
            <a:fillRect/>
          </a:stretch>
        </p:blipFill>
        <p:spPr>
          <a:xfrm>
            <a:off x="2230438" y="3368344"/>
            <a:ext cx="7731125" cy="1642137"/>
          </a:xfrm>
          <a:prstGeom prst="rect">
            <a:avLst/>
          </a:prstGeom>
        </p:spPr>
      </p:pic>
    </p:spTree>
    <p:extLst>
      <p:ext uri="{BB962C8B-B14F-4D97-AF65-F5344CB8AC3E}">
        <p14:creationId xmlns:p14="http://schemas.microsoft.com/office/powerpoint/2010/main" val="3265830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B844E-7F00-4A71-BC8A-E10DBB604A05}"/>
              </a:ext>
            </a:extLst>
          </p:cNvPr>
          <p:cNvSpPr>
            <a:spLocks noGrp="1"/>
          </p:cNvSpPr>
          <p:nvPr>
            <p:ph type="title"/>
          </p:nvPr>
        </p:nvSpPr>
        <p:spPr/>
        <p:txBody>
          <a:bodyPr/>
          <a:lstStyle/>
          <a:p>
            <a:r>
              <a:rPr lang="zh-CN" altLang="en-US" dirty="0"/>
              <a:t>引用转换</a:t>
            </a:r>
            <a:endParaRPr lang="en-US" dirty="0"/>
          </a:p>
        </p:txBody>
      </p:sp>
      <p:sp>
        <p:nvSpPr>
          <p:cNvPr id="3" name="Content Placeholder 2">
            <a:extLst>
              <a:ext uri="{FF2B5EF4-FFF2-40B4-BE49-F238E27FC236}">
                <a16:creationId xmlns:a16="http://schemas.microsoft.com/office/drawing/2014/main" id="{710A3A96-08D0-4269-8468-BA7BF41D8E79}"/>
              </a:ext>
            </a:extLst>
          </p:cNvPr>
          <p:cNvSpPr>
            <a:spLocks noGrp="1"/>
          </p:cNvSpPr>
          <p:nvPr>
            <p:ph idx="1"/>
          </p:nvPr>
        </p:nvSpPr>
        <p:spPr/>
        <p:txBody>
          <a:bodyPr/>
          <a:lstStyle/>
          <a:p>
            <a:r>
              <a:rPr lang="zh-CN" altLang="en-US" dirty="0"/>
              <a:t>一个对象的引用可以隐式的转换到其父类的引用（向上转换）</a:t>
            </a:r>
            <a:endParaRPr lang="en-US" altLang="zh-CN" dirty="0"/>
          </a:p>
          <a:p>
            <a:r>
              <a:rPr lang="zh-CN" altLang="en-US" dirty="0"/>
              <a:t>想转换到子类的引用则需要显式转换（向下转换）</a:t>
            </a:r>
            <a:endParaRPr lang="en-US" altLang="zh-CN" dirty="0"/>
          </a:p>
          <a:p>
            <a:r>
              <a:rPr lang="zh-CN" altLang="en-US" dirty="0"/>
              <a:t>引用转换：创建了一个新的引用，它也指向同一个对象</a:t>
            </a:r>
            <a:endParaRPr lang="en-US" dirty="0"/>
          </a:p>
        </p:txBody>
      </p:sp>
    </p:spTree>
    <p:extLst>
      <p:ext uri="{BB962C8B-B14F-4D97-AF65-F5344CB8AC3E}">
        <p14:creationId xmlns:p14="http://schemas.microsoft.com/office/powerpoint/2010/main" val="367479600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otalTime>185</TotalTime>
  <Words>806</Words>
  <Application>Microsoft Office PowerPoint</Application>
  <PresentationFormat>Widescreen</PresentationFormat>
  <Paragraphs>69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华文中宋</vt:lpstr>
      <vt:lpstr>Arial</vt:lpstr>
      <vt:lpstr>Gill Sans MT</vt:lpstr>
      <vt:lpstr>Parcel</vt:lpstr>
      <vt:lpstr>真会C#？- C3创建类型</vt:lpstr>
      <vt:lpstr>公众号</vt:lpstr>
      <vt:lpstr>小程序习题 3.2</vt:lpstr>
      <vt:lpstr>3.2 继承</vt:lpstr>
      <vt:lpstr>继承</vt:lpstr>
      <vt:lpstr>继承</vt:lpstr>
      <vt:lpstr>多态</vt:lpstr>
      <vt:lpstr>多态</vt:lpstr>
      <vt:lpstr>引用转换</vt:lpstr>
      <vt:lpstr>向上转换</vt:lpstr>
      <vt:lpstr>向上转换</vt:lpstr>
      <vt:lpstr>向下转换</vt:lpstr>
      <vt:lpstr>向下转换</vt:lpstr>
      <vt:lpstr>as 操作符</vt:lpstr>
      <vt:lpstr>AS 操作符</vt:lpstr>
      <vt:lpstr>is 操作符</vt:lpstr>
      <vt:lpstr>is 操作符和模式变量</vt:lpstr>
      <vt:lpstr>is 操作符和模式变量</vt:lpstr>
      <vt:lpstr>virtual函数成员</vt:lpstr>
      <vt:lpstr>override 重写</vt:lpstr>
      <vt:lpstr>override</vt:lpstr>
      <vt:lpstr>注意</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真会C#？- C3创建类型</dc:title>
  <dc:creator>Xu Yang</dc:creator>
  <cp:lastModifiedBy>Yang Xu</cp:lastModifiedBy>
  <cp:revision>61</cp:revision>
  <dcterms:created xsi:type="dcterms:W3CDTF">2019-06-05T07:16:41Z</dcterms:created>
  <dcterms:modified xsi:type="dcterms:W3CDTF">2019-06-10T11:13:02Z</dcterms:modified>
</cp:coreProperties>
</file>