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77" r:id="rId6"/>
    <p:sldId id="278" r:id="rId7"/>
    <p:sldId id="279" r:id="rId8"/>
    <p:sldId id="281" r:id="rId9"/>
    <p:sldId id="282" r:id="rId10"/>
    <p:sldId id="283"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Yang" initials="XY" lastIdx="2" clrIdx="0">
    <p:extLst>
      <p:ext uri="{19B8F6BF-5375-455C-9EA6-DF929625EA0E}">
        <p15:presenceInfo xmlns:p15="http://schemas.microsoft.com/office/powerpoint/2012/main" userId="Xu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7/9/2019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7/9/2019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7/9/2019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E0E-4790-46F9-A1FB-4F63B88827BD}"/>
              </a:ext>
            </a:extLst>
          </p:cNvPr>
          <p:cNvSpPr>
            <a:spLocks noGrp="1"/>
          </p:cNvSpPr>
          <p:nvPr>
            <p:ph type="ctrTitle"/>
          </p:nvPr>
        </p:nvSpPr>
        <p:spPr/>
        <p:txBody>
          <a:bodyPr/>
          <a:lstStyle/>
          <a:p>
            <a:r>
              <a:rPr lang="zh-CN" altLang="en-US" dirty="0"/>
              <a:t>真会</a:t>
            </a:r>
            <a:r>
              <a:rPr lang="en-US" altLang="zh-CN" dirty="0"/>
              <a:t>C#</a:t>
            </a:r>
            <a:r>
              <a:rPr lang="zh-CN" altLang="en-US" dirty="0"/>
              <a:t>？</a:t>
            </a:r>
            <a:r>
              <a:rPr lang="en-US" altLang="zh-CN" dirty="0"/>
              <a:t>- </a:t>
            </a:r>
            <a:r>
              <a:rPr lang="zh-CN" altLang="en-US"/>
              <a:t>泛型</a:t>
            </a:r>
            <a:endParaRPr lang="en-US" dirty="0"/>
          </a:p>
        </p:txBody>
      </p:sp>
      <p:sp>
        <p:nvSpPr>
          <p:cNvPr id="3" name="Subtitle 2">
            <a:extLst>
              <a:ext uri="{FF2B5EF4-FFF2-40B4-BE49-F238E27FC236}">
                <a16:creationId xmlns:a16="http://schemas.microsoft.com/office/drawing/2014/main" id="{0FDA53E7-67B6-4AC2-BFFB-B17F8A2BA72D}"/>
              </a:ext>
            </a:extLst>
          </p:cNvPr>
          <p:cNvSpPr>
            <a:spLocks noGrp="1"/>
          </p:cNvSpPr>
          <p:nvPr>
            <p:ph type="subTitle" idx="1"/>
          </p:nvPr>
        </p:nvSpPr>
        <p:spPr/>
        <p:txBody>
          <a:bodyPr/>
          <a:lstStyle/>
          <a:p>
            <a:pPr algn="l"/>
            <a:r>
              <a:rPr lang="zh-CN" altLang="en-US" dirty="0"/>
              <a:t>            </a:t>
            </a:r>
            <a:endParaRPr lang="en-US" dirty="0"/>
          </a:p>
        </p:txBody>
      </p:sp>
      <p:pic>
        <p:nvPicPr>
          <p:cNvPr id="5" name="Picture 4">
            <a:extLst>
              <a:ext uri="{FF2B5EF4-FFF2-40B4-BE49-F238E27FC236}">
                <a16:creationId xmlns:a16="http://schemas.microsoft.com/office/drawing/2014/main" id="{BD4C9BA4-0323-46D1-9037-A2441275311B}"/>
              </a:ext>
            </a:extLst>
          </p:cNvPr>
          <p:cNvPicPr>
            <a:picLocks noChangeAspect="1"/>
          </p:cNvPicPr>
          <p:nvPr/>
        </p:nvPicPr>
        <p:blipFill>
          <a:blip r:embed="rId2"/>
          <a:stretch>
            <a:fillRect/>
          </a:stretch>
        </p:blipFill>
        <p:spPr>
          <a:xfrm rot="10800000" flipV="1">
            <a:off x="5686185" y="4352544"/>
            <a:ext cx="920823" cy="920823"/>
          </a:xfrm>
          <a:prstGeom prst="rect">
            <a:avLst/>
          </a:prstGeom>
        </p:spPr>
      </p:pic>
      <p:pic>
        <p:nvPicPr>
          <p:cNvPr id="7" name="Picture 6">
            <a:extLst>
              <a:ext uri="{FF2B5EF4-FFF2-40B4-BE49-F238E27FC236}">
                <a16:creationId xmlns:a16="http://schemas.microsoft.com/office/drawing/2014/main" id="{67F61265-D454-4D49-8525-B58AFC0A9502}"/>
              </a:ext>
            </a:extLst>
          </p:cNvPr>
          <p:cNvPicPr>
            <a:picLocks noChangeAspect="1"/>
          </p:cNvPicPr>
          <p:nvPr/>
        </p:nvPicPr>
        <p:blipFill>
          <a:blip r:embed="rId3"/>
          <a:stretch>
            <a:fillRect/>
          </a:stretch>
        </p:blipFill>
        <p:spPr>
          <a:xfrm>
            <a:off x="6607008" y="4352544"/>
            <a:ext cx="2289053" cy="923546"/>
          </a:xfrm>
          <a:prstGeom prst="rect">
            <a:avLst/>
          </a:prstGeom>
        </p:spPr>
      </p:pic>
      <p:pic>
        <p:nvPicPr>
          <p:cNvPr id="9" name="Picture 8">
            <a:extLst>
              <a:ext uri="{FF2B5EF4-FFF2-40B4-BE49-F238E27FC236}">
                <a16:creationId xmlns:a16="http://schemas.microsoft.com/office/drawing/2014/main" id="{2B493362-D86A-43A9-933A-A12092E2519A}"/>
              </a:ext>
            </a:extLst>
          </p:cNvPr>
          <p:cNvPicPr>
            <a:picLocks noChangeAspect="1"/>
          </p:cNvPicPr>
          <p:nvPr/>
        </p:nvPicPr>
        <p:blipFill>
          <a:blip r:embed="rId4"/>
          <a:stretch>
            <a:fillRect/>
          </a:stretch>
        </p:blipFill>
        <p:spPr>
          <a:xfrm>
            <a:off x="3623873" y="4352544"/>
            <a:ext cx="1133633" cy="1038370"/>
          </a:xfrm>
          <a:prstGeom prst="rect">
            <a:avLst/>
          </a:prstGeom>
        </p:spPr>
      </p:pic>
    </p:spTree>
    <p:extLst>
      <p:ext uri="{BB962C8B-B14F-4D97-AF65-F5344CB8AC3E}">
        <p14:creationId xmlns:p14="http://schemas.microsoft.com/office/powerpoint/2010/main" val="28060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E8-0EDF-4995-9581-97AFB4926B41}"/>
              </a:ext>
            </a:extLst>
          </p:cNvPr>
          <p:cNvSpPr>
            <a:spLocks noGrp="1"/>
          </p:cNvSpPr>
          <p:nvPr>
            <p:ph type="title"/>
          </p:nvPr>
        </p:nvSpPr>
        <p:spPr/>
        <p:txBody>
          <a:bodyPr/>
          <a:lstStyle/>
          <a:p>
            <a:r>
              <a:rPr lang="zh-CN" altLang="en-US" dirty="0"/>
              <a:t>还有一点</a:t>
            </a:r>
            <a:endParaRPr lang="en-US" dirty="0"/>
          </a:p>
        </p:txBody>
      </p:sp>
      <p:sp>
        <p:nvSpPr>
          <p:cNvPr id="3" name="Content Placeholder 2">
            <a:extLst>
              <a:ext uri="{FF2B5EF4-FFF2-40B4-BE49-F238E27FC236}">
                <a16:creationId xmlns:a16="http://schemas.microsoft.com/office/drawing/2014/main" id="{14D7EB4B-129D-45C2-8F05-85A7B3896A37}"/>
              </a:ext>
            </a:extLst>
          </p:cNvPr>
          <p:cNvSpPr>
            <a:spLocks noGrp="1"/>
          </p:cNvSpPr>
          <p:nvPr>
            <p:ph idx="1"/>
          </p:nvPr>
        </p:nvSpPr>
        <p:spPr/>
        <p:txBody>
          <a:bodyPr/>
          <a:lstStyle/>
          <a:p>
            <a:r>
              <a:rPr lang="en-US" altLang="zh-CN" dirty="0"/>
              <a:t>C#</a:t>
            </a:r>
            <a:r>
              <a:rPr lang="zh-CN" altLang="en-US" dirty="0"/>
              <a:t>的泛型，生产类型（例如</a:t>
            </a:r>
            <a:r>
              <a:rPr lang="en-US" altLang="zh-CN" dirty="0"/>
              <a:t>List&lt;T&gt;</a:t>
            </a:r>
            <a:r>
              <a:rPr lang="zh-CN" altLang="en-US" dirty="0"/>
              <a:t>）可以被编译到</a:t>
            </a:r>
            <a:r>
              <a:rPr lang="en-US" altLang="zh-CN" dirty="0" err="1"/>
              <a:t>dll</a:t>
            </a:r>
            <a:r>
              <a:rPr lang="zh-CN" altLang="en-US" dirty="0"/>
              <a:t>里。这是因为这种在生产者和产制封闭类型的消费者之间的合成是发生在运行时的。</a:t>
            </a:r>
            <a:endParaRPr lang="en-US" dirty="0"/>
          </a:p>
        </p:txBody>
      </p:sp>
    </p:spTree>
    <p:extLst>
      <p:ext uri="{BB962C8B-B14F-4D97-AF65-F5344CB8AC3E}">
        <p14:creationId xmlns:p14="http://schemas.microsoft.com/office/powerpoint/2010/main" val="307154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E5A3-5B52-412F-AA9F-8211189A4FB1}"/>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ltLang="zh-CN" sz="4000" dirty="0"/>
              <a:t>Thanks</a:t>
            </a:r>
            <a:endParaRPr lang="en-US" sz="4000" dirty="0"/>
          </a:p>
        </p:txBody>
      </p:sp>
      <p:sp>
        <p:nvSpPr>
          <p:cNvPr id="4" name="Text Placeholder 3">
            <a:extLst>
              <a:ext uri="{FF2B5EF4-FFF2-40B4-BE49-F238E27FC236}">
                <a16:creationId xmlns:a16="http://schemas.microsoft.com/office/drawing/2014/main" id="{59D9511E-A2A4-4351-B57B-F015EDF7BCAA}"/>
              </a:ext>
            </a:extLst>
          </p:cNvPr>
          <p:cNvSpPr>
            <a:spLocks noGrp="1"/>
          </p:cNvSpPr>
          <p:nvPr>
            <p:ph type="body" sz="half" idx="2"/>
          </p:nvPr>
        </p:nvSpPr>
        <p:spPr>
          <a:xfrm>
            <a:off x="993088" y="4352544"/>
            <a:ext cx="2668122" cy="1239894"/>
          </a:xfrm>
        </p:spPr>
        <p:txBody>
          <a:bodyPr vert="horz" lIns="91440" tIns="45720" rIns="91440" bIns="45720" rtlCol="0">
            <a:normAutofit/>
          </a:bodyPr>
          <a:lstStyle/>
          <a:p>
            <a:r>
              <a:rPr lang="zh-CN" altLang="en-US" sz="2800" dirty="0">
                <a:solidFill>
                  <a:schemeClr val="tx1">
                    <a:lumMod val="75000"/>
                    <a:lumOff val="25000"/>
                  </a:schemeClr>
                </a:solidFill>
              </a:rPr>
              <a:t>小程序 </a:t>
            </a:r>
            <a:r>
              <a:rPr lang="en-US" altLang="zh-CN" sz="2800" dirty="0">
                <a:solidFill>
                  <a:schemeClr val="tx1">
                    <a:lumMod val="75000"/>
                    <a:lumOff val="25000"/>
                  </a:schemeClr>
                </a:solidFill>
              </a:rPr>
              <a:t>3.7</a:t>
            </a:r>
            <a:endParaRPr lang="en-US" sz="28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ADC62F8-A970-44B5-8BBE-0D733C8E9BE8}"/>
              </a:ext>
            </a:extLst>
          </p:cNvPr>
          <p:cNvPicPr>
            <a:picLocks noGrp="1" noChangeAspect="1"/>
          </p:cNvPicPr>
          <p:nvPr>
            <p:ph idx="1"/>
          </p:nvPr>
        </p:nvPicPr>
        <p:blipFill>
          <a:blip r:embed="rId2"/>
          <a:stretch>
            <a:fillRect/>
          </a:stretch>
        </p:blipFill>
        <p:spPr>
          <a:xfrm>
            <a:off x="5954268" y="1122807"/>
            <a:ext cx="4297680" cy="4297680"/>
          </a:xfrm>
          <a:prstGeom prst="rect">
            <a:avLst/>
          </a:prstGeom>
        </p:spPr>
      </p:pic>
    </p:spTree>
    <p:extLst>
      <p:ext uri="{BB962C8B-B14F-4D97-AF65-F5344CB8AC3E}">
        <p14:creationId xmlns:p14="http://schemas.microsoft.com/office/powerpoint/2010/main" val="223074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0A088-610B-4A59-9D15-E261F8560D01}"/>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a:solidFill>
                  <a:schemeClr val="tx1">
                    <a:lumMod val="85000"/>
                    <a:lumOff val="15000"/>
                  </a:schemeClr>
                </a:solidFill>
              </a:rPr>
              <a:t>公众号</a:t>
            </a:r>
            <a:endParaRPr lang="en-US" sz="240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881733-51E0-425A-B124-50607296C472}"/>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35549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FFD6A-D1E0-4D55-AE16-147BBE7211B2}"/>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dirty="0">
                <a:solidFill>
                  <a:schemeClr val="tx1">
                    <a:lumMod val="85000"/>
                    <a:lumOff val="15000"/>
                  </a:schemeClr>
                </a:solidFill>
              </a:rPr>
              <a:t>小程序习题 </a:t>
            </a:r>
            <a:r>
              <a:rPr lang="en-US" altLang="zh-CN" sz="2400" dirty="0">
                <a:solidFill>
                  <a:schemeClr val="tx1">
                    <a:lumMod val="85000"/>
                    <a:lumOff val="15000"/>
                  </a:schemeClr>
                </a:solidFill>
              </a:rPr>
              <a:t>3.7</a:t>
            </a:r>
            <a:endParaRPr lang="en-US" sz="2400" dirty="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FD1276F-71BD-4B8D-B0BC-0FEB45FFA544}"/>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1924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973-2E95-4A19-90C5-AE4A65A4DD30}"/>
              </a:ext>
            </a:extLst>
          </p:cNvPr>
          <p:cNvSpPr>
            <a:spLocks noGrp="1"/>
          </p:cNvSpPr>
          <p:nvPr>
            <p:ph type="title"/>
          </p:nvPr>
        </p:nvSpPr>
        <p:spPr/>
        <p:txBody>
          <a:bodyPr/>
          <a:lstStyle/>
          <a:p>
            <a:r>
              <a:rPr lang="en-US" altLang="zh-CN" dirty="0"/>
              <a:t>3.7 </a:t>
            </a:r>
            <a:r>
              <a:rPr lang="zh-CN" altLang="en-US" dirty="0"/>
              <a:t>泛型简介</a:t>
            </a:r>
            <a:endParaRPr lang="en-US" dirty="0"/>
          </a:p>
        </p:txBody>
      </p:sp>
      <p:sp>
        <p:nvSpPr>
          <p:cNvPr id="3" name="Text Placeholder 2">
            <a:extLst>
              <a:ext uri="{FF2B5EF4-FFF2-40B4-BE49-F238E27FC236}">
                <a16:creationId xmlns:a16="http://schemas.microsoft.com/office/drawing/2014/main" id="{6FFBE26C-2369-4A4D-8406-5B076C77A2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15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6F04-94AA-42CD-8DA2-5D82E6CF69A4}"/>
              </a:ext>
            </a:extLst>
          </p:cNvPr>
          <p:cNvSpPr>
            <a:spLocks noGrp="1"/>
          </p:cNvSpPr>
          <p:nvPr>
            <p:ph type="title"/>
          </p:nvPr>
        </p:nvSpPr>
        <p:spPr/>
        <p:txBody>
          <a:bodyPr/>
          <a:lstStyle/>
          <a:p>
            <a:r>
              <a:rPr lang="en-US" dirty="0"/>
              <a:t>Covariance</a:t>
            </a:r>
            <a:r>
              <a:rPr lang="zh-CN" altLang="en-US" dirty="0"/>
              <a:t>，</a:t>
            </a:r>
            <a:r>
              <a:rPr lang="en-US" altLang="zh-CN" dirty="0"/>
              <a:t> Contravariance</a:t>
            </a:r>
            <a:r>
              <a:rPr lang="zh-CN" altLang="en-US" dirty="0"/>
              <a:t>，</a:t>
            </a:r>
            <a:r>
              <a:rPr lang="en-US" altLang="zh-CN" dirty="0"/>
              <a:t> Invariance</a:t>
            </a:r>
            <a:endParaRPr lang="en-US" dirty="0"/>
          </a:p>
        </p:txBody>
      </p:sp>
      <p:sp>
        <p:nvSpPr>
          <p:cNvPr id="3" name="Content Placeholder 2">
            <a:extLst>
              <a:ext uri="{FF2B5EF4-FFF2-40B4-BE49-F238E27FC236}">
                <a16:creationId xmlns:a16="http://schemas.microsoft.com/office/drawing/2014/main" id="{C455D40B-1389-4C43-8D83-B5302D787F2E}"/>
              </a:ext>
            </a:extLst>
          </p:cNvPr>
          <p:cNvSpPr>
            <a:spLocks noGrp="1"/>
          </p:cNvSpPr>
          <p:nvPr>
            <p:ph idx="1"/>
          </p:nvPr>
        </p:nvSpPr>
        <p:spPr/>
        <p:txBody>
          <a:bodyPr/>
          <a:lstStyle/>
          <a:p>
            <a:r>
              <a:rPr lang="en-US" dirty="0"/>
              <a:t>Covariance </a:t>
            </a:r>
            <a:r>
              <a:rPr lang="zh-CN" altLang="en-US" dirty="0"/>
              <a:t>协变，当值作为返回值</a:t>
            </a:r>
            <a:r>
              <a:rPr lang="en-US" altLang="zh-CN" dirty="0"/>
              <a:t>/out </a:t>
            </a:r>
            <a:r>
              <a:rPr lang="zh-CN" altLang="en-US" dirty="0"/>
              <a:t>输出</a:t>
            </a:r>
            <a:endParaRPr lang="en-US" altLang="zh-CN" dirty="0"/>
          </a:p>
          <a:p>
            <a:r>
              <a:rPr lang="en-US" altLang="zh-CN" dirty="0"/>
              <a:t>Contravariance </a:t>
            </a:r>
            <a:r>
              <a:rPr lang="zh-CN" altLang="en-US" dirty="0"/>
              <a:t>逆变，当值作为输入</a:t>
            </a:r>
            <a:r>
              <a:rPr lang="en-US" altLang="zh-CN" dirty="0"/>
              <a:t> input</a:t>
            </a:r>
          </a:p>
          <a:p>
            <a:r>
              <a:rPr lang="en-US" altLang="zh-CN" dirty="0"/>
              <a:t>Invariance </a:t>
            </a:r>
            <a:r>
              <a:rPr lang="zh-CN" altLang="en-US" dirty="0"/>
              <a:t>不变，当值既是输入又是输出</a:t>
            </a:r>
            <a:endParaRPr lang="en-US" altLang="zh-CN" dirty="0"/>
          </a:p>
          <a:p>
            <a:endParaRPr lang="en-US" altLang="zh-CN" dirty="0"/>
          </a:p>
          <a:p>
            <a:r>
              <a:rPr lang="en-US" dirty="0"/>
              <a:t>public interface </a:t>
            </a:r>
            <a:r>
              <a:rPr lang="en-US" dirty="0" err="1"/>
              <a:t>IEnumerable</a:t>
            </a:r>
            <a:r>
              <a:rPr lang="en-US" dirty="0"/>
              <a:t>&lt;out T&gt;</a:t>
            </a:r>
          </a:p>
          <a:p>
            <a:r>
              <a:rPr lang="en-US" dirty="0"/>
              <a:t>public delegate void Action&lt;in T&gt;</a:t>
            </a:r>
          </a:p>
          <a:p>
            <a:r>
              <a:rPr lang="en-US" dirty="0"/>
              <a:t>public interface </a:t>
            </a:r>
            <a:r>
              <a:rPr lang="en-US" dirty="0" err="1"/>
              <a:t>IList</a:t>
            </a:r>
            <a:r>
              <a:rPr lang="en-US" dirty="0"/>
              <a:t>&lt;T&gt;</a:t>
            </a:r>
          </a:p>
          <a:p>
            <a:endParaRPr lang="en-US" dirty="0"/>
          </a:p>
          <a:p>
            <a:endParaRPr lang="en-US" dirty="0"/>
          </a:p>
        </p:txBody>
      </p:sp>
    </p:spTree>
    <p:extLst>
      <p:ext uri="{BB962C8B-B14F-4D97-AF65-F5344CB8AC3E}">
        <p14:creationId xmlns:p14="http://schemas.microsoft.com/office/powerpoint/2010/main" val="184289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E17F-57F2-4394-A4AC-A31DEED8B899}"/>
              </a:ext>
            </a:extLst>
          </p:cNvPr>
          <p:cNvSpPr>
            <a:spLocks noGrp="1"/>
          </p:cNvSpPr>
          <p:nvPr>
            <p:ph type="title"/>
          </p:nvPr>
        </p:nvSpPr>
        <p:spPr/>
        <p:txBody>
          <a:bodyPr/>
          <a:lstStyle/>
          <a:p>
            <a:r>
              <a:rPr lang="en-US" altLang="zh-CN" dirty="0"/>
              <a:t>variance</a:t>
            </a:r>
            <a:endParaRPr lang="en-US" dirty="0"/>
          </a:p>
        </p:txBody>
      </p:sp>
      <p:sp>
        <p:nvSpPr>
          <p:cNvPr id="3" name="Content Placeholder 2">
            <a:extLst>
              <a:ext uri="{FF2B5EF4-FFF2-40B4-BE49-F238E27FC236}">
                <a16:creationId xmlns:a16="http://schemas.microsoft.com/office/drawing/2014/main" id="{90547790-CA41-4EC0-B985-86C38B626CEF}"/>
              </a:ext>
            </a:extLst>
          </p:cNvPr>
          <p:cNvSpPr>
            <a:spLocks noGrp="1"/>
          </p:cNvSpPr>
          <p:nvPr>
            <p:ph idx="1"/>
          </p:nvPr>
        </p:nvSpPr>
        <p:spPr/>
        <p:txBody>
          <a:bodyPr/>
          <a:lstStyle/>
          <a:p>
            <a:r>
              <a:rPr lang="en-US" altLang="zh-CN" dirty="0"/>
              <a:t>variance </a:t>
            </a:r>
            <a:r>
              <a:rPr lang="zh-CN" altLang="en-US" dirty="0"/>
              <a:t>只能出现在接口和委托里。</a:t>
            </a:r>
            <a:endParaRPr lang="en-US" dirty="0"/>
          </a:p>
        </p:txBody>
      </p:sp>
    </p:spTree>
    <p:extLst>
      <p:ext uri="{BB962C8B-B14F-4D97-AF65-F5344CB8AC3E}">
        <p14:creationId xmlns:p14="http://schemas.microsoft.com/office/powerpoint/2010/main" val="301269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8B0-5D5A-4896-BB43-C7B354DDC92E}"/>
              </a:ext>
            </a:extLst>
          </p:cNvPr>
          <p:cNvSpPr>
            <a:spLocks noGrp="1"/>
          </p:cNvSpPr>
          <p:nvPr>
            <p:ph type="title"/>
          </p:nvPr>
        </p:nvSpPr>
        <p:spPr/>
        <p:txBody>
          <a:bodyPr/>
          <a:lstStyle/>
          <a:p>
            <a:r>
              <a:rPr lang="en-US" altLang="zh-CN" dirty="0"/>
              <a:t>Variance </a:t>
            </a:r>
            <a:r>
              <a:rPr lang="zh-CN" altLang="en-US" dirty="0"/>
              <a:t>转换</a:t>
            </a:r>
            <a:endParaRPr lang="en-US" dirty="0"/>
          </a:p>
        </p:txBody>
      </p:sp>
      <p:sp>
        <p:nvSpPr>
          <p:cNvPr id="3" name="Content Placeholder 2">
            <a:extLst>
              <a:ext uri="{FF2B5EF4-FFF2-40B4-BE49-F238E27FC236}">
                <a16:creationId xmlns:a16="http://schemas.microsoft.com/office/drawing/2014/main" id="{64374B89-1B96-4D0B-88FA-74834DB4AD29}"/>
              </a:ext>
            </a:extLst>
          </p:cNvPr>
          <p:cNvSpPr>
            <a:spLocks noGrp="1"/>
          </p:cNvSpPr>
          <p:nvPr>
            <p:ph idx="1"/>
          </p:nvPr>
        </p:nvSpPr>
        <p:spPr/>
        <p:txBody>
          <a:bodyPr/>
          <a:lstStyle/>
          <a:p>
            <a:r>
              <a:rPr lang="zh-CN" altLang="en-US" dirty="0"/>
              <a:t>涉及到</a:t>
            </a:r>
            <a:r>
              <a:rPr lang="en-US" altLang="zh-CN" dirty="0"/>
              <a:t>variance</a:t>
            </a:r>
            <a:r>
              <a:rPr lang="zh-CN" altLang="en-US" dirty="0"/>
              <a:t>的转换就是</a:t>
            </a:r>
            <a:r>
              <a:rPr lang="en-US" altLang="zh-CN" dirty="0"/>
              <a:t>variance</a:t>
            </a:r>
            <a:r>
              <a:rPr lang="zh-CN" altLang="en-US" dirty="0"/>
              <a:t>转换。</a:t>
            </a:r>
            <a:endParaRPr lang="en-US" altLang="zh-CN" dirty="0"/>
          </a:p>
          <a:p>
            <a:r>
              <a:rPr lang="en-US" altLang="zh-CN" dirty="0"/>
              <a:t>Variance</a:t>
            </a:r>
            <a:r>
              <a:rPr lang="zh-CN" altLang="en-US" dirty="0"/>
              <a:t>转换是引用转换的一个例子。引用转换就是指，你无法改变其底层的值，只能改变编译时类型。</a:t>
            </a:r>
            <a:endParaRPr lang="en-US" altLang="zh-CN" dirty="0"/>
          </a:p>
          <a:p>
            <a:r>
              <a:rPr lang="en-US" dirty="0"/>
              <a:t>identity conversion</a:t>
            </a:r>
            <a:r>
              <a:rPr lang="zh-CN" altLang="en-US" dirty="0"/>
              <a:t>，对</a:t>
            </a:r>
            <a:r>
              <a:rPr lang="en-US" altLang="zh-CN" dirty="0"/>
              <a:t>CLR</a:t>
            </a:r>
            <a:r>
              <a:rPr lang="zh-CN" altLang="en-US" dirty="0"/>
              <a:t>而言从一个类型转化到相同的类型</a:t>
            </a:r>
            <a:endParaRPr lang="en-US" dirty="0"/>
          </a:p>
        </p:txBody>
      </p:sp>
    </p:spTree>
    <p:extLst>
      <p:ext uri="{BB962C8B-B14F-4D97-AF65-F5344CB8AC3E}">
        <p14:creationId xmlns:p14="http://schemas.microsoft.com/office/powerpoint/2010/main" val="224046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B7E0-8CD7-45FC-A11D-E25024E51BF6}"/>
              </a:ext>
            </a:extLst>
          </p:cNvPr>
          <p:cNvSpPr>
            <a:spLocks noGrp="1"/>
          </p:cNvSpPr>
          <p:nvPr>
            <p:ph type="title"/>
          </p:nvPr>
        </p:nvSpPr>
        <p:spPr/>
        <p:txBody>
          <a:bodyPr/>
          <a:lstStyle/>
          <a:p>
            <a:r>
              <a:rPr lang="zh-CN" altLang="en-US" dirty="0"/>
              <a:t>合理的转换</a:t>
            </a:r>
            <a:endParaRPr lang="en-US" dirty="0"/>
          </a:p>
        </p:txBody>
      </p:sp>
      <p:sp>
        <p:nvSpPr>
          <p:cNvPr id="3" name="Content Placeholder 2">
            <a:extLst>
              <a:ext uri="{FF2B5EF4-FFF2-40B4-BE49-F238E27FC236}">
                <a16:creationId xmlns:a16="http://schemas.microsoft.com/office/drawing/2014/main" id="{B1C2A4F9-462F-4C40-860C-82D0A040D2AE}"/>
              </a:ext>
            </a:extLst>
          </p:cNvPr>
          <p:cNvSpPr>
            <a:spLocks noGrp="1"/>
          </p:cNvSpPr>
          <p:nvPr>
            <p:ph idx="1"/>
          </p:nvPr>
        </p:nvSpPr>
        <p:spPr/>
        <p:txBody>
          <a:bodyPr/>
          <a:lstStyle/>
          <a:p>
            <a:pPr marL="0" lvl="0" indent="0" eaLnBrk="0" fontAlgn="base" hangingPunct="0">
              <a:spcBef>
                <a:spcPct val="0"/>
              </a:spcBef>
              <a:spcAft>
                <a:spcPct val="0"/>
              </a:spcAft>
              <a:buClrTx/>
              <a:buFontTx/>
              <a:buChar char="•"/>
            </a:pPr>
            <a:r>
              <a:rPr lang="zh-CN" altLang="en-US" dirty="0">
                <a:solidFill>
                  <a:srgbClr val="3C3C3C"/>
                </a:solidFill>
                <a:latin typeface="Consolas" panose="020B0609020204030204" pitchFamily="49" charset="0"/>
              </a:rPr>
              <a:t>如果从</a:t>
            </a:r>
            <a:r>
              <a:rPr lang="en-US" altLang="zh-CN" dirty="0">
                <a:solidFill>
                  <a:srgbClr val="3C3C3C"/>
                </a:solidFill>
                <a:latin typeface="Consolas" panose="020B0609020204030204" pitchFamily="49" charset="0"/>
              </a:rPr>
              <a:t>A</a:t>
            </a:r>
            <a:r>
              <a:rPr lang="zh-CN" altLang="en-US" dirty="0">
                <a:solidFill>
                  <a:srgbClr val="3C3C3C"/>
                </a:solidFill>
                <a:latin typeface="Consolas" panose="020B0609020204030204" pitchFamily="49" charset="0"/>
              </a:rPr>
              <a:t>到</a:t>
            </a:r>
            <a:r>
              <a:rPr lang="en-US" altLang="zh-CN" dirty="0">
                <a:solidFill>
                  <a:srgbClr val="3C3C3C"/>
                </a:solidFill>
                <a:latin typeface="Consolas" panose="020B0609020204030204" pitchFamily="49" charset="0"/>
              </a:rPr>
              <a:t>B</a:t>
            </a:r>
            <a:r>
              <a:rPr lang="zh-CN" altLang="en-US" dirty="0">
                <a:solidFill>
                  <a:srgbClr val="3C3C3C"/>
                </a:solidFill>
                <a:latin typeface="Consolas" panose="020B0609020204030204" pitchFamily="49" charset="0"/>
              </a:rPr>
              <a:t>的转换是本体转换或者隐式引用转换，那么从</a:t>
            </a:r>
            <a:r>
              <a:rPr lang="en-US" altLang="zh-CN" dirty="0" err="1">
                <a:solidFill>
                  <a:srgbClr val="3C3C3C"/>
                </a:solidFill>
                <a:latin typeface="Consolas" panose="020B0609020204030204" pitchFamily="49" charset="0"/>
              </a:rPr>
              <a:t>IEnumerable</a:t>
            </a:r>
            <a:r>
              <a:rPr lang="en-US" altLang="zh-CN" dirty="0">
                <a:solidFill>
                  <a:srgbClr val="3C3C3C"/>
                </a:solidFill>
                <a:latin typeface="Consolas" panose="020B0609020204030204" pitchFamily="49" charset="0"/>
              </a:rPr>
              <a:t>&lt;A&gt;</a:t>
            </a:r>
            <a:r>
              <a:rPr lang="zh-CN" altLang="en-US" dirty="0">
                <a:solidFill>
                  <a:srgbClr val="3C3C3C"/>
                </a:solidFill>
                <a:latin typeface="Consolas" panose="020B0609020204030204" pitchFamily="49" charset="0"/>
              </a:rPr>
              <a:t>到</a:t>
            </a:r>
            <a:r>
              <a:rPr lang="en-US" altLang="zh-CN" dirty="0" err="1">
                <a:solidFill>
                  <a:srgbClr val="3C3C3C"/>
                </a:solidFill>
                <a:latin typeface="Consolas" panose="020B0609020204030204" pitchFamily="49" charset="0"/>
              </a:rPr>
              <a:t>IEnumerable</a:t>
            </a:r>
            <a:r>
              <a:rPr lang="en-US" altLang="zh-CN" dirty="0">
                <a:solidFill>
                  <a:srgbClr val="3C3C3C"/>
                </a:solidFill>
                <a:latin typeface="Consolas" panose="020B0609020204030204" pitchFamily="49" charset="0"/>
              </a:rPr>
              <a:t>&lt;B&gt;</a:t>
            </a:r>
            <a:r>
              <a:rPr lang="zh-CN" altLang="en-US" dirty="0">
                <a:solidFill>
                  <a:srgbClr val="3C3C3C"/>
                </a:solidFill>
                <a:latin typeface="Consolas" panose="020B0609020204030204" pitchFamily="49" charset="0"/>
              </a:rPr>
              <a:t>的转换就是合理的：</a:t>
            </a:r>
            <a:endParaRPr lang="en-US" altLang="en-US" dirty="0">
              <a:solidFill>
                <a:srgbClr val="3C3C3C"/>
              </a:solidFill>
              <a:latin typeface="Consolas" panose="020B0609020204030204" pitchFamily="49" charset="0"/>
            </a:endParaRPr>
          </a:p>
          <a:p>
            <a:pPr marL="0" lvl="0" indent="0" eaLnBrk="0" fontAlgn="base" hangingPunct="0">
              <a:spcBef>
                <a:spcPct val="0"/>
              </a:spcBef>
              <a:spcAft>
                <a:spcPct val="0"/>
              </a:spcAft>
              <a:buClrTx/>
              <a:buFontTx/>
              <a:buChar char="•"/>
            </a:pP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&lt;string&gt; to </a:t>
            </a: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&lt;object&gt;</a:t>
            </a:r>
          </a:p>
          <a:p>
            <a:pPr marL="0" lvl="0" indent="0" eaLnBrk="0" fontAlgn="base" hangingPunct="0">
              <a:spcBef>
                <a:spcPct val="0"/>
              </a:spcBef>
              <a:spcAft>
                <a:spcPct val="0"/>
              </a:spcAft>
              <a:buClrTx/>
              <a:buFontTx/>
              <a:buChar char="•"/>
            </a:pP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&lt;string&gt; to </a:t>
            </a: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a:t>
            </a:r>
            <a:r>
              <a:rPr lang="en-US" altLang="en-US" dirty="0" err="1">
                <a:solidFill>
                  <a:srgbClr val="3C3C3C"/>
                </a:solidFill>
                <a:latin typeface="Consolas" panose="020B0609020204030204" pitchFamily="49" charset="0"/>
              </a:rPr>
              <a:t>IConvertible</a:t>
            </a:r>
            <a:r>
              <a:rPr lang="en-US" altLang="en-US" dirty="0">
                <a:solidFill>
                  <a:srgbClr val="3C3C3C"/>
                </a:solidFill>
                <a:latin typeface="Consolas" panose="020B0609020204030204" pitchFamily="49" charset="0"/>
              </a:rPr>
              <a:t>&gt;:</a:t>
            </a:r>
          </a:p>
          <a:p>
            <a:pPr marL="0" lvl="0" indent="0" eaLnBrk="0" fontAlgn="base" hangingPunct="0">
              <a:spcBef>
                <a:spcPct val="0"/>
              </a:spcBef>
              <a:spcAft>
                <a:spcPct val="0"/>
              </a:spcAft>
              <a:buClrTx/>
              <a:buFontTx/>
              <a:buChar char="•"/>
            </a:pP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a:t>
            </a:r>
            <a:r>
              <a:rPr lang="en-US" altLang="en-US" dirty="0" err="1">
                <a:solidFill>
                  <a:srgbClr val="3C3C3C"/>
                </a:solidFill>
                <a:latin typeface="Consolas" panose="020B0609020204030204" pitchFamily="49" charset="0"/>
              </a:rPr>
              <a:t>IDisposable</a:t>
            </a:r>
            <a:r>
              <a:rPr lang="en-US" altLang="en-US" dirty="0">
                <a:solidFill>
                  <a:srgbClr val="3C3C3C"/>
                </a:solidFill>
                <a:latin typeface="Consolas" panose="020B0609020204030204" pitchFamily="49" charset="0"/>
              </a:rPr>
              <a:t>&gt; to </a:t>
            </a:r>
            <a:r>
              <a:rPr lang="en-US" altLang="en-US" dirty="0" err="1">
                <a:solidFill>
                  <a:srgbClr val="3C3C3C"/>
                </a:solidFill>
                <a:latin typeface="Consolas" panose="020B0609020204030204" pitchFamily="49" charset="0"/>
              </a:rPr>
              <a:t>IEnumerable</a:t>
            </a:r>
            <a:r>
              <a:rPr lang="en-US" altLang="en-US" dirty="0">
                <a:solidFill>
                  <a:srgbClr val="3C3C3C"/>
                </a:solidFill>
                <a:latin typeface="Consolas" panose="020B0609020204030204" pitchFamily="49" charset="0"/>
              </a:rPr>
              <a:t>&lt;object&gt;</a:t>
            </a:r>
          </a:p>
          <a:p>
            <a:endParaRPr lang="en-US" dirty="0"/>
          </a:p>
        </p:txBody>
      </p:sp>
    </p:spTree>
    <p:extLst>
      <p:ext uri="{BB962C8B-B14F-4D97-AF65-F5344CB8AC3E}">
        <p14:creationId xmlns:p14="http://schemas.microsoft.com/office/powerpoint/2010/main" val="90533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6390-C12B-4EE3-8C4D-06627BBE3385}"/>
              </a:ext>
            </a:extLst>
          </p:cNvPr>
          <p:cNvSpPr>
            <a:spLocks noGrp="1"/>
          </p:cNvSpPr>
          <p:nvPr>
            <p:ph type="title"/>
          </p:nvPr>
        </p:nvSpPr>
        <p:spPr/>
        <p:txBody>
          <a:bodyPr/>
          <a:lstStyle/>
          <a:p>
            <a:r>
              <a:rPr lang="zh-CN" altLang="en-US" dirty="0"/>
              <a:t>不合理的转换</a:t>
            </a:r>
            <a:endParaRPr lang="en-US" dirty="0"/>
          </a:p>
        </p:txBody>
      </p:sp>
      <p:sp>
        <p:nvSpPr>
          <p:cNvPr id="3" name="Content Placeholder 2">
            <a:extLst>
              <a:ext uri="{FF2B5EF4-FFF2-40B4-BE49-F238E27FC236}">
                <a16:creationId xmlns:a16="http://schemas.microsoft.com/office/drawing/2014/main" id="{9CFC0CA9-62A9-47A3-A2DB-970DF3283A21}"/>
              </a:ext>
            </a:extLst>
          </p:cNvPr>
          <p:cNvSpPr>
            <a:spLocks noGrp="1"/>
          </p:cNvSpPr>
          <p:nvPr>
            <p:ph idx="1"/>
          </p:nvPr>
        </p:nvSpPr>
        <p:spPr/>
        <p:txBody>
          <a:bodyPr/>
          <a:lstStyle/>
          <a:p>
            <a:r>
              <a:rPr lang="en-US" dirty="0" err="1"/>
              <a:t>IEnumerable</a:t>
            </a:r>
            <a:r>
              <a:rPr lang="en-US" dirty="0"/>
              <a:t>&lt;object&gt; to </a:t>
            </a:r>
            <a:r>
              <a:rPr lang="en-US" dirty="0" err="1"/>
              <a:t>IEnumerable</a:t>
            </a:r>
            <a:r>
              <a:rPr lang="en-US" dirty="0"/>
              <a:t>&lt;string&gt;</a:t>
            </a:r>
          </a:p>
          <a:p>
            <a:r>
              <a:rPr lang="en-US" dirty="0" err="1"/>
              <a:t>IEnumerable</a:t>
            </a:r>
            <a:r>
              <a:rPr lang="en-US" dirty="0"/>
              <a:t>&lt;string&gt; to </a:t>
            </a:r>
            <a:r>
              <a:rPr lang="en-US" dirty="0" err="1"/>
              <a:t>IEnumerable</a:t>
            </a:r>
            <a:r>
              <a:rPr lang="en-US" dirty="0"/>
              <a:t>&lt;Stream&gt;</a:t>
            </a:r>
          </a:p>
          <a:p>
            <a:r>
              <a:rPr lang="en-US" dirty="0" err="1"/>
              <a:t>IEnumerable</a:t>
            </a:r>
            <a:r>
              <a:rPr lang="en-US" dirty="0"/>
              <a:t>&lt;int&gt; to </a:t>
            </a:r>
            <a:r>
              <a:rPr lang="en-US" dirty="0" err="1"/>
              <a:t>IEnumerable</a:t>
            </a:r>
            <a:r>
              <a:rPr lang="en-US" dirty="0"/>
              <a:t>&lt;</a:t>
            </a:r>
            <a:r>
              <a:rPr lang="en-US" dirty="0" err="1"/>
              <a:t>IConvertible</a:t>
            </a:r>
            <a:r>
              <a:rPr lang="en-US" dirty="0"/>
              <a:t>&gt;</a:t>
            </a:r>
          </a:p>
          <a:p>
            <a:r>
              <a:rPr lang="en-US" dirty="0" err="1"/>
              <a:t>IEnumerable</a:t>
            </a:r>
            <a:r>
              <a:rPr lang="en-US" dirty="0"/>
              <a:t>&lt;int&gt; to </a:t>
            </a:r>
            <a:r>
              <a:rPr lang="en-US" dirty="0" err="1"/>
              <a:t>IEnumerable</a:t>
            </a:r>
            <a:r>
              <a:rPr lang="en-US" dirty="0"/>
              <a:t>&lt;long&gt;</a:t>
            </a:r>
          </a:p>
        </p:txBody>
      </p:sp>
    </p:spTree>
    <p:extLst>
      <p:ext uri="{BB962C8B-B14F-4D97-AF65-F5344CB8AC3E}">
        <p14:creationId xmlns:p14="http://schemas.microsoft.com/office/powerpoint/2010/main" val="5062295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471</TotalTime>
  <Words>348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STZhongsong</vt:lpstr>
      <vt:lpstr>Arial</vt:lpstr>
      <vt:lpstr>Consolas</vt:lpstr>
      <vt:lpstr>Gill Sans MT</vt:lpstr>
      <vt:lpstr>Parcel</vt:lpstr>
      <vt:lpstr>真会C#？- 泛型</vt:lpstr>
      <vt:lpstr>公众号</vt:lpstr>
      <vt:lpstr>小程序习题 3.7</vt:lpstr>
      <vt:lpstr>3.7 泛型简介</vt:lpstr>
      <vt:lpstr>Covariance， Contravariance， Invariance</vt:lpstr>
      <vt:lpstr>variance</vt:lpstr>
      <vt:lpstr>Variance 转换</vt:lpstr>
      <vt:lpstr>合理的转换</vt:lpstr>
      <vt:lpstr>不合理的转换</vt:lpstr>
      <vt:lpstr>还有一点</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真会C#？- C3创建类型</dc:title>
  <dc:creator>Xu Yang</dc:creator>
  <cp:lastModifiedBy>Yang Xu</cp:lastModifiedBy>
  <cp:revision>175</cp:revision>
  <dcterms:created xsi:type="dcterms:W3CDTF">2019-06-28T07:41:04Z</dcterms:created>
  <dcterms:modified xsi:type="dcterms:W3CDTF">2019-07-09T13:26:32Z</dcterms:modified>
</cp:coreProperties>
</file>