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94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E04E-3FB6-4AE1-AB1F-7249C4B1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D671-1654-4142-8974-6810A6EE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r>
              <a:rPr lang="zh-CN" altLang="en-US" dirty="0"/>
              <a:t>，可以使用位操作符，例如 </a:t>
            </a:r>
            <a:r>
              <a:rPr lang="en-US" altLang="zh-CN" dirty="0"/>
              <a:t>| </a:t>
            </a:r>
            <a:r>
              <a:rPr lang="zh-CN" altLang="en-US" dirty="0"/>
              <a:t>和 </a:t>
            </a:r>
            <a:r>
              <a:rPr lang="en-US" altLang="zh-CN" dirty="0"/>
              <a:t>&amp;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D344-0AE0-4900-8728-775EA44F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03" y="3093322"/>
            <a:ext cx="5942193" cy="27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6D57-15A9-4236-A7FA-69438A93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底层原理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3F906-70EF-4DC5-9898-1B4B3655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620" y="4978780"/>
            <a:ext cx="1762371" cy="914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F9B06A-A1C4-4112-8A3D-423E3291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20" y="2625307"/>
            <a:ext cx="1933845" cy="178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7D96B-584E-433F-A8BE-88215CC8F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61" y="2504009"/>
            <a:ext cx="4378450" cy="160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D174C-E5CF-4D9F-BD47-05354921C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357" y="4331362"/>
            <a:ext cx="4691507" cy="16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B3FC-BA61-495E-BFD8-B7C0F21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B428-A7FC-4D38-8267-831D6D08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按约定，如果枚举成员可组合的话，</a:t>
            </a:r>
            <a:r>
              <a:rPr lang="en-US" altLang="zh-CN" dirty="0"/>
              <a:t>flags </a:t>
            </a:r>
            <a:r>
              <a:rPr lang="zh-CN" altLang="en-US" dirty="0"/>
              <a:t>属性就应该应用在枚举类型上。</a:t>
            </a:r>
            <a:endParaRPr lang="en-US" altLang="zh-CN" dirty="0"/>
          </a:p>
          <a:p>
            <a:pPr lvl="1"/>
            <a:r>
              <a:rPr lang="zh-CN" altLang="en-US" dirty="0"/>
              <a:t>如果声明了这样的枚举却没有使用</a:t>
            </a:r>
            <a:r>
              <a:rPr lang="en-US" altLang="zh-CN" dirty="0"/>
              <a:t>flags</a:t>
            </a:r>
            <a:r>
              <a:rPr lang="zh-CN" altLang="en-US" dirty="0"/>
              <a:t>属性，你仍然可以组合枚举的成员，但是调用枚举实例的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方法时，输出的将是一个数值而不是一组名称。</a:t>
            </a:r>
            <a:endParaRPr lang="en-US" altLang="zh-CN" dirty="0"/>
          </a:p>
          <a:p>
            <a:r>
              <a:rPr lang="zh-CN" altLang="en-US" dirty="0"/>
              <a:t>按约定，可组合枚举的名称应该是复数的。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2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4642-170C-46C6-8B38-19110F78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zh-CN" altLang="en-US" dirty="0"/>
              <a:t>属性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89E5-7A72-4EF7-821B-2ED96BA3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在声明可组合枚举的时候，可以直接使用组合</a:t>
            </a:r>
            <a:r>
              <a:rPr lang="zh-CN" altLang="en-US"/>
              <a:t>的枚举成员作为</a:t>
            </a:r>
            <a:r>
              <a:rPr lang="zh-CN" altLang="en-US" dirty="0"/>
              <a:t>成员：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178E6-55F3-432A-8066-CFD58FCF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40" y="3259182"/>
            <a:ext cx="3669120" cy="228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2373-3C37-49EA-9921-6654CB1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枚举支持的操作符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7930-6648-44EB-81F7-C3204C87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其中按位的、比较的、算术的操作符返回的都是处理底层值后得到的结果</a:t>
            </a:r>
            <a:endParaRPr lang="en-US" altLang="zh-CN" dirty="0"/>
          </a:p>
          <a:p>
            <a:r>
              <a:rPr lang="zh-CN" altLang="en-US" dirty="0"/>
              <a:t>加法操作符只允许一个枚举和一个整形数值相加，两个枚举相加是不可以的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0A231-D12C-4CC8-B797-01F8CDDD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2694670"/>
            <a:ext cx="713522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E00E-76F7-477F-A5EF-0707D08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类型安全的问题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081B9-BAD8-4564-97B1-0024265FA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2147" y="2418579"/>
            <a:ext cx="5767706" cy="349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F3D1B-C054-4477-B208-58CC61FA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19" y="2930402"/>
            <a:ext cx="5645361" cy="616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3A31A-BE90-43DD-B722-FA353D10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61" y="3708859"/>
            <a:ext cx="5925678" cy="5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B7C-B141-4EE4-880E-D33557FF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类型安全的问题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A82B2-B7D5-4484-82FE-6651303CD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检查枚举值的合理性：</a:t>
            </a:r>
            <a:r>
              <a:rPr lang="en-US" dirty="0" err="1"/>
              <a:t>Enum.IsDefined</a:t>
            </a:r>
            <a:r>
              <a:rPr lang="en-US" dirty="0"/>
              <a:t>()</a:t>
            </a:r>
            <a:r>
              <a:rPr lang="zh-CN" altLang="en-US" dirty="0"/>
              <a:t>静态方法。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据说不支持</a:t>
            </a:r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BE938-FF08-4162-B3EB-BF4EF1C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72" y="3210240"/>
            <a:ext cx="8280456" cy="6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8A8-7802-4DFE-B9C5-5C4587F9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嵌套类型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E491C-CE3A-4DDB-A3AC-EAB559AB5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FEDB-D5CD-4CDB-B4EE-782D1097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什么是嵌套类型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BE2E-ACC5-4F53-83A2-E5B75592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嵌套类型就是声明在另一个类型作用范围内的类型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C1DDD-0E88-4797-8415-5C58C705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69" y="3289815"/>
            <a:ext cx="6552862" cy="15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F8F2-B848-4D58-88D2-7D2640ED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嵌套类型的特性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F0D4-399C-4FA7-B84B-BE17E6F6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可访问封闭类型的私有成员，以及任何封闭类型能访问的东西</a:t>
            </a:r>
            <a:endParaRPr lang="en-US" altLang="zh-CN" dirty="0"/>
          </a:p>
          <a:p>
            <a:r>
              <a:rPr lang="zh-CN" altLang="en-US" dirty="0"/>
              <a:t>可以使用所有的访问修饰符来声明，不仅仅是</a:t>
            </a:r>
            <a:r>
              <a:rPr lang="en-US" altLang="zh-CN" dirty="0"/>
              <a:t>public</a:t>
            </a:r>
            <a:r>
              <a:rPr lang="zh-CN" altLang="en-US" dirty="0"/>
              <a:t>和</a:t>
            </a:r>
            <a:r>
              <a:rPr lang="en-US" altLang="zh-CN" dirty="0"/>
              <a:t>internal</a:t>
            </a:r>
          </a:p>
          <a:p>
            <a:r>
              <a:rPr lang="zh-CN" altLang="en-US" dirty="0"/>
              <a:t>嵌套类型的默认访问级别是</a:t>
            </a:r>
            <a:r>
              <a:rPr lang="en-US" altLang="zh-CN" dirty="0"/>
              <a:t>private</a:t>
            </a:r>
            <a:r>
              <a:rPr lang="zh-CN" altLang="en-US" dirty="0"/>
              <a:t>而不是</a:t>
            </a:r>
            <a:r>
              <a:rPr lang="en-US" altLang="zh-CN" dirty="0"/>
              <a:t>internal</a:t>
            </a:r>
          </a:p>
          <a:p>
            <a:r>
              <a:rPr lang="zh-CN" altLang="en-US" dirty="0"/>
              <a:t>从封闭类型外边访问嵌套类型需要使用到封闭类型的名称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9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2E5D-094F-464F-853F-47C233C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09FB-7E1C-4797-8B05-8DDCE7C2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A0DDB-4F55-4574-B77F-F6D28308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638044"/>
            <a:ext cx="4283370" cy="976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73A86-7A2B-483C-BEC5-28588C3A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3733100"/>
            <a:ext cx="4192974" cy="253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1D57E-3C4D-403D-836D-F4E96ECD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49" y="4126156"/>
            <a:ext cx="4192975" cy="14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90F4-619E-4442-A3AA-6439AA3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嵌套类型的例子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BD83-9C92-4BFC-9EBC-7305704B1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F4ACC-AFD5-49C9-AA11-AD25965B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00604"/>
            <a:ext cx="4483262" cy="2106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3F40F-F35D-40C3-8DDE-73390323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88" y="3797558"/>
            <a:ext cx="2162316" cy="18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3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25ED-A8F6-4A89-8F6D-BCD77510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A008-F37E-4085-9597-BB41BEE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如何把上面这个枚举类型变成一个含有其所有成员</a:t>
            </a:r>
            <a:r>
              <a:rPr lang="en-US" altLang="zh-CN" dirty="0"/>
              <a:t>/</a:t>
            </a:r>
            <a:r>
              <a:rPr lang="zh-CN" altLang="en-US" dirty="0"/>
              <a:t>底层数值的集合？</a:t>
            </a:r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BorderSide.Left</a:t>
            </a:r>
            <a:r>
              <a:rPr lang="en-US" dirty="0"/>
              <a:t>, </a:t>
            </a:r>
            <a:r>
              <a:rPr lang="en-US" dirty="0" err="1"/>
              <a:t>BorderSide.Right</a:t>
            </a:r>
            <a:r>
              <a:rPr lang="en-US" dirty="0"/>
              <a:t>, </a:t>
            </a:r>
            <a:r>
              <a:rPr lang="en-US" dirty="0" err="1"/>
              <a:t>BorderSide</a:t>
            </a:r>
            <a:r>
              <a:rPr lang="en-US" dirty="0"/>
              <a:t>. Top, </a:t>
            </a:r>
            <a:r>
              <a:rPr lang="en-US" dirty="0" err="1"/>
              <a:t>BorderSide</a:t>
            </a:r>
            <a:r>
              <a:rPr lang="en-US" dirty="0"/>
              <a:t>. Bottom]</a:t>
            </a:r>
          </a:p>
          <a:p>
            <a:r>
              <a:rPr lang="en-US" dirty="0"/>
              <a:t>[0,1,2,3]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E5F5-AD9C-4485-BA34-B6F81E58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8" y="2804735"/>
            <a:ext cx="691611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3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3.6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zh-CN" altLang="en-US" dirty="0"/>
              <a:t>枚举简介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AD4-F347-4C6C-8D9A-3377ED4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什么是枚举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22A-4F95-4FC9-BF0F-A699B24D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枚举是一个特殊的值类型，它可以让你指定一组命名的数值常量。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38C0D-7F6F-464F-8C8A-B260687B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124653"/>
            <a:ext cx="7011378" cy="390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21A9B-3709-4E01-857E-A308BC01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3999865"/>
            <a:ext cx="711616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9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22ED-C88A-4FCE-B2E7-332540A9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枚举的底层原理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D31D-D291-4A03-91A2-A85FB875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1420"/>
          </a:xfrm>
        </p:spPr>
        <p:txBody>
          <a:bodyPr>
            <a:normAutofit/>
          </a:bodyPr>
          <a:lstStyle/>
          <a:p>
            <a:r>
              <a:rPr lang="zh-CN" altLang="en-US" dirty="0"/>
              <a:t>每个枚举都对应一个底层的整形数值</a:t>
            </a:r>
            <a:r>
              <a:rPr lang="en-US" altLang="zh-CN" dirty="0"/>
              <a:t>(</a:t>
            </a:r>
            <a:r>
              <a:rPr lang="en-US" dirty="0" err="1"/>
              <a:t>Enum.GetUnderlyingType</a:t>
            </a:r>
            <a:r>
              <a:rPr lang="en-US" dirty="0"/>
              <a:t>()</a:t>
            </a:r>
            <a:r>
              <a:rPr lang="en-US" altLang="zh-CN" dirty="0"/>
              <a:t>)</a:t>
            </a:r>
            <a:r>
              <a:rPr lang="zh-CN" altLang="en-US" dirty="0"/>
              <a:t>。默认：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2…</a:t>
            </a:r>
            <a:r>
              <a:rPr lang="zh-CN" altLang="en-US" dirty="0"/>
              <a:t>会按照枚举成员的声明顺序自动赋值</a:t>
            </a:r>
            <a:endParaRPr lang="en-US" altLang="zh-CN" dirty="0"/>
          </a:p>
          <a:p>
            <a:r>
              <a:rPr lang="zh-CN" altLang="en-US" dirty="0"/>
              <a:t>也可以指定其他的类型作为枚举的整数类型，例如</a:t>
            </a:r>
            <a:r>
              <a:rPr lang="en-US" altLang="zh-CN" dirty="0"/>
              <a:t>byte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也可以单独指定枚举成员对应的整数值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也可以只指定其中某些成员的数值，未被赋值的成员将接着它前面已赋值成员的值递增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58D18-5826-48CC-B88D-50DF9769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68" y="4189035"/>
            <a:ext cx="5486660" cy="351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4BF4E-B1E8-4A76-838F-F684AAC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7" y="4990217"/>
            <a:ext cx="6672561" cy="3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D8E5-C4BD-44EA-A850-A3C5AF61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枚举的转换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F2C5-E3F3-4CDF-9430-8A99D956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枚举可以显式的和其底层的数值相互转换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47179-CA59-4D05-91CA-C0CC7C60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3348531"/>
            <a:ext cx="4829849" cy="1066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0A9E0-753D-4C4D-AC6A-8445447C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6" y="4673271"/>
            <a:ext cx="964064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0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432F-3AFF-48EB-8835-BD26BB34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A330-A1C5-4A2A-804E-C3A272C7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在枚举表达式里，</a:t>
            </a:r>
            <a:r>
              <a:rPr lang="en-US" altLang="zh-CN" dirty="0"/>
              <a:t>0</a:t>
            </a:r>
            <a:r>
              <a:rPr lang="zh-CN" altLang="en-US" dirty="0"/>
              <a:t>数值会被编译器特殊对待，它不需要显式的转换：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因为枚举的第一个成员通常被当作“默认值”，它的值默认就是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组合枚举里，</a:t>
            </a:r>
            <a:r>
              <a:rPr lang="en-US" altLang="zh-CN" dirty="0"/>
              <a:t>0</a:t>
            </a:r>
            <a:r>
              <a:rPr lang="zh-CN" altLang="en-US" dirty="0"/>
              <a:t>表示没有标志（</a:t>
            </a:r>
            <a:r>
              <a:rPr lang="en-US" altLang="zh-CN" dirty="0"/>
              <a:t>flags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B12F0-3CE0-4E8E-A0F3-E6E5C766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71" y="3169636"/>
            <a:ext cx="291505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016-E291-4815-BC34-81440184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Flags </a:t>
            </a:r>
            <a:r>
              <a:rPr lang="en-US" altLang="zh-CN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BF7-FB41-4B20-A498-445B4A33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可以对枚举的成员进行组合</a:t>
            </a:r>
            <a:endParaRPr lang="en-US" altLang="zh-CN" dirty="0"/>
          </a:p>
          <a:p>
            <a:r>
              <a:rPr lang="zh-CN" altLang="en-US" dirty="0"/>
              <a:t>为了避免歧义，枚举成员的需要显式的赋值。典型的就是使用</a:t>
            </a:r>
            <a:r>
              <a:rPr lang="en-US" altLang="zh-CN" dirty="0"/>
              <a:t>2</a:t>
            </a:r>
            <a:r>
              <a:rPr lang="zh-CN" altLang="en-US" dirty="0"/>
              <a:t>的乘幂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D0E5-7E9D-4A39-94E5-E4E7359C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93" y="3599459"/>
            <a:ext cx="7581771" cy="6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95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836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3.6</vt:lpstr>
      <vt:lpstr>3.6 枚举简介</vt:lpstr>
      <vt:lpstr>什么是枚举</vt:lpstr>
      <vt:lpstr>枚举的底层原理</vt:lpstr>
      <vt:lpstr>枚举的转换</vt:lpstr>
      <vt:lpstr>0</vt:lpstr>
      <vt:lpstr>Flags Enum</vt:lpstr>
      <vt:lpstr>Flags Enum</vt:lpstr>
      <vt:lpstr>Flags enum 底层原理</vt:lpstr>
      <vt:lpstr>Flags 属性</vt:lpstr>
      <vt:lpstr>Flags 属性</vt:lpstr>
      <vt:lpstr>枚举支持的操作符</vt:lpstr>
      <vt:lpstr>类型安全的问题</vt:lpstr>
      <vt:lpstr>类型安全的问题</vt:lpstr>
      <vt:lpstr>嵌套类型</vt:lpstr>
      <vt:lpstr>什么是嵌套类型</vt:lpstr>
      <vt:lpstr>嵌套类型的特性</vt:lpstr>
      <vt:lpstr>嵌套类型的例子</vt:lpstr>
      <vt:lpstr>嵌套类型的例子</vt:lpstr>
      <vt:lpstr>思考题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Yang Xu</cp:lastModifiedBy>
  <cp:revision>99</cp:revision>
  <dcterms:created xsi:type="dcterms:W3CDTF">2019-06-28T07:41:04Z</dcterms:created>
  <dcterms:modified xsi:type="dcterms:W3CDTF">2019-07-02T11:20:34Z</dcterms:modified>
</cp:coreProperties>
</file>