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56" r:id="rId5"/>
    <p:sldId id="266" r:id="rId6"/>
    <p:sldId id="257"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19CED-173F-154C-A9EC-D9DDDB1ECD0B}" v="1" dt="2019-07-26T11:07:03.385"/>
    <p1510:client id="{7E0DB4CA-76EE-4989-9E94-796154D4B5B1}" v="35" dt="2019-07-26T10:37:06.567"/>
    <p1510:client id="{FDC5B324-A2E8-4371-8EA4-B911E1E9D038}" v="1122" dt="2019-07-26T09:04:21.272"/>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1678" autoAdjust="0"/>
  </p:normalViewPr>
  <p:slideViewPr>
    <p:cSldViewPr snapToGrid="0">
      <p:cViewPr varScale="1">
        <p:scale>
          <a:sx n="128" d="100"/>
          <a:sy n="128" d="100"/>
        </p:scale>
        <p:origin x="448" y="17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Xu" userId="2ef8d03b0d59ea36" providerId="LiveId" clId="{30719CED-173F-154C-A9EC-D9DDDB1ECD0B}"/>
    <pc:docChg chg="modSld">
      <pc:chgData name="Yang Xu" userId="2ef8d03b0d59ea36" providerId="LiveId" clId="{30719CED-173F-154C-A9EC-D9DDDB1ECD0B}" dt="2019-07-26T11:07:03.384" v="0"/>
      <pc:docMkLst>
        <pc:docMk/>
      </pc:docMkLst>
      <pc:sldChg chg="addSp delSp modSp">
        <pc:chgData name="Yang Xu" userId="2ef8d03b0d59ea36" providerId="LiveId" clId="{30719CED-173F-154C-A9EC-D9DDDB1ECD0B}" dt="2019-07-26T11:07:03.384" v="0"/>
        <pc:sldMkLst>
          <pc:docMk/>
          <pc:sldMk cId="2394598200" sldId="269"/>
        </pc:sldMkLst>
        <pc:spChg chg="add del mod">
          <ac:chgData name="Yang Xu" userId="2ef8d03b0d59ea36" providerId="LiveId" clId="{30719CED-173F-154C-A9EC-D9DDDB1ECD0B}" dt="2019-07-26T11:07:03.384" v="0"/>
          <ac:spMkLst>
            <pc:docMk/>
            <pc:sldMk cId="2394598200" sldId="269"/>
            <ac:spMk id="3" creationId="{249DA52A-873F-EF40-9546-DAA1B32F3319}"/>
          </ac:spMkLst>
        </pc:spChg>
        <pc:spChg chg="add del mod">
          <ac:chgData name="Yang Xu" userId="2ef8d03b0d59ea36" providerId="LiveId" clId="{30719CED-173F-154C-A9EC-D9DDDB1ECD0B}" dt="2019-07-26T11:07:03.384" v="0"/>
          <ac:spMkLst>
            <pc:docMk/>
            <pc:sldMk cId="2394598200" sldId="269"/>
            <ac:spMk id="6" creationId="{2C657D72-7FD4-7A4A-9233-F69F5D17235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7/26/19</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7/26/19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144734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7/26/19</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7/26/19</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7/26/19</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7/26/19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7/26/19</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altLang="zh-CN" dirty="0"/>
              <a:t>C#</a:t>
            </a:r>
            <a:r>
              <a:rPr lang="zh-CN" altLang="en-US" dirty="0"/>
              <a:t>：</a:t>
            </a:r>
            <a:r>
              <a:rPr lang="en-US" altLang="zh-CN" dirty="0"/>
              <a:t>Delegates, Events,</a:t>
            </a:r>
            <a:br>
              <a:rPr lang="en-US" altLang="zh-CN" dirty="0"/>
            </a:br>
            <a:r>
              <a:rPr lang="en-US" altLang="zh-CN" dirty="0"/>
              <a:t>Lambda Expressions</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pPr algn="l"/>
            <a:r>
              <a:rPr lang="zh-CN" altLang="en-US" sz="2800" dirty="0"/>
              <a:t>杨旭，微软</a:t>
            </a:r>
            <a:r>
              <a:rPr lang="en-US" altLang="zh-CN" sz="2800" dirty="0"/>
              <a:t>MVP</a:t>
            </a:r>
          </a:p>
          <a:p>
            <a:pPr algn="l"/>
            <a:r>
              <a:rPr lang="en-US" sz="2800" dirty="0"/>
              <a:t>C#, Angular, Haskell, Flutter</a:t>
            </a:r>
          </a:p>
        </p:txBody>
      </p:sp>
      <p:pic>
        <p:nvPicPr>
          <p:cNvPr id="5" name="Picture 4">
            <a:extLst>
              <a:ext uri="{FF2B5EF4-FFF2-40B4-BE49-F238E27FC236}">
                <a16:creationId xmlns:a16="http://schemas.microsoft.com/office/drawing/2014/main" id="{3105CC4F-55A3-4D97-A527-E10BC75C5646}"/>
              </a:ext>
            </a:extLst>
          </p:cNvPr>
          <p:cNvPicPr>
            <a:picLocks noChangeAspect="1"/>
          </p:cNvPicPr>
          <p:nvPr/>
        </p:nvPicPr>
        <p:blipFill>
          <a:blip r:embed="rId4"/>
          <a:stretch>
            <a:fillRect/>
          </a:stretch>
        </p:blipFill>
        <p:spPr>
          <a:xfrm>
            <a:off x="7233319" y="4394039"/>
            <a:ext cx="923546" cy="923546"/>
          </a:xfrm>
          <a:prstGeom prst="rect">
            <a:avLst/>
          </a:prstGeom>
        </p:spPr>
      </p:pic>
      <p:pic>
        <p:nvPicPr>
          <p:cNvPr id="7" name="Picture 6">
            <a:extLst>
              <a:ext uri="{FF2B5EF4-FFF2-40B4-BE49-F238E27FC236}">
                <a16:creationId xmlns:a16="http://schemas.microsoft.com/office/drawing/2014/main" id="{2E317F03-9563-4C36-9020-D035D5384A9B}"/>
              </a:ext>
            </a:extLst>
          </p:cNvPr>
          <p:cNvPicPr>
            <a:picLocks noChangeAspect="1"/>
          </p:cNvPicPr>
          <p:nvPr/>
        </p:nvPicPr>
        <p:blipFill>
          <a:blip r:embed="rId5"/>
          <a:stretch>
            <a:fillRect/>
          </a:stretch>
        </p:blipFill>
        <p:spPr>
          <a:xfrm>
            <a:off x="8165730" y="4394039"/>
            <a:ext cx="2289053" cy="923546"/>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26DF-371E-4CC5-960E-4283B05E0DF0}"/>
              </a:ext>
            </a:extLst>
          </p:cNvPr>
          <p:cNvSpPr>
            <a:spLocks noGrp="1"/>
          </p:cNvSpPr>
          <p:nvPr>
            <p:ph type="title"/>
          </p:nvPr>
        </p:nvSpPr>
        <p:spPr/>
        <p:txBody>
          <a:bodyPr/>
          <a:lstStyle/>
          <a:p>
            <a:r>
              <a:rPr lang="zh-CN" altLang="en-US" dirty="0"/>
              <a:t>显式指定</a:t>
            </a:r>
            <a:r>
              <a:rPr lang="en-US" altLang="zh-CN" dirty="0"/>
              <a:t>Lambda</a:t>
            </a:r>
            <a:r>
              <a:rPr lang="zh-CN" altLang="en-US" dirty="0"/>
              <a:t>表达式的参数类型</a:t>
            </a:r>
            <a:endParaRPr lang="en-US" dirty="0"/>
          </a:p>
        </p:txBody>
      </p:sp>
      <p:pic>
        <p:nvPicPr>
          <p:cNvPr id="6" name="Content Placeholder 5">
            <a:extLst>
              <a:ext uri="{FF2B5EF4-FFF2-40B4-BE49-F238E27FC236}">
                <a16:creationId xmlns:a16="http://schemas.microsoft.com/office/drawing/2014/main" id="{238B2FEF-A06E-4280-89D9-D874B7B957CA}"/>
              </a:ext>
            </a:extLst>
          </p:cNvPr>
          <p:cNvPicPr>
            <a:picLocks noGrp="1" noChangeAspect="1"/>
          </p:cNvPicPr>
          <p:nvPr>
            <p:ph idx="1"/>
          </p:nvPr>
        </p:nvPicPr>
        <p:blipFill>
          <a:blip r:embed="rId2"/>
          <a:stretch>
            <a:fillRect/>
          </a:stretch>
        </p:blipFill>
        <p:spPr>
          <a:xfrm>
            <a:off x="2137643" y="4146873"/>
            <a:ext cx="3409567" cy="484917"/>
          </a:xfrm>
          <a:prstGeom prst="rect">
            <a:avLst/>
          </a:prstGeom>
        </p:spPr>
      </p:pic>
      <p:pic>
        <p:nvPicPr>
          <p:cNvPr id="4" name="Picture 3">
            <a:extLst>
              <a:ext uri="{FF2B5EF4-FFF2-40B4-BE49-F238E27FC236}">
                <a16:creationId xmlns:a16="http://schemas.microsoft.com/office/drawing/2014/main" id="{5DC405A8-0D7A-4018-9096-E36CFD22E0A8}"/>
              </a:ext>
            </a:extLst>
          </p:cNvPr>
          <p:cNvPicPr>
            <a:picLocks noChangeAspect="1"/>
          </p:cNvPicPr>
          <p:nvPr/>
        </p:nvPicPr>
        <p:blipFill>
          <a:blip r:embed="rId3"/>
          <a:stretch>
            <a:fillRect/>
          </a:stretch>
        </p:blipFill>
        <p:spPr>
          <a:xfrm>
            <a:off x="2137644" y="2100744"/>
            <a:ext cx="3362061" cy="677728"/>
          </a:xfrm>
          <a:prstGeom prst="rect">
            <a:avLst/>
          </a:prstGeom>
        </p:spPr>
      </p:pic>
      <p:pic>
        <p:nvPicPr>
          <p:cNvPr id="5" name="Picture 4">
            <a:extLst>
              <a:ext uri="{FF2B5EF4-FFF2-40B4-BE49-F238E27FC236}">
                <a16:creationId xmlns:a16="http://schemas.microsoft.com/office/drawing/2014/main" id="{F53AAF45-028C-4D2F-AFBF-37CF38D640A5}"/>
              </a:ext>
            </a:extLst>
          </p:cNvPr>
          <p:cNvPicPr>
            <a:picLocks noChangeAspect="1"/>
          </p:cNvPicPr>
          <p:nvPr/>
        </p:nvPicPr>
        <p:blipFill>
          <a:blip r:embed="rId4"/>
          <a:stretch>
            <a:fillRect/>
          </a:stretch>
        </p:blipFill>
        <p:spPr>
          <a:xfrm>
            <a:off x="2137644" y="2944083"/>
            <a:ext cx="5134419" cy="484917"/>
          </a:xfrm>
          <a:prstGeom prst="rect">
            <a:avLst/>
          </a:prstGeom>
        </p:spPr>
      </p:pic>
      <p:pic>
        <p:nvPicPr>
          <p:cNvPr id="7" name="Picture 6">
            <a:extLst>
              <a:ext uri="{FF2B5EF4-FFF2-40B4-BE49-F238E27FC236}">
                <a16:creationId xmlns:a16="http://schemas.microsoft.com/office/drawing/2014/main" id="{E6A09711-FFE7-4DBF-8936-0E8ACFCEDF3F}"/>
              </a:ext>
            </a:extLst>
          </p:cNvPr>
          <p:cNvPicPr>
            <a:picLocks noChangeAspect="1"/>
          </p:cNvPicPr>
          <p:nvPr/>
        </p:nvPicPr>
        <p:blipFill>
          <a:blip r:embed="rId5"/>
          <a:stretch>
            <a:fillRect/>
          </a:stretch>
        </p:blipFill>
        <p:spPr>
          <a:xfrm>
            <a:off x="2137643" y="4825906"/>
            <a:ext cx="7523764" cy="772789"/>
          </a:xfrm>
          <a:prstGeom prst="rect">
            <a:avLst/>
          </a:prstGeom>
        </p:spPr>
      </p:pic>
    </p:spTree>
    <p:extLst>
      <p:ext uri="{BB962C8B-B14F-4D97-AF65-F5344CB8AC3E}">
        <p14:creationId xmlns:p14="http://schemas.microsoft.com/office/powerpoint/2010/main" val="13708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53F4-586D-43E3-B919-8FFB593D1395}"/>
              </a:ext>
            </a:extLst>
          </p:cNvPr>
          <p:cNvSpPr>
            <a:spLocks noGrp="1"/>
          </p:cNvSpPr>
          <p:nvPr>
            <p:ph type="title"/>
          </p:nvPr>
        </p:nvSpPr>
        <p:spPr/>
        <p:txBody>
          <a:bodyPr/>
          <a:lstStyle/>
          <a:p>
            <a:r>
              <a:rPr lang="zh-CN" altLang="en-US" dirty="0"/>
              <a:t>捕获外部变量</a:t>
            </a:r>
            <a:endParaRPr lang="en-US" dirty="0"/>
          </a:p>
        </p:txBody>
      </p:sp>
      <p:sp>
        <p:nvSpPr>
          <p:cNvPr id="3" name="Content Placeholder 2">
            <a:extLst>
              <a:ext uri="{FF2B5EF4-FFF2-40B4-BE49-F238E27FC236}">
                <a16:creationId xmlns:a16="http://schemas.microsoft.com/office/drawing/2014/main" id="{7EE01D61-2972-4FF7-93CA-6F11A34106BE}"/>
              </a:ext>
            </a:extLst>
          </p:cNvPr>
          <p:cNvSpPr>
            <a:spLocks noGrp="1"/>
          </p:cNvSpPr>
          <p:nvPr>
            <p:ph idx="1"/>
          </p:nvPr>
        </p:nvSpPr>
        <p:spPr/>
        <p:txBody>
          <a:bodyPr/>
          <a:lstStyle/>
          <a:p>
            <a:r>
              <a:rPr lang="en-US" altLang="zh-CN" dirty="0"/>
              <a:t>lambda</a:t>
            </a:r>
            <a:r>
              <a:rPr lang="zh-CN" altLang="en-US" dirty="0"/>
              <a:t>表达式可以引用本地的变量和所在方法的参数</a:t>
            </a:r>
            <a:endParaRPr lang="en-US" dirty="0"/>
          </a:p>
        </p:txBody>
      </p:sp>
      <p:pic>
        <p:nvPicPr>
          <p:cNvPr id="4" name="Picture 3">
            <a:extLst>
              <a:ext uri="{FF2B5EF4-FFF2-40B4-BE49-F238E27FC236}">
                <a16:creationId xmlns:a16="http://schemas.microsoft.com/office/drawing/2014/main" id="{CA1A0FD8-FF22-40CA-99BD-CA32BF863FE4}"/>
              </a:ext>
            </a:extLst>
          </p:cNvPr>
          <p:cNvPicPr>
            <a:picLocks noChangeAspect="1"/>
          </p:cNvPicPr>
          <p:nvPr/>
        </p:nvPicPr>
        <p:blipFill>
          <a:blip r:embed="rId2"/>
          <a:stretch>
            <a:fillRect/>
          </a:stretch>
        </p:blipFill>
        <p:spPr>
          <a:xfrm>
            <a:off x="2359461" y="2979173"/>
            <a:ext cx="7473077" cy="2058048"/>
          </a:xfrm>
          <a:prstGeom prst="rect">
            <a:avLst/>
          </a:prstGeom>
        </p:spPr>
      </p:pic>
    </p:spTree>
    <p:extLst>
      <p:ext uri="{BB962C8B-B14F-4D97-AF65-F5344CB8AC3E}">
        <p14:creationId xmlns:p14="http://schemas.microsoft.com/office/powerpoint/2010/main" val="398076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87E2-29B8-40A4-968C-6AE5373F9453}"/>
              </a:ext>
            </a:extLst>
          </p:cNvPr>
          <p:cNvSpPr>
            <a:spLocks noGrp="1"/>
          </p:cNvSpPr>
          <p:nvPr>
            <p:ph type="title"/>
          </p:nvPr>
        </p:nvSpPr>
        <p:spPr/>
        <p:txBody>
          <a:bodyPr/>
          <a:lstStyle/>
          <a:p>
            <a:r>
              <a:rPr lang="zh-CN" altLang="en-US" dirty="0"/>
              <a:t>被捕获的变量</a:t>
            </a:r>
            <a:endParaRPr lang="en-US" dirty="0"/>
          </a:p>
        </p:txBody>
      </p:sp>
      <p:sp>
        <p:nvSpPr>
          <p:cNvPr id="3" name="Content Placeholder 2">
            <a:extLst>
              <a:ext uri="{FF2B5EF4-FFF2-40B4-BE49-F238E27FC236}">
                <a16:creationId xmlns:a16="http://schemas.microsoft.com/office/drawing/2014/main" id="{F41E7FEE-C051-48F0-A492-DC843663C5DF}"/>
              </a:ext>
            </a:extLst>
          </p:cNvPr>
          <p:cNvSpPr>
            <a:spLocks noGrp="1"/>
          </p:cNvSpPr>
          <p:nvPr>
            <p:ph idx="1"/>
          </p:nvPr>
        </p:nvSpPr>
        <p:spPr/>
        <p:txBody>
          <a:bodyPr/>
          <a:lstStyle/>
          <a:p>
            <a:r>
              <a:rPr lang="zh-CN" altLang="en-US" dirty="0"/>
              <a:t>被</a:t>
            </a:r>
            <a:r>
              <a:rPr lang="en-US" altLang="zh-CN" dirty="0"/>
              <a:t>Lambda</a:t>
            </a:r>
            <a:r>
              <a:rPr lang="zh-CN" altLang="en-US" dirty="0"/>
              <a:t>表达式引用的外部变量叫做被捕获的变量（</a:t>
            </a:r>
            <a:r>
              <a:rPr lang="en-US" altLang="zh-CN" dirty="0"/>
              <a:t>captured variables</a:t>
            </a:r>
            <a:r>
              <a:rPr lang="zh-CN" altLang="en-US" dirty="0"/>
              <a:t>）。</a:t>
            </a:r>
            <a:endParaRPr lang="en-US" altLang="zh-CN" dirty="0"/>
          </a:p>
          <a:p>
            <a:r>
              <a:rPr lang="zh-CN" altLang="en-US" dirty="0"/>
              <a:t>捕获了外部变量的</a:t>
            </a:r>
            <a:r>
              <a:rPr lang="en-US" altLang="zh-CN" dirty="0"/>
              <a:t>lambda</a:t>
            </a:r>
            <a:r>
              <a:rPr lang="zh-CN" altLang="en-US" dirty="0"/>
              <a:t>表达式叫做闭包。</a:t>
            </a:r>
            <a:endParaRPr lang="en-US" altLang="zh-CN" dirty="0"/>
          </a:p>
          <a:p>
            <a:r>
              <a:rPr lang="zh-CN" altLang="en-US" dirty="0"/>
              <a:t>被捕获的变量是在委托被实际调用的时候才被计算，而不是在捕获的时候。</a:t>
            </a:r>
            <a:endParaRPr lang="en-US" dirty="0"/>
          </a:p>
        </p:txBody>
      </p:sp>
      <p:pic>
        <p:nvPicPr>
          <p:cNvPr id="4" name="Picture 3">
            <a:extLst>
              <a:ext uri="{FF2B5EF4-FFF2-40B4-BE49-F238E27FC236}">
                <a16:creationId xmlns:a16="http://schemas.microsoft.com/office/drawing/2014/main" id="{CE568351-FAC0-42F9-8C3D-E949B0E09CEF}"/>
              </a:ext>
            </a:extLst>
          </p:cNvPr>
          <p:cNvPicPr>
            <a:picLocks noChangeAspect="1"/>
          </p:cNvPicPr>
          <p:nvPr/>
        </p:nvPicPr>
        <p:blipFill>
          <a:blip r:embed="rId2"/>
          <a:stretch>
            <a:fillRect/>
          </a:stretch>
        </p:blipFill>
        <p:spPr>
          <a:xfrm>
            <a:off x="3143459" y="4571918"/>
            <a:ext cx="6153207" cy="1292454"/>
          </a:xfrm>
          <a:prstGeom prst="rect">
            <a:avLst/>
          </a:prstGeom>
        </p:spPr>
      </p:pic>
    </p:spTree>
    <p:extLst>
      <p:ext uri="{BB962C8B-B14F-4D97-AF65-F5344CB8AC3E}">
        <p14:creationId xmlns:p14="http://schemas.microsoft.com/office/powerpoint/2010/main" val="407516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4060-0729-4849-ACFD-DEAA5C4DF6DD}"/>
              </a:ext>
            </a:extLst>
          </p:cNvPr>
          <p:cNvSpPr>
            <a:spLocks noGrp="1"/>
          </p:cNvSpPr>
          <p:nvPr>
            <p:ph type="title"/>
          </p:nvPr>
        </p:nvSpPr>
        <p:spPr/>
        <p:txBody>
          <a:bodyPr/>
          <a:lstStyle/>
          <a:p>
            <a:r>
              <a:rPr lang="zh-CN" altLang="en-US" dirty="0"/>
              <a:t>被捕获的变量</a:t>
            </a:r>
            <a:endParaRPr lang="en-US" dirty="0"/>
          </a:p>
        </p:txBody>
      </p:sp>
      <p:sp>
        <p:nvSpPr>
          <p:cNvPr id="3" name="Content Placeholder 2">
            <a:extLst>
              <a:ext uri="{FF2B5EF4-FFF2-40B4-BE49-F238E27FC236}">
                <a16:creationId xmlns:a16="http://schemas.microsoft.com/office/drawing/2014/main" id="{8322E647-4173-4597-B788-8AFADD66BCD2}"/>
              </a:ext>
            </a:extLst>
          </p:cNvPr>
          <p:cNvSpPr>
            <a:spLocks noGrp="1"/>
          </p:cNvSpPr>
          <p:nvPr>
            <p:ph idx="1"/>
          </p:nvPr>
        </p:nvSpPr>
        <p:spPr/>
        <p:txBody>
          <a:bodyPr/>
          <a:lstStyle/>
          <a:p>
            <a:r>
              <a:rPr lang="en-US" dirty="0"/>
              <a:t>Lambda</a:t>
            </a:r>
            <a:r>
              <a:rPr lang="zh-CN" altLang="en-US" dirty="0"/>
              <a:t>表达式本身也可以更新被捕获的变量</a:t>
            </a:r>
            <a:endParaRPr lang="en-US" dirty="0"/>
          </a:p>
        </p:txBody>
      </p:sp>
      <p:pic>
        <p:nvPicPr>
          <p:cNvPr id="4" name="Picture 3">
            <a:extLst>
              <a:ext uri="{FF2B5EF4-FFF2-40B4-BE49-F238E27FC236}">
                <a16:creationId xmlns:a16="http://schemas.microsoft.com/office/drawing/2014/main" id="{E1335D48-1D4F-496C-8A0F-E779FCD8265F}"/>
              </a:ext>
            </a:extLst>
          </p:cNvPr>
          <p:cNvPicPr>
            <a:picLocks noChangeAspect="1"/>
          </p:cNvPicPr>
          <p:nvPr/>
        </p:nvPicPr>
        <p:blipFill>
          <a:blip r:embed="rId2"/>
          <a:stretch>
            <a:fillRect/>
          </a:stretch>
        </p:blipFill>
        <p:spPr>
          <a:xfrm>
            <a:off x="2924505" y="2971667"/>
            <a:ext cx="5115511" cy="1455954"/>
          </a:xfrm>
          <a:prstGeom prst="rect">
            <a:avLst/>
          </a:prstGeom>
        </p:spPr>
      </p:pic>
    </p:spTree>
    <p:extLst>
      <p:ext uri="{BB962C8B-B14F-4D97-AF65-F5344CB8AC3E}">
        <p14:creationId xmlns:p14="http://schemas.microsoft.com/office/powerpoint/2010/main" val="382302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0C9C-B8A2-4E21-ADCC-74A18D59FFDE}"/>
              </a:ext>
            </a:extLst>
          </p:cNvPr>
          <p:cNvSpPr>
            <a:spLocks noGrp="1"/>
          </p:cNvSpPr>
          <p:nvPr>
            <p:ph type="title"/>
          </p:nvPr>
        </p:nvSpPr>
        <p:spPr/>
        <p:txBody>
          <a:bodyPr/>
          <a:lstStyle/>
          <a:p>
            <a:r>
              <a:rPr lang="zh-CN" altLang="en-US" dirty="0"/>
              <a:t>被捕获的变量</a:t>
            </a:r>
            <a:endParaRPr lang="en-US" dirty="0"/>
          </a:p>
        </p:txBody>
      </p:sp>
      <p:sp>
        <p:nvSpPr>
          <p:cNvPr id="3" name="Content Placeholder 2">
            <a:extLst>
              <a:ext uri="{FF2B5EF4-FFF2-40B4-BE49-F238E27FC236}">
                <a16:creationId xmlns:a16="http://schemas.microsoft.com/office/drawing/2014/main" id="{86226790-5299-4370-8709-180772DBFC2C}"/>
              </a:ext>
            </a:extLst>
          </p:cNvPr>
          <p:cNvSpPr>
            <a:spLocks noGrp="1"/>
          </p:cNvSpPr>
          <p:nvPr>
            <p:ph idx="1"/>
          </p:nvPr>
        </p:nvSpPr>
        <p:spPr/>
        <p:txBody>
          <a:bodyPr/>
          <a:lstStyle/>
          <a:p>
            <a:r>
              <a:rPr lang="zh-CN" altLang="en-US" dirty="0"/>
              <a:t>被捕获的变量的</a:t>
            </a:r>
            <a:r>
              <a:rPr lang="zh-CN" altLang="en-US"/>
              <a:t>生命</a:t>
            </a:r>
            <a:r>
              <a:rPr lang="zh-CN" altLang="en-US" dirty="0"/>
              <a:t>周期会被延长到和委托一样</a:t>
            </a:r>
            <a:endParaRPr lang="en-US" dirty="0"/>
          </a:p>
        </p:txBody>
      </p:sp>
      <p:pic>
        <p:nvPicPr>
          <p:cNvPr id="4" name="Picture 3">
            <a:extLst>
              <a:ext uri="{FF2B5EF4-FFF2-40B4-BE49-F238E27FC236}">
                <a16:creationId xmlns:a16="http://schemas.microsoft.com/office/drawing/2014/main" id="{5B63C8D9-8F05-4F11-A918-851D0CB2063B}"/>
              </a:ext>
            </a:extLst>
          </p:cNvPr>
          <p:cNvPicPr>
            <a:picLocks noChangeAspect="1"/>
          </p:cNvPicPr>
          <p:nvPr/>
        </p:nvPicPr>
        <p:blipFill>
          <a:blip r:embed="rId2"/>
          <a:stretch>
            <a:fillRect/>
          </a:stretch>
        </p:blipFill>
        <p:spPr>
          <a:xfrm>
            <a:off x="3321959" y="2811281"/>
            <a:ext cx="5548082" cy="3380650"/>
          </a:xfrm>
          <a:prstGeom prst="rect">
            <a:avLst/>
          </a:prstGeom>
        </p:spPr>
      </p:pic>
    </p:spTree>
    <p:extLst>
      <p:ext uri="{BB962C8B-B14F-4D97-AF65-F5344CB8AC3E}">
        <p14:creationId xmlns:p14="http://schemas.microsoft.com/office/powerpoint/2010/main" val="216799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2200-99D1-42AA-B8E1-629596CADACF}"/>
              </a:ext>
            </a:extLst>
          </p:cNvPr>
          <p:cNvSpPr>
            <a:spLocks noGrp="1"/>
          </p:cNvSpPr>
          <p:nvPr>
            <p:ph type="title"/>
          </p:nvPr>
        </p:nvSpPr>
        <p:spPr/>
        <p:txBody>
          <a:bodyPr/>
          <a:lstStyle/>
          <a:p>
            <a:r>
              <a:rPr lang="en-US" altLang="zh-CN" dirty="0"/>
              <a:t>Lambda</a:t>
            </a:r>
            <a:r>
              <a:rPr lang="zh-CN" altLang="en-US" dirty="0"/>
              <a:t>表达式内的本地变量</a:t>
            </a:r>
            <a:endParaRPr lang="en-US" dirty="0"/>
          </a:p>
        </p:txBody>
      </p:sp>
      <p:sp>
        <p:nvSpPr>
          <p:cNvPr id="3" name="Content Placeholder 2">
            <a:extLst>
              <a:ext uri="{FF2B5EF4-FFF2-40B4-BE49-F238E27FC236}">
                <a16:creationId xmlns:a16="http://schemas.microsoft.com/office/drawing/2014/main" id="{A85A5FA1-08E6-4CCE-837E-1D41AA338109}"/>
              </a:ext>
            </a:extLst>
          </p:cNvPr>
          <p:cNvSpPr>
            <a:spLocks noGrp="1"/>
          </p:cNvSpPr>
          <p:nvPr>
            <p:ph idx="1"/>
          </p:nvPr>
        </p:nvSpPr>
        <p:spPr/>
        <p:txBody>
          <a:bodyPr/>
          <a:lstStyle/>
          <a:p>
            <a:r>
              <a:rPr lang="zh-CN" altLang="en-US" dirty="0"/>
              <a:t>在</a:t>
            </a:r>
            <a:r>
              <a:rPr lang="en-US" altLang="zh-CN" dirty="0"/>
              <a:t>Lambda</a:t>
            </a:r>
            <a:r>
              <a:rPr lang="zh-CN" altLang="en-US" dirty="0"/>
              <a:t>表达式内实例化的本地变量对于委托实例的每次调用来说都是唯一的。</a:t>
            </a:r>
            <a:endParaRPr lang="en-US" dirty="0"/>
          </a:p>
        </p:txBody>
      </p:sp>
      <p:pic>
        <p:nvPicPr>
          <p:cNvPr id="4" name="Picture 3">
            <a:extLst>
              <a:ext uri="{FF2B5EF4-FFF2-40B4-BE49-F238E27FC236}">
                <a16:creationId xmlns:a16="http://schemas.microsoft.com/office/drawing/2014/main" id="{BA2E68D9-4D51-4CEB-B5B6-7E834A6DF26A}"/>
              </a:ext>
            </a:extLst>
          </p:cNvPr>
          <p:cNvPicPr>
            <a:picLocks noChangeAspect="1"/>
          </p:cNvPicPr>
          <p:nvPr/>
        </p:nvPicPr>
        <p:blipFill>
          <a:blip r:embed="rId2"/>
          <a:stretch>
            <a:fillRect/>
          </a:stretch>
        </p:blipFill>
        <p:spPr>
          <a:xfrm>
            <a:off x="3126858" y="3151124"/>
            <a:ext cx="5938284" cy="3178643"/>
          </a:xfrm>
          <a:prstGeom prst="rect">
            <a:avLst/>
          </a:prstGeom>
        </p:spPr>
      </p:pic>
    </p:spTree>
    <p:extLst>
      <p:ext uri="{BB962C8B-B14F-4D97-AF65-F5344CB8AC3E}">
        <p14:creationId xmlns:p14="http://schemas.microsoft.com/office/powerpoint/2010/main" val="4957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57A8-2281-42A5-BB62-32C275768C46}"/>
              </a:ext>
            </a:extLst>
          </p:cNvPr>
          <p:cNvSpPr>
            <a:spLocks noGrp="1"/>
          </p:cNvSpPr>
          <p:nvPr>
            <p:ph type="title"/>
          </p:nvPr>
        </p:nvSpPr>
        <p:spPr/>
        <p:txBody>
          <a:bodyPr/>
          <a:lstStyle/>
          <a:p>
            <a:r>
              <a:rPr lang="zh-CN" altLang="en-US" dirty="0"/>
              <a:t>捕获迭代变量</a:t>
            </a:r>
            <a:endParaRPr lang="en-US" dirty="0"/>
          </a:p>
        </p:txBody>
      </p:sp>
      <p:sp>
        <p:nvSpPr>
          <p:cNvPr id="3" name="Content Placeholder 2">
            <a:extLst>
              <a:ext uri="{FF2B5EF4-FFF2-40B4-BE49-F238E27FC236}">
                <a16:creationId xmlns:a16="http://schemas.microsoft.com/office/drawing/2014/main" id="{DFF4F48D-9922-4706-8621-37FFE2CE651D}"/>
              </a:ext>
            </a:extLst>
          </p:cNvPr>
          <p:cNvSpPr>
            <a:spLocks noGrp="1"/>
          </p:cNvSpPr>
          <p:nvPr>
            <p:ph idx="1"/>
          </p:nvPr>
        </p:nvSpPr>
        <p:spPr/>
        <p:txBody>
          <a:bodyPr/>
          <a:lstStyle/>
          <a:p>
            <a:r>
              <a:rPr lang="zh-CN" altLang="en-US" dirty="0"/>
              <a:t>当捕获</a:t>
            </a:r>
            <a:r>
              <a:rPr lang="en-US" altLang="zh-CN" dirty="0"/>
              <a:t>for</a:t>
            </a:r>
            <a:r>
              <a:rPr lang="zh-CN" altLang="en-US" dirty="0"/>
              <a:t>循环的迭代变量时，</a:t>
            </a:r>
            <a:r>
              <a:rPr lang="en-US" altLang="zh-CN" dirty="0"/>
              <a:t>C#</a:t>
            </a:r>
            <a:r>
              <a:rPr lang="zh-CN" altLang="en-US" dirty="0"/>
              <a:t>会把这个变量当作是在循环外部定义的变量，这就意味着每次迭代捕获的都是同一个变量。</a:t>
            </a:r>
            <a:endParaRPr lang="en-US" dirty="0"/>
          </a:p>
        </p:txBody>
      </p:sp>
      <p:pic>
        <p:nvPicPr>
          <p:cNvPr id="4" name="Picture 3">
            <a:extLst>
              <a:ext uri="{FF2B5EF4-FFF2-40B4-BE49-F238E27FC236}">
                <a16:creationId xmlns:a16="http://schemas.microsoft.com/office/drawing/2014/main" id="{87568BE4-F9B6-4A05-9444-B1C104F51139}"/>
              </a:ext>
            </a:extLst>
          </p:cNvPr>
          <p:cNvPicPr>
            <a:picLocks noChangeAspect="1"/>
          </p:cNvPicPr>
          <p:nvPr/>
        </p:nvPicPr>
        <p:blipFill>
          <a:blip r:embed="rId2"/>
          <a:stretch>
            <a:fillRect/>
          </a:stretch>
        </p:blipFill>
        <p:spPr>
          <a:xfrm>
            <a:off x="1833803" y="3118286"/>
            <a:ext cx="4632888" cy="1556084"/>
          </a:xfrm>
          <a:prstGeom prst="rect">
            <a:avLst/>
          </a:prstGeom>
        </p:spPr>
      </p:pic>
      <p:pic>
        <p:nvPicPr>
          <p:cNvPr id="5" name="Picture 4">
            <a:extLst>
              <a:ext uri="{FF2B5EF4-FFF2-40B4-BE49-F238E27FC236}">
                <a16:creationId xmlns:a16="http://schemas.microsoft.com/office/drawing/2014/main" id="{E97677DB-86D4-4F7B-8078-4B9819C2D735}"/>
              </a:ext>
            </a:extLst>
          </p:cNvPr>
          <p:cNvPicPr>
            <a:picLocks noChangeAspect="1"/>
          </p:cNvPicPr>
          <p:nvPr/>
        </p:nvPicPr>
        <p:blipFill>
          <a:blip r:embed="rId3"/>
          <a:stretch>
            <a:fillRect/>
          </a:stretch>
        </p:blipFill>
        <p:spPr>
          <a:xfrm>
            <a:off x="6552516" y="3835940"/>
            <a:ext cx="5198989" cy="2516089"/>
          </a:xfrm>
          <a:prstGeom prst="rect">
            <a:avLst/>
          </a:prstGeom>
        </p:spPr>
      </p:pic>
    </p:spTree>
    <p:extLst>
      <p:ext uri="{BB962C8B-B14F-4D97-AF65-F5344CB8AC3E}">
        <p14:creationId xmlns:p14="http://schemas.microsoft.com/office/powerpoint/2010/main" val="74131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F87B-7CFF-4E6F-8F8F-127212C0E7DE}"/>
              </a:ext>
            </a:extLst>
          </p:cNvPr>
          <p:cNvSpPr>
            <a:spLocks noGrp="1"/>
          </p:cNvSpPr>
          <p:nvPr>
            <p:ph type="title"/>
          </p:nvPr>
        </p:nvSpPr>
        <p:spPr/>
        <p:txBody>
          <a:bodyPr/>
          <a:lstStyle/>
          <a:p>
            <a:r>
              <a:rPr lang="zh-CN" altLang="en-US" dirty="0"/>
              <a:t>如何解决</a:t>
            </a:r>
            <a:endParaRPr lang="en-US" dirty="0"/>
          </a:p>
        </p:txBody>
      </p:sp>
      <p:pic>
        <p:nvPicPr>
          <p:cNvPr id="4" name="Content Placeholder 3">
            <a:extLst>
              <a:ext uri="{FF2B5EF4-FFF2-40B4-BE49-F238E27FC236}">
                <a16:creationId xmlns:a16="http://schemas.microsoft.com/office/drawing/2014/main" id="{819B716A-7733-4308-9C23-E08937DA7869}"/>
              </a:ext>
            </a:extLst>
          </p:cNvPr>
          <p:cNvPicPr>
            <a:picLocks noGrp="1" noChangeAspect="1"/>
          </p:cNvPicPr>
          <p:nvPr>
            <p:ph idx="1"/>
          </p:nvPr>
        </p:nvPicPr>
        <p:blipFill>
          <a:blip r:embed="rId2"/>
          <a:stretch>
            <a:fillRect/>
          </a:stretch>
        </p:blipFill>
        <p:spPr>
          <a:xfrm>
            <a:off x="3827272" y="2733833"/>
            <a:ext cx="5163191" cy="1854385"/>
          </a:xfrm>
          <a:prstGeom prst="rect">
            <a:avLst/>
          </a:prstGeom>
        </p:spPr>
      </p:pic>
    </p:spTree>
    <p:extLst>
      <p:ext uri="{BB962C8B-B14F-4D97-AF65-F5344CB8AC3E}">
        <p14:creationId xmlns:p14="http://schemas.microsoft.com/office/powerpoint/2010/main" val="123810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FCD8-6216-4419-9E7F-6AC0E71196C8}"/>
              </a:ext>
            </a:extLst>
          </p:cNvPr>
          <p:cNvSpPr>
            <a:spLocks noGrp="1"/>
          </p:cNvSpPr>
          <p:nvPr>
            <p:ph type="title"/>
          </p:nvPr>
        </p:nvSpPr>
        <p:spPr/>
        <p:txBody>
          <a:bodyPr/>
          <a:lstStyle/>
          <a:p>
            <a:r>
              <a:rPr lang="zh-CN" altLang="en-US" dirty="0"/>
              <a:t>注意：</a:t>
            </a:r>
            <a:r>
              <a:rPr lang="en-US" altLang="zh-CN" dirty="0"/>
              <a:t>foreach</a:t>
            </a:r>
            <a:endParaRPr lang="en-US" dirty="0"/>
          </a:p>
        </p:txBody>
      </p:sp>
      <p:sp>
        <p:nvSpPr>
          <p:cNvPr id="3" name="Content Placeholder 2">
            <a:extLst>
              <a:ext uri="{FF2B5EF4-FFF2-40B4-BE49-F238E27FC236}">
                <a16:creationId xmlns:a16="http://schemas.microsoft.com/office/drawing/2014/main" id="{20359547-FD7A-4B38-A72A-0A16D3CF20CB}"/>
              </a:ext>
            </a:extLst>
          </p:cNvPr>
          <p:cNvSpPr>
            <a:spLocks noGrp="1"/>
          </p:cNvSpPr>
          <p:nvPr>
            <p:ph idx="1"/>
          </p:nvPr>
        </p:nvSpPr>
        <p:spPr/>
        <p:txBody>
          <a:bodyPr/>
          <a:lstStyle/>
          <a:p>
            <a:r>
              <a:rPr lang="en-US" altLang="zh-CN" dirty="0"/>
              <a:t>C#4</a:t>
            </a:r>
            <a:r>
              <a:rPr lang="zh-CN" altLang="en-US" dirty="0"/>
              <a:t>，和</a:t>
            </a:r>
            <a:r>
              <a:rPr lang="en-US" altLang="zh-CN" dirty="0"/>
              <a:t>C#5+</a:t>
            </a:r>
            <a:r>
              <a:rPr lang="zh-CN" altLang="en-US" dirty="0"/>
              <a:t>的区别</a:t>
            </a:r>
            <a:endParaRPr lang="en-US" dirty="0"/>
          </a:p>
        </p:txBody>
      </p:sp>
      <p:pic>
        <p:nvPicPr>
          <p:cNvPr id="5" name="Picture 4">
            <a:extLst>
              <a:ext uri="{FF2B5EF4-FFF2-40B4-BE49-F238E27FC236}">
                <a16:creationId xmlns:a16="http://schemas.microsoft.com/office/drawing/2014/main" id="{B273AFCC-89A7-4F2B-8FD9-EF1BA968E8B6}"/>
              </a:ext>
            </a:extLst>
          </p:cNvPr>
          <p:cNvPicPr>
            <a:picLocks noChangeAspect="1"/>
          </p:cNvPicPr>
          <p:nvPr/>
        </p:nvPicPr>
        <p:blipFill>
          <a:blip r:embed="rId2"/>
          <a:stretch>
            <a:fillRect/>
          </a:stretch>
        </p:blipFill>
        <p:spPr>
          <a:xfrm>
            <a:off x="3950103" y="2958931"/>
            <a:ext cx="6245342" cy="2014122"/>
          </a:xfrm>
          <a:prstGeom prst="rect">
            <a:avLst/>
          </a:prstGeom>
        </p:spPr>
      </p:pic>
    </p:spTree>
    <p:extLst>
      <p:ext uri="{BB962C8B-B14F-4D97-AF65-F5344CB8AC3E}">
        <p14:creationId xmlns:p14="http://schemas.microsoft.com/office/powerpoint/2010/main" val="383191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8F11-B4F0-4624-B36A-E1B077DC421C}"/>
              </a:ext>
            </a:extLst>
          </p:cNvPr>
          <p:cNvSpPr>
            <a:spLocks noGrp="1"/>
          </p:cNvSpPr>
          <p:nvPr>
            <p:ph type="title"/>
          </p:nvPr>
        </p:nvSpPr>
        <p:spPr/>
        <p:txBody>
          <a:bodyPr/>
          <a:lstStyle/>
          <a:p>
            <a:r>
              <a:rPr lang="en-US" altLang="zh-CN" dirty="0"/>
              <a:t>Lambda</a:t>
            </a:r>
            <a:r>
              <a:rPr lang="zh-CN" altLang="en-US" dirty="0"/>
              <a:t>表达式 </a:t>
            </a:r>
            <a:r>
              <a:rPr lang="en-US" altLang="zh-CN" dirty="0"/>
              <a:t>vs </a:t>
            </a:r>
            <a:r>
              <a:rPr lang="zh-CN" altLang="en-US" dirty="0"/>
              <a:t>本地方法</a:t>
            </a:r>
            <a:endParaRPr lang="en-US" dirty="0"/>
          </a:p>
        </p:txBody>
      </p:sp>
      <p:sp>
        <p:nvSpPr>
          <p:cNvPr id="3" name="Content Placeholder 2">
            <a:extLst>
              <a:ext uri="{FF2B5EF4-FFF2-40B4-BE49-F238E27FC236}">
                <a16:creationId xmlns:a16="http://schemas.microsoft.com/office/drawing/2014/main" id="{2FDAADAC-9CED-4B9F-8891-A40D3C4B9803}"/>
              </a:ext>
            </a:extLst>
          </p:cNvPr>
          <p:cNvSpPr>
            <a:spLocks noGrp="1"/>
          </p:cNvSpPr>
          <p:nvPr>
            <p:ph idx="1"/>
          </p:nvPr>
        </p:nvSpPr>
        <p:spPr/>
        <p:txBody>
          <a:bodyPr/>
          <a:lstStyle/>
          <a:p>
            <a:r>
              <a:rPr lang="zh-CN" altLang="en-US" dirty="0"/>
              <a:t>本地方法是</a:t>
            </a:r>
            <a:r>
              <a:rPr lang="en-US" altLang="zh-CN" dirty="0"/>
              <a:t>C#7</a:t>
            </a:r>
            <a:r>
              <a:rPr lang="zh-CN" altLang="en-US" dirty="0"/>
              <a:t>的一个新特性。它和</a:t>
            </a:r>
            <a:r>
              <a:rPr lang="en-US" altLang="zh-CN" dirty="0"/>
              <a:t>Lambda</a:t>
            </a:r>
            <a:r>
              <a:rPr lang="zh-CN" altLang="en-US" dirty="0"/>
              <a:t>表达式在功能上有很多重复之处，但它有三个优点：</a:t>
            </a:r>
            <a:endParaRPr lang="en-US" altLang="zh-CN" dirty="0"/>
          </a:p>
          <a:p>
            <a:pPr lvl="1"/>
            <a:r>
              <a:rPr lang="zh-CN" altLang="en-US" dirty="0"/>
              <a:t>可以简单明了的进行递归</a:t>
            </a:r>
            <a:endParaRPr lang="en-US" altLang="zh-CN" dirty="0"/>
          </a:p>
          <a:p>
            <a:pPr lvl="1"/>
            <a:r>
              <a:rPr lang="zh-CN" altLang="en-US" dirty="0"/>
              <a:t>无需指定委托类型（那一堆代码）</a:t>
            </a:r>
            <a:endParaRPr lang="en-US" altLang="zh-CN" dirty="0"/>
          </a:p>
          <a:p>
            <a:pPr lvl="1"/>
            <a:r>
              <a:rPr lang="zh-CN" altLang="en-US" dirty="0"/>
              <a:t>性能开销略低一点</a:t>
            </a:r>
            <a:endParaRPr lang="en-US" altLang="zh-CN" dirty="0"/>
          </a:p>
          <a:p>
            <a:r>
              <a:rPr lang="zh-CN" altLang="en-US" dirty="0"/>
              <a:t>本地方法效率更高是因为它避免了委托的间接调用（需要</a:t>
            </a:r>
            <a:r>
              <a:rPr lang="en-US" altLang="zh-CN" dirty="0"/>
              <a:t>CPU</a:t>
            </a:r>
            <a:r>
              <a:rPr lang="zh-CN" altLang="en-US" dirty="0"/>
              <a:t>周期，内存分配）。本地方法也可以访问所在方法的本地变量，而且无需编译器把被捕获的变量</a:t>
            </a:r>
            <a:r>
              <a:rPr lang="en-US" altLang="zh-CN" dirty="0"/>
              <a:t>hoist</a:t>
            </a:r>
            <a:r>
              <a:rPr lang="zh-CN" altLang="en-US" dirty="0"/>
              <a:t>到隐藏的类。</a:t>
            </a:r>
            <a:endParaRPr lang="en-US" dirty="0"/>
          </a:p>
        </p:txBody>
      </p:sp>
    </p:spTree>
    <p:extLst>
      <p:ext uri="{BB962C8B-B14F-4D97-AF65-F5344CB8AC3E}">
        <p14:creationId xmlns:p14="http://schemas.microsoft.com/office/powerpoint/2010/main" val="81719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zh-CN" altLang="en-US" dirty="0"/>
              <a:t>草根专栏</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p:txBody>
          <a:bodyPr/>
          <a:lstStyle/>
          <a:p>
            <a:pPr marL="0" indent="0">
              <a:buNone/>
            </a:pPr>
            <a:endParaRPr lang="en-US" dirty="0"/>
          </a:p>
          <a:p>
            <a:endParaRPr lang="en-US" dirty="0"/>
          </a:p>
        </p:txBody>
      </p:sp>
      <p:pic>
        <p:nvPicPr>
          <p:cNvPr id="9" name="Content Placeholder 8">
            <a:extLst>
              <a:ext uri="{FF2B5EF4-FFF2-40B4-BE49-F238E27FC236}">
                <a16:creationId xmlns:a16="http://schemas.microsoft.com/office/drawing/2014/main" id="{F5099689-6FBD-419C-BED4-EB2F0F54F8D6}"/>
              </a:ext>
            </a:extLst>
          </p:cNvPr>
          <p:cNvPicPr>
            <a:picLocks noGrp="1" noChangeAspect="1"/>
          </p:cNvPicPr>
          <p:nvPr>
            <p:ph sz="half" idx="2"/>
          </p:nvPr>
        </p:nvPicPr>
        <p:blipFill>
          <a:blip r:embed="rId5"/>
          <a:stretch>
            <a:fillRect/>
          </a:stretch>
        </p:blipFill>
        <p:spPr>
          <a:xfrm>
            <a:off x="7678693" y="2336800"/>
            <a:ext cx="3598863" cy="3598863"/>
          </a:xfrm>
        </p:spPr>
      </p:pic>
      <p:pic>
        <p:nvPicPr>
          <p:cNvPr id="7" name="Picture 6">
            <a:extLst>
              <a:ext uri="{FF2B5EF4-FFF2-40B4-BE49-F238E27FC236}">
                <a16:creationId xmlns:a16="http://schemas.microsoft.com/office/drawing/2014/main" id="{9DD64CA9-50C6-4E8A-827C-51075E5F6C5B}"/>
              </a:ext>
            </a:extLst>
          </p:cNvPr>
          <p:cNvPicPr>
            <a:picLocks noChangeAspect="1"/>
          </p:cNvPicPr>
          <p:nvPr/>
        </p:nvPicPr>
        <p:blipFill>
          <a:blip r:embed="rId6"/>
          <a:stretch>
            <a:fillRect/>
          </a:stretch>
        </p:blipFill>
        <p:spPr>
          <a:xfrm>
            <a:off x="914446" y="2336800"/>
            <a:ext cx="3598863" cy="3598863"/>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F281-5B8D-439B-B2D4-04EF62F7BB23}"/>
              </a:ext>
            </a:extLst>
          </p:cNvPr>
          <p:cNvSpPr>
            <a:spLocks noGrp="1"/>
          </p:cNvSpPr>
          <p:nvPr>
            <p:ph type="title"/>
          </p:nvPr>
        </p:nvSpPr>
        <p:spPr/>
        <p:txBody>
          <a:bodyPr/>
          <a:lstStyle/>
          <a:p>
            <a:r>
              <a:rPr lang="zh-CN" altLang="en-US" dirty="0"/>
              <a:t>匿名方法</a:t>
            </a:r>
            <a:endParaRPr lang="en-US" dirty="0"/>
          </a:p>
        </p:txBody>
      </p:sp>
      <p:sp>
        <p:nvSpPr>
          <p:cNvPr id="3" name="Text Placeholder 2">
            <a:extLst>
              <a:ext uri="{FF2B5EF4-FFF2-40B4-BE49-F238E27FC236}">
                <a16:creationId xmlns:a16="http://schemas.microsoft.com/office/drawing/2014/main" id="{0113B5D9-3D1E-47DE-B262-582CD2C589E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076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1FE2-4177-4801-9C93-AE795A0B99DE}"/>
              </a:ext>
            </a:extLst>
          </p:cNvPr>
          <p:cNvSpPr>
            <a:spLocks noGrp="1"/>
          </p:cNvSpPr>
          <p:nvPr>
            <p:ph type="title"/>
          </p:nvPr>
        </p:nvSpPr>
        <p:spPr/>
        <p:txBody>
          <a:bodyPr/>
          <a:lstStyle/>
          <a:p>
            <a:r>
              <a:rPr lang="zh-CN" altLang="en-US" dirty="0"/>
              <a:t>匿名方法 </a:t>
            </a:r>
            <a:r>
              <a:rPr lang="en-US" altLang="zh-CN" dirty="0"/>
              <a:t>vs Lambda</a:t>
            </a:r>
            <a:r>
              <a:rPr lang="zh-CN" altLang="en-US" dirty="0"/>
              <a:t>表达式</a:t>
            </a:r>
            <a:endParaRPr lang="en-US" dirty="0"/>
          </a:p>
        </p:txBody>
      </p:sp>
      <p:sp>
        <p:nvSpPr>
          <p:cNvPr id="3" name="Content Placeholder 2">
            <a:extLst>
              <a:ext uri="{FF2B5EF4-FFF2-40B4-BE49-F238E27FC236}">
                <a16:creationId xmlns:a16="http://schemas.microsoft.com/office/drawing/2014/main" id="{AB332966-9988-43D0-B58B-4A893F8EE545}"/>
              </a:ext>
            </a:extLst>
          </p:cNvPr>
          <p:cNvSpPr>
            <a:spLocks noGrp="1"/>
          </p:cNvSpPr>
          <p:nvPr>
            <p:ph idx="1"/>
          </p:nvPr>
        </p:nvSpPr>
        <p:spPr/>
        <p:txBody>
          <a:bodyPr/>
          <a:lstStyle/>
          <a:p>
            <a:r>
              <a:rPr lang="zh-CN" altLang="en-US" dirty="0"/>
              <a:t>匿名方法和</a:t>
            </a:r>
            <a:r>
              <a:rPr lang="en-US" altLang="zh-CN" dirty="0"/>
              <a:t>Lambda</a:t>
            </a:r>
            <a:r>
              <a:rPr lang="zh-CN" altLang="en-US" dirty="0"/>
              <a:t>表达式很像，但是缺少以下三个特性：</a:t>
            </a:r>
            <a:endParaRPr lang="en-US" altLang="zh-CN" dirty="0"/>
          </a:p>
          <a:p>
            <a:pPr lvl="1"/>
            <a:r>
              <a:rPr lang="zh-CN" altLang="en-US" dirty="0"/>
              <a:t>隐式类型参数</a:t>
            </a:r>
            <a:endParaRPr lang="en-US" altLang="zh-CN" dirty="0"/>
          </a:p>
          <a:p>
            <a:pPr lvl="1"/>
            <a:r>
              <a:rPr lang="zh-CN" altLang="en-US" dirty="0"/>
              <a:t>表达式语法（只能是语句块）</a:t>
            </a:r>
            <a:endParaRPr lang="en-US" altLang="zh-CN" dirty="0"/>
          </a:p>
          <a:p>
            <a:pPr lvl="1"/>
            <a:r>
              <a:rPr lang="zh-CN" altLang="en-US" dirty="0"/>
              <a:t>编译表达式树的能力，通过赋值给</a:t>
            </a:r>
            <a:r>
              <a:rPr lang="en-US" altLang="zh-CN" dirty="0"/>
              <a:t>Expression&lt;T&gt;</a:t>
            </a:r>
          </a:p>
        </p:txBody>
      </p:sp>
    </p:spTree>
    <p:extLst>
      <p:ext uri="{BB962C8B-B14F-4D97-AF65-F5344CB8AC3E}">
        <p14:creationId xmlns:p14="http://schemas.microsoft.com/office/powerpoint/2010/main" val="384481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652EB2-1BBB-434B-B07C-8C68E1DE9521}"/>
              </a:ext>
            </a:extLst>
          </p:cNvPr>
          <p:cNvPicPr>
            <a:picLocks noChangeAspect="1"/>
          </p:cNvPicPr>
          <p:nvPr/>
        </p:nvPicPr>
        <p:blipFill>
          <a:blip r:embed="rId2"/>
          <a:stretch>
            <a:fillRect/>
          </a:stretch>
        </p:blipFill>
        <p:spPr>
          <a:xfrm>
            <a:off x="685597" y="585010"/>
            <a:ext cx="4816841" cy="602106"/>
          </a:xfrm>
          <a:prstGeom prst="rect">
            <a:avLst/>
          </a:prstGeom>
        </p:spPr>
      </p:pic>
      <p:pic>
        <p:nvPicPr>
          <p:cNvPr id="3" name="Picture 2">
            <a:extLst>
              <a:ext uri="{FF2B5EF4-FFF2-40B4-BE49-F238E27FC236}">
                <a16:creationId xmlns:a16="http://schemas.microsoft.com/office/drawing/2014/main" id="{AB9DDF21-E427-4ACF-AF13-99352F3B5CA7}"/>
              </a:ext>
            </a:extLst>
          </p:cNvPr>
          <p:cNvPicPr>
            <a:picLocks noChangeAspect="1"/>
          </p:cNvPicPr>
          <p:nvPr/>
        </p:nvPicPr>
        <p:blipFill>
          <a:blip r:embed="rId3"/>
          <a:stretch>
            <a:fillRect/>
          </a:stretch>
        </p:blipFill>
        <p:spPr>
          <a:xfrm>
            <a:off x="685597" y="1454521"/>
            <a:ext cx="7602412" cy="853027"/>
          </a:xfrm>
          <a:prstGeom prst="rect">
            <a:avLst/>
          </a:prstGeom>
        </p:spPr>
      </p:pic>
      <p:pic>
        <p:nvPicPr>
          <p:cNvPr id="4" name="Picture 3">
            <a:extLst>
              <a:ext uri="{FF2B5EF4-FFF2-40B4-BE49-F238E27FC236}">
                <a16:creationId xmlns:a16="http://schemas.microsoft.com/office/drawing/2014/main" id="{A48EA132-A1E0-484D-AD22-C65E134F71AD}"/>
              </a:ext>
            </a:extLst>
          </p:cNvPr>
          <p:cNvPicPr>
            <a:picLocks noChangeAspect="1"/>
          </p:cNvPicPr>
          <p:nvPr/>
        </p:nvPicPr>
        <p:blipFill>
          <a:blip r:embed="rId4"/>
          <a:stretch>
            <a:fillRect/>
          </a:stretch>
        </p:blipFill>
        <p:spPr>
          <a:xfrm>
            <a:off x="685597" y="3429000"/>
            <a:ext cx="6212810" cy="487553"/>
          </a:xfrm>
          <a:prstGeom prst="rect">
            <a:avLst/>
          </a:prstGeom>
        </p:spPr>
      </p:pic>
      <p:pic>
        <p:nvPicPr>
          <p:cNvPr id="5" name="Picture 4">
            <a:extLst>
              <a:ext uri="{FF2B5EF4-FFF2-40B4-BE49-F238E27FC236}">
                <a16:creationId xmlns:a16="http://schemas.microsoft.com/office/drawing/2014/main" id="{8D536281-CA23-4D50-942D-A9D9F605F388}"/>
              </a:ext>
            </a:extLst>
          </p:cNvPr>
          <p:cNvPicPr>
            <a:picLocks noChangeAspect="1"/>
          </p:cNvPicPr>
          <p:nvPr/>
        </p:nvPicPr>
        <p:blipFill>
          <a:blip r:embed="rId5"/>
          <a:stretch>
            <a:fillRect/>
          </a:stretch>
        </p:blipFill>
        <p:spPr>
          <a:xfrm>
            <a:off x="685597" y="4155884"/>
            <a:ext cx="4780716" cy="487552"/>
          </a:xfrm>
          <a:prstGeom prst="rect">
            <a:avLst/>
          </a:prstGeom>
        </p:spPr>
      </p:pic>
    </p:spTree>
    <p:extLst>
      <p:ext uri="{BB962C8B-B14F-4D97-AF65-F5344CB8AC3E}">
        <p14:creationId xmlns:p14="http://schemas.microsoft.com/office/powerpoint/2010/main" val="214609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88CA-19E4-4DAC-A80A-F199AECBD123}"/>
              </a:ext>
            </a:extLst>
          </p:cNvPr>
          <p:cNvSpPr>
            <a:spLocks noGrp="1"/>
          </p:cNvSpPr>
          <p:nvPr>
            <p:ph type="title"/>
          </p:nvPr>
        </p:nvSpPr>
        <p:spPr>
          <a:xfrm>
            <a:off x="2137646" y="753228"/>
            <a:ext cx="9613861" cy="1080938"/>
          </a:xfrm>
        </p:spPr>
        <p:txBody>
          <a:bodyPr/>
          <a:lstStyle/>
          <a:p>
            <a:r>
              <a:rPr lang="zh-CN" altLang="en-US" dirty="0"/>
              <a:t>匿名方法 </a:t>
            </a:r>
            <a:r>
              <a:rPr lang="en-US" altLang="zh-CN" dirty="0"/>
              <a:t>- </a:t>
            </a:r>
            <a:r>
              <a:rPr lang="zh-CN" altLang="en-US" dirty="0"/>
              <a:t>其它</a:t>
            </a:r>
            <a:endParaRPr lang="en-US" dirty="0"/>
          </a:p>
        </p:txBody>
      </p:sp>
      <p:sp>
        <p:nvSpPr>
          <p:cNvPr id="3" name="Content Placeholder 2">
            <a:extLst>
              <a:ext uri="{FF2B5EF4-FFF2-40B4-BE49-F238E27FC236}">
                <a16:creationId xmlns:a16="http://schemas.microsoft.com/office/drawing/2014/main" id="{D8FBFE7B-BF06-4FED-9D58-2C4FB83ABA69}"/>
              </a:ext>
            </a:extLst>
          </p:cNvPr>
          <p:cNvSpPr>
            <a:spLocks noGrp="1"/>
          </p:cNvSpPr>
          <p:nvPr>
            <p:ph idx="1"/>
          </p:nvPr>
        </p:nvSpPr>
        <p:spPr/>
        <p:txBody>
          <a:bodyPr/>
          <a:lstStyle/>
          <a:p>
            <a:r>
              <a:rPr lang="zh-CN" altLang="en-US" dirty="0"/>
              <a:t>捕获外部变量的规则和</a:t>
            </a:r>
            <a:r>
              <a:rPr lang="en-US" altLang="zh-CN" dirty="0"/>
              <a:t>Lambda</a:t>
            </a:r>
            <a:r>
              <a:rPr lang="zh-CN" altLang="en-US" dirty="0"/>
              <a:t>表达式是一样的。</a:t>
            </a:r>
            <a:endParaRPr lang="en-US" altLang="zh-CN" dirty="0"/>
          </a:p>
          <a:p>
            <a:r>
              <a:rPr lang="zh-CN" altLang="en-US" dirty="0"/>
              <a:t>但匿名方法可以完全省略参数声明，尽管委托需要参数</a:t>
            </a:r>
            <a:endParaRPr lang="en-US" altLang="zh-CN" dirty="0"/>
          </a:p>
          <a:p>
            <a:endParaRPr lang="en-US" dirty="0"/>
          </a:p>
          <a:p>
            <a:endParaRPr lang="en-US" dirty="0"/>
          </a:p>
          <a:p>
            <a:r>
              <a:rPr lang="zh-CN" altLang="en-US" dirty="0"/>
              <a:t>这就避免了触发事件前的</a:t>
            </a:r>
            <a:r>
              <a:rPr lang="en-US" altLang="zh-CN" dirty="0"/>
              <a:t>null</a:t>
            </a:r>
            <a:r>
              <a:rPr lang="zh-CN" altLang="en-US" dirty="0"/>
              <a:t>检查</a:t>
            </a:r>
            <a:endParaRPr lang="en-US" altLang="zh-CN" dirty="0"/>
          </a:p>
          <a:p>
            <a:endParaRPr lang="en-US" dirty="0"/>
          </a:p>
          <a:p>
            <a:endParaRPr lang="en-US" dirty="0"/>
          </a:p>
        </p:txBody>
      </p:sp>
      <p:pic>
        <p:nvPicPr>
          <p:cNvPr id="4" name="Picture 3">
            <a:extLst>
              <a:ext uri="{FF2B5EF4-FFF2-40B4-BE49-F238E27FC236}">
                <a16:creationId xmlns:a16="http://schemas.microsoft.com/office/drawing/2014/main" id="{55F3C78E-B18F-4E41-A56A-91BBAD0DACE4}"/>
              </a:ext>
            </a:extLst>
          </p:cNvPr>
          <p:cNvPicPr>
            <a:picLocks noChangeAspect="1"/>
          </p:cNvPicPr>
          <p:nvPr/>
        </p:nvPicPr>
        <p:blipFill>
          <a:blip r:embed="rId2"/>
          <a:stretch>
            <a:fillRect/>
          </a:stretch>
        </p:blipFill>
        <p:spPr>
          <a:xfrm>
            <a:off x="3050489" y="3155897"/>
            <a:ext cx="6091022" cy="546206"/>
          </a:xfrm>
          <a:prstGeom prst="rect">
            <a:avLst/>
          </a:prstGeom>
        </p:spPr>
      </p:pic>
      <p:pic>
        <p:nvPicPr>
          <p:cNvPr id="5" name="Picture 4">
            <a:extLst>
              <a:ext uri="{FF2B5EF4-FFF2-40B4-BE49-F238E27FC236}">
                <a16:creationId xmlns:a16="http://schemas.microsoft.com/office/drawing/2014/main" id="{597460C4-FDB2-4981-B945-246A413321CA}"/>
              </a:ext>
            </a:extLst>
          </p:cNvPr>
          <p:cNvPicPr>
            <a:picLocks noChangeAspect="1"/>
          </p:cNvPicPr>
          <p:nvPr/>
        </p:nvPicPr>
        <p:blipFill>
          <a:blip r:embed="rId3"/>
          <a:stretch>
            <a:fillRect/>
          </a:stretch>
        </p:blipFill>
        <p:spPr>
          <a:xfrm>
            <a:off x="3050489" y="5030920"/>
            <a:ext cx="7010799" cy="833452"/>
          </a:xfrm>
          <a:prstGeom prst="rect">
            <a:avLst/>
          </a:prstGeom>
        </p:spPr>
      </p:pic>
    </p:spTree>
    <p:extLst>
      <p:ext uri="{BB962C8B-B14F-4D97-AF65-F5344CB8AC3E}">
        <p14:creationId xmlns:p14="http://schemas.microsoft.com/office/powerpoint/2010/main" val="75828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Thanks!</a:t>
            </a:r>
          </a:p>
        </p:txBody>
      </p:sp>
      <p:sp>
        <p:nvSpPr>
          <p:cNvPr id="2" name="Text Placeholder 1">
            <a:extLst>
              <a:ext uri="{FF2B5EF4-FFF2-40B4-BE49-F238E27FC236}">
                <a16:creationId xmlns:a16="http://schemas.microsoft.com/office/drawing/2014/main" id="{1F2A5814-BC40-4A37-9064-C44C73C883EF}"/>
              </a:ext>
            </a:extLst>
          </p:cNvPr>
          <p:cNvSpPr>
            <a:spLocks noGrp="1"/>
          </p:cNvSpPr>
          <p:nvPr>
            <p:ph type="body" sz="quarter" idx="13"/>
          </p:nvPr>
        </p:nvSpPr>
        <p:spPr/>
        <p:txBody>
          <a:bodyPr/>
          <a:lstStyle/>
          <a:p>
            <a:r>
              <a:rPr lang="en-US" dirty="0"/>
              <a:t>4.3</a:t>
            </a:r>
          </a:p>
        </p:txBody>
      </p:sp>
      <p:pic>
        <p:nvPicPr>
          <p:cNvPr id="5" name="Picture 4">
            <a:extLst>
              <a:ext uri="{FF2B5EF4-FFF2-40B4-BE49-F238E27FC236}">
                <a16:creationId xmlns:a16="http://schemas.microsoft.com/office/drawing/2014/main" id="{CF1CEAF8-F426-4EEF-A7A6-C0D7694DF4C2}"/>
              </a:ext>
            </a:extLst>
          </p:cNvPr>
          <p:cNvPicPr>
            <a:picLocks noChangeAspect="1"/>
          </p:cNvPicPr>
          <p:nvPr/>
        </p:nvPicPr>
        <p:blipFill>
          <a:blip r:embed="rId2"/>
          <a:stretch>
            <a:fillRect/>
          </a:stretch>
        </p:blipFill>
        <p:spPr>
          <a:xfrm>
            <a:off x="1518407" y="2425117"/>
            <a:ext cx="3828875" cy="3828875"/>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altLang="zh-CN" dirty="0"/>
              <a:t>Lambda </a:t>
            </a:r>
            <a:r>
              <a:rPr lang="zh-CN" altLang="en-US" dirty="0"/>
              <a:t>表达式</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BA9F-DDEB-4C85-8F75-E0C29978757C}"/>
              </a:ext>
            </a:extLst>
          </p:cNvPr>
          <p:cNvSpPr>
            <a:spLocks noGrp="1"/>
          </p:cNvSpPr>
          <p:nvPr>
            <p:ph type="title"/>
          </p:nvPr>
        </p:nvSpPr>
        <p:spPr/>
        <p:txBody>
          <a:bodyPr/>
          <a:lstStyle/>
          <a:p>
            <a:r>
              <a:rPr lang="zh-CN" altLang="en-US" dirty="0"/>
              <a:t>什么是</a:t>
            </a:r>
            <a:r>
              <a:rPr lang="en-US" altLang="zh-CN" dirty="0"/>
              <a:t>Lambda</a:t>
            </a:r>
            <a:r>
              <a:rPr lang="zh-CN" altLang="en-US" dirty="0"/>
              <a:t>表达式</a:t>
            </a:r>
            <a:endParaRPr lang="en-US" dirty="0"/>
          </a:p>
        </p:txBody>
      </p:sp>
      <p:sp>
        <p:nvSpPr>
          <p:cNvPr id="3" name="Content Placeholder 2">
            <a:extLst>
              <a:ext uri="{FF2B5EF4-FFF2-40B4-BE49-F238E27FC236}">
                <a16:creationId xmlns:a16="http://schemas.microsoft.com/office/drawing/2014/main" id="{9BBE20BC-BEE4-49D4-8465-9180429BDDDC}"/>
              </a:ext>
            </a:extLst>
          </p:cNvPr>
          <p:cNvSpPr>
            <a:spLocks noGrp="1"/>
          </p:cNvSpPr>
          <p:nvPr>
            <p:ph idx="1"/>
          </p:nvPr>
        </p:nvSpPr>
        <p:spPr/>
        <p:txBody>
          <a:bodyPr/>
          <a:lstStyle/>
          <a:p>
            <a:r>
              <a:rPr lang="en-US" altLang="zh-CN" dirty="0"/>
              <a:t>Lambda</a:t>
            </a:r>
            <a:r>
              <a:rPr lang="zh-CN" altLang="en-US" dirty="0"/>
              <a:t>表达式其实就是一个用来代替委托实例的未命名的方法；</a:t>
            </a:r>
            <a:endParaRPr lang="en-US" altLang="zh-CN" dirty="0"/>
          </a:p>
          <a:p>
            <a:r>
              <a:rPr lang="zh-CN" altLang="en-US" dirty="0"/>
              <a:t>编译器会把</a:t>
            </a:r>
            <a:r>
              <a:rPr lang="en-US" altLang="zh-CN" dirty="0"/>
              <a:t>Lambda</a:t>
            </a:r>
            <a:r>
              <a:rPr lang="zh-CN" altLang="en-US" dirty="0"/>
              <a:t>表达式转化为以下二者之一：</a:t>
            </a:r>
            <a:endParaRPr lang="en-US" altLang="zh-CN" dirty="0"/>
          </a:p>
          <a:p>
            <a:pPr lvl="1"/>
            <a:r>
              <a:rPr lang="zh-CN" altLang="en-US" dirty="0"/>
              <a:t>一个委托实例</a:t>
            </a:r>
            <a:endParaRPr lang="en-US" altLang="zh-CN" dirty="0"/>
          </a:p>
          <a:p>
            <a:pPr lvl="1"/>
            <a:r>
              <a:rPr lang="zh-CN" altLang="en-US" dirty="0"/>
              <a:t>一个表达式树（</a:t>
            </a:r>
            <a:r>
              <a:rPr lang="en-US" altLang="zh-CN" dirty="0"/>
              <a:t>expression tree</a:t>
            </a:r>
            <a:r>
              <a:rPr lang="zh-CN" altLang="en-US" dirty="0"/>
              <a:t>），类型是</a:t>
            </a:r>
            <a:r>
              <a:rPr lang="en-US" altLang="zh-CN" dirty="0"/>
              <a:t>Expression&lt;</a:t>
            </a:r>
            <a:r>
              <a:rPr lang="en-US" altLang="zh-CN" dirty="0" err="1"/>
              <a:t>TDelegate</a:t>
            </a:r>
            <a:r>
              <a:rPr lang="en-US" altLang="zh-CN" dirty="0"/>
              <a:t>&gt;</a:t>
            </a:r>
            <a:r>
              <a:rPr lang="zh-CN" altLang="en-US" dirty="0"/>
              <a:t>，它表示了可遍历的对象模型中</a:t>
            </a:r>
            <a:r>
              <a:rPr lang="en-US" altLang="zh-CN" dirty="0"/>
              <a:t>Lambda</a:t>
            </a:r>
            <a:r>
              <a:rPr lang="zh-CN" altLang="en-US" dirty="0"/>
              <a:t>表达式里面的代码。它允许</a:t>
            </a:r>
            <a:r>
              <a:rPr lang="en-US" altLang="zh-CN" dirty="0"/>
              <a:t>lambda</a:t>
            </a:r>
            <a:r>
              <a:rPr lang="zh-CN" altLang="en-US" dirty="0"/>
              <a:t>表达式延迟到运行时再被解释。</a:t>
            </a:r>
            <a:endParaRPr lang="en-US" altLang="zh-CN" dirty="0"/>
          </a:p>
          <a:p>
            <a:endParaRPr lang="en-US" dirty="0"/>
          </a:p>
        </p:txBody>
      </p:sp>
    </p:spTree>
    <p:extLst>
      <p:ext uri="{BB962C8B-B14F-4D97-AF65-F5344CB8AC3E}">
        <p14:creationId xmlns:p14="http://schemas.microsoft.com/office/powerpoint/2010/main" val="297544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41A3-B0DA-4028-9CFF-659DA38BF4F1}"/>
              </a:ext>
            </a:extLst>
          </p:cNvPr>
          <p:cNvSpPr>
            <a:spLocks noGrp="1"/>
          </p:cNvSpPr>
          <p:nvPr>
            <p:ph type="title"/>
          </p:nvPr>
        </p:nvSpPr>
        <p:spPr/>
        <p:txBody>
          <a:bodyPr/>
          <a:lstStyle/>
          <a:p>
            <a:r>
              <a:rPr lang="zh-CN" altLang="en-US" dirty="0"/>
              <a:t>例子</a:t>
            </a:r>
            <a:endParaRPr lang="en-US" dirty="0"/>
          </a:p>
        </p:txBody>
      </p:sp>
      <p:pic>
        <p:nvPicPr>
          <p:cNvPr id="3" name="Picture 2">
            <a:extLst>
              <a:ext uri="{FF2B5EF4-FFF2-40B4-BE49-F238E27FC236}">
                <a16:creationId xmlns:a16="http://schemas.microsoft.com/office/drawing/2014/main" id="{FAE8C48E-BEF2-4C3E-BC5C-C920DCDAAA06}"/>
              </a:ext>
            </a:extLst>
          </p:cNvPr>
          <p:cNvPicPr>
            <a:picLocks noChangeAspect="1"/>
          </p:cNvPicPr>
          <p:nvPr/>
        </p:nvPicPr>
        <p:blipFill>
          <a:blip r:embed="rId2"/>
          <a:stretch>
            <a:fillRect/>
          </a:stretch>
        </p:blipFill>
        <p:spPr>
          <a:xfrm>
            <a:off x="992914" y="2412058"/>
            <a:ext cx="4183402" cy="504894"/>
          </a:xfrm>
          <a:prstGeom prst="rect">
            <a:avLst/>
          </a:prstGeom>
        </p:spPr>
      </p:pic>
      <p:pic>
        <p:nvPicPr>
          <p:cNvPr id="4" name="Picture 3">
            <a:extLst>
              <a:ext uri="{FF2B5EF4-FFF2-40B4-BE49-F238E27FC236}">
                <a16:creationId xmlns:a16="http://schemas.microsoft.com/office/drawing/2014/main" id="{0107D376-C468-4603-B372-1D69C50B034F}"/>
              </a:ext>
            </a:extLst>
          </p:cNvPr>
          <p:cNvPicPr>
            <a:picLocks noChangeAspect="1"/>
          </p:cNvPicPr>
          <p:nvPr/>
        </p:nvPicPr>
        <p:blipFill>
          <a:blip r:embed="rId3"/>
          <a:stretch>
            <a:fillRect/>
          </a:stretch>
        </p:blipFill>
        <p:spPr>
          <a:xfrm>
            <a:off x="992914" y="3323372"/>
            <a:ext cx="5461689" cy="927786"/>
          </a:xfrm>
          <a:prstGeom prst="rect">
            <a:avLst/>
          </a:prstGeom>
        </p:spPr>
      </p:pic>
      <p:sp>
        <p:nvSpPr>
          <p:cNvPr id="5" name="TextBox 4">
            <a:extLst>
              <a:ext uri="{FF2B5EF4-FFF2-40B4-BE49-F238E27FC236}">
                <a16:creationId xmlns:a16="http://schemas.microsoft.com/office/drawing/2014/main" id="{C0E62967-B827-4F25-AFA6-EC2D2854A63A}"/>
              </a:ext>
            </a:extLst>
          </p:cNvPr>
          <p:cNvSpPr txBox="1"/>
          <p:nvPr/>
        </p:nvSpPr>
        <p:spPr>
          <a:xfrm>
            <a:off x="992914" y="4796589"/>
            <a:ext cx="10867886" cy="707886"/>
          </a:xfrm>
          <a:prstGeom prst="rect">
            <a:avLst/>
          </a:prstGeom>
          <a:noFill/>
        </p:spPr>
        <p:txBody>
          <a:bodyPr wrap="square" rtlCol="0">
            <a:spAutoFit/>
          </a:bodyPr>
          <a:lstStyle/>
          <a:p>
            <a:r>
              <a:rPr lang="zh-CN" altLang="en-US" sz="2000" dirty="0"/>
              <a:t>实际上，编译器会通过编写一个私有方法来解析这个</a:t>
            </a:r>
            <a:r>
              <a:rPr lang="en-US" altLang="zh-CN" sz="2000" dirty="0"/>
              <a:t>lambda</a:t>
            </a:r>
            <a:r>
              <a:rPr lang="zh-CN" altLang="en-US" sz="2000" dirty="0"/>
              <a:t>表达式，然后把表达式的代码移动到这个方法里。</a:t>
            </a:r>
            <a:endParaRPr lang="en-US" sz="2000" dirty="0"/>
          </a:p>
        </p:txBody>
      </p:sp>
    </p:spTree>
    <p:extLst>
      <p:ext uri="{BB962C8B-B14F-4D97-AF65-F5344CB8AC3E}">
        <p14:creationId xmlns:p14="http://schemas.microsoft.com/office/powerpoint/2010/main" val="247213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FCAA-11EB-4546-8110-A0B5D5EA6210}"/>
              </a:ext>
            </a:extLst>
          </p:cNvPr>
          <p:cNvSpPr>
            <a:spLocks noGrp="1"/>
          </p:cNvSpPr>
          <p:nvPr>
            <p:ph type="title"/>
          </p:nvPr>
        </p:nvSpPr>
        <p:spPr/>
        <p:txBody>
          <a:bodyPr/>
          <a:lstStyle/>
          <a:p>
            <a:r>
              <a:rPr lang="en-US" altLang="zh-CN" dirty="0"/>
              <a:t>Lambda</a:t>
            </a:r>
            <a:r>
              <a:rPr lang="zh-CN" altLang="en-US" dirty="0"/>
              <a:t>表达式的形式</a:t>
            </a:r>
            <a:endParaRPr lang="en-US" dirty="0"/>
          </a:p>
        </p:txBody>
      </p:sp>
      <p:sp>
        <p:nvSpPr>
          <p:cNvPr id="3" name="Content Placeholder 2">
            <a:extLst>
              <a:ext uri="{FF2B5EF4-FFF2-40B4-BE49-F238E27FC236}">
                <a16:creationId xmlns:a16="http://schemas.microsoft.com/office/drawing/2014/main" id="{C6CEF953-D005-442A-8832-79BDFCDE4E4C}"/>
              </a:ext>
            </a:extLst>
          </p:cNvPr>
          <p:cNvSpPr>
            <a:spLocks noGrp="1"/>
          </p:cNvSpPr>
          <p:nvPr>
            <p:ph idx="1"/>
          </p:nvPr>
        </p:nvSpPr>
        <p:spPr/>
        <p:txBody>
          <a:bodyPr/>
          <a:lstStyle/>
          <a:p>
            <a:r>
              <a:rPr lang="en-US" dirty="0"/>
              <a:t>(</a:t>
            </a:r>
            <a:r>
              <a:rPr lang="en-US" altLang="zh-CN" dirty="0"/>
              <a:t>parameters</a:t>
            </a:r>
            <a:r>
              <a:rPr lang="en-US" dirty="0"/>
              <a:t>) =&gt; </a:t>
            </a:r>
            <a:r>
              <a:rPr lang="en-US" altLang="zh-CN" dirty="0"/>
              <a:t>expression-or-statement-block</a:t>
            </a:r>
          </a:p>
          <a:p>
            <a:r>
              <a:rPr lang="en-US" dirty="0"/>
              <a:t>(</a:t>
            </a:r>
            <a:r>
              <a:rPr lang="zh-CN" altLang="en-US" dirty="0"/>
              <a:t>参数</a:t>
            </a:r>
            <a:r>
              <a:rPr lang="en-US" dirty="0"/>
              <a:t>)=&gt; </a:t>
            </a:r>
            <a:r>
              <a:rPr lang="zh-CN" altLang="en-US" dirty="0"/>
              <a:t>表达式或语句块</a:t>
            </a:r>
            <a:endParaRPr lang="en-US" altLang="zh-CN" dirty="0"/>
          </a:p>
          <a:p>
            <a:r>
              <a:rPr lang="zh-CN" altLang="en-US" dirty="0"/>
              <a:t>其中如果只有一个参数并且类型可推断的话，那么参数的小括号可以省略</a:t>
            </a:r>
            <a:endParaRPr lang="en-US" dirty="0"/>
          </a:p>
        </p:txBody>
      </p:sp>
    </p:spTree>
    <p:extLst>
      <p:ext uri="{BB962C8B-B14F-4D97-AF65-F5344CB8AC3E}">
        <p14:creationId xmlns:p14="http://schemas.microsoft.com/office/powerpoint/2010/main" val="301090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D31E-8EC5-46A5-81B1-6F3BB08A7E2B}"/>
              </a:ext>
            </a:extLst>
          </p:cNvPr>
          <p:cNvSpPr>
            <a:spLocks noGrp="1"/>
          </p:cNvSpPr>
          <p:nvPr>
            <p:ph type="title"/>
          </p:nvPr>
        </p:nvSpPr>
        <p:spPr/>
        <p:txBody>
          <a:bodyPr/>
          <a:lstStyle/>
          <a:p>
            <a:r>
              <a:rPr lang="en-US" altLang="zh-CN" dirty="0"/>
              <a:t>lambda</a:t>
            </a:r>
            <a:r>
              <a:rPr lang="zh-CN" altLang="en-US" dirty="0"/>
              <a:t>表达式与委托</a:t>
            </a:r>
            <a:endParaRPr lang="en-US" dirty="0"/>
          </a:p>
        </p:txBody>
      </p:sp>
      <p:sp>
        <p:nvSpPr>
          <p:cNvPr id="3" name="Content Placeholder 2">
            <a:extLst>
              <a:ext uri="{FF2B5EF4-FFF2-40B4-BE49-F238E27FC236}">
                <a16:creationId xmlns:a16="http://schemas.microsoft.com/office/drawing/2014/main" id="{327834AD-07C6-4CA7-86CF-3B9549CA5635}"/>
              </a:ext>
            </a:extLst>
          </p:cNvPr>
          <p:cNvSpPr>
            <a:spLocks noGrp="1"/>
          </p:cNvSpPr>
          <p:nvPr>
            <p:ph idx="1"/>
          </p:nvPr>
        </p:nvSpPr>
        <p:spPr/>
        <p:txBody>
          <a:bodyPr/>
          <a:lstStyle/>
          <a:p>
            <a:r>
              <a:rPr lang="zh-CN" altLang="en-US" dirty="0"/>
              <a:t>每个</a:t>
            </a:r>
            <a:r>
              <a:rPr lang="en-US" altLang="zh-CN" dirty="0"/>
              <a:t>lambda</a:t>
            </a:r>
            <a:r>
              <a:rPr lang="zh-CN" altLang="en-US" dirty="0"/>
              <a:t>表达式的参数对应委托的参数</a:t>
            </a:r>
            <a:endParaRPr lang="en-US" altLang="zh-CN" dirty="0"/>
          </a:p>
          <a:p>
            <a:r>
              <a:rPr lang="zh-CN" altLang="en-US" dirty="0"/>
              <a:t>表达式的类型对应委托的返回类型</a:t>
            </a:r>
            <a:endParaRPr lang="en-US" dirty="0"/>
          </a:p>
        </p:txBody>
      </p:sp>
      <p:pic>
        <p:nvPicPr>
          <p:cNvPr id="5" name="Picture 4">
            <a:extLst>
              <a:ext uri="{FF2B5EF4-FFF2-40B4-BE49-F238E27FC236}">
                <a16:creationId xmlns:a16="http://schemas.microsoft.com/office/drawing/2014/main" id="{4927AB90-9295-48DB-86F0-2B3B2D0A591E}"/>
              </a:ext>
            </a:extLst>
          </p:cNvPr>
          <p:cNvPicPr>
            <a:picLocks noChangeAspect="1"/>
          </p:cNvPicPr>
          <p:nvPr/>
        </p:nvPicPr>
        <p:blipFill>
          <a:blip r:embed="rId2"/>
          <a:stretch>
            <a:fillRect/>
          </a:stretch>
        </p:blipFill>
        <p:spPr>
          <a:xfrm>
            <a:off x="3174640" y="3333181"/>
            <a:ext cx="2164838" cy="679867"/>
          </a:xfrm>
          <a:prstGeom prst="rect">
            <a:avLst/>
          </a:prstGeom>
        </p:spPr>
      </p:pic>
      <p:pic>
        <p:nvPicPr>
          <p:cNvPr id="6" name="Picture 5">
            <a:extLst>
              <a:ext uri="{FF2B5EF4-FFF2-40B4-BE49-F238E27FC236}">
                <a16:creationId xmlns:a16="http://schemas.microsoft.com/office/drawing/2014/main" id="{2C4F882B-9B1B-456D-809A-0C1C2E5CCAC0}"/>
              </a:ext>
            </a:extLst>
          </p:cNvPr>
          <p:cNvPicPr>
            <a:picLocks noChangeAspect="1"/>
          </p:cNvPicPr>
          <p:nvPr/>
        </p:nvPicPr>
        <p:blipFill>
          <a:blip r:embed="rId3"/>
          <a:stretch>
            <a:fillRect/>
          </a:stretch>
        </p:blipFill>
        <p:spPr>
          <a:xfrm>
            <a:off x="3180462" y="4427821"/>
            <a:ext cx="4929039" cy="679867"/>
          </a:xfrm>
          <a:prstGeom prst="rect">
            <a:avLst/>
          </a:prstGeom>
        </p:spPr>
      </p:pic>
    </p:spTree>
    <p:extLst>
      <p:ext uri="{BB962C8B-B14F-4D97-AF65-F5344CB8AC3E}">
        <p14:creationId xmlns:p14="http://schemas.microsoft.com/office/powerpoint/2010/main" val="205133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34E1-F487-475F-B1BB-B97C19312A60}"/>
              </a:ext>
            </a:extLst>
          </p:cNvPr>
          <p:cNvSpPr>
            <a:spLocks noGrp="1"/>
          </p:cNvSpPr>
          <p:nvPr>
            <p:ph type="title"/>
          </p:nvPr>
        </p:nvSpPr>
        <p:spPr/>
        <p:txBody>
          <a:bodyPr/>
          <a:lstStyle/>
          <a:p>
            <a:r>
              <a:rPr lang="en-US" altLang="zh-CN" dirty="0"/>
              <a:t>Lambda</a:t>
            </a:r>
            <a:r>
              <a:rPr lang="zh-CN" altLang="en-US" dirty="0"/>
              <a:t>表达式 </a:t>
            </a:r>
            <a:r>
              <a:rPr lang="en-US" altLang="zh-CN" dirty="0"/>
              <a:t>– </a:t>
            </a:r>
            <a:r>
              <a:rPr lang="zh-CN" altLang="en-US" dirty="0"/>
              <a:t>语句块</a:t>
            </a:r>
            <a:endParaRPr lang="en-US" dirty="0"/>
          </a:p>
        </p:txBody>
      </p:sp>
      <p:sp>
        <p:nvSpPr>
          <p:cNvPr id="3" name="Content Placeholder 2">
            <a:extLst>
              <a:ext uri="{FF2B5EF4-FFF2-40B4-BE49-F238E27FC236}">
                <a16:creationId xmlns:a16="http://schemas.microsoft.com/office/drawing/2014/main" id="{715B6C32-6773-48EF-92CA-F7DB67935A73}"/>
              </a:ext>
            </a:extLst>
          </p:cNvPr>
          <p:cNvSpPr>
            <a:spLocks noGrp="1"/>
          </p:cNvSpPr>
          <p:nvPr>
            <p:ph idx="1"/>
          </p:nvPr>
        </p:nvSpPr>
        <p:spPr/>
        <p:txBody>
          <a:bodyPr/>
          <a:lstStyle/>
          <a:p>
            <a:r>
              <a:rPr lang="en-US" altLang="zh-CN" dirty="0"/>
              <a:t>Lambda</a:t>
            </a:r>
            <a:r>
              <a:rPr lang="zh-CN" altLang="en-US" dirty="0"/>
              <a:t>表达式的代码也可以是语句块</a:t>
            </a:r>
            <a:endParaRPr lang="en-US" dirty="0"/>
          </a:p>
        </p:txBody>
      </p:sp>
      <p:pic>
        <p:nvPicPr>
          <p:cNvPr id="4" name="Picture 3">
            <a:extLst>
              <a:ext uri="{FF2B5EF4-FFF2-40B4-BE49-F238E27FC236}">
                <a16:creationId xmlns:a16="http://schemas.microsoft.com/office/drawing/2014/main" id="{83729432-69AC-488A-93A6-76A38558EA32}"/>
              </a:ext>
            </a:extLst>
          </p:cNvPr>
          <p:cNvPicPr>
            <a:picLocks noChangeAspect="1"/>
          </p:cNvPicPr>
          <p:nvPr/>
        </p:nvPicPr>
        <p:blipFill>
          <a:blip r:embed="rId2"/>
          <a:stretch>
            <a:fillRect/>
          </a:stretch>
        </p:blipFill>
        <p:spPr>
          <a:xfrm>
            <a:off x="3450903" y="2862988"/>
            <a:ext cx="3455647" cy="566012"/>
          </a:xfrm>
          <a:prstGeom prst="rect">
            <a:avLst/>
          </a:prstGeom>
        </p:spPr>
      </p:pic>
    </p:spTree>
    <p:extLst>
      <p:ext uri="{BB962C8B-B14F-4D97-AF65-F5344CB8AC3E}">
        <p14:creationId xmlns:p14="http://schemas.microsoft.com/office/powerpoint/2010/main" val="382076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2DF0-27FA-4EAB-8F30-46CF7D014956}"/>
              </a:ext>
            </a:extLst>
          </p:cNvPr>
          <p:cNvSpPr>
            <a:spLocks noGrp="1"/>
          </p:cNvSpPr>
          <p:nvPr>
            <p:ph type="title"/>
          </p:nvPr>
        </p:nvSpPr>
        <p:spPr/>
        <p:txBody>
          <a:bodyPr/>
          <a:lstStyle/>
          <a:p>
            <a:r>
              <a:rPr lang="en-US" altLang="zh-CN" dirty="0" err="1"/>
              <a:t>Func</a:t>
            </a:r>
            <a:r>
              <a:rPr lang="en-US" altLang="zh-CN" dirty="0"/>
              <a:t> </a:t>
            </a:r>
            <a:r>
              <a:rPr lang="zh-CN" altLang="en-US" dirty="0"/>
              <a:t>和 </a:t>
            </a:r>
            <a:r>
              <a:rPr lang="en-US" altLang="zh-CN" dirty="0"/>
              <a:t>Action</a:t>
            </a:r>
            <a:endParaRPr lang="en-US" dirty="0"/>
          </a:p>
        </p:txBody>
      </p:sp>
      <p:sp>
        <p:nvSpPr>
          <p:cNvPr id="3" name="Content Placeholder 2">
            <a:extLst>
              <a:ext uri="{FF2B5EF4-FFF2-40B4-BE49-F238E27FC236}">
                <a16:creationId xmlns:a16="http://schemas.microsoft.com/office/drawing/2014/main" id="{E265C7F0-B509-4E20-9C03-7DD7C4E175BB}"/>
              </a:ext>
            </a:extLst>
          </p:cNvPr>
          <p:cNvSpPr>
            <a:spLocks noGrp="1"/>
          </p:cNvSpPr>
          <p:nvPr>
            <p:ph idx="1"/>
          </p:nvPr>
        </p:nvSpPr>
        <p:spPr/>
        <p:txBody>
          <a:bodyPr/>
          <a:lstStyle/>
          <a:p>
            <a:r>
              <a:rPr lang="en-US" altLang="zh-CN" dirty="0"/>
              <a:t>Lambda</a:t>
            </a:r>
            <a:r>
              <a:rPr lang="zh-CN" altLang="en-US" dirty="0"/>
              <a:t>表达式通常与</a:t>
            </a:r>
            <a:r>
              <a:rPr lang="en-US" altLang="zh-CN" dirty="0" err="1"/>
              <a:t>Func</a:t>
            </a:r>
            <a:r>
              <a:rPr lang="zh-CN" altLang="en-US" dirty="0"/>
              <a:t>和</a:t>
            </a:r>
            <a:r>
              <a:rPr lang="en-US" altLang="zh-CN" dirty="0"/>
              <a:t>Action</a:t>
            </a:r>
            <a:r>
              <a:rPr lang="zh-CN" altLang="en-US" dirty="0"/>
              <a:t>委托一起使用</a:t>
            </a:r>
            <a:endParaRPr lang="en-US" dirty="0"/>
          </a:p>
        </p:txBody>
      </p:sp>
      <p:pic>
        <p:nvPicPr>
          <p:cNvPr id="4" name="Picture 3">
            <a:extLst>
              <a:ext uri="{FF2B5EF4-FFF2-40B4-BE49-F238E27FC236}">
                <a16:creationId xmlns:a16="http://schemas.microsoft.com/office/drawing/2014/main" id="{241282E7-0284-4020-8CB7-E9CFB35BD81D}"/>
              </a:ext>
            </a:extLst>
          </p:cNvPr>
          <p:cNvPicPr>
            <a:picLocks noChangeAspect="1"/>
          </p:cNvPicPr>
          <p:nvPr/>
        </p:nvPicPr>
        <p:blipFill>
          <a:blip r:embed="rId2"/>
          <a:stretch>
            <a:fillRect/>
          </a:stretch>
        </p:blipFill>
        <p:spPr>
          <a:xfrm>
            <a:off x="2439500" y="2953983"/>
            <a:ext cx="4455325" cy="475017"/>
          </a:xfrm>
          <a:prstGeom prst="rect">
            <a:avLst/>
          </a:prstGeom>
        </p:spPr>
      </p:pic>
      <p:pic>
        <p:nvPicPr>
          <p:cNvPr id="5" name="Picture 4">
            <a:extLst>
              <a:ext uri="{FF2B5EF4-FFF2-40B4-BE49-F238E27FC236}">
                <a16:creationId xmlns:a16="http://schemas.microsoft.com/office/drawing/2014/main" id="{C1BFD287-557B-4776-AA02-FDB1D8BA4E4A}"/>
              </a:ext>
            </a:extLst>
          </p:cNvPr>
          <p:cNvPicPr>
            <a:picLocks noChangeAspect="1"/>
          </p:cNvPicPr>
          <p:nvPr/>
        </p:nvPicPr>
        <p:blipFill>
          <a:blip r:embed="rId3"/>
          <a:stretch>
            <a:fillRect/>
          </a:stretch>
        </p:blipFill>
        <p:spPr>
          <a:xfrm>
            <a:off x="2439500" y="4013047"/>
            <a:ext cx="9302110" cy="767500"/>
          </a:xfrm>
          <a:prstGeom prst="rect">
            <a:avLst/>
          </a:prstGeom>
        </p:spPr>
      </p:pic>
    </p:spTree>
    <p:extLst>
      <p:ext uri="{BB962C8B-B14F-4D97-AF65-F5344CB8AC3E}">
        <p14:creationId xmlns:p14="http://schemas.microsoft.com/office/powerpoint/2010/main" val="28647471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792</Words>
  <Application>Microsoft Macintosh PowerPoint</Application>
  <PresentationFormat>Widescreen</PresentationFormat>
  <Paragraphs>78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Segoe UI</vt:lpstr>
      <vt:lpstr>Arial</vt:lpstr>
      <vt:lpstr>Calibri</vt:lpstr>
      <vt:lpstr>Trebuchet MS</vt:lpstr>
      <vt:lpstr>Berlin</vt:lpstr>
      <vt:lpstr>C#：Delegates, Events, Lambda Expressions</vt:lpstr>
      <vt:lpstr>草根专栏</vt:lpstr>
      <vt:lpstr>Lambda 表达式</vt:lpstr>
      <vt:lpstr>什么是Lambda表达式</vt:lpstr>
      <vt:lpstr>例子</vt:lpstr>
      <vt:lpstr>Lambda表达式的形式</vt:lpstr>
      <vt:lpstr>lambda表达式与委托</vt:lpstr>
      <vt:lpstr>Lambda表达式 – 语句块</vt:lpstr>
      <vt:lpstr>Func 和 Action</vt:lpstr>
      <vt:lpstr>显式指定Lambda表达式的参数类型</vt:lpstr>
      <vt:lpstr>捕获外部变量</vt:lpstr>
      <vt:lpstr>被捕获的变量</vt:lpstr>
      <vt:lpstr>被捕获的变量</vt:lpstr>
      <vt:lpstr>被捕获的变量</vt:lpstr>
      <vt:lpstr>Lambda表达式内的本地变量</vt:lpstr>
      <vt:lpstr>捕获迭代变量</vt:lpstr>
      <vt:lpstr>如何解决</vt:lpstr>
      <vt:lpstr>注意：foreach</vt:lpstr>
      <vt:lpstr>Lambda表达式 vs 本地方法</vt:lpstr>
      <vt:lpstr>匿名方法</vt:lpstr>
      <vt:lpstr>匿名方法 vs Lambda表达式</vt:lpstr>
      <vt:lpstr>PowerPoint Presentation</vt:lpstr>
      <vt:lpstr>匿名方法 - 其它</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2019-07-18T08:23:05Z</dcterms:created>
  <dcterms:modified xsi:type="dcterms:W3CDTF">2019-07-26T11:07:04Z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