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1" r:id="rId3"/>
    <p:sldId id="262" r:id="rId4"/>
    <p:sldId id="263"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 Yang" initials="XY" lastIdx="2" clrIdx="0">
    <p:extLst>
      <p:ext uri="{19B8F6BF-5375-455C-9EA6-DF929625EA0E}">
        <p15:presenceInfo xmlns:p15="http://schemas.microsoft.com/office/powerpoint/2012/main" userId="Xu Y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6/28/2019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6/28/2019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6/28/2019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6/28/2019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2E0E-4790-46F9-A1FB-4F63B88827BD}"/>
              </a:ext>
            </a:extLst>
          </p:cNvPr>
          <p:cNvSpPr>
            <a:spLocks noGrp="1"/>
          </p:cNvSpPr>
          <p:nvPr>
            <p:ph type="ctrTitle"/>
          </p:nvPr>
        </p:nvSpPr>
        <p:spPr/>
        <p:txBody>
          <a:bodyPr/>
          <a:lstStyle/>
          <a:p>
            <a:r>
              <a:rPr lang="zh-CN" altLang="en-US" dirty="0"/>
              <a:t>真会</a:t>
            </a:r>
            <a:r>
              <a:rPr lang="en-US" altLang="zh-CN" dirty="0"/>
              <a:t>C#</a:t>
            </a:r>
            <a:r>
              <a:rPr lang="zh-CN" altLang="en-US" dirty="0"/>
              <a:t>？</a:t>
            </a:r>
            <a:r>
              <a:rPr lang="en-US" altLang="zh-CN" dirty="0"/>
              <a:t>- C3</a:t>
            </a:r>
            <a:r>
              <a:rPr lang="zh-CN" altLang="en-US" dirty="0"/>
              <a:t>创建类型</a:t>
            </a:r>
            <a:endParaRPr lang="en-US" dirty="0"/>
          </a:p>
        </p:txBody>
      </p:sp>
      <p:sp>
        <p:nvSpPr>
          <p:cNvPr id="3" name="Subtitle 2">
            <a:extLst>
              <a:ext uri="{FF2B5EF4-FFF2-40B4-BE49-F238E27FC236}">
                <a16:creationId xmlns:a16="http://schemas.microsoft.com/office/drawing/2014/main" id="{0FDA53E7-67B6-4AC2-BFFB-B17F8A2BA72D}"/>
              </a:ext>
            </a:extLst>
          </p:cNvPr>
          <p:cNvSpPr>
            <a:spLocks noGrp="1"/>
          </p:cNvSpPr>
          <p:nvPr>
            <p:ph type="subTitle" idx="1"/>
          </p:nvPr>
        </p:nvSpPr>
        <p:spPr/>
        <p:txBody>
          <a:bodyPr/>
          <a:lstStyle/>
          <a:p>
            <a:pPr algn="l"/>
            <a:r>
              <a:rPr lang="zh-CN" altLang="en-US" dirty="0"/>
              <a:t>            </a:t>
            </a:r>
            <a:endParaRPr lang="en-US" dirty="0"/>
          </a:p>
        </p:txBody>
      </p:sp>
      <p:pic>
        <p:nvPicPr>
          <p:cNvPr id="5" name="Picture 4">
            <a:extLst>
              <a:ext uri="{FF2B5EF4-FFF2-40B4-BE49-F238E27FC236}">
                <a16:creationId xmlns:a16="http://schemas.microsoft.com/office/drawing/2014/main" id="{BD4C9BA4-0323-46D1-9037-A2441275311B}"/>
              </a:ext>
            </a:extLst>
          </p:cNvPr>
          <p:cNvPicPr>
            <a:picLocks noChangeAspect="1"/>
          </p:cNvPicPr>
          <p:nvPr/>
        </p:nvPicPr>
        <p:blipFill>
          <a:blip r:embed="rId2"/>
          <a:stretch>
            <a:fillRect/>
          </a:stretch>
        </p:blipFill>
        <p:spPr>
          <a:xfrm rot="10800000" flipV="1">
            <a:off x="5686185" y="4352544"/>
            <a:ext cx="920823" cy="920823"/>
          </a:xfrm>
          <a:prstGeom prst="rect">
            <a:avLst/>
          </a:prstGeom>
        </p:spPr>
      </p:pic>
      <p:pic>
        <p:nvPicPr>
          <p:cNvPr id="7" name="Picture 6">
            <a:extLst>
              <a:ext uri="{FF2B5EF4-FFF2-40B4-BE49-F238E27FC236}">
                <a16:creationId xmlns:a16="http://schemas.microsoft.com/office/drawing/2014/main" id="{67F61265-D454-4D49-8525-B58AFC0A9502}"/>
              </a:ext>
            </a:extLst>
          </p:cNvPr>
          <p:cNvPicPr>
            <a:picLocks noChangeAspect="1"/>
          </p:cNvPicPr>
          <p:nvPr/>
        </p:nvPicPr>
        <p:blipFill>
          <a:blip r:embed="rId3"/>
          <a:stretch>
            <a:fillRect/>
          </a:stretch>
        </p:blipFill>
        <p:spPr>
          <a:xfrm>
            <a:off x="6607008" y="4352544"/>
            <a:ext cx="2289053" cy="923546"/>
          </a:xfrm>
          <a:prstGeom prst="rect">
            <a:avLst/>
          </a:prstGeom>
        </p:spPr>
      </p:pic>
      <p:pic>
        <p:nvPicPr>
          <p:cNvPr id="9" name="Picture 8">
            <a:extLst>
              <a:ext uri="{FF2B5EF4-FFF2-40B4-BE49-F238E27FC236}">
                <a16:creationId xmlns:a16="http://schemas.microsoft.com/office/drawing/2014/main" id="{2B493362-D86A-43A9-933A-A12092E2519A}"/>
              </a:ext>
            </a:extLst>
          </p:cNvPr>
          <p:cNvPicPr>
            <a:picLocks noChangeAspect="1"/>
          </p:cNvPicPr>
          <p:nvPr/>
        </p:nvPicPr>
        <p:blipFill>
          <a:blip r:embed="rId4"/>
          <a:stretch>
            <a:fillRect/>
          </a:stretch>
        </p:blipFill>
        <p:spPr>
          <a:xfrm>
            <a:off x="3623873" y="4352544"/>
            <a:ext cx="1133633" cy="1038370"/>
          </a:xfrm>
          <a:prstGeom prst="rect">
            <a:avLst/>
          </a:prstGeom>
        </p:spPr>
      </p:pic>
    </p:spTree>
    <p:extLst>
      <p:ext uri="{BB962C8B-B14F-4D97-AF65-F5344CB8AC3E}">
        <p14:creationId xmlns:p14="http://schemas.microsoft.com/office/powerpoint/2010/main" val="2806039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A5AF-DCEE-4820-8386-CB445E35412A}"/>
              </a:ext>
            </a:extLst>
          </p:cNvPr>
          <p:cNvSpPr>
            <a:spLocks noGrp="1"/>
          </p:cNvSpPr>
          <p:nvPr>
            <p:ph type="title"/>
          </p:nvPr>
        </p:nvSpPr>
        <p:spPr/>
        <p:txBody>
          <a:bodyPr/>
          <a:lstStyle/>
          <a:p>
            <a:r>
              <a:rPr lang="zh-CN" altLang="en-US" dirty="0"/>
              <a:t>显式的接口实现</a:t>
            </a:r>
            <a:endParaRPr lang="en-US" dirty="0"/>
          </a:p>
        </p:txBody>
      </p:sp>
      <p:sp>
        <p:nvSpPr>
          <p:cNvPr id="3" name="Content Placeholder 2">
            <a:extLst>
              <a:ext uri="{FF2B5EF4-FFF2-40B4-BE49-F238E27FC236}">
                <a16:creationId xmlns:a16="http://schemas.microsoft.com/office/drawing/2014/main" id="{1B9B584C-8620-4B82-AA4F-394FB9A8F087}"/>
              </a:ext>
            </a:extLst>
          </p:cNvPr>
          <p:cNvSpPr>
            <a:spLocks noGrp="1"/>
          </p:cNvSpPr>
          <p:nvPr>
            <p:ph idx="1"/>
          </p:nvPr>
        </p:nvSpPr>
        <p:spPr/>
        <p:txBody>
          <a:bodyPr/>
          <a:lstStyle/>
          <a:p>
            <a:r>
              <a:rPr lang="zh-CN" altLang="en-US" dirty="0"/>
              <a:t>实现多个接口的时候可能会造成成员签名的冲突。通过显式实现接口成员可以解决这个问题。</a:t>
            </a:r>
            <a:endParaRPr lang="en-US" dirty="0"/>
          </a:p>
        </p:txBody>
      </p:sp>
      <p:pic>
        <p:nvPicPr>
          <p:cNvPr id="4" name="Picture 3">
            <a:extLst>
              <a:ext uri="{FF2B5EF4-FFF2-40B4-BE49-F238E27FC236}">
                <a16:creationId xmlns:a16="http://schemas.microsoft.com/office/drawing/2014/main" id="{187586D8-B637-49D9-909C-3AEBCD08C231}"/>
              </a:ext>
            </a:extLst>
          </p:cNvPr>
          <p:cNvPicPr>
            <a:picLocks noChangeAspect="1"/>
          </p:cNvPicPr>
          <p:nvPr/>
        </p:nvPicPr>
        <p:blipFill>
          <a:blip r:embed="rId2"/>
          <a:stretch>
            <a:fillRect/>
          </a:stretch>
        </p:blipFill>
        <p:spPr>
          <a:xfrm>
            <a:off x="5535301" y="2959405"/>
            <a:ext cx="3376992" cy="623323"/>
          </a:xfrm>
          <a:prstGeom prst="rect">
            <a:avLst/>
          </a:prstGeom>
        </p:spPr>
      </p:pic>
      <p:pic>
        <p:nvPicPr>
          <p:cNvPr id="5" name="Picture 4">
            <a:extLst>
              <a:ext uri="{FF2B5EF4-FFF2-40B4-BE49-F238E27FC236}">
                <a16:creationId xmlns:a16="http://schemas.microsoft.com/office/drawing/2014/main" id="{977E767A-7D1A-4800-B010-F84F49D4914B}"/>
              </a:ext>
            </a:extLst>
          </p:cNvPr>
          <p:cNvPicPr>
            <a:picLocks noChangeAspect="1"/>
          </p:cNvPicPr>
          <p:nvPr/>
        </p:nvPicPr>
        <p:blipFill>
          <a:blip r:embed="rId3"/>
          <a:stretch>
            <a:fillRect/>
          </a:stretch>
        </p:blipFill>
        <p:spPr>
          <a:xfrm>
            <a:off x="3281609" y="3666704"/>
            <a:ext cx="5632587" cy="2898567"/>
          </a:xfrm>
          <a:prstGeom prst="rect">
            <a:avLst/>
          </a:prstGeom>
        </p:spPr>
      </p:pic>
    </p:spTree>
    <p:extLst>
      <p:ext uri="{BB962C8B-B14F-4D97-AF65-F5344CB8AC3E}">
        <p14:creationId xmlns:p14="http://schemas.microsoft.com/office/powerpoint/2010/main" val="3971830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8DF9E-E906-45BD-85F9-1C5DD9C52C42}"/>
              </a:ext>
            </a:extLst>
          </p:cNvPr>
          <p:cNvSpPr>
            <a:spLocks noGrp="1"/>
          </p:cNvSpPr>
          <p:nvPr>
            <p:ph type="title"/>
          </p:nvPr>
        </p:nvSpPr>
        <p:spPr/>
        <p:txBody>
          <a:bodyPr/>
          <a:lstStyle/>
          <a:p>
            <a:r>
              <a:rPr lang="zh-CN" altLang="en-US" dirty="0"/>
              <a:t>显式的接口实现</a:t>
            </a:r>
            <a:endParaRPr lang="en-US" dirty="0"/>
          </a:p>
        </p:txBody>
      </p:sp>
      <p:sp>
        <p:nvSpPr>
          <p:cNvPr id="6" name="Content Placeholder 5">
            <a:extLst>
              <a:ext uri="{FF2B5EF4-FFF2-40B4-BE49-F238E27FC236}">
                <a16:creationId xmlns:a16="http://schemas.microsoft.com/office/drawing/2014/main" id="{D5FD55B7-8EB9-4FF1-930B-B580696F7AAE}"/>
              </a:ext>
            </a:extLst>
          </p:cNvPr>
          <p:cNvSpPr>
            <a:spLocks noGrp="1"/>
          </p:cNvSpPr>
          <p:nvPr>
            <p:ph idx="1"/>
          </p:nvPr>
        </p:nvSpPr>
        <p:spPr/>
        <p:txBody>
          <a:bodyPr/>
          <a:lstStyle/>
          <a:p>
            <a:r>
              <a:rPr lang="zh-CN" altLang="en-US" dirty="0"/>
              <a:t>本例中，想要调用相应实现的接口方法，只能把其实例转化成相应的接口才行：</a:t>
            </a:r>
            <a:endParaRPr lang="en-US" altLang="zh-CN" dirty="0"/>
          </a:p>
          <a:p>
            <a:endParaRPr lang="en-US" dirty="0"/>
          </a:p>
          <a:p>
            <a:endParaRPr lang="en-US" dirty="0"/>
          </a:p>
          <a:p>
            <a:endParaRPr lang="en-US" dirty="0"/>
          </a:p>
          <a:p>
            <a:endParaRPr lang="en-US" dirty="0"/>
          </a:p>
          <a:p>
            <a:r>
              <a:rPr lang="zh-CN" altLang="en-US" dirty="0"/>
              <a:t>另一个显式实现接口成员的理由是故意隐藏那些对于类型来说不常用的成员。</a:t>
            </a:r>
            <a:endParaRPr lang="en-US" dirty="0"/>
          </a:p>
        </p:txBody>
      </p:sp>
      <p:pic>
        <p:nvPicPr>
          <p:cNvPr id="7" name="Picture 6">
            <a:extLst>
              <a:ext uri="{FF2B5EF4-FFF2-40B4-BE49-F238E27FC236}">
                <a16:creationId xmlns:a16="http://schemas.microsoft.com/office/drawing/2014/main" id="{6687CCBD-5F9E-44E6-90C7-C7ACE8746222}"/>
              </a:ext>
            </a:extLst>
          </p:cNvPr>
          <p:cNvPicPr>
            <a:picLocks noChangeAspect="1"/>
          </p:cNvPicPr>
          <p:nvPr/>
        </p:nvPicPr>
        <p:blipFill>
          <a:blip r:embed="rId2"/>
          <a:stretch>
            <a:fillRect/>
          </a:stretch>
        </p:blipFill>
        <p:spPr>
          <a:xfrm>
            <a:off x="2343220" y="3429000"/>
            <a:ext cx="7505560" cy="1149289"/>
          </a:xfrm>
          <a:prstGeom prst="rect">
            <a:avLst/>
          </a:prstGeom>
        </p:spPr>
      </p:pic>
    </p:spTree>
    <p:extLst>
      <p:ext uri="{BB962C8B-B14F-4D97-AF65-F5344CB8AC3E}">
        <p14:creationId xmlns:p14="http://schemas.microsoft.com/office/powerpoint/2010/main" val="1584048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70765-BCCE-4C39-ADB4-2689D168955F}"/>
              </a:ext>
            </a:extLst>
          </p:cNvPr>
          <p:cNvSpPr>
            <a:spLocks noGrp="1"/>
          </p:cNvSpPr>
          <p:nvPr>
            <p:ph type="title"/>
          </p:nvPr>
        </p:nvSpPr>
        <p:spPr/>
        <p:txBody>
          <a:bodyPr/>
          <a:lstStyle/>
          <a:p>
            <a:r>
              <a:rPr lang="en-US" altLang="zh-CN" dirty="0"/>
              <a:t>virtual</a:t>
            </a:r>
            <a:r>
              <a:rPr lang="zh-CN" altLang="en-US" dirty="0"/>
              <a:t>的实现接口成员</a:t>
            </a:r>
            <a:endParaRPr lang="en-US" dirty="0"/>
          </a:p>
        </p:txBody>
      </p:sp>
      <p:sp>
        <p:nvSpPr>
          <p:cNvPr id="3" name="Content Placeholder 2">
            <a:extLst>
              <a:ext uri="{FF2B5EF4-FFF2-40B4-BE49-F238E27FC236}">
                <a16:creationId xmlns:a16="http://schemas.microsoft.com/office/drawing/2014/main" id="{28F32CAA-A1BB-4E53-BB3C-FC5CFAD05123}"/>
              </a:ext>
            </a:extLst>
          </p:cNvPr>
          <p:cNvSpPr>
            <a:spLocks noGrp="1"/>
          </p:cNvSpPr>
          <p:nvPr>
            <p:ph idx="1"/>
          </p:nvPr>
        </p:nvSpPr>
        <p:spPr/>
        <p:txBody>
          <a:bodyPr/>
          <a:lstStyle/>
          <a:p>
            <a:r>
              <a:rPr lang="zh-CN" altLang="en-US" dirty="0"/>
              <a:t>隐式实现的接口成员默认是</a:t>
            </a:r>
            <a:r>
              <a:rPr lang="en-US" altLang="zh-CN" dirty="0"/>
              <a:t>sealed</a:t>
            </a:r>
            <a:r>
              <a:rPr lang="zh-CN" altLang="en-US" dirty="0"/>
              <a:t>的。</a:t>
            </a:r>
            <a:endParaRPr lang="en-US" altLang="zh-CN" dirty="0"/>
          </a:p>
          <a:p>
            <a:r>
              <a:rPr lang="zh-CN" altLang="en-US" dirty="0"/>
              <a:t>如果想要进行重写的话，必须在基类中把成员标记为</a:t>
            </a:r>
            <a:r>
              <a:rPr lang="en-US" altLang="zh-CN" dirty="0"/>
              <a:t>virtual</a:t>
            </a:r>
            <a:r>
              <a:rPr lang="zh-CN" altLang="en-US" dirty="0"/>
              <a:t>或者</a:t>
            </a:r>
            <a:r>
              <a:rPr lang="en-US" altLang="zh-CN" dirty="0"/>
              <a:t>abstract</a:t>
            </a:r>
            <a:r>
              <a:rPr lang="zh-CN" altLang="en-US" dirty="0"/>
              <a:t>。</a:t>
            </a:r>
            <a:endParaRPr lang="en-US" dirty="0"/>
          </a:p>
        </p:txBody>
      </p:sp>
      <p:pic>
        <p:nvPicPr>
          <p:cNvPr id="4" name="Picture 3">
            <a:extLst>
              <a:ext uri="{FF2B5EF4-FFF2-40B4-BE49-F238E27FC236}">
                <a16:creationId xmlns:a16="http://schemas.microsoft.com/office/drawing/2014/main" id="{26A87BD0-F20A-4F88-A23D-DFF51438C740}"/>
              </a:ext>
            </a:extLst>
          </p:cNvPr>
          <p:cNvPicPr>
            <a:picLocks noChangeAspect="1"/>
          </p:cNvPicPr>
          <p:nvPr/>
        </p:nvPicPr>
        <p:blipFill>
          <a:blip r:embed="rId2"/>
          <a:stretch>
            <a:fillRect/>
          </a:stretch>
        </p:blipFill>
        <p:spPr>
          <a:xfrm>
            <a:off x="2733917" y="3676806"/>
            <a:ext cx="6724166" cy="2471832"/>
          </a:xfrm>
          <a:prstGeom prst="rect">
            <a:avLst/>
          </a:prstGeom>
        </p:spPr>
      </p:pic>
    </p:spTree>
    <p:extLst>
      <p:ext uri="{BB962C8B-B14F-4D97-AF65-F5344CB8AC3E}">
        <p14:creationId xmlns:p14="http://schemas.microsoft.com/office/powerpoint/2010/main" val="2996766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08DA1-0D00-4320-9AB9-C0881B1F5DD2}"/>
              </a:ext>
            </a:extLst>
          </p:cNvPr>
          <p:cNvSpPr>
            <a:spLocks noGrp="1"/>
          </p:cNvSpPr>
          <p:nvPr>
            <p:ph type="title"/>
          </p:nvPr>
        </p:nvSpPr>
        <p:spPr/>
        <p:txBody>
          <a:bodyPr/>
          <a:lstStyle/>
          <a:p>
            <a:r>
              <a:rPr lang="en-US" altLang="zh-CN" dirty="0"/>
              <a:t>virtual</a:t>
            </a:r>
            <a:r>
              <a:rPr lang="zh-CN" altLang="en-US" dirty="0"/>
              <a:t>的实现接口成员</a:t>
            </a:r>
            <a:endParaRPr lang="en-US" dirty="0"/>
          </a:p>
        </p:txBody>
      </p:sp>
      <p:sp>
        <p:nvSpPr>
          <p:cNvPr id="3" name="Content Placeholder 2">
            <a:extLst>
              <a:ext uri="{FF2B5EF4-FFF2-40B4-BE49-F238E27FC236}">
                <a16:creationId xmlns:a16="http://schemas.microsoft.com/office/drawing/2014/main" id="{1A225A47-7C82-4686-96F9-E21500DD7CBB}"/>
              </a:ext>
            </a:extLst>
          </p:cNvPr>
          <p:cNvSpPr>
            <a:spLocks noGrp="1"/>
          </p:cNvSpPr>
          <p:nvPr>
            <p:ph idx="1"/>
          </p:nvPr>
        </p:nvSpPr>
        <p:spPr/>
        <p:txBody>
          <a:bodyPr/>
          <a:lstStyle/>
          <a:p>
            <a:r>
              <a:rPr lang="zh-CN" altLang="en-US" dirty="0"/>
              <a:t>无论是转化为基类还是转化为接口来调用接口的成员，调用的都是子类的实现</a:t>
            </a:r>
            <a:r>
              <a:rPr lang="en-US" altLang="zh-CN" dirty="0"/>
              <a:t>:</a:t>
            </a:r>
          </a:p>
          <a:p>
            <a:endParaRPr lang="en-US" altLang="zh-CN" dirty="0"/>
          </a:p>
          <a:p>
            <a:endParaRPr lang="en-US" altLang="zh-CN" dirty="0"/>
          </a:p>
          <a:p>
            <a:endParaRPr lang="en-US" altLang="zh-CN" dirty="0"/>
          </a:p>
          <a:p>
            <a:endParaRPr lang="en-US" altLang="zh-CN" dirty="0"/>
          </a:p>
          <a:p>
            <a:r>
              <a:rPr lang="zh-CN" altLang="en-US" dirty="0"/>
              <a:t>显示实现的接口成员不可以被标记为</a:t>
            </a:r>
            <a:r>
              <a:rPr lang="en-US" altLang="zh-CN" dirty="0"/>
              <a:t>virtual</a:t>
            </a:r>
            <a:r>
              <a:rPr lang="zh-CN" altLang="en-US" dirty="0"/>
              <a:t>，也不可以通过寻常的方式来重写，但是可以对其进行重新实现。</a:t>
            </a:r>
            <a:endParaRPr lang="en-US" altLang="zh-CN" dirty="0"/>
          </a:p>
          <a:p>
            <a:endParaRPr lang="en-US" dirty="0"/>
          </a:p>
        </p:txBody>
      </p:sp>
      <p:pic>
        <p:nvPicPr>
          <p:cNvPr id="6" name="Picture 5">
            <a:extLst>
              <a:ext uri="{FF2B5EF4-FFF2-40B4-BE49-F238E27FC236}">
                <a16:creationId xmlns:a16="http://schemas.microsoft.com/office/drawing/2014/main" id="{94A00302-8FFD-41C1-BCAD-98C4B59E7865}"/>
              </a:ext>
            </a:extLst>
          </p:cNvPr>
          <p:cNvPicPr>
            <a:picLocks noChangeAspect="1"/>
          </p:cNvPicPr>
          <p:nvPr/>
        </p:nvPicPr>
        <p:blipFill>
          <a:blip r:embed="rId2"/>
          <a:stretch>
            <a:fillRect/>
          </a:stretch>
        </p:blipFill>
        <p:spPr>
          <a:xfrm>
            <a:off x="2817261" y="3429000"/>
            <a:ext cx="6557478" cy="1182358"/>
          </a:xfrm>
          <a:prstGeom prst="rect">
            <a:avLst/>
          </a:prstGeom>
        </p:spPr>
      </p:pic>
    </p:spTree>
    <p:extLst>
      <p:ext uri="{BB962C8B-B14F-4D97-AF65-F5344CB8AC3E}">
        <p14:creationId xmlns:p14="http://schemas.microsoft.com/office/powerpoint/2010/main" val="1248388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F4F84-004F-478C-B6A0-0F651F7EAF0E}"/>
              </a:ext>
            </a:extLst>
          </p:cNvPr>
          <p:cNvSpPr>
            <a:spLocks noGrp="1"/>
          </p:cNvSpPr>
          <p:nvPr>
            <p:ph type="title"/>
          </p:nvPr>
        </p:nvSpPr>
        <p:spPr>
          <a:xfrm>
            <a:off x="8312677" y="964692"/>
            <a:ext cx="3066937" cy="1188720"/>
          </a:xfrm>
        </p:spPr>
        <p:txBody>
          <a:bodyPr>
            <a:normAutofit/>
          </a:bodyPr>
          <a:lstStyle/>
          <a:p>
            <a:r>
              <a:rPr lang="zh-CN" altLang="en-US" dirty="0"/>
              <a:t>在子类中重新实现接口</a:t>
            </a:r>
            <a:endParaRPr lang="en-US" dirty="0"/>
          </a:p>
        </p:txBody>
      </p:sp>
      <p:sp>
        <p:nvSpPr>
          <p:cNvPr id="9" name="Rectangle 8">
            <a:extLst>
              <a:ext uri="{FF2B5EF4-FFF2-40B4-BE49-F238E27FC236}">
                <a16:creationId xmlns:a16="http://schemas.microsoft.com/office/drawing/2014/main" id="{0358FD32-AA91-47A4-9758-8C172B306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6B5B18B-0170-4F1B-BF40-89BD5772C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3CC47B7-B053-460D-9197-3CA8E4BA8A68}"/>
              </a:ext>
            </a:extLst>
          </p:cNvPr>
          <p:cNvPicPr>
            <a:picLocks noChangeAspect="1"/>
          </p:cNvPicPr>
          <p:nvPr/>
        </p:nvPicPr>
        <p:blipFill>
          <a:blip r:embed="rId2"/>
          <a:stretch>
            <a:fillRect/>
          </a:stretch>
        </p:blipFill>
        <p:spPr>
          <a:xfrm>
            <a:off x="1143979" y="2101936"/>
            <a:ext cx="6227064" cy="2662069"/>
          </a:xfrm>
          <a:prstGeom prst="rect">
            <a:avLst/>
          </a:prstGeom>
        </p:spPr>
      </p:pic>
      <p:sp>
        <p:nvSpPr>
          <p:cNvPr id="3" name="Content Placeholder 2">
            <a:extLst>
              <a:ext uri="{FF2B5EF4-FFF2-40B4-BE49-F238E27FC236}">
                <a16:creationId xmlns:a16="http://schemas.microsoft.com/office/drawing/2014/main" id="{970D22D1-C2FB-4918-938A-C1F431E8AE3B}"/>
              </a:ext>
            </a:extLst>
          </p:cNvPr>
          <p:cNvSpPr>
            <a:spLocks noGrp="1"/>
          </p:cNvSpPr>
          <p:nvPr>
            <p:ph idx="1"/>
          </p:nvPr>
        </p:nvSpPr>
        <p:spPr>
          <a:xfrm>
            <a:off x="8311249" y="2638044"/>
            <a:ext cx="3063765" cy="3263206"/>
          </a:xfrm>
        </p:spPr>
        <p:txBody>
          <a:bodyPr>
            <a:normAutofit/>
          </a:bodyPr>
          <a:lstStyle/>
          <a:p>
            <a:r>
              <a:rPr lang="zh-CN" altLang="en-US" dirty="0"/>
              <a:t>子类可以重新实现父类已经实现的接口成员</a:t>
            </a:r>
            <a:endParaRPr lang="en-US" altLang="zh-CN" dirty="0"/>
          </a:p>
          <a:p>
            <a:r>
              <a:rPr lang="zh-CN" altLang="en-US" dirty="0"/>
              <a:t>重新实现会“劫持”成员的实现（通过转化为接口然后调用），无论在基类中该成员是否是</a:t>
            </a:r>
            <a:r>
              <a:rPr lang="en-US" altLang="zh-CN" dirty="0"/>
              <a:t>virtual</a:t>
            </a:r>
            <a:r>
              <a:rPr lang="zh-CN" altLang="en-US" dirty="0"/>
              <a:t>的。无论该成员是显式的还是隐式的实现（但最好还是显式实现的）。</a:t>
            </a:r>
            <a:endParaRPr lang="en-US" dirty="0"/>
          </a:p>
        </p:txBody>
      </p:sp>
    </p:spTree>
    <p:extLst>
      <p:ext uri="{BB962C8B-B14F-4D97-AF65-F5344CB8AC3E}">
        <p14:creationId xmlns:p14="http://schemas.microsoft.com/office/powerpoint/2010/main" val="227012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43000-DCA6-41F9-98B6-451E5BC3B1DE}"/>
              </a:ext>
            </a:extLst>
          </p:cNvPr>
          <p:cNvSpPr>
            <a:spLocks noGrp="1"/>
          </p:cNvSpPr>
          <p:nvPr>
            <p:ph type="title"/>
          </p:nvPr>
        </p:nvSpPr>
        <p:spPr/>
        <p:txBody>
          <a:bodyPr/>
          <a:lstStyle/>
          <a:p>
            <a:r>
              <a:rPr lang="zh-CN" altLang="en-US" dirty="0"/>
              <a:t>在子类中重新实现接口</a:t>
            </a:r>
            <a:endParaRPr lang="en-US" dirty="0"/>
          </a:p>
        </p:txBody>
      </p:sp>
      <p:sp>
        <p:nvSpPr>
          <p:cNvPr id="3" name="Content Placeholder 2">
            <a:extLst>
              <a:ext uri="{FF2B5EF4-FFF2-40B4-BE49-F238E27FC236}">
                <a16:creationId xmlns:a16="http://schemas.microsoft.com/office/drawing/2014/main" id="{E4A295EA-E73B-4E00-A895-7A2F6E7E746D}"/>
              </a:ext>
            </a:extLst>
          </p:cNvPr>
          <p:cNvSpPr>
            <a:spLocks noGrp="1"/>
          </p:cNvSpPr>
          <p:nvPr>
            <p:ph idx="1"/>
          </p:nvPr>
        </p:nvSpPr>
        <p:spPr/>
        <p:txBody>
          <a:bodyPr/>
          <a:lstStyle/>
          <a:p>
            <a:r>
              <a:rPr lang="zh-CN" altLang="en-US" dirty="0"/>
              <a:t>转化为接口后调用重新实现的成员，就是调用子类的实现</a:t>
            </a:r>
            <a:endParaRPr lang="en-US" dirty="0"/>
          </a:p>
        </p:txBody>
      </p:sp>
      <p:pic>
        <p:nvPicPr>
          <p:cNvPr id="4" name="Picture 3">
            <a:extLst>
              <a:ext uri="{FF2B5EF4-FFF2-40B4-BE49-F238E27FC236}">
                <a16:creationId xmlns:a16="http://schemas.microsoft.com/office/drawing/2014/main" id="{0C9DD6B8-8F6D-4070-969D-972E8E964D4D}"/>
              </a:ext>
            </a:extLst>
          </p:cNvPr>
          <p:cNvPicPr>
            <a:picLocks noChangeAspect="1"/>
          </p:cNvPicPr>
          <p:nvPr/>
        </p:nvPicPr>
        <p:blipFill>
          <a:blip r:embed="rId2"/>
          <a:stretch>
            <a:fillRect/>
          </a:stretch>
        </p:blipFill>
        <p:spPr>
          <a:xfrm>
            <a:off x="2178573" y="3429000"/>
            <a:ext cx="7834853" cy="1120622"/>
          </a:xfrm>
          <a:prstGeom prst="rect">
            <a:avLst/>
          </a:prstGeom>
        </p:spPr>
      </p:pic>
    </p:spTree>
    <p:extLst>
      <p:ext uri="{BB962C8B-B14F-4D97-AF65-F5344CB8AC3E}">
        <p14:creationId xmlns:p14="http://schemas.microsoft.com/office/powerpoint/2010/main" val="2624165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35F83-F798-4A6B-A1E2-BE70829E8305}"/>
              </a:ext>
            </a:extLst>
          </p:cNvPr>
          <p:cNvSpPr>
            <a:spLocks noGrp="1"/>
          </p:cNvSpPr>
          <p:nvPr>
            <p:ph type="title"/>
          </p:nvPr>
        </p:nvSpPr>
        <p:spPr/>
        <p:txBody>
          <a:bodyPr/>
          <a:lstStyle/>
          <a:p>
            <a:r>
              <a:rPr lang="zh-CN" altLang="en-US" dirty="0"/>
              <a:t>在子类中重新实现接口</a:t>
            </a:r>
            <a:endParaRPr lang="en-US" dirty="0"/>
          </a:p>
        </p:txBody>
      </p:sp>
      <p:sp>
        <p:nvSpPr>
          <p:cNvPr id="3" name="Content Placeholder 2">
            <a:extLst>
              <a:ext uri="{FF2B5EF4-FFF2-40B4-BE49-F238E27FC236}">
                <a16:creationId xmlns:a16="http://schemas.microsoft.com/office/drawing/2014/main" id="{F74D8984-B9D1-4B10-932F-703C3177FF43}"/>
              </a:ext>
            </a:extLst>
          </p:cNvPr>
          <p:cNvSpPr>
            <a:spLocks noGrp="1"/>
          </p:cNvSpPr>
          <p:nvPr>
            <p:ph idx="1"/>
          </p:nvPr>
        </p:nvSpPr>
        <p:spPr>
          <a:xfrm>
            <a:off x="2231136" y="2638044"/>
            <a:ext cx="7729728" cy="4047982"/>
          </a:xfrm>
        </p:spPr>
        <p:txBody>
          <a:bodyPr/>
          <a:lstStyle/>
          <a:p>
            <a:r>
              <a:rPr lang="zh-CN" altLang="en-US" dirty="0"/>
              <a:t>如果</a:t>
            </a:r>
            <a:r>
              <a:rPr lang="en-US" altLang="zh-CN" dirty="0"/>
              <a:t>Textbox</a:t>
            </a:r>
            <a:r>
              <a:rPr lang="zh-CN" altLang="en-US" dirty="0"/>
              <a:t>是隐式实现的</a:t>
            </a:r>
            <a:r>
              <a:rPr lang="en-US" altLang="zh-CN" dirty="0"/>
              <a:t>Undo</a:t>
            </a:r>
          </a:p>
          <a:p>
            <a:endParaRPr lang="en-US" dirty="0"/>
          </a:p>
          <a:p>
            <a:endParaRPr lang="en-US" dirty="0"/>
          </a:p>
          <a:p>
            <a:endParaRPr lang="en-US" dirty="0"/>
          </a:p>
          <a:p>
            <a:r>
              <a:rPr lang="zh-CN" altLang="en-US" dirty="0"/>
              <a:t>那么：</a:t>
            </a:r>
            <a:endParaRPr lang="en-US" altLang="zh-CN" dirty="0"/>
          </a:p>
          <a:p>
            <a:endParaRPr lang="en-US" dirty="0"/>
          </a:p>
          <a:p>
            <a:endParaRPr lang="en-US" dirty="0"/>
          </a:p>
          <a:p>
            <a:r>
              <a:rPr lang="zh-CN" altLang="en-US" dirty="0"/>
              <a:t>说明重新实现接口这种劫持只对转化为接口后的调用起作用，对转化为基类后的调用不起作用。</a:t>
            </a:r>
            <a:endParaRPr lang="en-US" altLang="zh-CN" dirty="0"/>
          </a:p>
          <a:p>
            <a:r>
              <a:rPr lang="zh-CN" altLang="en-US" dirty="0"/>
              <a:t>重新实现适用于重写显式实现的接口成员。</a:t>
            </a:r>
            <a:endParaRPr lang="en-US" dirty="0"/>
          </a:p>
        </p:txBody>
      </p:sp>
      <p:pic>
        <p:nvPicPr>
          <p:cNvPr id="4" name="Picture 3">
            <a:extLst>
              <a:ext uri="{FF2B5EF4-FFF2-40B4-BE49-F238E27FC236}">
                <a16:creationId xmlns:a16="http://schemas.microsoft.com/office/drawing/2014/main" id="{1942B425-17AF-4722-9D8F-3F8F1876034D}"/>
              </a:ext>
            </a:extLst>
          </p:cNvPr>
          <p:cNvPicPr>
            <a:picLocks noChangeAspect="1"/>
          </p:cNvPicPr>
          <p:nvPr/>
        </p:nvPicPr>
        <p:blipFill>
          <a:blip r:embed="rId2"/>
          <a:stretch>
            <a:fillRect/>
          </a:stretch>
        </p:blipFill>
        <p:spPr>
          <a:xfrm>
            <a:off x="3152829" y="3067179"/>
            <a:ext cx="5886342" cy="977639"/>
          </a:xfrm>
          <a:prstGeom prst="rect">
            <a:avLst/>
          </a:prstGeom>
        </p:spPr>
      </p:pic>
      <p:pic>
        <p:nvPicPr>
          <p:cNvPr id="5" name="Picture 4">
            <a:extLst>
              <a:ext uri="{FF2B5EF4-FFF2-40B4-BE49-F238E27FC236}">
                <a16:creationId xmlns:a16="http://schemas.microsoft.com/office/drawing/2014/main" id="{D57A9FC8-666C-4B85-A0BE-3B477E71761C}"/>
              </a:ext>
            </a:extLst>
          </p:cNvPr>
          <p:cNvPicPr>
            <a:picLocks noChangeAspect="1"/>
          </p:cNvPicPr>
          <p:nvPr/>
        </p:nvPicPr>
        <p:blipFill>
          <a:blip r:embed="rId3"/>
          <a:stretch>
            <a:fillRect/>
          </a:stretch>
        </p:blipFill>
        <p:spPr>
          <a:xfrm>
            <a:off x="3415003" y="4189035"/>
            <a:ext cx="6210173" cy="1125734"/>
          </a:xfrm>
          <a:prstGeom prst="rect">
            <a:avLst/>
          </a:prstGeom>
        </p:spPr>
      </p:pic>
    </p:spTree>
    <p:extLst>
      <p:ext uri="{BB962C8B-B14F-4D97-AF65-F5344CB8AC3E}">
        <p14:creationId xmlns:p14="http://schemas.microsoft.com/office/powerpoint/2010/main" val="3240141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A45D5-EC61-40C6-9F59-8F072C4FFCD8}"/>
              </a:ext>
            </a:extLst>
          </p:cNvPr>
          <p:cNvSpPr>
            <a:spLocks noGrp="1"/>
          </p:cNvSpPr>
          <p:nvPr>
            <p:ph type="title"/>
          </p:nvPr>
        </p:nvSpPr>
        <p:spPr/>
        <p:txBody>
          <a:bodyPr/>
          <a:lstStyle/>
          <a:p>
            <a:r>
              <a:rPr lang="zh-CN" altLang="en-US" dirty="0"/>
              <a:t>重新实现接口的替代方案</a:t>
            </a:r>
            <a:endParaRPr lang="en-US" dirty="0"/>
          </a:p>
        </p:txBody>
      </p:sp>
      <p:sp>
        <p:nvSpPr>
          <p:cNvPr id="3" name="Content Placeholder 2">
            <a:extLst>
              <a:ext uri="{FF2B5EF4-FFF2-40B4-BE49-F238E27FC236}">
                <a16:creationId xmlns:a16="http://schemas.microsoft.com/office/drawing/2014/main" id="{86B6163D-8276-43B0-91ED-5EA308F48FC0}"/>
              </a:ext>
            </a:extLst>
          </p:cNvPr>
          <p:cNvSpPr>
            <a:spLocks noGrp="1"/>
          </p:cNvSpPr>
          <p:nvPr>
            <p:ph idx="1"/>
          </p:nvPr>
        </p:nvSpPr>
        <p:spPr/>
        <p:txBody>
          <a:bodyPr/>
          <a:lstStyle/>
          <a:p>
            <a:r>
              <a:rPr lang="zh-CN" altLang="en-US" dirty="0"/>
              <a:t>即使是显式实现的接口，接口的重新实现也可能有一些问题：</a:t>
            </a:r>
            <a:endParaRPr lang="en-US" altLang="zh-CN" dirty="0"/>
          </a:p>
          <a:p>
            <a:pPr lvl="1"/>
            <a:r>
              <a:rPr lang="zh-CN" altLang="en-US" dirty="0"/>
              <a:t>子类无法调用基类的方法</a:t>
            </a:r>
            <a:endParaRPr lang="en-US" altLang="zh-CN" dirty="0"/>
          </a:p>
          <a:p>
            <a:pPr lvl="1"/>
            <a:r>
              <a:rPr lang="zh-CN" altLang="en-US" dirty="0"/>
              <a:t>基类的开发人员没有预见到方法会被重新实现，并且可能不允许潜在的后果</a:t>
            </a:r>
            <a:endParaRPr lang="en-US" dirty="0"/>
          </a:p>
        </p:txBody>
      </p:sp>
    </p:spTree>
    <p:extLst>
      <p:ext uri="{BB962C8B-B14F-4D97-AF65-F5344CB8AC3E}">
        <p14:creationId xmlns:p14="http://schemas.microsoft.com/office/powerpoint/2010/main" val="2276238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60B9-1E7E-4B25-BF8A-B2A83C59A2E9}"/>
              </a:ext>
            </a:extLst>
          </p:cNvPr>
          <p:cNvSpPr>
            <a:spLocks noGrp="1"/>
          </p:cNvSpPr>
          <p:nvPr>
            <p:ph type="title"/>
          </p:nvPr>
        </p:nvSpPr>
        <p:spPr/>
        <p:txBody>
          <a:bodyPr/>
          <a:lstStyle/>
          <a:p>
            <a:r>
              <a:rPr lang="zh-CN" altLang="en-US" dirty="0"/>
              <a:t>重新实现接口的替代方案</a:t>
            </a:r>
            <a:endParaRPr lang="en-US" dirty="0"/>
          </a:p>
        </p:txBody>
      </p:sp>
      <p:sp>
        <p:nvSpPr>
          <p:cNvPr id="3" name="Content Placeholder 2">
            <a:extLst>
              <a:ext uri="{FF2B5EF4-FFF2-40B4-BE49-F238E27FC236}">
                <a16:creationId xmlns:a16="http://schemas.microsoft.com/office/drawing/2014/main" id="{C2C4748D-C40E-4707-BB8F-243B3C48225C}"/>
              </a:ext>
            </a:extLst>
          </p:cNvPr>
          <p:cNvSpPr>
            <a:spLocks noGrp="1"/>
          </p:cNvSpPr>
          <p:nvPr>
            <p:ph idx="1"/>
          </p:nvPr>
        </p:nvSpPr>
        <p:spPr>
          <a:xfrm>
            <a:off x="2231136" y="2638044"/>
            <a:ext cx="7729728" cy="3745978"/>
          </a:xfrm>
        </p:spPr>
        <p:txBody>
          <a:bodyPr/>
          <a:lstStyle/>
          <a:p>
            <a:r>
              <a:rPr lang="zh-CN" altLang="en-US" dirty="0"/>
              <a:t>最好的办法是设计一个无需重新实现的基类：</a:t>
            </a:r>
            <a:endParaRPr lang="en-US" altLang="zh-CN" dirty="0"/>
          </a:p>
          <a:p>
            <a:pPr lvl="1"/>
            <a:r>
              <a:rPr lang="zh-CN" altLang="en-US" dirty="0"/>
              <a:t>隐式实现成员的时候，按需标记</a:t>
            </a:r>
            <a:r>
              <a:rPr lang="en-US" altLang="zh-CN" dirty="0"/>
              <a:t>virtual</a:t>
            </a:r>
          </a:p>
          <a:p>
            <a:pPr lvl="1"/>
            <a:r>
              <a:rPr lang="zh-CN" altLang="en-US" dirty="0"/>
              <a:t>显式实现成员的时候，可以这样做：</a:t>
            </a:r>
            <a:endParaRPr lang="en-US" altLang="zh-CN"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zh-CN" altLang="en-US" dirty="0"/>
              <a:t>如果不想有子类，那么直接把</a:t>
            </a:r>
            <a:r>
              <a:rPr lang="en-US" altLang="zh-CN" dirty="0"/>
              <a:t>class </a:t>
            </a:r>
            <a:r>
              <a:rPr lang="zh-CN" altLang="en-US" dirty="0"/>
              <a:t>给 </a:t>
            </a:r>
            <a:r>
              <a:rPr lang="en-US" altLang="zh-CN" dirty="0"/>
              <a:t>sealed</a:t>
            </a:r>
            <a:r>
              <a:rPr lang="zh-CN" altLang="en-US" dirty="0"/>
              <a:t>。</a:t>
            </a:r>
            <a:endParaRPr lang="en-US" dirty="0"/>
          </a:p>
        </p:txBody>
      </p:sp>
      <p:pic>
        <p:nvPicPr>
          <p:cNvPr id="4" name="Picture 3">
            <a:extLst>
              <a:ext uri="{FF2B5EF4-FFF2-40B4-BE49-F238E27FC236}">
                <a16:creationId xmlns:a16="http://schemas.microsoft.com/office/drawing/2014/main" id="{CE6323F5-DF9D-4B27-AEBD-39C31705EE40}"/>
              </a:ext>
            </a:extLst>
          </p:cNvPr>
          <p:cNvPicPr>
            <a:picLocks noChangeAspect="1"/>
          </p:cNvPicPr>
          <p:nvPr/>
        </p:nvPicPr>
        <p:blipFill>
          <a:blip r:embed="rId2"/>
          <a:stretch>
            <a:fillRect/>
          </a:stretch>
        </p:blipFill>
        <p:spPr>
          <a:xfrm>
            <a:off x="3144620" y="3776353"/>
            <a:ext cx="5902759" cy="1921572"/>
          </a:xfrm>
          <a:prstGeom prst="rect">
            <a:avLst/>
          </a:prstGeom>
        </p:spPr>
      </p:pic>
    </p:spTree>
    <p:extLst>
      <p:ext uri="{BB962C8B-B14F-4D97-AF65-F5344CB8AC3E}">
        <p14:creationId xmlns:p14="http://schemas.microsoft.com/office/powerpoint/2010/main" val="3760537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07387-8837-4B2D-A086-FF80E36CD6EB}"/>
              </a:ext>
            </a:extLst>
          </p:cNvPr>
          <p:cNvSpPr>
            <a:spLocks noGrp="1"/>
          </p:cNvSpPr>
          <p:nvPr>
            <p:ph type="title"/>
          </p:nvPr>
        </p:nvSpPr>
        <p:spPr/>
        <p:txBody>
          <a:bodyPr/>
          <a:lstStyle/>
          <a:p>
            <a:r>
              <a:rPr lang="zh-CN" altLang="en-US" dirty="0"/>
              <a:t>接口与装箱</a:t>
            </a:r>
            <a:endParaRPr lang="en-US" dirty="0"/>
          </a:p>
        </p:txBody>
      </p:sp>
      <p:sp>
        <p:nvSpPr>
          <p:cNvPr id="3" name="Content Placeholder 2">
            <a:extLst>
              <a:ext uri="{FF2B5EF4-FFF2-40B4-BE49-F238E27FC236}">
                <a16:creationId xmlns:a16="http://schemas.microsoft.com/office/drawing/2014/main" id="{9595C1FD-516A-45BC-990A-9CF65619BB71}"/>
              </a:ext>
            </a:extLst>
          </p:cNvPr>
          <p:cNvSpPr>
            <a:spLocks noGrp="1"/>
          </p:cNvSpPr>
          <p:nvPr>
            <p:ph idx="1"/>
          </p:nvPr>
        </p:nvSpPr>
        <p:spPr/>
        <p:txBody>
          <a:bodyPr/>
          <a:lstStyle/>
          <a:p>
            <a:r>
              <a:rPr lang="zh-CN" altLang="en-US" dirty="0"/>
              <a:t>把</a:t>
            </a:r>
            <a:r>
              <a:rPr lang="en-US" altLang="zh-CN" dirty="0"/>
              <a:t>struct</a:t>
            </a:r>
            <a:r>
              <a:rPr lang="zh-CN" altLang="en-US" dirty="0"/>
              <a:t>转化为接口会导致装箱</a:t>
            </a:r>
            <a:endParaRPr lang="en-US" altLang="zh-CN" dirty="0"/>
          </a:p>
          <a:p>
            <a:r>
              <a:rPr lang="zh-CN" altLang="en-US" dirty="0"/>
              <a:t>调用</a:t>
            </a:r>
            <a:r>
              <a:rPr lang="en-US" altLang="zh-CN" dirty="0"/>
              <a:t>struct</a:t>
            </a:r>
            <a:r>
              <a:rPr lang="zh-CN" altLang="en-US" dirty="0"/>
              <a:t>上隐式实现的成员不会导致装箱</a:t>
            </a:r>
            <a:endParaRPr lang="en-US" dirty="0"/>
          </a:p>
        </p:txBody>
      </p:sp>
      <p:pic>
        <p:nvPicPr>
          <p:cNvPr id="4" name="Picture 3">
            <a:extLst>
              <a:ext uri="{FF2B5EF4-FFF2-40B4-BE49-F238E27FC236}">
                <a16:creationId xmlns:a16="http://schemas.microsoft.com/office/drawing/2014/main" id="{0A1E5DF7-76BD-4A6D-B4B1-77A378D10A1E}"/>
              </a:ext>
            </a:extLst>
          </p:cNvPr>
          <p:cNvPicPr>
            <a:picLocks noChangeAspect="1"/>
          </p:cNvPicPr>
          <p:nvPr/>
        </p:nvPicPr>
        <p:blipFill>
          <a:blip r:embed="rId2"/>
          <a:stretch>
            <a:fillRect/>
          </a:stretch>
        </p:blipFill>
        <p:spPr>
          <a:xfrm>
            <a:off x="2890952" y="3635531"/>
            <a:ext cx="6410096" cy="2436767"/>
          </a:xfrm>
          <a:prstGeom prst="rect">
            <a:avLst/>
          </a:prstGeom>
        </p:spPr>
      </p:pic>
    </p:spTree>
    <p:extLst>
      <p:ext uri="{BB962C8B-B14F-4D97-AF65-F5344CB8AC3E}">
        <p14:creationId xmlns:p14="http://schemas.microsoft.com/office/powerpoint/2010/main" val="872967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23ECA13-0683-4504-832C-16B913962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5963"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B0A088-610B-4A59-9D15-E261F8560D01}"/>
              </a:ext>
            </a:extLst>
          </p:cNvPr>
          <p:cNvSpPr>
            <a:spLocks noGrp="1"/>
          </p:cNvSpPr>
          <p:nvPr>
            <p:ph type="title"/>
          </p:nvPr>
        </p:nvSpPr>
        <p:spPr>
          <a:xfrm>
            <a:off x="637889" y="2893470"/>
            <a:ext cx="2787467" cy="1071062"/>
          </a:xfrm>
        </p:spPr>
        <p:txBody>
          <a:bodyPr vert="horz" lIns="182880" tIns="182880" rIns="182880" bIns="182880" rtlCol="0" anchor="ctr">
            <a:normAutofit/>
          </a:bodyPr>
          <a:lstStyle/>
          <a:p>
            <a:r>
              <a:rPr lang="zh-CN" altLang="en-US" sz="2400">
                <a:solidFill>
                  <a:schemeClr val="tx1">
                    <a:lumMod val="85000"/>
                    <a:lumOff val="15000"/>
                  </a:schemeClr>
                </a:solidFill>
              </a:rPr>
              <a:t>公众号</a:t>
            </a:r>
            <a:endParaRPr lang="en-US" sz="2400">
              <a:solidFill>
                <a:schemeClr val="tx1">
                  <a:lumMod val="85000"/>
                  <a:lumOff val="15000"/>
                </a:schemeClr>
              </a:solidFill>
            </a:endParaRPr>
          </a:p>
        </p:txBody>
      </p:sp>
      <p:sp>
        <p:nvSpPr>
          <p:cNvPr id="13" name="Rectangle 12">
            <a:extLst>
              <a:ext uri="{FF2B5EF4-FFF2-40B4-BE49-F238E27FC236}">
                <a16:creationId xmlns:a16="http://schemas.microsoft.com/office/drawing/2014/main" id="{195FD4C0-669C-4A18-B817-741931AA0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4519" y="640080"/>
            <a:ext cx="6847401"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DFD65-2024-431D-B707-1F4B55972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80008" y="806357"/>
            <a:ext cx="6508844"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3F881733-51E0-425A-B124-50607296C472}"/>
              </a:ext>
            </a:extLst>
          </p:cNvPr>
          <p:cNvPicPr>
            <a:picLocks noGrp="1" noChangeAspect="1"/>
          </p:cNvPicPr>
          <p:nvPr>
            <p:ph idx="1"/>
          </p:nvPr>
        </p:nvPicPr>
        <p:blipFill>
          <a:blip r:embed="rId2"/>
          <a:stretch>
            <a:fillRect/>
          </a:stretch>
        </p:blipFill>
        <p:spPr>
          <a:xfrm>
            <a:off x="5853483" y="970949"/>
            <a:ext cx="4599432" cy="4599432"/>
          </a:xfrm>
          <a:prstGeom prst="rect">
            <a:avLst/>
          </a:prstGeom>
        </p:spPr>
      </p:pic>
    </p:spTree>
    <p:extLst>
      <p:ext uri="{BB962C8B-B14F-4D97-AF65-F5344CB8AC3E}">
        <p14:creationId xmlns:p14="http://schemas.microsoft.com/office/powerpoint/2010/main" val="3554919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E5A3-5B52-412F-AA9F-8211189A4FB1}"/>
              </a:ext>
            </a:extLst>
          </p:cNvPr>
          <p:cNvSpPr>
            <a:spLocks noGrp="1"/>
          </p:cNvSpPr>
          <p:nvPr>
            <p:ph type="title"/>
          </p:nvPr>
        </p:nvSpPr>
        <p:spPr>
          <a:xfrm>
            <a:off x="804673" y="2404872"/>
            <a:ext cx="3044952" cy="1627632"/>
          </a:xfrm>
        </p:spPr>
        <p:txBody>
          <a:bodyPr vert="horz" lIns="274320" tIns="182880" rIns="274320" bIns="182880" rtlCol="0" anchor="ctr" anchorCtr="1">
            <a:normAutofit/>
          </a:bodyPr>
          <a:lstStyle/>
          <a:p>
            <a:r>
              <a:rPr lang="en-US" altLang="zh-CN" sz="4000" dirty="0"/>
              <a:t>Thanks</a:t>
            </a:r>
            <a:endParaRPr lang="en-US" sz="4000" dirty="0"/>
          </a:p>
        </p:txBody>
      </p:sp>
      <p:sp>
        <p:nvSpPr>
          <p:cNvPr id="4" name="Text Placeholder 3">
            <a:extLst>
              <a:ext uri="{FF2B5EF4-FFF2-40B4-BE49-F238E27FC236}">
                <a16:creationId xmlns:a16="http://schemas.microsoft.com/office/drawing/2014/main" id="{59D9511E-A2A4-4351-B57B-F015EDF7BCAA}"/>
              </a:ext>
            </a:extLst>
          </p:cNvPr>
          <p:cNvSpPr>
            <a:spLocks noGrp="1"/>
          </p:cNvSpPr>
          <p:nvPr>
            <p:ph type="body" sz="half" idx="2"/>
          </p:nvPr>
        </p:nvSpPr>
        <p:spPr>
          <a:xfrm>
            <a:off x="993088" y="4352544"/>
            <a:ext cx="2668122" cy="1239894"/>
          </a:xfrm>
        </p:spPr>
        <p:txBody>
          <a:bodyPr vert="horz" lIns="91440" tIns="45720" rIns="91440" bIns="45720" rtlCol="0">
            <a:normAutofit/>
          </a:bodyPr>
          <a:lstStyle/>
          <a:p>
            <a:r>
              <a:rPr lang="zh-CN" altLang="en-US" sz="2800" dirty="0">
                <a:solidFill>
                  <a:schemeClr val="tx1">
                    <a:lumMod val="75000"/>
                    <a:lumOff val="25000"/>
                  </a:schemeClr>
                </a:solidFill>
              </a:rPr>
              <a:t>小程序 </a:t>
            </a:r>
            <a:r>
              <a:rPr lang="en-US" altLang="zh-CN" sz="2800" dirty="0">
                <a:solidFill>
                  <a:schemeClr val="tx1">
                    <a:lumMod val="75000"/>
                    <a:lumOff val="25000"/>
                  </a:schemeClr>
                </a:solidFill>
              </a:rPr>
              <a:t>3.5</a:t>
            </a:r>
            <a:endParaRPr lang="en-US" sz="2800" dirty="0">
              <a:solidFill>
                <a:schemeClr val="tx1">
                  <a:lumMod val="75000"/>
                  <a:lumOff val="25000"/>
                </a:schemeClr>
              </a:solidFill>
            </a:endParaRPr>
          </a:p>
        </p:txBody>
      </p:sp>
      <p:sp>
        <p:nvSpPr>
          <p:cNvPr id="11" name="Rectangle 10">
            <a:extLst>
              <a:ext uri="{FF2B5EF4-FFF2-40B4-BE49-F238E27FC236}">
                <a16:creationId xmlns:a16="http://schemas.microsoft.com/office/drawing/2014/main" id="{8D237431-C20D-4825-9D88-A42523128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59CF673-DCD2-4E2E-B542-558305A8D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7ADC62F8-A970-44B5-8BBE-0D733C8E9BE8}"/>
              </a:ext>
            </a:extLst>
          </p:cNvPr>
          <p:cNvPicPr>
            <a:picLocks noGrp="1" noChangeAspect="1"/>
          </p:cNvPicPr>
          <p:nvPr>
            <p:ph idx="1"/>
          </p:nvPr>
        </p:nvPicPr>
        <p:blipFill>
          <a:blip r:embed="rId2"/>
          <a:stretch>
            <a:fillRect/>
          </a:stretch>
        </p:blipFill>
        <p:spPr>
          <a:xfrm>
            <a:off x="5954268" y="1122807"/>
            <a:ext cx="4297680" cy="4297680"/>
          </a:xfrm>
          <a:prstGeom prst="rect">
            <a:avLst/>
          </a:prstGeom>
        </p:spPr>
      </p:pic>
    </p:spTree>
    <p:extLst>
      <p:ext uri="{BB962C8B-B14F-4D97-AF65-F5344CB8AC3E}">
        <p14:creationId xmlns:p14="http://schemas.microsoft.com/office/powerpoint/2010/main" val="2230744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23ECA13-0683-4504-832C-16B913962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5963"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FFD6A-D1E0-4D55-AE16-147BBE7211B2}"/>
              </a:ext>
            </a:extLst>
          </p:cNvPr>
          <p:cNvSpPr>
            <a:spLocks noGrp="1"/>
          </p:cNvSpPr>
          <p:nvPr>
            <p:ph type="title"/>
          </p:nvPr>
        </p:nvSpPr>
        <p:spPr>
          <a:xfrm>
            <a:off x="637889" y="2893470"/>
            <a:ext cx="2787467" cy="1071062"/>
          </a:xfrm>
        </p:spPr>
        <p:txBody>
          <a:bodyPr vert="horz" lIns="182880" tIns="182880" rIns="182880" bIns="182880" rtlCol="0" anchor="ctr">
            <a:normAutofit/>
          </a:bodyPr>
          <a:lstStyle/>
          <a:p>
            <a:r>
              <a:rPr lang="zh-CN" altLang="en-US" sz="2400" dirty="0">
                <a:solidFill>
                  <a:schemeClr val="tx1">
                    <a:lumMod val="85000"/>
                    <a:lumOff val="15000"/>
                  </a:schemeClr>
                </a:solidFill>
              </a:rPr>
              <a:t>小程序习题 </a:t>
            </a:r>
            <a:r>
              <a:rPr lang="en-US" altLang="zh-CN" sz="2400" dirty="0">
                <a:solidFill>
                  <a:schemeClr val="tx1">
                    <a:lumMod val="85000"/>
                    <a:lumOff val="15000"/>
                  </a:schemeClr>
                </a:solidFill>
              </a:rPr>
              <a:t>3.5</a:t>
            </a:r>
            <a:endParaRPr lang="en-US" sz="2400" dirty="0">
              <a:solidFill>
                <a:schemeClr val="tx1">
                  <a:lumMod val="85000"/>
                  <a:lumOff val="15000"/>
                </a:schemeClr>
              </a:solidFill>
            </a:endParaRPr>
          </a:p>
        </p:txBody>
      </p:sp>
      <p:sp>
        <p:nvSpPr>
          <p:cNvPr id="13" name="Rectangle 12">
            <a:extLst>
              <a:ext uri="{FF2B5EF4-FFF2-40B4-BE49-F238E27FC236}">
                <a16:creationId xmlns:a16="http://schemas.microsoft.com/office/drawing/2014/main" id="{195FD4C0-669C-4A18-B817-741931AA0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4519" y="640080"/>
            <a:ext cx="6847401"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DFD65-2024-431D-B707-1F4B55972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80008" y="806357"/>
            <a:ext cx="6508844"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EFD1276F-71BD-4B8D-B0BC-0FEB45FFA544}"/>
              </a:ext>
            </a:extLst>
          </p:cNvPr>
          <p:cNvPicPr>
            <a:picLocks noGrp="1" noChangeAspect="1"/>
          </p:cNvPicPr>
          <p:nvPr>
            <p:ph idx="1"/>
          </p:nvPr>
        </p:nvPicPr>
        <p:blipFill>
          <a:blip r:embed="rId2"/>
          <a:stretch>
            <a:fillRect/>
          </a:stretch>
        </p:blipFill>
        <p:spPr>
          <a:xfrm>
            <a:off x="5853483" y="970949"/>
            <a:ext cx="4599432" cy="4599432"/>
          </a:xfrm>
          <a:prstGeom prst="rect">
            <a:avLst/>
          </a:prstGeom>
        </p:spPr>
      </p:pic>
    </p:spTree>
    <p:extLst>
      <p:ext uri="{BB962C8B-B14F-4D97-AF65-F5344CB8AC3E}">
        <p14:creationId xmlns:p14="http://schemas.microsoft.com/office/powerpoint/2010/main" val="1924226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57973-2E95-4A19-90C5-AE4A65A4DD30}"/>
              </a:ext>
            </a:extLst>
          </p:cNvPr>
          <p:cNvSpPr>
            <a:spLocks noGrp="1"/>
          </p:cNvSpPr>
          <p:nvPr>
            <p:ph type="title"/>
          </p:nvPr>
        </p:nvSpPr>
        <p:spPr/>
        <p:txBody>
          <a:bodyPr/>
          <a:lstStyle/>
          <a:p>
            <a:r>
              <a:rPr lang="en-US" altLang="zh-CN" dirty="0"/>
              <a:t>3.5 </a:t>
            </a:r>
            <a:r>
              <a:rPr lang="zh-CN" altLang="en-US" dirty="0"/>
              <a:t>接口简介</a:t>
            </a:r>
            <a:endParaRPr lang="en-US" dirty="0"/>
          </a:p>
        </p:txBody>
      </p:sp>
      <p:sp>
        <p:nvSpPr>
          <p:cNvPr id="3" name="Text Placeholder 2">
            <a:extLst>
              <a:ext uri="{FF2B5EF4-FFF2-40B4-BE49-F238E27FC236}">
                <a16:creationId xmlns:a16="http://schemas.microsoft.com/office/drawing/2014/main" id="{6FFBE26C-2369-4A4D-8406-5B076C77A29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21542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01CE-1418-40AC-89B8-2A62117C8F77}"/>
              </a:ext>
            </a:extLst>
          </p:cNvPr>
          <p:cNvSpPr>
            <a:spLocks noGrp="1"/>
          </p:cNvSpPr>
          <p:nvPr>
            <p:ph type="title"/>
          </p:nvPr>
        </p:nvSpPr>
        <p:spPr/>
        <p:txBody>
          <a:bodyPr/>
          <a:lstStyle/>
          <a:p>
            <a:r>
              <a:rPr lang="zh-CN" altLang="en-US" dirty="0"/>
              <a:t>什么是接口</a:t>
            </a:r>
            <a:endParaRPr lang="en-US" dirty="0"/>
          </a:p>
        </p:txBody>
      </p:sp>
      <p:sp>
        <p:nvSpPr>
          <p:cNvPr id="3" name="Content Placeholder 2">
            <a:extLst>
              <a:ext uri="{FF2B5EF4-FFF2-40B4-BE49-F238E27FC236}">
                <a16:creationId xmlns:a16="http://schemas.microsoft.com/office/drawing/2014/main" id="{30922B41-7B4A-4424-AD75-F535DE92A91E}"/>
              </a:ext>
            </a:extLst>
          </p:cNvPr>
          <p:cNvSpPr>
            <a:spLocks noGrp="1"/>
          </p:cNvSpPr>
          <p:nvPr>
            <p:ph idx="1"/>
          </p:nvPr>
        </p:nvSpPr>
        <p:spPr/>
        <p:txBody>
          <a:bodyPr/>
          <a:lstStyle/>
          <a:p>
            <a:r>
              <a:rPr lang="zh-CN" altLang="en-US" dirty="0"/>
              <a:t>接口与</a:t>
            </a:r>
            <a:r>
              <a:rPr lang="en-US" altLang="zh-CN" dirty="0"/>
              <a:t>class</a:t>
            </a:r>
            <a:r>
              <a:rPr lang="zh-CN" altLang="en-US" dirty="0"/>
              <a:t>类似，但是它只为其成员提供了规格，而没有提供具体的实现</a:t>
            </a:r>
            <a:endParaRPr lang="en-US" altLang="zh-CN" dirty="0"/>
          </a:p>
          <a:p>
            <a:r>
              <a:rPr lang="zh-CN" altLang="en-US" dirty="0"/>
              <a:t>接口的成员都是隐式抽象的</a:t>
            </a:r>
            <a:endParaRPr lang="en-US" altLang="zh-CN" dirty="0"/>
          </a:p>
          <a:p>
            <a:r>
              <a:rPr lang="zh-CN" altLang="en-US" dirty="0"/>
              <a:t>一个</a:t>
            </a:r>
            <a:r>
              <a:rPr lang="en-US" altLang="zh-CN" dirty="0"/>
              <a:t>class</a:t>
            </a:r>
            <a:r>
              <a:rPr lang="zh-CN" altLang="en-US" dirty="0"/>
              <a:t>或者</a:t>
            </a:r>
            <a:r>
              <a:rPr lang="en-US" altLang="zh-CN" dirty="0"/>
              <a:t>struct</a:t>
            </a:r>
            <a:r>
              <a:rPr lang="zh-CN" altLang="en-US" dirty="0"/>
              <a:t>可以实现多个接口</a:t>
            </a:r>
            <a:endParaRPr lang="en-US" dirty="0"/>
          </a:p>
        </p:txBody>
      </p:sp>
    </p:spTree>
    <p:extLst>
      <p:ext uri="{BB962C8B-B14F-4D97-AF65-F5344CB8AC3E}">
        <p14:creationId xmlns:p14="http://schemas.microsoft.com/office/powerpoint/2010/main" val="2464038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58651-0684-4EFE-A275-FD458E78F0F1}"/>
              </a:ext>
            </a:extLst>
          </p:cNvPr>
          <p:cNvSpPr>
            <a:spLocks noGrp="1"/>
          </p:cNvSpPr>
          <p:nvPr>
            <p:ph type="title"/>
          </p:nvPr>
        </p:nvSpPr>
        <p:spPr/>
        <p:txBody>
          <a:bodyPr/>
          <a:lstStyle/>
          <a:p>
            <a:r>
              <a:rPr lang="zh-CN" altLang="en-US" dirty="0"/>
              <a:t>接口的例子</a:t>
            </a:r>
            <a:endParaRPr lang="en-US" dirty="0"/>
          </a:p>
        </p:txBody>
      </p:sp>
      <p:pic>
        <p:nvPicPr>
          <p:cNvPr id="4" name="Content Placeholder 3">
            <a:extLst>
              <a:ext uri="{FF2B5EF4-FFF2-40B4-BE49-F238E27FC236}">
                <a16:creationId xmlns:a16="http://schemas.microsoft.com/office/drawing/2014/main" id="{D05EC540-DF40-4EAF-BF82-07FC5766D68C}"/>
              </a:ext>
            </a:extLst>
          </p:cNvPr>
          <p:cNvPicPr>
            <a:picLocks noGrp="1" noChangeAspect="1"/>
          </p:cNvPicPr>
          <p:nvPr>
            <p:ph idx="1"/>
          </p:nvPr>
        </p:nvPicPr>
        <p:blipFill>
          <a:blip r:embed="rId2"/>
          <a:stretch>
            <a:fillRect/>
          </a:stretch>
        </p:blipFill>
        <p:spPr>
          <a:xfrm>
            <a:off x="4057366" y="3174858"/>
            <a:ext cx="4077269" cy="2029108"/>
          </a:xfrm>
          <a:prstGeom prst="rect">
            <a:avLst/>
          </a:prstGeom>
        </p:spPr>
      </p:pic>
    </p:spTree>
    <p:extLst>
      <p:ext uri="{BB962C8B-B14F-4D97-AF65-F5344CB8AC3E}">
        <p14:creationId xmlns:p14="http://schemas.microsoft.com/office/powerpoint/2010/main" val="1542813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7A33-EBEC-42FB-94CF-AADFA0655DA3}"/>
              </a:ext>
            </a:extLst>
          </p:cNvPr>
          <p:cNvSpPr>
            <a:spLocks noGrp="1"/>
          </p:cNvSpPr>
          <p:nvPr>
            <p:ph type="title"/>
          </p:nvPr>
        </p:nvSpPr>
        <p:spPr/>
        <p:txBody>
          <a:bodyPr/>
          <a:lstStyle/>
          <a:p>
            <a:r>
              <a:rPr lang="zh-CN" altLang="en-US" dirty="0"/>
              <a:t>接口的实现</a:t>
            </a:r>
            <a:endParaRPr lang="en-US" dirty="0"/>
          </a:p>
        </p:txBody>
      </p:sp>
      <p:sp>
        <p:nvSpPr>
          <p:cNvPr id="3" name="Content Placeholder 2">
            <a:extLst>
              <a:ext uri="{FF2B5EF4-FFF2-40B4-BE49-F238E27FC236}">
                <a16:creationId xmlns:a16="http://schemas.microsoft.com/office/drawing/2014/main" id="{31A42CAB-AF3F-4A81-9003-7946E0873AB3}"/>
              </a:ext>
            </a:extLst>
          </p:cNvPr>
          <p:cNvSpPr>
            <a:spLocks noGrp="1"/>
          </p:cNvSpPr>
          <p:nvPr>
            <p:ph idx="1"/>
          </p:nvPr>
        </p:nvSpPr>
        <p:spPr/>
        <p:txBody>
          <a:bodyPr/>
          <a:lstStyle/>
          <a:p>
            <a:r>
              <a:rPr lang="zh-CN" altLang="en-US" dirty="0"/>
              <a:t>接口的成员都是隐式</a:t>
            </a:r>
            <a:r>
              <a:rPr lang="en-US" altLang="zh-CN" dirty="0"/>
              <a:t>public</a:t>
            </a:r>
            <a:r>
              <a:rPr lang="zh-CN" altLang="en-US" dirty="0"/>
              <a:t>的，不可以声明访问修饰符</a:t>
            </a:r>
            <a:endParaRPr lang="en-US" altLang="zh-CN" dirty="0"/>
          </a:p>
          <a:p>
            <a:r>
              <a:rPr lang="zh-CN" altLang="en-US" dirty="0"/>
              <a:t>实现接口对它的所有成员进行</a:t>
            </a:r>
            <a:r>
              <a:rPr lang="en-US" altLang="zh-CN" dirty="0"/>
              <a:t>public</a:t>
            </a:r>
            <a:r>
              <a:rPr lang="zh-CN" altLang="en-US" dirty="0"/>
              <a:t>的实现：</a:t>
            </a:r>
            <a:endParaRPr lang="en-US" dirty="0"/>
          </a:p>
        </p:txBody>
      </p:sp>
      <p:pic>
        <p:nvPicPr>
          <p:cNvPr id="4" name="Picture 3">
            <a:extLst>
              <a:ext uri="{FF2B5EF4-FFF2-40B4-BE49-F238E27FC236}">
                <a16:creationId xmlns:a16="http://schemas.microsoft.com/office/drawing/2014/main" id="{72B7FC84-3C5A-42C2-8216-D870AEFF8BDB}"/>
              </a:ext>
            </a:extLst>
          </p:cNvPr>
          <p:cNvPicPr>
            <a:picLocks noChangeAspect="1"/>
          </p:cNvPicPr>
          <p:nvPr/>
        </p:nvPicPr>
        <p:blipFill>
          <a:blip r:embed="rId2"/>
          <a:stretch>
            <a:fillRect/>
          </a:stretch>
        </p:blipFill>
        <p:spPr>
          <a:xfrm>
            <a:off x="2716770" y="3699127"/>
            <a:ext cx="6758460" cy="1882601"/>
          </a:xfrm>
          <a:prstGeom prst="rect">
            <a:avLst/>
          </a:prstGeom>
        </p:spPr>
      </p:pic>
    </p:spTree>
    <p:extLst>
      <p:ext uri="{BB962C8B-B14F-4D97-AF65-F5344CB8AC3E}">
        <p14:creationId xmlns:p14="http://schemas.microsoft.com/office/powerpoint/2010/main" val="4016995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9500-9E1A-4E45-ACAD-29651145596C}"/>
              </a:ext>
            </a:extLst>
          </p:cNvPr>
          <p:cNvSpPr>
            <a:spLocks noGrp="1"/>
          </p:cNvSpPr>
          <p:nvPr>
            <p:ph type="title"/>
          </p:nvPr>
        </p:nvSpPr>
        <p:spPr/>
        <p:txBody>
          <a:bodyPr/>
          <a:lstStyle/>
          <a:p>
            <a:r>
              <a:rPr lang="zh-CN" altLang="en-US" dirty="0"/>
              <a:t>对象与接口的转换</a:t>
            </a:r>
            <a:endParaRPr lang="en-US" dirty="0"/>
          </a:p>
        </p:txBody>
      </p:sp>
      <p:sp>
        <p:nvSpPr>
          <p:cNvPr id="3" name="Content Placeholder 2">
            <a:extLst>
              <a:ext uri="{FF2B5EF4-FFF2-40B4-BE49-F238E27FC236}">
                <a16:creationId xmlns:a16="http://schemas.microsoft.com/office/drawing/2014/main" id="{D2641373-EAC8-4F88-84F8-EDC0D6046047}"/>
              </a:ext>
            </a:extLst>
          </p:cNvPr>
          <p:cNvSpPr>
            <a:spLocks noGrp="1"/>
          </p:cNvSpPr>
          <p:nvPr>
            <p:ph idx="1"/>
          </p:nvPr>
        </p:nvSpPr>
        <p:spPr/>
        <p:txBody>
          <a:bodyPr/>
          <a:lstStyle/>
          <a:p>
            <a:r>
              <a:rPr lang="zh-CN" altLang="en-US" dirty="0"/>
              <a:t>可以隐式的把一个对象转化成它实现的接口：</a:t>
            </a:r>
            <a:endParaRPr lang="en-US" altLang="zh-CN" dirty="0"/>
          </a:p>
          <a:p>
            <a:endParaRPr lang="en-US" dirty="0"/>
          </a:p>
          <a:p>
            <a:endParaRPr lang="en-US" dirty="0"/>
          </a:p>
          <a:p>
            <a:endParaRPr lang="en-US" dirty="0"/>
          </a:p>
          <a:p>
            <a:r>
              <a:rPr lang="zh-CN" altLang="en-US" dirty="0"/>
              <a:t>虽然</a:t>
            </a:r>
            <a:r>
              <a:rPr lang="en-US" altLang="zh-CN" dirty="0"/>
              <a:t>Countdown</a:t>
            </a:r>
            <a:r>
              <a:rPr lang="zh-CN" altLang="en-US" dirty="0"/>
              <a:t>是一个</a:t>
            </a:r>
            <a:r>
              <a:rPr lang="en-US" altLang="zh-CN" dirty="0"/>
              <a:t>internal</a:t>
            </a:r>
            <a:r>
              <a:rPr lang="zh-CN" altLang="en-US" dirty="0"/>
              <a:t>的</a:t>
            </a:r>
            <a:r>
              <a:rPr lang="en-US" altLang="zh-CN" dirty="0"/>
              <a:t>class</a:t>
            </a:r>
            <a:r>
              <a:rPr lang="zh-CN" altLang="en-US" dirty="0"/>
              <a:t>，但是可以通过把它的实例转化成</a:t>
            </a:r>
            <a:r>
              <a:rPr lang="en-US" altLang="zh-CN" dirty="0" err="1"/>
              <a:t>IEnumerator</a:t>
            </a:r>
            <a:r>
              <a:rPr lang="zh-CN" altLang="en-US" dirty="0"/>
              <a:t>接口来公共的访问它的成员。</a:t>
            </a:r>
            <a:endParaRPr lang="en-US" dirty="0"/>
          </a:p>
        </p:txBody>
      </p:sp>
      <p:pic>
        <p:nvPicPr>
          <p:cNvPr id="4" name="Picture 3">
            <a:extLst>
              <a:ext uri="{FF2B5EF4-FFF2-40B4-BE49-F238E27FC236}">
                <a16:creationId xmlns:a16="http://schemas.microsoft.com/office/drawing/2014/main" id="{2AC67750-B7CA-4F28-BFC3-1AFA4220FB47}"/>
              </a:ext>
            </a:extLst>
          </p:cNvPr>
          <p:cNvPicPr>
            <a:picLocks noChangeAspect="1"/>
          </p:cNvPicPr>
          <p:nvPr/>
        </p:nvPicPr>
        <p:blipFill>
          <a:blip r:embed="rId2"/>
          <a:stretch>
            <a:fillRect/>
          </a:stretch>
        </p:blipFill>
        <p:spPr>
          <a:xfrm>
            <a:off x="3114722" y="3125425"/>
            <a:ext cx="5962555" cy="942311"/>
          </a:xfrm>
          <a:prstGeom prst="rect">
            <a:avLst/>
          </a:prstGeom>
        </p:spPr>
      </p:pic>
    </p:spTree>
    <p:extLst>
      <p:ext uri="{BB962C8B-B14F-4D97-AF65-F5344CB8AC3E}">
        <p14:creationId xmlns:p14="http://schemas.microsoft.com/office/powerpoint/2010/main" val="4217188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19A0A-7723-41D9-87C4-DF2D0A943104}"/>
              </a:ext>
            </a:extLst>
          </p:cNvPr>
          <p:cNvSpPr>
            <a:spLocks noGrp="1"/>
          </p:cNvSpPr>
          <p:nvPr>
            <p:ph type="title"/>
          </p:nvPr>
        </p:nvSpPr>
        <p:spPr/>
        <p:txBody>
          <a:bodyPr/>
          <a:lstStyle/>
          <a:p>
            <a:r>
              <a:rPr lang="zh-CN" altLang="en-US" dirty="0"/>
              <a:t>接口的扩展</a:t>
            </a:r>
            <a:endParaRPr lang="en-US" dirty="0"/>
          </a:p>
        </p:txBody>
      </p:sp>
      <p:sp>
        <p:nvSpPr>
          <p:cNvPr id="3" name="Content Placeholder 2">
            <a:extLst>
              <a:ext uri="{FF2B5EF4-FFF2-40B4-BE49-F238E27FC236}">
                <a16:creationId xmlns:a16="http://schemas.microsoft.com/office/drawing/2014/main" id="{F953D6DB-60FD-46AB-AB6B-ED261B0ECFAA}"/>
              </a:ext>
            </a:extLst>
          </p:cNvPr>
          <p:cNvSpPr>
            <a:spLocks noGrp="1"/>
          </p:cNvSpPr>
          <p:nvPr>
            <p:ph idx="1"/>
          </p:nvPr>
        </p:nvSpPr>
        <p:spPr/>
        <p:txBody>
          <a:bodyPr/>
          <a:lstStyle/>
          <a:p>
            <a:r>
              <a:rPr lang="zh-CN" altLang="en-US" dirty="0"/>
              <a:t>接口可以继承其它接口</a:t>
            </a:r>
            <a:endParaRPr lang="en-US" altLang="zh-CN" dirty="0"/>
          </a:p>
          <a:p>
            <a:endParaRPr lang="en-US" dirty="0"/>
          </a:p>
          <a:p>
            <a:endParaRPr lang="en-US" dirty="0"/>
          </a:p>
          <a:p>
            <a:r>
              <a:rPr lang="en-US" altLang="zh-CN" dirty="0" err="1"/>
              <a:t>IRedoable</a:t>
            </a:r>
            <a:r>
              <a:rPr lang="zh-CN" altLang="en-US" dirty="0"/>
              <a:t>继承了</a:t>
            </a:r>
            <a:r>
              <a:rPr lang="en-US" altLang="zh-CN" dirty="0" err="1"/>
              <a:t>IUndoable</a:t>
            </a:r>
            <a:r>
              <a:rPr lang="zh-CN" altLang="en-US" dirty="0"/>
              <a:t>的所有成员</a:t>
            </a:r>
            <a:endParaRPr lang="en-US" dirty="0"/>
          </a:p>
        </p:txBody>
      </p:sp>
      <p:pic>
        <p:nvPicPr>
          <p:cNvPr id="4" name="Picture 3">
            <a:extLst>
              <a:ext uri="{FF2B5EF4-FFF2-40B4-BE49-F238E27FC236}">
                <a16:creationId xmlns:a16="http://schemas.microsoft.com/office/drawing/2014/main" id="{8C3CFD5C-42FD-4847-B9D4-99E83A234A11}"/>
              </a:ext>
            </a:extLst>
          </p:cNvPr>
          <p:cNvPicPr>
            <a:picLocks noChangeAspect="1"/>
          </p:cNvPicPr>
          <p:nvPr/>
        </p:nvPicPr>
        <p:blipFill>
          <a:blip r:embed="rId2"/>
          <a:stretch>
            <a:fillRect/>
          </a:stretch>
        </p:blipFill>
        <p:spPr>
          <a:xfrm>
            <a:off x="2702411" y="3121656"/>
            <a:ext cx="6787178" cy="614688"/>
          </a:xfrm>
          <a:prstGeom prst="rect">
            <a:avLst/>
          </a:prstGeom>
        </p:spPr>
      </p:pic>
    </p:spTree>
    <p:extLst>
      <p:ext uri="{BB962C8B-B14F-4D97-AF65-F5344CB8AC3E}">
        <p14:creationId xmlns:p14="http://schemas.microsoft.com/office/powerpoint/2010/main" val="221177869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otalTime>16</TotalTime>
  <Words>612</Words>
  <Application>Microsoft Office PowerPoint</Application>
  <PresentationFormat>Widescreen</PresentationFormat>
  <Paragraphs>78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华文中宋</vt:lpstr>
      <vt:lpstr>Arial</vt:lpstr>
      <vt:lpstr>Gill Sans MT</vt:lpstr>
      <vt:lpstr>Parcel</vt:lpstr>
      <vt:lpstr>真会C#？- C3创建类型</vt:lpstr>
      <vt:lpstr>公众号</vt:lpstr>
      <vt:lpstr>小程序习题 3.5</vt:lpstr>
      <vt:lpstr>3.5 接口简介</vt:lpstr>
      <vt:lpstr>什么是接口</vt:lpstr>
      <vt:lpstr>接口的例子</vt:lpstr>
      <vt:lpstr>接口的实现</vt:lpstr>
      <vt:lpstr>对象与接口的转换</vt:lpstr>
      <vt:lpstr>接口的扩展</vt:lpstr>
      <vt:lpstr>显式的接口实现</vt:lpstr>
      <vt:lpstr>显式的接口实现</vt:lpstr>
      <vt:lpstr>virtual的实现接口成员</vt:lpstr>
      <vt:lpstr>virtual的实现接口成员</vt:lpstr>
      <vt:lpstr>在子类中重新实现接口</vt:lpstr>
      <vt:lpstr>在子类中重新实现接口</vt:lpstr>
      <vt:lpstr>在子类中重新实现接口</vt:lpstr>
      <vt:lpstr>重新实现接口的替代方案</vt:lpstr>
      <vt:lpstr>重新实现接口的替代方案</vt:lpstr>
      <vt:lpstr>接口与装箱</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真会C#？- C3创建类型</dc:title>
  <dc:creator>Xu Yang</dc:creator>
  <cp:lastModifiedBy>Xu Yang</cp:lastModifiedBy>
  <cp:revision>8</cp:revision>
  <dcterms:created xsi:type="dcterms:W3CDTF">2019-06-28T07:41:04Z</dcterms:created>
  <dcterms:modified xsi:type="dcterms:W3CDTF">2019-06-28T07:57:27Z</dcterms:modified>
</cp:coreProperties>
</file>