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56" r:id="rId3"/>
    <p:sldId id="260" r:id="rId4"/>
    <p:sldId id="265" r:id="rId5"/>
    <p:sldId id="268" r:id="rId6"/>
    <p:sldId id="269" r:id="rId7"/>
    <p:sldId id="270" r:id="rId8"/>
    <p:sldId id="271" r:id="rId9"/>
    <p:sldId id="272" r:id="rId10"/>
    <p:sldId id="261" r:id="rId11"/>
    <p:sldId id="262" r:id="rId12"/>
    <p:sldId id="263" r:id="rId13"/>
    <p:sldId id="258" r:id="rId14"/>
    <p:sldId id="257" r:id="rId15"/>
    <p:sldId id="26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0" d="100"/>
          <a:sy n="60" d="100"/>
        </p:scale>
        <p:origin x="-84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9/5/17</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D728701E-CAF4-4159-9B3E-41C86DFFA30D}" type="datetimeFigureOut">
              <a:rPr lang="en-US" smtClean="0"/>
              <a:t>9/5/17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D728701E-CAF4-4159-9B3E-41C86DFFA30D}" type="datetimeFigureOut">
              <a:rPr lang="en-US" smtClean="0"/>
              <a:t>9/5/17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D728701E-CAF4-4159-9B3E-41C86DFFA30D}" type="datetimeFigureOut">
              <a:rPr lang="en-US" smtClean="0"/>
              <a:t>9/5/17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9/5/17</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9/5/17</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28701E-CAF4-4159-9B3E-41C86DFFA30D}" type="datetimeFigureOut">
              <a:rPr lang="en-US" smtClean="0"/>
              <a:t>9/5/17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D728701E-CAF4-4159-9B3E-41C86DFFA30D}" type="datetimeFigureOut">
              <a:rPr lang="en-US" smtClean="0"/>
              <a:t>9/5/17</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D728701E-CAF4-4159-9B3E-41C86DFFA30D}" type="datetimeFigureOut">
              <a:rPr lang="en-US" smtClean="0"/>
              <a:t>9/5/17</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9/5/17</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9/5/17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9/5/17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9/5/17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9/5/17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9/5/17</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D728701E-CAF4-4159-9B3E-41C86DFFA30D}" type="datetimeFigureOut">
              <a:rPr lang="en-US" smtClean="0"/>
              <a:t>9/5/17</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162F1D00-BD13-4404-86B0-79703945A0A7}"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9/5/17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D728701E-CAF4-4159-9B3E-41C86DFFA30D}" type="datetimeFigureOut">
              <a:rPr lang="en-US" smtClean="0"/>
              <a:t>9/5/17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F1D00-BD13-4404-86B0-79703945A0A7}"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9/5/17</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162F1D00-BD13-4404-86B0-79703945A0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9/5/17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D728701E-CAF4-4159-9B3E-41C86DFFA30D}" type="datetimeFigureOut">
              <a:rPr lang="en-US" smtClean="0"/>
              <a:t>9/5/17</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162F1D00-BD13-4404-86B0-79703945A0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BS_Orange_Chains.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60413"/>
            <a:ext cx="9144000" cy="6097587"/>
          </a:xfrm>
          <a:prstGeom prst="rect">
            <a:avLst/>
          </a:prstGeom>
        </p:spPr>
      </p:pic>
    </p:spTree>
    <p:extLst>
      <p:ext uri="{BB962C8B-B14F-4D97-AF65-F5344CB8AC3E}">
        <p14:creationId xmlns:p14="http://schemas.microsoft.com/office/powerpoint/2010/main" val="350896522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r>
              <a:rPr lang="en-US" dirty="0" smtClean="0"/>
              <a:t>Mortgage </a:t>
            </a:r>
            <a:r>
              <a:rPr lang="en-US" dirty="0" smtClean="0"/>
              <a:t>Electronic Registration System (M.E.R.S.)</a:t>
            </a:r>
            <a:endParaRPr lang="en-US" dirty="0"/>
          </a:p>
        </p:txBody>
      </p:sp>
      <p:sp>
        <p:nvSpPr>
          <p:cNvPr id="3" name="Content Placeholder 2"/>
          <p:cNvSpPr>
            <a:spLocks noGrp="1"/>
          </p:cNvSpPr>
          <p:nvPr>
            <p:ph idx="1"/>
          </p:nvPr>
        </p:nvSpPr>
        <p:spPr/>
        <p:txBody>
          <a:bodyPr>
            <a:normAutofit/>
          </a:bodyPr>
          <a:lstStyle/>
          <a:p>
            <a:r>
              <a:rPr lang="en-US" sz="2400" dirty="0" smtClean="0"/>
              <a:t>MERS </a:t>
            </a:r>
            <a:r>
              <a:rPr lang="en-US" sz="2400" dirty="0"/>
              <a:t>owns and operates an electronic registry known as the MERS system, which is designed to track servicing rights and ownership of mortgages in the United States</a:t>
            </a:r>
            <a:r>
              <a:rPr lang="en-US" sz="2400" dirty="0" smtClean="0"/>
              <a:t>. </a:t>
            </a:r>
            <a:endParaRPr lang="en-US" sz="2400" dirty="0"/>
          </a:p>
        </p:txBody>
      </p:sp>
    </p:spTree>
    <p:extLst>
      <p:ext uri="{BB962C8B-B14F-4D97-AF65-F5344CB8AC3E}">
        <p14:creationId xmlns:p14="http://schemas.microsoft.com/office/powerpoint/2010/main" val="292355182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MERS History</a:t>
            </a:r>
            <a:endParaRPr lang="en-US" dirty="0"/>
          </a:p>
        </p:txBody>
      </p:sp>
      <p:sp>
        <p:nvSpPr>
          <p:cNvPr id="3" name="Content Placeholder 2"/>
          <p:cNvSpPr>
            <a:spLocks noGrp="1"/>
          </p:cNvSpPr>
          <p:nvPr>
            <p:ph idx="1"/>
          </p:nvPr>
        </p:nvSpPr>
        <p:spPr/>
        <p:txBody>
          <a:bodyPr>
            <a:normAutofit lnSpcReduction="10000"/>
          </a:bodyPr>
          <a:lstStyle/>
          <a:p>
            <a:r>
              <a:rPr lang="en-US" sz="2400" dirty="0"/>
              <a:t>Real estate law and real estate transactions in the US are subject to </a:t>
            </a:r>
            <a:r>
              <a:rPr lang="en-US" sz="2400" dirty="0" smtClean="0"/>
              <a:t>county </a:t>
            </a:r>
            <a:r>
              <a:rPr lang="en-US" sz="2400" dirty="0"/>
              <a:t>level recordation requirements</a:t>
            </a:r>
            <a:r>
              <a:rPr lang="en-US" sz="2400" dirty="0" smtClean="0"/>
              <a:t>.</a:t>
            </a:r>
            <a:endParaRPr lang="en-US" sz="2400" dirty="0"/>
          </a:p>
          <a:p>
            <a:r>
              <a:rPr lang="en-US" sz="2400" dirty="0" smtClean="0"/>
              <a:t> </a:t>
            </a:r>
            <a:r>
              <a:rPr lang="en-US" sz="2400" dirty="0"/>
              <a:t>That made </a:t>
            </a:r>
            <a:r>
              <a:rPr lang="en-US" sz="2400" dirty="0" smtClean="0"/>
              <a:t>it </a:t>
            </a:r>
            <a:r>
              <a:rPr lang="en-US" sz="2400" dirty="0"/>
              <a:t>cumbersome for financial companies to develop a smooth operation of a market based on </a:t>
            </a:r>
            <a:r>
              <a:rPr lang="en-US" sz="2400" dirty="0" smtClean="0"/>
              <a:t>mortgages.</a:t>
            </a:r>
          </a:p>
          <a:p>
            <a:r>
              <a:rPr lang="en-US" sz="2400" dirty="0"/>
              <a:t>E</a:t>
            </a:r>
            <a:r>
              <a:rPr lang="en-US" sz="2400" dirty="0" smtClean="0"/>
              <a:t>very </a:t>
            </a:r>
            <a:r>
              <a:rPr lang="en-US" sz="2400" dirty="0"/>
              <a:t>time a </a:t>
            </a:r>
            <a:r>
              <a:rPr lang="en-US" sz="2400" dirty="0" smtClean="0"/>
              <a:t>mortgages </a:t>
            </a:r>
            <a:r>
              <a:rPr lang="en-US" sz="2400" dirty="0"/>
              <a:t>is sold, </a:t>
            </a:r>
            <a:r>
              <a:rPr lang="en-US" sz="2400" dirty="0" smtClean="0"/>
              <a:t>state laws require </a:t>
            </a:r>
            <a:r>
              <a:rPr lang="en-US" sz="2400" dirty="0"/>
              <a:t>that the sale of each such mortgage (or deed of trust) be </a:t>
            </a:r>
            <a:r>
              <a:rPr lang="en-US" sz="2400" dirty="0" smtClean="0"/>
              <a:t>recorded with the county clerk and recorder (fees).</a:t>
            </a:r>
          </a:p>
          <a:p>
            <a:pPr marL="0" indent="0">
              <a:buNone/>
            </a:pPr>
            <a:endParaRPr lang="en-US" dirty="0"/>
          </a:p>
        </p:txBody>
      </p:sp>
    </p:spTree>
    <p:extLst>
      <p:ext uri="{BB962C8B-B14F-4D97-AF65-F5344CB8AC3E}">
        <p14:creationId xmlns:p14="http://schemas.microsoft.com/office/powerpoint/2010/main" val="121518276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MERS History (cont.)</a:t>
            </a:r>
            <a:endParaRPr lang="en-US" dirty="0"/>
          </a:p>
        </p:txBody>
      </p:sp>
      <p:sp>
        <p:nvSpPr>
          <p:cNvPr id="3" name="Content Placeholder 2"/>
          <p:cNvSpPr>
            <a:spLocks noGrp="1"/>
          </p:cNvSpPr>
          <p:nvPr>
            <p:ph idx="1"/>
          </p:nvPr>
        </p:nvSpPr>
        <p:spPr/>
        <p:txBody>
          <a:bodyPr>
            <a:noAutofit/>
          </a:bodyPr>
          <a:lstStyle/>
          <a:p>
            <a:r>
              <a:rPr lang="en-US" sz="2400" dirty="0"/>
              <a:t> The financial industry, wanting to trade in mortgage-backed securities, needed to find a way around these recordation requirements, and this is how the MERS system was born. </a:t>
            </a:r>
          </a:p>
          <a:p>
            <a:r>
              <a:rPr lang="en-US" sz="2400" dirty="0" smtClean="0"/>
              <a:t> MERS replaces </a:t>
            </a:r>
            <a:r>
              <a:rPr lang="en-US" sz="2400" dirty="0"/>
              <a:t>a public recordation with a private one.</a:t>
            </a:r>
          </a:p>
          <a:p>
            <a:r>
              <a:rPr lang="en-US" sz="2400" dirty="0"/>
              <a:t> By 2007, MERSCORP Holdings, Inc. registered some </a:t>
            </a:r>
            <a:r>
              <a:rPr lang="en-US" sz="2400" b="1" dirty="0"/>
              <a:t>two-thirds of all the home loans in the </a:t>
            </a:r>
            <a:r>
              <a:rPr lang="en-US" sz="2400" b="1" dirty="0" smtClean="0"/>
              <a:t>US</a:t>
            </a:r>
            <a:r>
              <a:rPr lang="en-US" sz="2400" b="1" dirty="0"/>
              <a:t>!</a:t>
            </a:r>
          </a:p>
        </p:txBody>
      </p:sp>
    </p:spTree>
    <p:extLst>
      <p:ext uri="{BB962C8B-B14F-4D97-AF65-F5344CB8AC3E}">
        <p14:creationId xmlns:p14="http://schemas.microsoft.com/office/powerpoint/2010/main" val="3581668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Subprime Crisis and </a:t>
            </a:r>
            <a:r>
              <a:rPr lang="en-US" dirty="0" err="1" smtClean="0"/>
              <a:t>Hyperledger</a:t>
            </a:r>
            <a:r>
              <a:rPr lang="en-US" dirty="0" smtClean="0"/>
              <a:t> as the Clear Solution</a:t>
            </a:r>
            <a:endParaRPr lang="en-US" dirty="0"/>
          </a:p>
        </p:txBody>
      </p:sp>
      <p:sp>
        <p:nvSpPr>
          <p:cNvPr id="3" name="Content Placeholder 2"/>
          <p:cNvSpPr>
            <a:spLocks noGrp="1"/>
          </p:cNvSpPr>
          <p:nvPr>
            <p:ph idx="1"/>
          </p:nvPr>
        </p:nvSpPr>
        <p:spPr/>
        <p:txBody>
          <a:bodyPr>
            <a:normAutofit/>
          </a:bodyPr>
          <a:lstStyle/>
          <a:p>
            <a:r>
              <a:rPr lang="en-US" sz="2400" dirty="0" smtClean="0"/>
              <a:t>The</a:t>
            </a:r>
            <a:r>
              <a:rPr lang="en-US" sz="2400" dirty="0" smtClean="0"/>
              <a:t> </a:t>
            </a:r>
            <a:r>
              <a:rPr lang="en-US" sz="2400" dirty="0"/>
              <a:t>role </a:t>
            </a:r>
            <a:r>
              <a:rPr lang="en-US" sz="2400" dirty="0" smtClean="0"/>
              <a:t>of MERS in </a:t>
            </a:r>
            <a:r>
              <a:rPr lang="en-US" sz="2400" dirty="0"/>
              <a:t>facilitating mortgage trading was relatively uncontroversial in its early days, but continued fallout from the subprime mortgage crisis has placed the firm at the center of several legal challenges disputing the company's right to initiate </a:t>
            </a:r>
            <a:r>
              <a:rPr lang="en-US" sz="2400" dirty="0" smtClean="0"/>
              <a:t>foreclosures</a:t>
            </a:r>
            <a:r>
              <a:rPr lang="en-US" sz="2400" dirty="0" smtClean="0"/>
              <a:t>, based on confirming who currently owns the mortgage.</a:t>
            </a:r>
            <a:endParaRPr lang="en-US" sz="2400" dirty="0" smtClean="0"/>
          </a:p>
          <a:p>
            <a:r>
              <a:rPr lang="en-US" sz="2400" dirty="0" smtClean="0"/>
              <a:t>Adopting </a:t>
            </a:r>
            <a:r>
              <a:rPr lang="en-US" sz="2400" dirty="0" err="1" smtClean="0"/>
              <a:t>Blockchain</a:t>
            </a:r>
            <a:r>
              <a:rPr lang="en-US" sz="2400" dirty="0" smtClean="0"/>
              <a:t> (</a:t>
            </a:r>
            <a:r>
              <a:rPr lang="en-US" sz="2400" dirty="0" err="1" smtClean="0"/>
              <a:t>Hyperledger</a:t>
            </a:r>
            <a:r>
              <a:rPr lang="en-US" sz="2400" dirty="0" smtClean="0"/>
              <a:t> </a:t>
            </a:r>
            <a:r>
              <a:rPr lang="en-US" sz="2400" dirty="0" smtClean="0"/>
              <a:t>F</a:t>
            </a:r>
            <a:r>
              <a:rPr lang="en-US" sz="2400" dirty="0" smtClean="0"/>
              <a:t>abric 1.0) </a:t>
            </a:r>
            <a:r>
              <a:rPr lang="en-US" sz="2400" dirty="0" smtClean="0"/>
              <a:t>would solve this problem by providing certainty as to the ownership and status of all mortgages.</a:t>
            </a:r>
            <a:endParaRPr lang="en-US" sz="2400" dirty="0"/>
          </a:p>
        </p:txBody>
      </p:sp>
    </p:spTree>
    <p:extLst>
      <p:ext uri="{BB962C8B-B14F-4D97-AF65-F5344CB8AC3E}">
        <p14:creationId xmlns:p14="http://schemas.microsoft.com/office/powerpoint/2010/main" val="2273567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484094"/>
            <a:ext cx="7556313" cy="1116106"/>
          </a:xfrm>
        </p:spPr>
        <p:txBody>
          <a:bodyPr/>
          <a:lstStyle/>
          <a:p>
            <a:r>
              <a:rPr lang="en-US" dirty="0" err="1" smtClean="0"/>
              <a:t>Hyperledger</a:t>
            </a:r>
            <a:r>
              <a:rPr lang="en-US" dirty="0" smtClean="0"/>
              <a:t> (</a:t>
            </a:r>
            <a:r>
              <a:rPr lang="en-US" dirty="0" err="1" smtClean="0"/>
              <a:t>Blockchain</a:t>
            </a:r>
            <a:r>
              <a:rPr lang="en-US" dirty="0" smtClean="0"/>
              <a:t>) </a:t>
            </a:r>
            <a:r>
              <a:rPr lang="en-US" dirty="0" smtClean="0"/>
              <a:t>Mortgage Smart Contract Concept</a:t>
            </a:r>
            <a:endParaRPr lang="en-US" dirty="0"/>
          </a:p>
        </p:txBody>
      </p:sp>
      <p:sp>
        <p:nvSpPr>
          <p:cNvPr id="3" name="Content Placeholder 2"/>
          <p:cNvSpPr>
            <a:spLocks noGrp="1"/>
          </p:cNvSpPr>
          <p:nvPr>
            <p:ph idx="1"/>
          </p:nvPr>
        </p:nvSpPr>
        <p:spPr/>
        <p:txBody>
          <a:bodyPr>
            <a:normAutofit fontScale="92500"/>
          </a:bodyPr>
          <a:lstStyle/>
          <a:p>
            <a:r>
              <a:rPr lang="en-US" dirty="0" err="1" smtClean="0"/>
              <a:t>Hyperledger</a:t>
            </a:r>
            <a:r>
              <a:rPr lang="en-US" dirty="0" smtClean="0"/>
              <a:t> </a:t>
            </a:r>
            <a:r>
              <a:rPr lang="en-US" dirty="0" smtClean="0"/>
              <a:t>would provide</a:t>
            </a:r>
            <a:r>
              <a:rPr lang="en-US" dirty="0" smtClean="0"/>
              <a:t> </a:t>
            </a:r>
            <a:r>
              <a:rPr lang="en-US" dirty="0" smtClean="0"/>
              <a:t>an immutable, security right and a transparent shared digital ledger that provides a single view of truth across all participants, while simultaneously providing selective visibility to participants based on their credentials.</a:t>
            </a:r>
          </a:p>
          <a:p>
            <a:r>
              <a:rPr lang="en-US" dirty="0" smtClean="0"/>
              <a:t>It </a:t>
            </a:r>
            <a:r>
              <a:rPr lang="en-US" dirty="0" smtClean="0"/>
              <a:t>would also provide </a:t>
            </a:r>
            <a:r>
              <a:rPr lang="en-US" dirty="0" smtClean="0"/>
              <a:t>the ability to record and track events and associated payments related to the mortgage document.</a:t>
            </a:r>
          </a:p>
          <a:p>
            <a:r>
              <a:rPr lang="en-US" dirty="0" smtClean="0"/>
              <a:t>No one party can modify, delete or even append any record without the consensus from others on the network.</a:t>
            </a:r>
          </a:p>
          <a:p>
            <a:r>
              <a:rPr lang="en-US" dirty="0" smtClean="0"/>
              <a:t>This level of transparency helps reduce fraud and errors, as well as the need for the parties to contact each other to view mortgage and payment data and the status of a mortgage.</a:t>
            </a:r>
            <a:endParaRPr lang="en-US" dirty="0"/>
          </a:p>
        </p:txBody>
      </p:sp>
    </p:spTree>
    <p:extLst>
      <p:ext uri="{BB962C8B-B14F-4D97-AF65-F5344CB8AC3E}">
        <p14:creationId xmlns:p14="http://schemas.microsoft.com/office/powerpoint/2010/main" val="223542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r>
              <a:rPr lang="en-US" sz="2800" dirty="0" smtClean="0"/>
              <a:t>QUESTIONS?</a:t>
            </a:r>
          </a:p>
          <a:p>
            <a:endParaRPr lang="en-US" dirty="0" smtClean="0"/>
          </a:p>
          <a:p>
            <a:r>
              <a:rPr lang="en-US" sz="2800" dirty="0" smtClean="0"/>
              <a:t>Want to learn more about </a:t>
            </a:r>
            <a:r>
              <a:rPr lang="en-US" sz="2800" dirty="0" err="1" smtClean="0"/>
              <a:t>Blockchain</a:t>
            </a:r>
            <a:r>
              <a:rPr lang="en-US" sz="2800" dirty="0" smtClean="0"/>
              <a:t> or Big Data?</a:t>
            </a:r>
            <a:endParaRPr lang="en-US" sz="2800" dirty="0" smtClean="0"/>
          </a:p>
          <a:p>
            <a:r>
              <a:rPr lang="en-US" dirty="0" err="1" smtClean="0"/>
              <a:t>GlobalDataSummit.com</a:t>
            </a:r>
            <a:r>
              <a:rPr lang="en-US" dirty="0" smtClean="0"/>
              <a:t>-October 2</a:t>
            </a:r>
            <a:r>
              <a:rPr lang="en-US" baseline="30000" dirty="0" smtClean="0"/>
              <a:t>nd</a:t>
            </a:r>
            <a:r>
              <a:rPr lang="en-US" dirty="0" smtClean="0"/>
              <a:t> &amp; 3</a:t>
            </a:r>
            <a:r>
              <a:rPr lang="en-US" baseline="30000" dirty="0" smtClean="0"/>
              <a:t>rd</a:t>
            </a:r>
            <a:endParaRPr lang="en-US" baseline="30000" dirty="0" smtClean="0"/>
          </a:p>
          <a:p>
            <a:r>
              <a:rPr lang="en-US" dirty="0" err="1"/>
              <a:t>GlobalBlockchainSummit.com</a:t>
            </a:r>
            <a:r>
              <a:rPr lang="en-US" dirty="0"/>
              <a:t>-October 4</a:t>
            </a:r>
            <a:r>
              <a:rPr lang="en-US" baseline="30000" dirty="0"/>
              <a:t>th</a:t>
            </a:r>
            <a:r>
              <a:rPr lang="en-US" dirty="0"/>
              <a:t> </a:t>
            </a:r>
            <a:r>
              <a:rPr lang="en-US" dirty="0" smtClean="0"/>
              <a:t>&amp; 5</a:t>
            </a:r>
            <a:r>
              <a:rPr lang="en-US" baseline="30000" dirty="0" smtClean="0"/>
              <a:t>th</a:t>
            </a:r>
            <a:endParaRPr lang="en-US" dirty="0" smtClean="0"/>
          </a:p>
          <a:p>
            <a:r>
              <a:rPr lang="en-US" dirty="0" smtClean="0"/>
              <a:t>Use code </a:t>
            </a:r>
            <a:r>
              <a:rPr lang="en-US" b="1" dirty="0" smtClean="0"/>
              <a:t>“data2017” </a:t>
            </a:r>
            <a:r>
              <a:rPr lang="en-US" dirty="0" smtClean="0"/>
              <a:t>for 35% off of either conference </a:t>
            </a:r>
            <a:endParaRPr lang="en-US" baseline="30000" dirty="0" smtClean="0"/>
          </a:p>
          <a:p>
            <a:pPr marL="0" indent="0">
              <a:buNone/>
            </a:pPr>
            <a:endParaRPr lang="en-US" baseline="30000" dirty="0"/>
          </a:p>
          <a:p>
            <a:endParaRPr lang="en-US" baseline="30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815990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7"/>
            <a:ext cx="4038600" cy="1386175"/>
          </a:xfrm>
        </p:spPr>
        <p:txBody>
          <a:bodyPr>
            <a:normAutofit fontScale="90000"/>
          </a:bodyPr>
          <a:lstStyle/>
          <a:p>
            <a:r>
              <a:rPr lang="en-US" i="1" dirty="0" err="1" smtClean="0"/>
              <a:t>Blockchain</a:t>
            </a:r>
            <a:r>
              <a:rPr lang="en-US" i="1" dirty="0" smtClean="0"/>
              <a:t> For Real Estate: </a:t>
            </a:r>
            <a:r>
              <a:rPr lang="en-US" sz="2200" dirty="0" smtClean="0"/>
              <a:t>Using </a:t>
            </a:r>
            <a:r>
              <a:rPr lang="en-US" sz="2200" dirty="0" err="1" smtClean="0"/>
              <a:t>Hyperledger</a:t>
            </a:r>
            <a:r>
              <a:rPr lang="en-US" sz="2200" dirty="0" smtClean="0"/>
              <a:t> to Replace </a:t>
            </a:r>
            <a:r>
              <a:rPr lang="en-US" sz="2200" dirty="0" smtClean="0"/>
              <a:t>the Mortgage Electronic Registration S</a:t>
            </a:r>
            <a:r>
              <a:rPr lang="en-US" sz="2200" dirty="0" smtClean="0"/>
              <a:t>ystem M.E.R.S</a:t>
            </a:r>
            <a:endParaRPr lang="en-US" sz="2200" dirty="0"/>
          </a:p>
        </p:txBody>
      </p:sp>
      <p:sp>
        <p:nvSpPr>
          <p:cNvPr id="3" name="Subtitle 2"/>
          <p:cNvSpPr>
            <a:spLocks noGrp="1"/>
          </p:cNvSpPr>
          <p:nvPr>
            <p:ph type="subTitle" idx="1"/>
          </p:nvPr>
        </p:nvSpPr>
        <p:spPr>
          <a:xfrm>
            <a:off x="213547" y="4647217"/>
            <a:ext cx="4038600" cy="748553"/>
          </a:xfrm>
        </p:spPr>
        <p:txBody>
          <a:bodyPr/>
          <a:lstStyle/>
          <a:p>
            <a:r>
              <a:rPr lang="en-US" dirty="0" smtClean="0"/>
              <a:t>A Conceptual Framework By:  John Carpenter</a:t>
            </a:r>
            <a:endParaRPr lang="en-US" dirty="0"/>
          </a:p>
        </p:txBody>
      </p:sp>
      <p:pic>
        <p:nvPicPr>
          <p:cNvPr id="4" name="Picture 3" descr="Blockchain Image.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3359" y="1237224"/>
            <a:ext cx="4043982" cy="2451622"/>
          </a:xfrm>
          <a:prstGeom prst="rect">
            <a:avLst/>
          </a:prstGeom>
        </p:spPr>
      </p:pic>
    </p:spTree>
    <p:extLst>
      <p:ext uri="{BB962C8B-B14F-4D97-AF65-F5344CB8AC3E}">
        <p14:creationId xmlns:p14="http://schemas.microsoft.com/office/powerpoint/2010/main" val="69243371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John Carpenter’s Background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Co-Founder </a:t>
            </a:r>
            <a:r>
              <a:rPr lang="en-US" dirty="0"/>
              <a:t>Global </a:t>
            </a:r>
            <a:r>
              <a:rPr lang="en-US" dirty="0" err="1"/>
              <a:t>Blockchain</a:t>
            </a:r>
            <a:r>
              <a:rPr lang="en-US" dirty="0"/>
              <a:t> Summit  &amp; Global Data Summit in October (2nd-5th</a:t>
            </a:r>
            <a:r>
              <a:rPr lang="en-US" dirty="0" smtClean="0"/>
              <a:t>) Use code </a:t>
            </a:r>
            <a:r>
              <a:rPr lang="en-US" b="1" u="sng" dirty="0" smtClean="0"/>
              <a:t>data2017</a:t>
            </a:r>
            <a:r>
              <a:rPr lang="en-US" dirty="0" smtClean="0"/>
              <a:t> for a 35% discount off of either conference.</a:t>
            </a:r>
          </a:p>
          <a:p>
            <a:r>
              <a:rPr lang="en-US" dirty="0"/>
              <a:t>F</a:t>
            </a:r>
            <a:r>
              <a:rPr lang="en-US" dirty="0" smtClean="0"/>
              <a:t>ocused </a:t>
            </a:r>
            <a:r>
              <a:rPr lang="en-US" dirty="0"/>
              <a:t>on </a:t>
            </a:r>
            <a:r>
              <a:rPr lang="en-US" dirty="0" err="1"/>
              <a:t>Hyperledger</a:t>
            </a:r>
            <a:r>
              <a:rPr lang="en-US" dirty="0"/>
              <a:t> &amp; other </a:t>
            </a:r>
            <a:r>
              <a:rPr lang="en-US" dirty="0" err="1"/>
              <a:t>Blockchain</a:t>
            </a:r>
            <a:r>
              <a:rPr lang="en-US" dirty="0"/>
              <a:t> technologies</a:t>
            </a:r>
            <a:r>
              <a:rPr lang="en-US" dirty="0" smtClean="0"/>
              <a:t>.  Run the Denver </a:t>
            </a:r>
            <a:r>
              <a:rPr lang="en-US" dirty="0" err="1" smtClean="0"/>
              <a:t>Hyperledger</a:t>
            </a:r>
            <a:r>
              <a:rPr lang="en-US" dirty="0" smtClean="0"/>
              <a:t> </a:t>
            </a:r>
            <a:r>
              <a:rPr lang="en-US" dirty="0" err="1" smtClean="0"/>
              <a:t>Meetup</a:t>
            </a:r>
            <a:r>
              <a:rPr lang="en-US" dirty="0" smtClean="0"/>
              <a:t>.</a:t>
            </a:r>
            <a:endParaRPr lang="en-US" dirty="0"/>
          </a:p>
          <a:p>
            <a:r>
              <a:rPr lang="en-US" dirty="0" smtClean="0"/>
              <a:t>Licensed </a:t>
            </a:r>
            <a:r>
              <a:rPr lang="en-US" dirty="0" smtClean="0"/>
              <a:t>Attorney with an MBA and a Degree In </a:t>
            </a:r>
            <a:r>
              <a:rPr lang="en-US" dirty="0" smtClean="0"/>
              <a:t>Finance.</a:t>
            </a:r>
            <a:endParaRPr lang="en-US" dirty="0" smtClean="0"/>
          </a:p>
          <a:p>
            <a:r>
              <a:rPr lang="en-US" dirty="0" smtClean="0"/>
              <a:t>Managed the development of the real </a:t>
            </a:r>
            <a:r>
              <a:rPr lang="en-US" dirty="0"/>
              <a:t>e</a:t>
            </a:r>
            <a:r>
              <a:rPr lang="en-US" dirty="0" smtClean="0"/>
              <a:t>state “Title Plant” for the real estate title insurance industry in Colorado.</a:t>
            </a:r>
          </a:p>
          <a:p>
            <a:r>
              <a:rPr lang="en-US" dirty="0" smtClean="0"/>
              <a:t>Dealt with the original </a:t>
            </a:r>
            <a:r>
              <a:rPr lang="en-US" dirty="0" smtClean="0"/>
              <a:t>M.E.R.S </a:t>
            </a:r>
            <a:r>
              <a:rPr lang="en-US" dirty="0" smtClean="0"/>
              <a:t>implementation when it was first emerging in the mid to late 1990s.</a:t>
            </a:r>
          </a:p>
          <a:p>
            <a:r>
              <a:rPr lang="en-US" dirty="0" smtClean="0"/>
              <a:t>Serial Entrepreneur that launched several technology ventures.</a:t>
            </a:r>
          </a:p>
          <a:p>
            <a:r>
              <a:rPr lang="en-US" dirty="0" smtClean="0"/>
              <a:t>Now focused on </a:t>
            </a:r>
            <a:r>
              <a:rPr lang="en-US" dirty="0" err="1" smtClean="0"/>
              <a:t>Hyperledger</a:t>
            </a:r>
            <a:r>
              <a:rPr lang="en-US" dirty="0" smtClean="0"/>
              <a:t> &amp; other </a:t>
            </a:r>
            <a:r>
              <a:rPr lang="en-US" dirty="0" err="1" smtClean="0"/>
              <a:t>Blockchain</a:t>
            </a:r>
            <a:r>
              <a:rPr lang="en-US" dirty="0" smtClean="0"/>
              <a:t> technologies.</a:t>
            </a:r>
          </a:p>
          <a:p>
            <a:pPr marL="0" indent="0">
              <a:buNone/>
            </a:pPr>
            <a:endParaRPr lang="en-US" dirty="0"/>
          </a:p>
        </p:txBody>
      </p:sp>
    </p:spTree>
    <p:extLst>
      <p:ext uri="{BB962C8B-B14F-4D97-AF65-F5344CB8AC3E}">
        <p14:creationId xmlns:p14="http://schemas.microsoft.com/office/powerpoint/2010/main" val="153504287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Blockchain</a:t>
            </a:r>
            <a:r>
              <a:rPr lang="en-US" dirty="0" smtClean="0"/>
              <a:t>?</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A Shared Ledger for recording the history of transactions </a:t>
            </a:r>
            <a:r>
              <a:rPr lang="en-US" b="1" i="1" dirty="0" smtClean="0"/>
              <a:t>that can’t be altered.  </a:t>
            </a:r>
          </a:p>
          <a:p>
            <a:r>
              <a:rPr lang="en-US" dirty="0" smtClean="0"/>
              <a:t>Also, there can only be </a:t>
            </a:r>
            <a:r>
              <a:rPr lang="en-US" b="1" i="1" dirty="0" smtClean="0"/>
              <a:t>one true owner </a:t>
            </a:r>
            <a:r>
              <a:rPr lang="en-US" dirty="0" smtClean="0"/>
              <a:t>of an asset written to the </a:t>
            </a:r>
            <a:r>
              <a:rPr lang="en-US" dirty="0" err="1" smtClean="0"/>
              <a:t>Blockchain</a:t>
            </a:r>
            <a:r>
              <a:rPr lang="en-US" dirty="0" smtClean="0"/>
              <a:t>, so this is perfect for an asset like a Mortgage.</a:t>
            </a:r>
          </a:p>
        </p:txBody>
      </p:sp>
    </p:spTree>
    <p:extLst>
      <p:ext uri="{BB962C8B-B14F-4D97-AF65-F5344CB8AC3E}">
        <p14:creationId xmlns:p14="http://schemas.microsoft.com/office/powerpoint/2010/main" val="7561782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Blockchain</a:t>
            </a:r>
            <a:r>
              <a:rPr lang="en-US" dirty="0" smtClean="0"/>
              <a:t> 101</a:t>
            </a:r>
            <a:endParaRPr lang="en-US" dirty="0"/>
          </a:p>
        </p:txBody>
      </p:sp>
      <p:pic>
        <p:nvPicPr>
          <p:cNvPr id="4" name="Content Placeholder 3" descr="Screen Shot 2017-09-12 at 1.07.34 PM.png"/>
          <p:cNvPicPr>
            <a:picLocks noGrp="1" noChangeAspect="1"/>
          </p:cNvPicPr>
          <p:nvPr>
            <p:ph idx="1"/>
          </p:nvPr>
        </p:nvPicPr>
        <p:blipFill>
          <a:blip r:embed="rId2">
            <a:extLst>
              <a:ext uri="{28A0092B-C50C-407E-A947-70E740481C1C}">
                <a14:useLocalDpi xmlns:a14="http://schemas.microsoft.com/office/drawing/2010/main" val="0"/>
              </a:ext>
            </a:extLst>
          </a:blip>
          <a:srcRect t="4643" b="4643"/>
          <a:stretch>
            <a:fillRect/>
          </a:stretch>
        </p:blipFill>
        <p:spPr/>
      </p:pic>
    </p:spTree>
    <p:extLst>
      <p:ext uri="{BB962C8B-B14F-4D97-AF65-F5344CB8AC3E}">
        <p14:creationId xmlns:p14="http://schemas.microsoft.com/office/powerpoint/2010/main" val="137436196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Blockchain</a:t>
            </a:r>
            <a:r>
              <a:rPr lang="en-US" dirty="0" smtClean="0"/>
              <a:t> 101</a:t>
            </a:r>
            <a:endParaRPr lang="en-US" dirty="0"/>
          </a:p>
        </p:txBody>
      </p:sp>
      <p:pic>
        <p:nvPicPr>
          <p:cNvPr id="4" name="Content Placeholder 3" descr="Screen Shot 2017-09-12 at 1.15.57 PM.png"/>
          <p:cNvPicPr>
            <a:picLocks noGrp="1" noChangeAspect="1"/>
          </p:cNvPicPr>
          <p:nvPr>
            <p:ph idx="1"/>
          </p:nvPr>
        </p:nvPicPr>
        <p:blipFill>
          <a:blip r:embed="rId2">
            <a:extLst>
              <a:ext uri="{28A0092B-C50C-407E-A947-70E740481C1C}">
                <a14:useLocalDpi xmlns:a14="http://schemas.microsoft.com/office/drawing/2010/main" val="0"/>
              </a:ext>
            </a:extLst>
          </a:blip>
          <a:srcRect l="3243" r="3243"/>
          <a:stretch>
            <a:fillRect/>
          </a:stretch>
        </p:blipFill>
        <p:spPr/>
      </p:pic>
    </p:spTree>
    <p:extLst>
      <p:ext uri="{BB962C8B-B14F-4D97-AF65-F5344CB8AC3E}">
        <p14:creationId xmlns:p14="http://schemas.microsoft.com/office/powerpoint/2010/main" val="2454150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Blockchain</a:t>
            </a:r>
            <a:r>
              <a:rPr lang="en-US" dirty="0" smtClean="0"/>
              <a:t> 101</a:t>
            </a:r>
            <a:endParaRPr lang="en-US" dirty="0"/>
          </a:p>
        </p:txBody>
      </p:sp>
      <p:pic>
        <p:nvPicPr>
          <p:cNvPr id="4" name="Content Placeholder 3" descr="Screen Shot 2017-09-12 at 1.17.11 PM.png"/>
          <p:cNvPicPr>
            <a:picLocks noGrp="1" noChangeAspect="1"/>
          </p:cNvPicPr>
          <p:nvPr>
            <p:ph idx="1"/>
          </p:nvPr>
        </p:nvPicPr>
        <p:blipFill>
          <a:blip r:embed="rId2">
            <a:extLst>
              <a:ext uri="{28A0092B-C50C-407E-A947-70E740481C1C}">
                <a14:useLocalDpi xmlns:a14="http://schemas.microsoft.com/office/drawing/2010/main" val="0"/>
              </a:ext>
            </a:extLst>
          </a:blip>
          <a:srcRect t="3621" b="3621"/>
          <a:stretch>
            <a:fillRect/>
          </a:stretch>
        </p:blipFill>
        <p:spPr/>
      </p:pic>
    </p:spTree>
    <p:extLst>
      <p:ext uri="{BB962C8B-B14F-4D97-AF65-F5344CB8AC3E}">
        <p14:creationId xmlns:p14="http://schemas.microsoft.com/office/powerpoint/2010/main" val="2748652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484094"/>
            <a:ext cx="7556313" cy="807073"/>
          </a:xfrm>
        </p:spPr>
        <p:txBody>
          <a:bodyPr/>
          <a:lstStyle/>
          <a:p>
            <a:r>
              <a:rPr lang="en-US" dirty="0" err="1" smtClean="0"/>
              <a:t>Blockchain</a:t>
            </a:r>
            <a:r>
              <a:rPr lang="en-US" dirty="0" smtClean="0"/>
              <a:t> 101</a:t>
            </a:r>
            <a:endParaRPr lang="en-US" dirty="0"/>
          </a:p>
        </p:txBody>
      </p:sp>
      <p:pic>
        <p:nvPicPr>
          <p:cNvPr id="5" name="Content Placeholder 4" descr="Screen Shot 2017-09-12 at 1.18.10 PM.png"/>
          <p:cNvPicPr>
            <a:picLocks noGrp="1" noChangeAspect="1"/>
          </p:cNvPicPr>
          <p:nvPr>
            <p:ph idx="1"/>
          </p:nvPr>
        </p:nvPicPr>
        <p:blipFill>
          <a:blip r:embed="rId2">
            <a:extLst>
              <a:ext uri="{28A0092B-C50C-407E-A947-70E740481C1C}">
                <a14:useLocalDpi xmlns:a14="http://schemas.microsoft.com/office/drawing/2010/main" val="0"/>
              </a:ext>
            </a:extLst>
          </a:blip>
          <a:srcRect t="3130" b="3130"/>
          <a:stretch>
            <a:fillRect/>
          </a:stretch>
        </p:blipFill>
        <p:spPr>
          <a:xfrm>
            <a:off x="498475" y="1290638"/>
            <a:ext cx="7556500" cy="4835525"/>
          </a:xfrm>
        </p:spPr>
      </p:pic>
    </p:spTree>
    <p:extLst>
      <p:ext uri="{BB962C8B-B14F-4D97-AF65-F5344CB8AC3E}">
        <p14:creationId xmlns:p14="http://schemas.microsoft.com/office/powerpoint/2010/main" val="1866348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Hyperledger</a:t>
            </a:r>
            <a:endParaRPr lang="en-US" dirty="0"/>
          </a:p>
        </p:txBody>
      </p:sp>
      <p:sp>
        <p:nvSpPr>
          <p:cNvPr id="3" name="Content Placeholder 2"/>
          <p:cNvSpPr>
            <a:spLocks noGrp="1"/>
          </p:cNvSpPr>
          <p:nvPr>
            <p:ph idx="1"/>
          </p:nvPr>
        </p:nvSpPr>
        <p:spPr/>
        <p:txBody>
          <a:bodyPr>
            <a:normAutofit/>
          </a:bodyPr>
          <a:lstStyle/>
          <a:p>
            <a:r>
              <a:rPr lang="en-US" sz="2800" dirty="0" err="1" smtClean="0"/>
              <a:t>Hyperledger</a:t>
            </a:r>
            <a:r>
              <a:rPr lang="en-US" sz="2800" dirty="0" smtClean="0"/>
              <a:t> is a </a:t>
            </a:r>
            <a:r>
              <a:rPr lang="en-US" sz="2800" dirty="0" err="1" smtClean="0"/>
              <a:t>Blockchain</a:t>
            </a:r>
            <a:r>
              <a:rPr lang="en-US" sz="2800" dirty="0" smtClean="0"/>
              <a:t> framework that is put out by the Linux Foundation and has been adopted by a number of major tech companies like:</a:t>
            </a:r>
          </a:p>
          <a:p>
            <a:r>
              <a:rPr lang="en-US" sz="2800" dirty="0" smtClean="0"/>
              <a:t>IBM</a:t>
            </a:r>
          </a:p>
          <a:p>
            <a:r>
              <a:rPr lang="en-US" sz="2800" dirty="0" smtClean="0"/>
              <a:t>Oracle</a:t>
            </a:r>
          </a:p>
          <a:p>
            <a:r>
              <a:rPr lang="en-US" sz="2800" dirty="0" smtClean="0"/>
              <a:t>VMware</a:t>
            </a:r>
            <a:endParaRPr lang="en-US" sz="2800" dirty="0"/>
          </a:p>
        </p:txBody>
      </p:sp>
    </p:spTree>
    <p:extLst>
      <p:ext uri="{BB962C8B-B14F-4D97-AF65-F5344CB8AC3E}">
        <p14:creationId xmlns:p14="http://schemas.microsoft.com/office/powerpoint/2010/main" val="1278684858"/>
      </p:ext>
    </p:extLst>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18321</TotalTime>
  <Words>652</Words>
  <Application>Microsoft Macintosh PowerPoint</Application>
  <PresentationFormat>On-screen Show (4:3)</PresentationFormat>
  <Paragraphs>50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Advantage</vt:lpstr>
      <vt:lpstr>PowerPoint Presentation</vt:lpstr>
      <vt:lpstr>Blockchain For Real Estate: Using Hyperledger to Replace the Mortgage Electronic Registration System M.E.R.S</vt:lpstr>
      <vt:lpstr>John Carpenter’s Background</vt:lpstr>
      <vt:lpstr>What is Blockchain? </vt:lpstr>
      <vt:lpstr>Blockchain 101</vt:lpstr>
      <vt:lpstr>Blockchain 101</vt:lpstr>
      <vt:lpstr>Blockchain 101</vt:lpstr>
      <vt:lpstr>Blockchain 101</vt:lpstr>
      <vt:lpstr>Hyperledger</vt:lpstr>
      <vt:lpstr>Overview-Mortgage Electronic Registration System (M.E.R.S.)</vt:lpstr>
      <vt:lpstr>MERS History</vt:lpstr>
      <vt:lpstr>MERS History (cont.)</vt:lpstr>
      <vt:lpstr>Subprime Crisis and Hyperledger as the Clear Solution</vt:lpstr>
      <vt:lpstr>Hyperledger (Blockchain) Mortgage Smart Contract Concept</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Hyperledger to Replace M.E.R.S.</dc:title>
  <dc:creator>John</dc:creator>
  <cp:lastModifiedBy>John</cp:lastModifiedBy>
  <cp:revision>20</cp:revision>
  <cp:lastPrinted>2017-06-21T19:12:26Z</cp:lastPrinted>
  <dcterms:created xsi:type="dcterms:W3CDTF">2017-06-20T18:51:50Z</dcterms:created>
  <dcterms:modified xsi:type="dcterms:W3CDTF">2017-09-12T19:34:18Z</dcterms:modified>
</cp:coreProperties>
</file>