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18" r:id="rId2"/>
    <p:sldId id="559" r:id="rId3"/>
    <p:sldId id="618" r:id="rId4"/>
    <p:sldId id="683" r:id="rId5"/>
    <p:sldId id="682" r:id="rId6"/>
    <p:sldId id="680" r:id="rId7"/>
    <p:sldId id="619" r:id="rId8"/>
    <p:sldId id="491" r:id="rId9"/>
    <p:sldId id="725" r:id="rId10"/>
    <p:sldId id="726" r:id="rId11"/>
    <p:sldId id="623" r:id="rId12"/>
    <p:sldId id="727" r:id="rId13"/>
    <p:sldId id="728" r:id="rId14"/>
    <p:sldId id="662" r:id="rId15"/>
    <p:sldId id="71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6D76"/>
    <a:srgbClr val="41CBC6"/>
    <a:srgbClr val="70A1C0"/>
    <a:srgbClr val="A85891"/>
    <a:srgbClr val="9EFFFF"/>
    <a:srgbClr val="0070C0"/>
    <a:srgbClr val="00B0F0"/>
    <a:srgbClr val="4B73A8"/>
    <a:srgbClr val="5A5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3508" autoAdjust="0"/>
  </p:normalViewPr>
  <p:slideViewPr>
    <p:cSldViewPr snapToGrid="0">
      <p:cViewPr varScale="1">
        <p:scale>
          <a:sx n="111" d="100"/>
          <a:sy n="111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23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82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09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9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6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5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3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3CE92-5289-46A3-80C0-7FCBA8AD486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4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82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0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632403" y="3089189"/>
            <a:ext cx="9431218" cy="9704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/>
              <a:t>C++</a:t>
            </a:r>
            <a:r>
              <a:rPr lang="zh-CN" altLang="en-US" sz="4000" b="1" dirty="0"/>
              <a:t>接口测试框架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5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163585" y="249911"/>
            <a:ext cx="556609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、测试框架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/>
          <p:cNvSpPr/>
          <p:nvPr/>
        </p:nvSpPr>
        <p:spPr>
          <a:xfrm>
            <a:off x="339415" y="883953"/>
            <a:ext cx="10234231" cy="471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C000"/>
                </a:solidFill>
              </a:rPr>
              <a:t>测试用例运行入口</a:t>
            </a:r>
            <a:r>
              <a:rPr lang="en-US" altLang="zh-CN" dirty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>
                <a:solidFill>
                  <a:srgbClr val="FFC000"/>
                </a:solidFill>
              </a:rPr>
              <a:t>、测试运行入口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en-US" dirty="0">
                <a:solidFill>
                  <a:srgbClr val="FFC000"/>
                </a:solidFill>
              </a:rPr>
              <a:t>、通过正则表达式，对运行范围控制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C000"/>
                </a:solidFill>
              </a:rPr>
              <a:t>3</a:t>
            </a:r>
            <a:r>
              <a:rPr lang="zh-CN" altLang="en-US" dirty="0">
                <a:solidFill>
                  <a:srgbClr val="FFC000"/>
                </a:solidFill>
              </a:rPr>
              <a:t>、运行次数控制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en-US" dirty="0">
                <a:solidFill>
                  <a:srgbClr val="FFC000"/>
                </a:solidFill>
              </a:rPr>
              <a:t>、命令行模式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C000"/>
                </a:solidFill>
              </a:rPr>
              <a:t>5</a:t>
            </a:r>
            <a:r>
              <a:rPr lang="zh-CN" altLang="en-US" dirty="0">
                <a:solidFill>
                  <a:srgbClr val="FFC000"/>
                </a:solidFill>
              </a:rPr>
              <a:t>、测试报告生成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C000"/>
                </a:solidFill>
              </a:rPr>
              <a:t>6</a:t>
            </a:r>
            <a:r>
              <a:rPr lang="zh-CN" altLang="en-US" dirty="0">
                <a:solidFill>
                  <a:srgbClr val="FFC000"/>
                </a:solidFill>
              </a:rPr>
              <a:t>、全局事件管理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CE9A40-4FCC-4CB1-B15D-6569124D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89" y="811605"/>
            <a:ext cx="6983905" cy="57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163585" y="249911"/>
            <a:ext cx="556609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3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、测试框架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/>
          <p:cNvSpPr/>
          <p:nvPr/>
        </p:nvSpPr>
        <p:spPr>
          <a:xfrm>
            <a:off x="339416" y="883952"/>
            <a:ext cx="5437758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C000"/>
                </a:solidFill>
              </a:rPr>
              <a:t>右图是每个测试方法继承</a:t>
            </a:r>
            <a:r>
              <a:rPr lang="en-US" altLang="zh-CN" dirty="0" err="1">
                <a:solidFill>
                  <a:srgbClr val="FFC000"/>
                </a:solidFill>
              </a:rPr>
              <a:t>Gtest</a:t>
            </a:r>
            <a:r>
              <a:rPr lang="zh-CN" altLang="en-US" dirty="0">
                <a:solidFill>
                  <a:srgbClr val="FFC000"/>
                </a:solidFill>
              </a:rPr>
              <a:t>测试</a:t>
            </a:r>
            <a:r>
              <a:rPr lang="en-US" altLang="zh-CN" dirty="0" err="1">
                <a:solidFill>
                  <a:srgbClr val="FFC000"/>
                </a:solidFill>
              </a:rPr>
              <a:t>api</a:t>
            </a:r>
            <a:endParaRPr lang="en-US" altLang="zh-CN" dirty="0">
              <a:solidFill>
                <a:srgbClr val="FFC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600BCB-E678-4E73-9989-064EFBBD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05" y="883953"/>
            <a:ext cx="518232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163585" y="249911"/>
            <a:ext cx="556609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4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、测试框架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" name="矩形 1"/>
          <p:cNvSpPr/>
          <p:nvPr/>
        </p:nvSpPr>
        <p:spPr>
          <a:xfrm>
            <a:off x="715992" y="883953"/>
            <a:ext cx="985765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C000"/>
                </a:solidFill>
              </a:rPr>
              <a:t>公共方法层</a:t>
            </a:r>
            <a:endParaRPr lang="en-US" altLang="zh-CN" dirty="0">
              <a:solidFill>
                <a:srgbClr val="FFC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E64AF-48B6-47E6-B3EC-98DF53C5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59" y="1780154"/>
            <a:ext cx="783064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2914948" y="2317907"/>
            <a:ext cx="1460811" cy="15361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波形 48"/>
          <p:cNvSpPr/>
          <p:nvPr/>
        </p:nvSpPr>
        <p:spPr>
          <a:xfrm>
            <a:off x="4607833" y="2125887"/>
            <a:ext cx="5280587" cy="1920213"/>
          </a:xfrm>
          <a:prstGeom prst="wav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0" name="TextBox 5"/>
          <p:cNvSpPr txBox="1"/>
          <p:nvPr/>
        </p:nvSpPr>
        <p:spPr>
          <a:xfrm>
            <a:off x="6022735" y="2747437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</a:rPr>
              <a:t>价值推广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077083" y="2655105"/>
            <a:ext cx="113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4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05235"/>
            <a:ext cx="12192000" cy="77680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5"/>
          <p:cNvGrpSpPr>
            <a:grpSpLocks/>
          </p:cNvGrpSpPr>
          <p:nvPr/>
        </p:nvGrpSpPr>
        <p:grpSpPr bwMode="auto">
          <a:xfrm flipH="1">
            <a:off x="9744406" y="127251"/>
            <a:ext cx="2467173" cy="1113672"/>
            <a:chOff x="642910" y="357170"/>
            <a:chExt cx="1762153" cy="428643"/>
          </a:xfrm>
        </p:grpSpPr>
        <p:sp>
          <p:nvSpPr>
            <p:cNvPr id="12" name="任意多边形 11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A57CCA1-296D-4389-B785-ABDD84C3E21A}"/>
              </a:ext>
            </a:extLst>
          </p:cNvPr>
          <p:cNvSpPr/>
          <p:nvPr/>
        </p:nvSpPr>
        <p:spPr>
          <a:xfrm>
            <a:off x="139029" y="425925"/>
            <a:ext cx="160172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价值推广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37888D-0DFD-4BF7-9714-148A5F2D12E7}"/>
              </a:ext>
            </a:extLst>
          </p:cNvPr>
          <p:cNvSpPr txBox="1"/>
          <p:nvPr/>
        </p:nvSpPr>
        <p:spPr>
          <a:xfrm>
            <a:off x="590497" y="1832115"/>
            <a:ext cx="98890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单元测试，使用最广泛的测试框架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）降低开发成本：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框架提供丰富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避免做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测试单元测试，重复开发工作量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）学习成本低：入手门槛低，并且有丰富技术社区，提供技术支持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(3)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二次开发：因为开源，所以可以在现有基础代码上，做二次开发，定制需求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3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72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95105" y="1429998"/>
            <a:ext cx="2753455" cy="5312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64"/>
          <p:cNvSpPr txBox="1"/>
          <p:nvPr/>
        </p:nvSpPr>
        <p:spPr>
          <a:xfrm>
            <a:off x="4868999" y="1505396"/>
            <a:ext cx="35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背景及价值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658816" y="24527"/>
            <a:ext cx="3278517" cy="1809051"/>
            <a:chOff x="1360484" y="3312889"/>
            <a:chExt cx="3278517" cy="1809051"/>
          </a:xfrm>
        </p:grpSpPr>
        <p:sp>
          <p:nvSpPr>
            <p:cNvPr id="5" name="TextBox 59"/>
            <p:cNvSpPr txBox="1">
              <a:spLocks noChangeArrowheads="1"/>
            </p:cNvSpPr>
            <p:nvPr/>
          </p:nvSpPr>
          <p:spPr bwMode="auto">
            <a:xfrm flipH="1">
              <a:off x="1360484" y="3351267"/>
              <a:ext cx="3187903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defTabSz="685800">
                <a:defRPr/>
              </a:pPr>
              <a:r>
                <a:rPr lang="zh-CN" altLang="en-US" sz="6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en-US" altLang="zh-CN" sz="6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defTabSz="685800">
                <a:defRPr/>
              </a:pPr>
              <a:r>
                <a:rPr lang="en-US" altLang="ko-KR" sz="28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26"/>
            <p:cNvSpPr/>
            <p:nvPr/>
          </p:nvSpPr>
          <p:spPr>
            <a:xfrm>
              <a:off x="2793883" y="3312889"/>
              <a:ext cx="1845118" cy="534043"/>
            </a:xfrm>
            <a:custGeom>
              <a:avLst/>
              <a:gdLst>
                <a:gd name="connsiteX0" fmla="*/ 0 w 1682088"/>
                <a:gd name="connsiteY0" fmla="*/ 0 h 519125"/>
                <a:gd name="connsiteX1" fmla="*/ 1682088 w 1682088"/>
                <a:gd name="connsiteY1" fmla="*/ 0 h 519125"/>
                <a:gd name="connsiteX2" fmla="*/ 1682088 w 1682088"/>
                <a:gd name="connsiteY2" fmla="*/ 519125 h 519125"/>
                <a:gd name="connsiteX3" fmla="*/ 0 w 1682088"/>
                <a:gd name="connsiteY3" fmla="*/ 519125 h 519125"/>
                <a:gd name="connsiteX4" fmla="*/ 0 w 1682088"/>
                <a:gd name="connsiteY4" fmla="*/ 0 h 519125"/>
                <a:gd name="connsiteX0" fmla="*/ 0 w 1682088"/>
                <a:gd name="connsiteY0" fmla="*/ 519125 h 610565"/>
                <a:gd name="connsiteX1" fmla="*/ 0 w 1682088"/>
                <a:gd name="connsiteY1" fmla="*/ 0 h 610565"/>
                <a:gd name="connsiteX2" fmla="*/ 1682088 w 1682088"/>
                <a:gd name="connsiteY2" fmla="*/ 0 h 610565"/>
                <a:gd name="connsiteX3" fmla="*/ 1682088 w 1682088"/>
                <a:gd name="connsiteY3" fmla="*/ 519125 h 610565"/>
                <a:gd name="connsiteX4" fmla="*/ 91440 w 1682088"/>
                <a:gd name="connsiteY4" fmla="*/ 610565 h 610565"/>
                <a:gd name="connsiteX0" fmla="*/ 0 w 1682088"/>
                <a:gd name="connsiteY0" fmla="*/ 519125 h 519125"/>
                <a:gd name="connsiteX1" fmla="*/ 0 w 1682088"/>
                <a:gd name="connsiteY1" fmla="*/ 0 h 519125"/>
                <a:gd name="connsiteX2" fmla="*/ 1682088 w 1682088"/>
                <a:gd name="connsiteY2" fmla="*/ 0 h 519125"/>
                <a:gd name="connsiteX3" fmla="*/ 1682088 w 1682088"/>
                <a:gd name="connsiteY3" fmla="*/ 519125 h 5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2088" h="519125">
                  <a:moveTo>
                    <a:pt x="0" y="519125"/>
                  </a:moveTo>
                  <a:lnTo>
                    <a:pt x="0" y="0"/>
                  </a:lnTo>
                  <a:lnTo>
                    <a:pt x="1682088" y="0"/>
                  </a:lnTo>
                  <a:lnTo>
                    <a:pt x="1682088" y="519125"/>
                  </a:lnTo>
                </a:path>
              </a:pathLst>
            </a:cu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任意多边形 34"/>
            <p:cNvSpPr/>
            <p:nvPr/>
          </p:nvSpPr>
          <p:spPr>
            <a:xfrm>
              <a:off x="2103687" y="3643295"/>
              <a:ext cx="2301816" cy="1478645"/>
            </a:xfrm>
            <a:custGeom>
              <a:avLst/>
              <a:gdLst>
                <a:gd name="connsiteX0" fmla="*/ 0 w 2463662"/>
                <a:gd name="connsiteY0" fmla="*/ 0 h 1478645"/>
                <a:gd name="connsiteX1" fmla="*/ 877819 w 2463662"/>
                <a:gd name="connsiteY1" fmla="*/ 0 h 1478645"/>
                <a:gd name="connsiteX2" fmla="*/ 877819 w 2463662"/>
                <a:gd name="connsiteY2" fmla="*/ 1105159 h 1478645"/>
                <a:gd name="connsiteX3" fmla="*/ 2463662 w 2463662"/>
                <a:gd name="connsiteY3" fmla="*/ 1105159 h 1478645"/>
                <a:gd name="connsiteX4" fmla="*/ 2463662 w 2463662"/>
                <a:gd name="connsiteY4" fmla="*/ 1478645 h 1478645"/>
                <a:gd name="connsiteX5" fmla="*/ 0 w 2463662"/>
                <a:gd name="connsiteY5" fmla="*/ 1478645 h 1478645"/>
                <a:gd name="connsiteX6" fmla="*/ 0 w 2463662"/>
                <a:gd name="connsiteY6" fmla="*/ 0 h 1478645"/>
                <a:gd name="connsiteX0" fmla="*/ 877819 w 2463662"/>
                <a:gd name="connsiteY0" fmla="*/ 1105159 h 1478645"/>
                <a:gd name="connsiteX1" fmla="*/ 2463662 w 2463662"/>
                <a:gd name="connsiteY1" fmla="*/ 1105159 h 1478645"/>
                <a:gd name="connsiteX2" fmla="*/ 2463662 w 2463662"/>
                <a:gd name="connsiteY2" fmla="*/ 1478645 h 1478645"/>
                <a:gd name="connsiteX3" fmla="*/ 0 w 2463662"/>
                <a:gd name="connsiteY3" fmla="*/ 1478645 h 1478645"/>
                <a:gd name="connsiteX4" fmla="*/ 0 w 2463662"/>
                <a:gd name="connsiteY4" fmla="*/ 0 h 1478645"/>
                <a:gd name="connsiteX5" fmla="*/ 877819 w 2463662"/>
                <a:gd name="connsiteY5" fmla="*/ 0 h 1478645"/>
                <a:gd name="connsiteX6" fmla="*/ 969259 w 2463662"/>
                <a:gd name="connsiteY6" fmla="*/ 1196599 h 1478645"/>
                <a:gd name="connsiteX0" fmla="*/ 877819 w 2463662"/>
                <a:gd name="connsiteY0" fmla="*/ 1105159 h 1478645"/>
                <a:gd name="connsiteX1" fmla="*/ 2463662 w 2463662"/>
                <a:gd name="connsiteY1" fmla="*/ 1105159 h 1478645"/>
                <a:gd name="connsiteX2" fmla="*/ 2463662 w 2463662"/>
                <a:gd name="connsiteY2" fmla="*/ 1478645 h 1478645"/>
                <a:gd name="connsiteX3" fmla="*/ 0 w 2463662"/>
                <a:gd name="connsiteY3" fmla="*/ 1478645 h 1478645"/>
                <a:gd name="connsiteX4" fmla="*/ 0 w 2463662"/>
                <a:gd name="connsiteY4" fmla="*/ 0 h 1478645"/>
                <a:gd name="connsiteX5" fmla="*/ 877819 w 2463662"/>
                <a:gd name="connsiteY5" fmla="*/ 0 h 1478645"/>
                <a:gd name="connsiteX0" fmla="*/ 2463662 w 2463662"/>
                <a:gd name="connsiteY0" fmla="*/ 1105159 h 1478645"/>
                <a:gd name="connsiteX1" fmla="*/ 2463662 w 2463662"/>
                <a:gd name="connsiteY1" fmla="*/ 1478645 h 1478645"/>
                <a:gd name="connsiteX2" fmla="*/ 0 w 2463662"/>
                <a:gd name="connsiteY2" fmla="*/ 1478645 h 1478645"/>
                <a:gd name="connsiteX3" fmla="*/ 0 w 2463662"/>
                <a:gd name="connsiteY3" fmla="*/ 0 h 1478645"/>
                <a:gd name="connsiteX4" fmla="*/ 877819 w 2463662"/>
                <a:gd name="connsiteY4" fmla="*/ 0 h 14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662" h="1478645">
                  <a:moveTo>
                    <a:pt x="2463662" y="1105159"/>
                  </a:moveTo>
                  <a:lnTo>
                    <a:pt x="2463662" y="1478645"/>
                  </a:lnTo>
                  <a:lnTo>
                    <a:pt x="0" y="1478645"/>
                  </a:lnTo>
                  <a:lnTo>
                    <a:pt x="0" y="0"/>
                  </a:lnTo>
                  <a:lnTo>
                    <a:pt x="877819" y="0"/>
                  </a:lnTo>
                </a:path>
              </a:pathLst>
            </a:custGeom>
            <a:noFill/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802329" y="3346609"/>
            <a:ext cx="2782030" cy="518848"/>
          </a:xfrm>
          <a:prstGeom prst="rect">
            <a:avLst/>
          </a:prstGeom>
          <a:solidFill>
            <a:srgbClr val="41CB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64"/>
          <p:cNvSpPr txBox="1"/>
          <p:nvPr/>
        </p:nvSpPr>
        <p:spPr>
          <a:xfrm>
            <a:off x="4904644" y="3384505"/>
            <a:ext cx="35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8040" y="4660989"/>
            <a:ext cx="2839180" cy="555767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Box 64"/>
          <p:cNvSpPr txBox="1"/>
          <p:nvPr/>
        </p:nvSpPr>
        <p:spPr>
          <a:xfrm>
            <a:off x="4792803" y="4829711"/>
            <a:ext cx="35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价值推广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555FF0-F463-4055-B37E-8F3E8AE9E3B3}"/>
              </a:ext>
            </a:extLst>
          </p:cNvPr>
          <p:cNvSpPr/>
          <p:nvPr/>
        </p:nvSpPr>
        <p:spPr>
          <a:xfrm>
            <a:off x="4795105" y="2101593"/>
            <a:ext cx="2762980" cy="388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zh-CN" sz="1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、背景介绍</a:t>
            </a:r>
            <a:endParaRPr lang="zh-CN" altLang="en-US" sz="13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555FF0-F463-4055-B37E-8F3E8AE9E3B3}"/>
              </a:ext>
            </a:extLst>
          </p:cNvPr>
          <p:cNvSpPr/>
          <p:nvPr/>
        </p:nvSpPr>
        <p:spPr>
          <a:xfrm>
            <a:off x="4795105" y="2682325"/>
            <a:ext cx="2762980" cy="393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zh-CN" sz="1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、价值说明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555FF0-F463-4055-B37E-8F3E8AE9E3B3}"/>
              </a:ext>
            </a:extLst>
          </p:cNvPr>
          <p:cNvSpPr/>
          <p:nvPr/>
        </p:nvSpPr>
        <p:spPr>
          <a:xfrm>
            <a:off x="4792803" y="4101839"/>
            <a:ext cx="2791556" cy="3846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endParaRPr lang="en-US" altLang="zh-CN" sz="13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en-US" altLang="zh-CN" sz="1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gtest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c++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测试框架</a:t>
            </a:r>
          </a:p>
          <a:p>
            <a:pPr fontAlgn="ctr"/>
            <a:endParaRPr lang="zh-CN" altLang="en-US" sz="13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2618065" y="1265831"/>
            <a:ext cx="4077151" cy="4077151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3"/>
          </a:p>
        </p:txBody>
      </p:sp>
      <p:sp>
        <p:nvSpPr>
          <p:cNvPr id="53" name="椭圆 52"/>
          <p:cNvSpPr/>
          <p:nvPr/>
        </p:nvSpPr>
        <p:spPr>
          <a:xfrm>
            <a:off x="2915850" y="1544042"/>
            <a:ext cx="3501165" cy="3501165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3"/>
          </a:p>
        </p:txBody>
      </p:sp>
      <p:sp>
        <p:nvSpPr>
          <p:cNvPr id="54" name="椭圆 53"/>
          <p:cNvSpPr/>
          <p:nvPr/>
        </p:nvSpPr>
        <p:spPr>
          <a:xfrm>
            <a:off x="3119670" y="1743368"/>
            <a:ext cx="3122081" cy="312208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4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4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"/>
          <p:cNvSpPr txBox="1"/>
          <p:nvPr/>
        </p:nvSpPr>
        <p:spPr>
          <a:xfrm>
            <a:off x="7160063" y="274288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619397973"/>
      </p:ext>
    </p:extLst>
  </p:cSld>
  <p:clrMapOvr>
    <a:masterClrMapping/>
  </p:clrMapOvr>
  <p:transition spd="slow" advTm="1192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05235"/>
            <a:ext cx="12192000" cy="77680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8316" y="432704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grpSp>
        <p:nvGrpSpPr>
          <p:cNvPr id="25" name="组合 15"/>
          <p:cNvGrpSpPr>
            <a:grpSpLocks/>
          </p:cNvGrpSpPr>
          <p:nvPr/>
        </p:nvGrpSpPr>
        <p:grpSpPr bwMode="auto">
          <a:xfrm flipH="1">
            <a:off x="9744406" y="127251"/>
            <a:ext cx="2467173" cy="1113672"/>
            <a:chOff x="642910" y="357170"/>
            <a:chExt cx="1762153" cy="428643"/>
          </a:xfrm>
        </p:grpSpPr>
        <p:sp>
          <p:nvSpPr>
            <p:cNvPr id="26" name="任意多边形 25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34"/>
          <p:cNvSpPr txBox="1"/>
          <p:nvPr/>
        </p:nvSpPr>
        <p:spPr>
          <a:xfrm>
            <a:off x="383365" y="2208700"/>
            <a:ext cx="113323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 ****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核心业务逻辑分为两类：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chemeClr val="bg1"/>
                </a:solidFill>
                <a:effectLst/>
                <a:latin typeface="-apple-system"/>
              </a:rPr>
              <a:t>追踪模组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任务目标是 以尽可能小的代价，检测出尽可能多的人脸和人头，并跟踪其实时位置</a:t>
            </a:r>
            <a:endParaRPr lang="zh-CN" altLang="en-US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抠图模组：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根据追踪模组提供的</a:t>
            </a:r>
            <a:r>
              <a:rPr lang="zh-CN" altLang="en-US" i="0" dirty="0">
                <a:solidFill>
                  <a:schemeClr val="bg1"/>
                </a:solidFill>
                <a:effectLst/>
                <a:latin typeface="-apple-system"/>
              </a:rPr>
              <a:t>每一帧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图片的人脸框（含人头和人脸）信息，根据业务需求（抠取人脸图片、目标活体检测等）进行附加的质量检测、活体检测等一系列处理，并最终提供上层业务需要的人脸图片和其他辅助信息</a:t>
            </a: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06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305235"/>
            <a:ext cx="12192000" cy="77680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270323" y="442253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</a:p>
        </p:txBody>
      </p:sp>
      <p:grpSp>
        <p:nvGrpSpPr>
          <p:cNvPr id="41" name="组合 15"/>
          <p:cNvGrpSpPr>
            <a:grpSpLocks/>
          </p:cNvGrpSpPr>
          <p:nvPr/>
        </p:nvGrpSpPr>
        <p:grpSpPr bwMode="auto">
          <a:xfrm flipH="1">
            <a:off x="9744406" y="127251"/>
            <a:ext cx="2467173" cy="1113672"/>
            <a:chOff x="642910" y="357170"/>
            <a:chExt cx="1762153" cy="428643"/>
          </a:xfrm>
        </p:grpSpPr>
        <p:sp>
          <p:nvSpPr>
            <p:cNvPr id="42" name="任意多边形 41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983560" y="1844707"/>
            <a:ext cx="1600831" cy="1600829"/>
            <a:chOff x="3025769" y="1129975"/>
            <a:chExt cx="1200623" cy="1200622"/>
          </a:xfrm>
        </p:grpSpPr>
        <p:grpSp>
          <p:nvGrpSpPr>
            <p:cNvPr id="46" name="组合 45"/>
            <p:cNvGrpSpPr/>
            <p:nvPr/>
          </p:nvGrpSpPr>
          <p:grpSpPr>
            <a:xfrm rot="2684652">
              <a:off x="3025769" y="1129975"/>
              <a:ext cx="1200623" cy="1200622"/>
              <a:chOff x="562556" y="889814"/>
              <a:chExt cx="1681936" cy="168193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36734" y="1063992"/>
                <a:ext cx="1333580" cy="1333580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62556" y="889814"/>
                <a:ext cx="1681936" cy="1681936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169940" y="1509997"/>
              <a:ext cx="90673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b="1" dirty="0">
                  <a:solidFill>
                    <a:schemeClr val="bg1"/>
                  </a:solidFill>
                </a:rPr>
                <a:t>高成本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97921" y="1817728"/>
            <a:ext cx="1600831" cy="1600829"/>
            <a:chOff x="4948440" y="1109741"/>
            <a:chExt cx="1200623" cy="1200622"/>
          </a:xfrm>
        </p:grpSpPr>
        <p:grpSp>
          <p:nvGrpSpPr>
            <p:cNvPr id="51" name="组合 50"/>
            <p:cNvGrpSpPr/>
            <p:nvPr/>
          </p:nvGrpSpPr>
          <p:grpSpPr>
            <a:xfrm rot="2684652">
              <a:off x="4948440" y="1109741"/>
              <a:ext cx="1200623" cy="1200622"/>
              <a:chOff x="562556" y="889814"/>
              <a:chExt cx="1681936" cy="1681936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736734" y="1063992"/>
                <a:ext cx="1333580" cy="1333580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562556" y="889814"/>
                <a:ext cx="1681936" cy="1681936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2" name="TextBox 47"/>
            <p:cNvSpPr txBox="1"/>
            <p:nvPr/>
          </p:nvSpPr>
          <p:spPr>
            <a:xfrm>
              <a:off x="5105060" y="1509997"/>
              <a:ext cx="979108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zh-CN" altLang="en-US" sz="2667" b="1" dirty="0">
                  <a:solidFill>
                    <a:schemeClr val="bg1"/>
                  </a:solidFill>
                </a:rPr>
                <a:t>维护难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34360" y="4357616"/>
            <a:ext cx="1600831" cy="1600829"/>
            <a:chOff x="3025769" y="3014657"/>
            <a:chExt cx="1200623" cy="1200622"/>
          </a:xfrm>
        </p:grpSpPr>
        <p:grpSp>
          <p:nvGrpSpPr>
            <p:cNvPr id="56" name="组合 55"/>
            <p:cNvGrpSpPr/>
            <p:nvPr/>
          </p:nvGrpSpPr>
          <p:grpSpPr>
            <a:xfrm rot="2684652">
              <a:off x="3025769" y="3014657"/>
              <a:ext cx="1200623" cy="1200622"/>
              <a:chOff x="562557" y="889813"/>
              <a:chExt cx="1681936" cy="1681936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736734" y="1063992"/>
                <a:ext cx="1333580" cy="1333580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62557" y="889813"/>
                <a:ext cx="1681936" cy="1681936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7" name="TextBox 48"/>
            <p:cNvSpPr txBox="1"/>
            <p:nvPr/>
          </p:nvSpPr>
          <p:spPr>
            <a:xfrm>
              <a:off x="3131840" y="3414913"/>
              <a:ext cx="90673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b="1" dirty="0">
                  <a:solidFill>
                    <a:schemeClr val="bg1"/>
                  </a:solidFill>
                </a:rPr>
                <a:t>低效率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597921" y="4314756"/>
            <a:ext cx="1600831" cy="1600829"/>
            <a:chOff x="4948440" y="2982512"/>
            <a:chExt cx="1200623" cy="1200622"/>
          </a:xfrm>
        </p:grpSpPr>
        <p:grpSp>
          <p:nvGrpSpPr>
            <p:cNvPr id="61" name="组合 60"/>
            <p:cNvGrpSpPr/>
            <p:nvPr/>
          </p:nvGrpSpPr>
          <p:grpSpPr>
            <a:xfrm rot="2684652">
              <a:off x="4948440" y="2982512"/>
              <a:ext cx="1200623" cy="1200622"/>
              <a:chOff x="562556" y="889814"/>
              <a:chExt cx="1681936" cy="1681936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736734" y="1063992"/>
                <a:ext cx="1333580" cy="1333580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62556" y="889814"/>
                <a:ext cx="1681936" cy="1681936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2" name="TextBox 49"/>
            <p:cNvSpPr txBox="1"/>
            <p:nvPr/>
          </p:nvSpPr>
          <p:spPr>
            <a:xfrm>
              <a:off x="5076056" y="3414913"/>
              <a:ext cx="90673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b="1" dirty="0">
                  <a:solidFill>
                    <a:schemeClr val="bg1"/>
                  </a:solidFill>
                </a:rPr>
                <a:t>分析难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40478" y="2624863"/>
            <a:ext cx="2509517" cy="2509516"/>
            <a:chOff x="3630358" y="1715092"/>
            <a:chExt cx="1882138" cy="1882137"/>
          </a:xfrm>
        </p:grpSpPr>
        <p:grpSp>
          <p:nvGrpSpPr>
            <p:cNvPr id="66" name="组合 65"/>
            <p:cNvGrpSpPr/>
            <p:nvPr/>
          </p:nvGrpSpPr>
          <p:grpSpPr>
            <a:xfrm rot="2684652">
              <a:off x="3630358" y="1715092"/>
              <a:ext cx="1882138" cy="1882137"/>
              <a:chOff x="562556" y="889814"/>
              <a:chExt cx="1681936" cy="168193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736734" y="1063992"/>
                <a:ext cx="1333580" cy="1333580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562556" y="889814"/>
                <a:ext cx="1681936" cy="1681936"/>
              </a:xfrm>
              <a:prstGeom prst="ellips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4189633" y="2277541"/>
              <a:ext cx="763588" cy="757238"/>
            </a:xfrm>
            <a:custGeom>
              <a:avLst/>
              <a:gdLst>
                <a:gd name="T0" fmla="*/ 39 w 108"/>
                <a:gd name="T1" fmla="*/ 4 h 107"/>
                <a:gd name="T2" fmla="*/ 104 w 108"/>
                <a:gd name="T3" fmla="*/ 38 h 107"/>
                <a:gd name="T4" fmla="*/ 70 w 108"/>
                <a:gd name="T5" fmla="*/ 103 h 107"/>
                <a:gd name="T6" fmla="*/ 30 w 108"/>
                <a:gd name="T7" fmla="*/ 99 h 107"/>
                <a:gd name="T8" fmla="*/ 5 w 108"/>
                <a:gd name="T9" fmla="*/ 69 h 107"/>
                <a:gd name="T10" fmla="*/ 95 w 108"/>
                <a:gd name="T11" fmla="*/ 61 h 107"/>
                <a:gd name="T12" fmla="*/ 90 w 108"/>
                <a:gd name="T13" fmla="*/ 45 h 107"/>
                <a:gd name="T14" fmla="*/ 79 w 108"/>
                <a:gd name="T15" fmla="*/ 42 h 107"/>
                <a:gd name="T16" fmla="*/ 74 w 108"/>
                <a:gd name="T17" fmla="*/ 35 h 107"/>
                <a:gd name="T18" fmla="*/ 78 w 108"/>
                <a:gd name="T19" fmla="*/ 25 h 107"/>
                <a:gd name="T20" fmla="*/ 72 w 108"/>
                <a:gd name="T21" fmla="*/ 24 h 107"/>
                <a:gd name="T22" fmla="*/ 69 w 108"/>
                <a:gd name="T23" fmla="*/ 31 h 107"/>
                <a:gd name="T24" fmla="*/ 66 w 108"/>
                <a:gd name="T25" fmla="*/ 25 h 107"/>
                <a:gd name="T26" fmla="*/ 65 w 108"/>
                <a:gd name="T27" fmla="*/ 15 h 107"/>
                <a:gd name="T28" fmla="*/ 57 w 108"/>
                <a:gd name="T29" fmla="*/ 13 h 107"/>
                <a:gd name="T30" fmla="*/ 46 w 108"/>
                <a:gd name="T31" fmla="*/ 15 h 107"/>
                <a:gd name="T32" fmla="*/ 40 w 108"/>
                <a:gd name="T33" fmla="*/ 23 h 107"/>
                <a:gd name="T34" fmla="*/ 36 w 108"/>
                <a:gd name="T35" fmla="*/ 20 h 107"/>
                <a:gd name="T36" fmla="*/ 31 w 108"/>
                <a:gd name="T37" fmla="*/ 28 h 107"/>
                <a:gd name="T38" fmla="*/ 25 w 108"/>
                <a:gd name="T39" fmla="*/ 31 h 107"/>
                <a:gd name="T40" fmla="*/ 29 w 108"/>
                <a:gd name="T41" fmla="*/ 34 h 107"/>
                <a:gd name="T42" fmla="*/ 34 w 108"/>
                <a:gd name="T43" fmla="*/ 29 h 107"/>
                <a:gd name="T44" fmla="*/ 39 w 108"/>
                <a:gd name="T45" fmla="*/ 35 h 107"/>
                <a:gd name="T46" fmla="*/ 33 w 108"/>
                <a:gd name="T47" fmla="*/ 40 h 107"/>
                <a:gd name="T48" fmla="*/ 32 w 108"/>
                <a:gd name="T49" fmla="*/ 46 h 107"/>
                <a:gd name="T50" fmla="*/ 30 w 108"/>
                <a:gd name="T51" fmla="*/ 52 h 107"/>
                <a:gd name="T52" fmla="*/ 22 w 108"/>
                <a:gd name="T53" fmla="*/ 52 h 107"/>
                <a:gd name="T54" fmla="*/ 24 w 108"/>
                <a:gd name="T55" fmla="*/ 60 h 107"/>
                <a:gd name="T56" fmla="*/ 26 w 108"/>
                <a:gd name="T57" fmla="*/ 60 h 107"/>
                <a:gd name="T58" fmla="*/ 32 w 108"/>
                <a:gd name="T59" fmla="*/ 64 h 107"/>
                <a:gd name="T60" fmla="*/ 38 w 108"/>
                <a:gd name="T61" fmla="*/ 66 h 107"/>
                <a:gd name="T62" fmla="*/ 46 w 108"/>
                <a:gd name="T63" fmla="*/ 62 h 107"/>
                <a:gd name="T64" fmla="*/ 56 w 108"/>
                <a:gd name="T65" fmla="*/ 63 h 107"/>
                <a:gd name="T66" fmla="*/ 62 w 108"/>
                <a:gd name="T67" fmla="*/ 66 h 107"/>
                <a:gd name="T68" fmla="*/ 71 w 108"/>
                <a:gd name="T69" fmla="*/ 66 h 107"/>
                <a:gd name="T70" fmla="*/ 72 w 108"/>
                <a:gd name="T71" fmla="*/ 73 h 107"/>
                <a:gd name="T72" fmla="*/ 69 w 108"/>
                <a:gd name="T73" fmla="*/ 79 h 107"/>
                <a:gd name="T74" fmla="*/ 68 w 108"/>
                <a:gd name="T75" fmla="*/ 85 h 107"/>
                <a:gd name="T76" fmla="*/ 64 w 108"/>
                <a:gd name="T77" fmla="*/ 90 h 107"/>
                <a:gd name="T78" fmla="*/ 61 w 108"/>
                <a:gd name="T79" fmla="*/ 94 h 107"/>
                <a:gd name="T80" fmla="*/ 91 w 108"/>
                <a:gd name="T81" fmla="*/ 73 h 107"/>
                <a:gd name="T82" fmla="*/ 52 w 108"/>
                <a:gd name="T83" fmla="*/ 94 h 107"/>
                <a:gd name="T84" fmla="*/ 45 w 108"/>
                <a:gd name="T85" fmla="*/ 84 h 107"/>
                <a:gd name="T86" fmla="*/ 41 w 108"/>
                <a:gd name="T87" fmla="*/ 80 h 107"/>
                <a:gd name="T88" fmla="*/ 36 w 108"/>
                <a:gd name="T89" fmla="*/ 75 h 107"/>
                <a:gd name="T90" fmla="*/ 38 w 108"/>
                <a:gd name="T91" fmla="*/ 67 h 107"/>
                <a:gd name="T92" fmla="*/ 29 w 108"/>
                <a:gd name="T93" fmla="*/ 64 h 107"/>
                <a:gd name="T94" fmla="*/ 20 w 108"/>
                <a:gd name="T95" fmla="*/ 62 h 107"/>
                <a:gd name="T96" fmla="*/ 13 w 108"/>
                <a:gd name="T97" fmla="*/ 56 h 107"/>
                <a:gd name="T98" fmla="*/ 35 w 108"/>
                <a:gd name="T99" fmla="*/ 9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07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53" y="0"/>
                    <a:pt x="67" y="2"/>
                    <a:pt x="78" y="8"/>
                  </a:cubicBezTo>
                  <a:cubicBezTo>
                    <a:pt x="90" y="14"/>
                    <a:pt x="99" y="24"/>
                    <a:pt x="103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8" y="52"/>
                    <a:pt x="106" y="66"/>
                    <a:pt x="100" y="78"/>
                  </a:cubicBezTo>
                  <a:cubicBezTo>
                    <a:pt x="94" y="89"/>
                    <a:pt x="83" y="99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56" y="107"/>
                    <a:pt x="42" y="106"/>
                    <a:pt x="30" y="99"/>
                  </a:cubicBezTo>
                  <a:cubicBezTo>
                    <a:pt x="18" y="93"/>
                    <a:pt x="9" y="83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55"/>
                    <a:pt x="2" y="41"/>
                    <a:pt x="8" y="29"/>
                  </a:cubicBezTo>
                  <a:cubicBezTo>
                    <a:pt x="15" y="18"/>
                    <a:pt x="25" y="8"/>
                    <a:pt x="39" y="4"/>
                  </a:cubicBezTo>
                  <a:close/>
                  <a:moveTo>
                    <a:pt x="95" y="61"/>
                  </a:moveTo>
                  <a:cubicBezTo>
                    <a:pt x="92" y="54"/>
                    <a:pt x="92" y="54"/>
                    <a:pt x="92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79" y="43"/>
                    <a:pt x="79" y="42"/>
                  </a:cubicBezTo>
                  <a:cubicBezTo>
                    <a:pt x="79" y="41"/>
                    <a:pt x="77" y="40"/>
                    <a:pt x="77" y="40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8" y="25"/>
                    <a:pt x="78" y="25"/>
                  </a:cubicBezTo>
                  <a:cubicBezTo>
                    <a:pt x="79" y="25"/>
                    <a:pt x="79" y="23"/>
                    <a:pt x="79" y="23"/>
                  </a:cubicBezTo>
                  <a:cubicBezTo>
                    <a:pt x="79" y="23"/>
                    <a:pt x="77" y="23"/>
                    <a:pt x="76" y="23"/>
                  </a:cubicBezTo>
                  <a:cubicBezTo>
                    <a:pt x="75" y="23"/>
                    <a:pt x="73" y="24"/>
                    <a:pt x="72" y="24"/>
                  </a:cubicBezTo>
                  <a:cubicBezTo>
                    <a:pt x="71" y="25"/>
                    <a:pt x="73" y="27"/>
                    <a:pt x="73" y="2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4" y="12"/>
                    <a:pt x="49" y="12"/>
                    <a:pt x="44" y="14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21"/>
                    <a:pt x="45" y="21"/>
                  </a:cubicBezTo>
                  <a:cubicBezTo>
                    <a:pt x="45" y="22"/>
                    <a:pt x="43" y="22"/>
                    <a:pt x="43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5"/>
                    <a:pt x="39" y="35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8" y="39"/>
                    <a:pt x="36" y="3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51"/>
                    <a:pt x="32" y="52"/>
                  </a:cubicBezTo>
                  <a:cubicBezTo>
                    <a:pt x="32" y="52"/>
                    <a:pt x="31" y="52"/>
                    <a:pt x="30" y="52"/>
                  </a:cubicBezTo>
                  <a:cubicBezTo>
                    <a:pt x="29" y="53"/>
                    <a:pt x="28" y="49"/>
                    <a:pt x="28" y="49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7"/>
                    <a:pt x="38" y="66"/>
                    <a:pt x="38" y="66"/>
                  </a:cubicBezTo>
                  <a:cubicBezTo>
                    <a:pt x="39" y="65"/>
                    <a:pt x="38" y="65"/>
                    <a:pt x="40" y="64"/>
                  </a:cubicBezTo>
                  <a:cubicBezTo>
                    <a:pt x="41" y="63"/>
                    <a:pt x="44" y="62"/>
                    <a:pt x="44" y="62"/>
                  </a:cubicBezTo>
                  <a:cubicBezTo>
                    <a:pt x="45" y="62"/>
                    <a:pt x="45" y="62"/>
                    <a:pt x="46" y="62"/>
                  </a:cubicBezTo>
                  <a:cubicBezTo>
                    <a:pt x="47" y="62"/>
                    <a:pt x="48" y="62"/>
                    <a:pt x="48" y="62"/>
                  </a:cubicBezTo>
                  <a:cubicBezTo>
                    <a:pt x="49" y="62"/>
                    <a:pt x="50" y="61"/>
                    <a:pt x="51" y="62"/>
                  </a:cubicBezTo>
                  <a:cubicBezTo>
                    <a:pt x="52" y="62"/>
                    <a:pt x="55" y="62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8" y="64"/>
                    <a:pt x="58" y="64"/>
                    <a:pt x="59" y="65"/>
                  </a:cubicBezTo>
                  <a:cubicBezTo>
                    <a:pt x="61" y="65"/>
                    <a:pt x="61" y="66"/>
                    <a:pt x="62" y="66"/>
                  </a:cubicBezTo>
                  <a:cubicBezTo>
                    <a:pt x="64" y="66"/>
                    <a:pt x="65" y="66"/>
                    <a:pt x="66" y="66"/>
                  </a:cubicBezTo>
                  <a:cubicBezTo>
                    <a:pt x="67" y="66"/>
                    <a:pt x="68" y="66"/>
                    <a:pt x="69" y="66"/>
                  </a:cubicBezTo>
                  <a:cubicBezTo>
                    <a:pt x="69" y="66"/>
                    <a:pt x="71" y="66"/>
                    <a:pt x="71" y="66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1" y="70"/>
                    <a:pt x="71" y="71"/>
                  </a:cubicBezTo>
                  <a:cubicBezTo>
                    <a:pt x="72" y="72"/>
                    <a:pt x="72" y="72"/>
                    <a:pt x="72" y="73"/>
                  </a:cubicBezTo>
                  <a:cubicBezTo>
                    <a:pt x="72" y="74"/>
                    <a:pt x="73" y="75"/>
                    <a:pt x="72" y="76"/>
                  </a:cubicBezTo>
                  <a:cubicBezTo>
                    <a:pt x="71" y="76"/>
                    <a:pt x="71" y="77"/>
                    <a:pt x="70" y="77"/>
                  </a:cubicBezTo>
                  <a:cubicBezTo>
                    <a:pt x="70" y="78"/>
                    <a:pt x="70" y="77"/>
                    <a:pt x="69" y="79"/>
                  </a:cubicBezTo>
                  <a:cubicBezTo>
                    <a:pt x="69" y="80"/>
                    <a:pt x="68" y="81"/>
                    <a:pt x="68" y="81"/>
                  </a:cubicBezTo>
                  <a:cubicBezTo>
                    <a:pt x="68" y="81"/>
                    <a:pt x="68" y="81"/>
                    <a:pt x="68" y="82"/>
                  </a:cubicBezTo>
                  <a:cubicBezTo>
                    <a:pt x="68" y="84"/>
                    <a:pt x="69" y="84"/>
                    <a:pt x="68" y="85"/>
                  </a:cubicBezTo>
                  <a:cubicBezTo>
                    <a:pt x="67" y="86"/>
                    <a:pt x="68" y="87"/>
                    <a:pt x="67" y="88"/>
                  </a:cubicBezTo>
                  <a:cubicBezTo>
                    <a:pt x="66" y="88"/>
                    <a:pt x="64" y="89"/>
                    <a:pt x="64" y="89"/>
                  </a:cubicBezTo>
                  <a:cubicBezTo>
                    <a:pt x="64" y="89"/>
                    <a:pt x="64" y="89"/>
                    <a:pt x="64" y="90"/>
                  </a:cubicBezTo>
                  <a:cubicBezTo>
                    <a:pt x="64" y="91"/>
                    <a:pt x="65" y="91"/>
                    <a:pt x="63" y="92"/>
                  </a:cubicBezTo>
                  <a:cubicBezTo>
                    <a:pt x="62" y="93"/>
                    <a:pt x="60" y="93"/>
                    <a:pt x="60" y="93"/>
                  </a:cubicBezTo>
                  <a:cubicBezTo>
                    <a:pt x="60" y="93"/>
                    <a:pt x="61" y="94"/>
                    <a:pt x="61" y="94"/>
                  </a:cubicBezTo>
                  <a:cubicBezTo>
                    <a:pt x="63" y="94"/>
                    <a:pt x="64" y="94"/>
                    <a:pt x="66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77" y="90"/>
                    <a:pt x="86" y="82"/>
                    <a:pt x="91" y="73"/>
                  </a:cubicBezTo>
                  <a:cubicBezTo>
                    <a:pt x="93" y="69"/>
                    <a:pt x="94" y="65"/>
                    <a:pt x="95" y="61"/>
                  </a:cubicBezTo>
                  <a:close/>
                  <a:moveTo>
                    <a:pt x="53" y="95"/>
                  </a:moveTo>
                  <a:cubicBezTo>
                    <a:pt x="53" y="94"/>
                    <a:pt x="52" y="94"/>
                    <a:pt x="52" y="94"/>
                  </a:cubicBezTo>
                  <a:cubicBezTo>
                    <a:pt x="52" y="94"/>
                    <a:pt x="52" y="90"/>
                    <a:pt x="52" y="89"/>
                  </a:cubicBezTo>
                  <a:cubicBezTo>
                    <a:pt x="52" y="88"/>
                    <a:pt x="49" y="84"/>
                    <a:pt x="49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4"/>
                    <a:pt x="44" y="84"/>
                    <a:pt x="44" y="84"/>
                  </a:cubicBezTo>
                  <a:cubicBezTo>
                    <a:pt x="44" y="83"/>
                    <a:pt x="41" y="82"/>
                    <a:pt x="41" y="82"/>
                  </a:cubicBezTo>
                  <a:cubicBezTo>
                    <a:pt x="41" y="82"/>
                    <a:pt x="41" y="81"/>
                    <a:pt x="41" y="80"/>
                  </a:cubicBezTo>
                  <a:cubicBezTo>
                    <a:pt x="40" y="79"/>
                    <a:pt x="40" y="79"/>
                    <a:pt x="39" y="79"/>
                  </a:cubicBezTo>
                  <a:cubicBezTo>
                    <a:pt x="38" y="78"/>
                    <a:pt x="38" y="78"/>
                    <a:pt x="37" y="77"/>
                  </a:cubicBezTo>
                  <a:cubicBezTo>
                    <a:pt x="37" y="76"/>
                    <a:pt x="37" y="76"/>
                    <a:pt x="36" y="75"/>
                  </a:cubicBezTo>
                  <a:cubicBezTo>
                    <a:pt x="36" y="74"/>
                    <a:pt x="38" y="71"/>
                    <a:pt x="38" y="70"/>
                  </a:cubicBezTo>
                  <a:cubicBezTo>
                    <a:pt x="38" y="70"/>
                    <a:pt x="37" y="68"/>
                    <a:pt x="37" y="68"/>
                  </a:cubicBezTo>
                  <a:cubicBezTo>
                    <a:pt x="37" y="68"/>
                    <a:pt x="37" y="68"/>
                    <a:pt x="38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21" y="62"/>
                    <a:pt x="20" y="62"/>
                  </a:cubicBezTo>
                  <a:cubicBezTo>
                    <a:pt x="20" y="61"/>
                    <a:pt x="19" y="61"/>
                    <a:pt x="17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9"/>
                    <a:pt x="14" y="62"/>
                    <a:pt x="15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8" y="77"/>
                    <a:pt x="25" y="85"/>
                    <a:pt x="35" y="90"/>
                  </a:cubicBezTo>
                  <a:cubicBezTo>
                    <a:pt x="40" y="93"/>
                    <a:pt x="47" y="95"/>
                    <a:pt x="53" y="95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70" name="矩形 69"/>
          <p:cNvSpPr/>
          <p:nvPr/>
        </p:nvSpPr>
        <p:spPr>
          <a:xfrm>
            <a:off x="1623026" y="2387309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C++</a:t>
            </a:r>
            <a:r>
              <a:rPr lang="zh-CN" altLang="en-US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接口数</a:t>
            </a:r>
            <a:r>
              <a:rPr lang="en-US" altLang="zh-CN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100+</a:t>
            </a:r>
            <a:endParaRPr lang="zh-CN" altLang="en-US" sz="2400" dirty="0">
              <a:solidFill>
                <a:srgbClr val="FFFFFF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328633" y="2392145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代码堆积</a:t>
            </a:r>
            <a:endParaRPr lang="zh-CN" altLang="zh-CN" sz="2400" dirty="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72749" y="4911841"/>
            <a:ext cx="2874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测试反馈周期长</a:t>
            </a:r>
            <a:r>
              <a:rPr lang="en-US" altLang="zh-CN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3d+</a:t>
            </a:r>
            <a:endParaRPr lang="zh-CN" altLang="en-US" sz="2400" dirty="0">
              <a:solidFill>
                <a:srgbClr val="FFFFFF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253201" y="4824913"/>
            <a:ext cx="178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分析难定位</a:t>
            </a:r>
            <a:endParaRPr lang="en-US" altLang="zh-CN" sz="2400" dirty="0">
              <a:solidFill>
                <a:srgbClr val="FFFFFF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 rot="2684652">
            <a:off x="4841242" y="2609077"/>
            <a:ext cx="2509517" cy="2509516"/>
            <a:chOff x="562556" y="889814"/>
            <a:chExt cx="1681936" cy="1681936"/>
          </a:xfrm>
        </p:grpSpPr>
        <p:sp>
          <p:nvSpPr>
            <p:cNvPr id="75" name="椭圆 74"/>
            <p:cNvSpPr/>
            <p:nvPr/>
          </p:nvSpPr>
          <p:spPr>
            <a:xfrm>
              <a:off x="736734" y="1063992"/>
              <a:ext cx="1333580" cy="1333580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椭圆 75"/>
            <p:cNvSpPr/>
            <p:nvPr/>
          </p:nvSpPr>
          <p:spPr>
            <a:xfrm>
              <a:off x="562556" y="889814"/>
              <a:ext cx="1681936" cy="168193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4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05235"/>
            <a:ext cx="12192000" cy="776803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071" y="407332"/>
            <a:ext cx="325762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解决方案和价值说明</a:t>
            </a:r>
          </a:p>
        </p:txBody>
      </p:sp>
      <p:grpSp>
        <p:nvGrpSpPr>
          <p:cNvPr id="8" name="组合 15"/>
          <p:cNvGrpSpPr>
            <a:grpSpLocks/>
          </p:cNvGrpSpPr>
          <p:nvPr/>
        </p:nvGrpSpPr>
        <p:grpSpPr bwMode="auto">
          <a:xfrm flipH="1">
            <a:off x="9744406" y="127251"/>
            <a:ext cx="2467173" cy="1113672"/>
            <a:chOff x="642910" y="357170"/>
            <a:chExt cx="1762153" cy="428643"/>
          </a:xfrm>
        </p:grpSpPr>
        <p:sp>
          <p:nvSpPr>
            <p:cNvPr id="9" name="任意多边形 8"/>
            <p:cNvSpPr/>
            <p:nvPr/>
          </p:nvSpPr>
          <p:spPr>
            <a:xfrm>
              <a:off x="2071683" y="714373"/>
              <a:ext cx="333380" cy="71440"/>
            </a:xfrm>
            <a:custGeom>
              <a:avLst/>
              <a:gdLst>
                <a:gd name="connsiteX0" fmla="*/ 0 w 333375"/>
                <a:gd name="connsiteY0" fmla="*/ 0 h 71438"/>
                <a:gd name="connsiteX1" fmla="*/ 0 w 333375"/>
                <a:gd name="connsiteY1" fmla="*/ 71438 h 71438"/>
                <a:gd name="connsiteX2" fmla="*/ 333375 w 333375"/>
                <a:gd name="connsiteY2" fmla="*/ 9525 h 71438"/>
                <a:gd name="connsiteX3" fmla="*/ 0 w 333375"/>
                <a:gd name="connsiteY3" fmla="*/ 0 h 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71438">
                  <a:moveTo>
                    <a:pt x="0" y="0"/>
                  </a:moveTo>
                  <a:lnTo>
                    <a:pt x="0" y="71438"/>
                  </a:lnTo>
                  <a:lnTo>
                    <a:pt x="33337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2910" y="357170"/>
              <a:ext cx="1428773" cy="428643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071683" y="357170"/>
              <a:ext cx="314330" cy="61916"/>
            </a:xfrm>
            <a:custGeom>
              <a:avLst/>
              <a:gdLst>
                <a:gd name="connsiteX0" fmla="*/ 0 w 314325"/>
                <a:gd name="connsiteY0" fmla="*/ 61912 h 61912"/>
                <a:gd name="connsiteX1" fmla="*/ 0 w 314325"/>
                <a:gd name="connsiteY1" fmla="*/ 0 h 61912"/>
                <a:gd name="connsiteX2" fmla="*/ 314325 w 314325"/>
                <a:gd name="connsiteY2" fmla="*/ 61912 h 61912"/>
                <a:gd name="connsiteX3" fmla="*/ 0 w 314325"/>
                <a:gd name="connsiteY3" fmla="*/ 61912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61912">
                  <a:moveTo>
                    <a:pt x="0" y="61912"/>
                  </a:moveTo>
                  <a:lnTo>
                    <a:pt x="0" y="0"/>
                  </a:lnTo>
                  <a:lnTo>
                    <a:pt x="314325" y="61912"/>
                  </a:lnTo>
                  <a:lnTo>
                    <a:pt x="0" y="61912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" name="Freeform 7"/>
          <p:cNvSpPr/>
          <p:nvPr/>
        </p:nvSpPr>
        <p:spPr bwMode="auto">
          <a:xfrm rot="18900000">
            <a:off x="8259358" y="1697332"/>
            <a:ext cx="1746079" cy="1746584"/>
          </a:xfrm>
          <a:custGeom>
            <a:avLst/>
            <a:gdLst>
              <a:gd name="T0" fmla="*/ 720 w 720"/>
              <a:gd name="T1" fmla="*/ 275 h 720"/>
              <a:gd name="T2" fmla="*/ 643 w 720"/>
              <a:gd name="T3" fmla="*/ 352 h 720"/>
              <a:gd name="T4" fmla="*/ 643 w 720"/>
              <a:gd name="T5" fmla="*/ 352 h 720"/>
              <a:gd name="T6" fmla="*/ 603 w 720"/>
              <a:gd name="T7" fmla="*/ 336 h 720"/>
              <a:gd name="T8" fmla="*/ 569 w 720"/>
              <a:gd name="T9" fmla="*/ 313 h 720"/>
              <a:gd name="T10" fmla="*/ 543 w 720"/>
              <a:gd name="T11" fmla="*/ 356 h 720"/>
              <a:gd name="T12" fmla="*/ 542 w 720"/>
              <a:gd name="T13" fmla="*/ 365 h 720"/>
              <a:gd name="T14" fmla="*/ 542 w 720"/>
              <a:gd name="T15" fmla="*/ 542 h 720"/>
              <a:gd name="T16" fmla="*/ 542 w 720"/>
              <a:gd name="T17" fmla="*/ 542 h 720"/>
              <a:gd name="T18" fmla="*/ 356 w 720"/>
              <a:gd name="T19" fmla="*/ 542 h 720"/>
              <a:gd name="T20" fmla="*/ 345 w 720"/>
              <a:gd name="T21" fmla="*/ 543 h 720"/>
              <a:gd name="T22" fmla="*/ 296 w 720"/>
              <a:gd name="T23" fmla="*/ 572 h 720"/>
              <a:gd name="T24" fmla="*/ 314 w 720"/>
              <a:gd name="T25" fmla="*/ 610 h 720"/>
              <a:gd name="T26" fmla="*/ 320 w 720"/>
              <a:gd name="T27" fmla="*/ 617 h 720"/>
              <a:gd name="T28" fmla="*/ 335 w 720"/>
              <a:gd name="T29" fmla="*/ 652 h 720"/>
              <a:gd name="T30" fmla="*/ 266 w 720"/>
              <a:gd name="T31" fmla="*/ 720 h 720"/>
              <a:gd name="T32" fmla="*/ 198 w 720"/>
              <a:gd name="T33" fmla="*/ 652 h 720"/>
              <a:gd name="T34" fmla="*/ 198 w 720"/>
              <a:gd name="T35" fmla="*/ 652 h 720"/>
              <a:gd name="T36" fmla="*/ 212 w 720"/>
              <a:gd name="T37" fmla="*/ 617 h 720"/>
              <a:gd name="T38" fmla="*/ 219 w 720"/>
              <a:gd name="T39" fmla="*/ 610 h 720"/>
              <a:gd name="T40" fmla="*/ 237 w 720"/>
              <a:gd name="T41" fmla="*/ 572 h 720"/>
              <a:gd name="T42" fmla="*/ 187 w 720"/>
              <a:gd name="T43" fmla="*/ 543 h 720"/>
              <a:gd name="T44" fmla="*/ 177 w 720"/>
              <a:gd name="T45" fmla="*/ 542 h 720"/>
              <a:gd name="T46" fmla="*/ 0 w 720"/>
              <a:gd name="T47" fmla="*/ 542 h 720"/>
              <a:gd name="T48" fmla="*/ 0 w 720"/>
              <a:gd name="T49" fmla="*/ 365 h 720"/>
              <a:gd name="T50" fmla="*/ 1 w 720"/>
              <a:gd name="T51" fmla="*/ 358 h 720"/>
              <a:gd name="T52" fmla="*/ 19 w 720"/>
              <a:gd name="T53" fmla="*/ 321 h 720"/>
              <a:gd name="T54" fmla="*/ 40 w 720"/>
              <a:gd name="T55" fmla="*/ 335 h 720"/>
              <a:gd name="T56" fmla="*/ 47 w 720"/>
              <a:gd name="T57" fmla="*/ 342 h 720"/>
              <a:gd name="T58" fmla="*/ 92 w 720"/>
              <a:gd name="T59" fmla="*/ 360 h 720"/>
              <a:gd name="T60" fmla="*/ 93 w 720"/>
              <a:gd name="T61" fmla="*/ 360 h 720"/>
              <a:gd name="T62" fmla="*/ 178 w 720"/>
              <a:gd name="T63" fmla="*/ 275 h 720"/>
              <a:gd name="T64" fmla="*/ 93 w 720"/>
              <a:gd name="T65" fmla="*/ 190 h 720"/>
              <a:gd name="T66" fmla="*/ 92 w 720"/>
              <a:gd name="T67" fmla="*/ 190 h 720"/>
              <a:gd name="T68" fmla="*/ 47 w 720"/>
              <a:gd name="T69" fmla="*/ 209 h 720"/>
              <a:gd name="T70" fmla="*/ 40 w 720"/>
              <a:gd name="T71" fmla="*/ 215 h 720"/>
              <a:gd name="T72" fmla="*/ 19 w 720"/>
              <a:gd name="T73" fmla="*/ 230 h 720"/>
              <a:gd name="T74" fmla="*/ 1 w 720"/>
              <a:gd name="T75" fmla="*/ 193 h 720"/>
              <a:gd name="T76" fmla="*/ 0 w 720"/>
              <a:gd name="T77" fmla="*/ 186 h 720"/>
              <a:gd name="T78" fmla="*/ 0 w 720"/>
              <a:gd name="T79" fmla="*/ 0 h 720"/>
              <a:gd name="T80" fmla="*/ 177 w 720"/>
              <a:gd name="T81" fmla="*/ 0 h 720"/>
              <a:gd name="T82" fmla="*/ 186 w 720"/>
              <a:gd name="T83" fmla="*/ 1 h 720"/>
              <a:gd name="T84" fmla="*/ 206 w 720"/>
              <a:gd name="T85" fmla="*/ 61 h 720"/>
              <a:gd name="T86" fmla="*/ 190 w 720"/>
              <a:gd name="T87" fmla="*/ 102 h 720"/>
              <a:gd name="T88" fmla="*/ 266 w 720"/>
              <a:gd name="T89" fmla="*/ 179 h 720"/>
              <a:gd name="T90" fmla="*/ 343 w 720"/>
              <a:gd name="T91" fmla="*/ 102 h 720"/>
              <a:gd name="T92" fmla="*/ 327 w 720"/>
              <a:gd name="T93" fmla="*/ 61 h 720"/>
              <a:gd name="T94" fmla="*/ 347 w 720"/>
              <a:gd name="T95" fmla="*/ 1 h 720"/>
              <a:gd name="T96" fmla="*/ 356 w 720"/>
              <a:gd name="T97" fmla="*/ 0 h 720"/>
              <a:gd name="T98" fmla="*/ 542 w 720"/>
              <a:gd name="T99" fmla="*/ 0 h 720"/>
              <a:gd name="T100" fmla="*/ 542 w 720"/>
              <a:gd name="T101" fmla="*/ 186 h 720"/>
              <a:gd name="T102" fmla="*/ 543 w 720"/>
              <a:gd name="T103" fmla="*/ 194 h 720"/>
              <a:gd name="T104" fmla="*/ 569 w 720"/>
              <a:gd name="T105" fmla="*/ 238 h 720"/>
              <a:gd name="T106" fmla="*/ 603 w 720"/>
              <a:gd name="T107" fmla="*/ 215 h 720"/>
              <a:gd name="T108" fmla="*/ 642 w 720"/>
              <a:gd name="T109" fmla="*/ 199 h 720"/>
              <a:gd name="T110" fmla="*/ 643 w 720"/>
              <a:gd name="T111" fmla="*/ 199 h 720"/>
              <a:gd name="T112" fmla="*/ 720 w 720"/>
              <a:gd name="T113" fmla="*/ 275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275"/>
                </a:moveTo>
                <a:cubicBezTo>
                  <a:pt x="720" y="318"/>
                  <a:pt x="686" y="352"/>
                  <a:pt x="643" y="352"/>
                </a:cubicBezTo>
                <a:cubicBezTo>
                  <a:pt x="643" y="352"/>
                  <a:pt x="643" y="352"/>
                  <a:pt x="643" y="352"/>
                </a:cubicBezTo>
                <a:cubicBezTo>
                  <a:pt x="639" y="352"/>
                  <a:pt x="621" y="351"/>
                  <a:pt x="603" y="336"/>
                </a:cubicBezTo>
                <a:cubicBezTo>
                  <a:pt x="592" y="327"/>
                  <a:pt x="580" y="313"/>
                  <a:pt x="569" y="313"/>
                </a:cubicBezTo>
                <a:cubicBezTo>
                  <a:pt x="559" y="313"/>
                  <a:pt x="550" y="323"/>
                  <a:pt x="543" y="356"/>
                </a:cubicBezTo>
                <a:cubicBezTo>
                  <a:pt x="542" y="359"/>
                  <a:pt x="542" y="362"/>
                  <a:pt x="542" y="365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356" y="542"/>
                  <a:pt x="356" y="542"/>
                  <a:pt x="356" y="542"/>
                </a:cubicBezTo>
                <a:cubicBezTo>
                  <a:pt x="352" y="542"/>
                  <a:pt x="349" y="543"/>
                  <a:pt x="345" y="543"/>
                </a:cubicBezTo>
                <a:cubicBezTo>
                  <a:pt x="315" y="550"/>
                  <a:pt x="300" y="559"/>
                  <a:pt x="296" y="572"/>
                </a:cubicBezTo>
                <a:cubicBezTo>
                  <a:pt x="292" y="586"/>
                  <a:pt x="304" y="599"/>
                  <a:pt x="314" y="610"/>
                </a:cubicBezTo>
                <a:cubicBezTo>
                  <a:pt x="316" y="613"/>
                  <a:pt x="318" y="615"/>
                  <a:pt x="320" y="617"/>
                </a:cubicBezTo>
                <a:cubicBezTo>
                  <a:pt x="335" y="634"/>
                  <a:pt x="335" y="651"/>
                  <a:pt x="335" y="652"/>
                </a:cubicBezTo>
                <a:cubicBezTo>
                  <a:pt x="335" y="690"/>
                  <a:pt x="304" y="720"/>
                  <a:pt x="266" y="720"/>
                </a:cubicBezTo>
                <a:cubicBezTo>
                  <a:pt x="229" y="720"/>
                  <a:pt x="198" y="690"/>
                  <a:pt x="198" y="652"/>
                </a:cubicBezTo>
                <a:cubicBezTo>
                  <a:pt x="198" y="652"/>
                  <a:pt x="198" y="652"/>
                  <a:pt x="198" y="652"/>
                </a:cubicBezTo>
                <a:cubicBezTo>
                  <a:pt x="198" y="651"/>
                  <a:pt x="197" y="634"/>
                  <a:pt x="212" y="617"/>
                </a:cubicBezTo>
                <a:cubicBezTo>
                  <a:pt x="214" y="615"/>
                  <a:pt x="216" y="613"/>
                  <a:pt x="219" y="610"/>
                </a:cubicBezTo>
                <a:cubicBezTo>
                  <a:pt x="229" y="599"/>
                  <a:pt x="241" y="586"/>
                  <a:pt x="237" y="572"/>
                </a:cubicBezTo>
                <a:cubicBezTo>
                  <a:pt x="233" y="559"/>
                  <a:pt x="217" y="550"/>
                  <a:pt x="187" y="543"/>
                </a:cubicBezTo>
                <a:cubicBezTo>
                  <a:pt x="184" y="543"/>
                  <a:pt x="180" y="542"/>
                  <a:pt x="177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3"/>
                  <a:pt x="0" y="360"/>
                  <a:pt x="1" y="358"/>
                </a:cubicBezTo>
                <a:cubicBezTo>
                  <a:pt x="8" y="324"/>
                  <a:pt x="17" y="321"/>
                  <a:pt x="19" y="321"/>
                </a:cubicBezTo>
                <a:cubicBezTo>
                  <a:pt x="24" y="321"/>
                  <a:pt x="33" y="329"/>
                  <a:pt x="40" y="335"/>
                </a:cubicBezTo>
                <a:cubicBezTo>
                  <a:pt x="42" y="338"/>
                  <a:pt x="45" y="340"/>
                  <a:pt x="47" y="342"/>
                </a:cubicBezTo>
                <a:cubicBezTo>
                  <a:pt x="67" y="359"/>
                  <a:pt x="87" y="360"/>
                  <a:pt x="92" y="360"/>
                </a:cubicBezTo>
                <a:cubicBezTo>
                  <a:pt x="93" y="360"/>
                  <a:pt x="93" y="360"/>
                  <a:pt x="93" y="360"/>
                </a:cubicBezTo>
                <a:cubicBezTo>
                  <a:pt x="140" y="360"/>
                  <a:pt x="178" y="322"/>
                  <a:pt x="178" y="275"/>
                </a:cubicBezTo>
                <a:cubicBezTo>
                  <a:pt x="178" y="229"/>
                  <a:pt x="140" y="190"/>
                  <a:pt x="93" y="190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87" y="190"/>
                  <a:pt x="67" y="192"/>
                  <a:pt x="47" y="209"/>
                </a:cubicBezTo>
                <a:cubicBezTo>
                  <a:pt x="45" y="211"/>
                  <a:pt x="42" y="213"/>
                  <a:pt x="40" y="215"/>
                </a:cubicBezTo>
                <a:cubicBezTo>
                  <a:pt x="33" y="222"/>
                  <a:pt x="24" y="230"/>
                  <a:pt x="19" y="230"/>
                </a:cubicBezTo>
                <a:cubicBezTo>
                  <a:pt x="17" y="230"/>
                  <a:pt x="8" y="227"/>
                  <a:pt x="1" y="193"/>
                </a:cubicBezTo>
                <a:cubicBezTo>
                  <a:pt x="0" y="190"/>
                  <a:pt x="0" y="188"/>
                  <a:pt x="0" y="186"/>
                </a:cubicBezTo>
                <a:cubicBezTo>
                  <a:pt x="0" y="0"/>
                  <a:pt x="0" y="0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0" y="0"/>
                  <a:pt x="183" y="1"/>
                  <a:pt x="186" y="1"/>
                </a:cubicBezTo>
                <a:cubicBezTo>
                  <a:pt x="257" y="18"/>
                  <a:pt x="223" y="42"/>
                  <a:pt x="206" y="61"/>
                </a:cubicBezTo>
                <a:cubicBezTo>
                  <a:pt x="189" y="82"/>
                  <a:pt x="190" y="102"/>
                  <a:pt x="190" y="102"/>
                </a:cubicBezTo>
                <a:cubicBezTo>
                  <a:pt x="190" y="144"/>
                  <a:pt x="224" y="179"/>
                  <a:pt x="266" y="179"/>
                </a:cubicBezTo>
                <a:cubicBezTo>
                  <a:pt x="309" y="179"/>
                  <a:pt x="343" y="144"/>
                  <a:pt x="343" y="102"/>
                </a:cubicBezTo>
                <a:cubicBezTo>
                  <a:pt x="343" y="102"/>
                  <a:pt x="344" y="82"/>
                  <a:pt x="327" y="61"/>
                </a:cubicBezTo>
                <a:cubicBezTo>
                  <a:pt x="310" y="42"/>
                  <a:pt x="276" y="18"/>
                  <a:pt x="347" y="1"/>
                </a:cubicBezTo>
                <a:cubicBezTo>
                  <a:pt x="350" y="1"/>
                  <a:pt x="353" y="0"/>
                  <a:pt x="35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42" y="186"/>
                  <a:pt x="542" y="186"/>
                  <a:pt x="542" y="186"/>
                </a:cubicBezTo>
                <a:cubicBezTo>
                  <a:pt x="542" y="189"/>
                  <a:pt x="542" y="192"/>
                  <a:pt x="543" y="194"/>
                </a:cubicBezTo>
                <a:cubicBezTo>
                  <a:pt x="550" y="228"/>
                  <a:pt x="559" y="238"/>
                  <a:pt x="569" y="238"/>
                </a:cubicBezTo>
                <a:cubicBezTo>
                  <a:pt x="580" y="238"/>
                  <a:pt x="592" y="224"/>
                  <a:pt x="603" y="215"/>
                </a:cubicBezTo>
                <a:cubicBezTo>
                  <a:pt x="620" y="200"/>
                  <a:pt x="638" y="199"/>
                  <a:pt x="642" y="199"/>
                </a:cubicBezTo>
                <a:cubicBezTo>
                  <a:pt x="643" y="199"/>
                  <a:pt x="643" y="199"/>
                  <a:pt x="643" y="199"/>
                </a:cubicBezTo>
                <a:cubicBezTo>
                  <a:pt x="686" y="199"/>
                  <a:pt x="720" y="233"/>
                  <a:pt x="720" y="275"/>
                </a:cubicBez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3" rIns="91428" bIns="45713" numCol="1" spcCol="0" rtlCol="0" fromWordArt="0" anchor="ctr" anchorCtr="0" forceAA="0" compatLnSpc="1">
            <a:noAutofit/>
          </a:bodyPr>
          <a:lstStyle/>
          <a:p>
            <a:pPr algn="ctr" rtl="0">
              <a:defRPr/>
            </a:pPr>
            <a:endParaRPr lang="ko-KR" altLang="en-US" sz="2400" b="1" kern="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146" name="Freeform 6"/>
          <p:cNvSpPr/>
          <p:nvPr/>
        </p:nvSpPr>
        <p:spPr bwMode="auto">
          <a:xfrm rot="18900000">
            <a:off x="8910348" y="2962071"/>
            <a:ext cx="1749189" cy="1746584"/>
          </a:xfrm>
          <a:custGeom>
            <a:avLst/>
            <a:gdLst>
              <a:gd name="T0" fmla="*/ 720 w 721"/>
              <a:gd name="T1" fmla="*/ 356 h 720"/>
              <a:gd name="T2" fmla="*/ 721 w 721"/>
              <a:gd name="T3" fmla="*/ 542 h 720"/>
              <a:gd name="T4" fmla="*/ 535 w 721"/>
              <a:gd name="T5" fmla="*/ 542 h 720"/>
              <a:gd name="T6" fmla="*/ 526 w 721"/>
              <a:gd name="T7" fmla="*/ 543 h 720"/>
              <a:gd name="T8" fmla="*/ 506 w 721"/>
              <a:gd name="T9" fmla="*/ 603 h 720"/>
              <a:gd name="T10" fmla="*/ 522 w 721"/>
              <a:gd name="T11" fmla="*/ 643 h 720"/>
              <a:gd name="T12" fmla="*/ 445 w 721"/>
              <a:gd name="T13" fmla="*/ 720 h 720"/>
              <a:gd name="T14" fmla="*/ 369 w 721"/>
              <a:gd name="T15" fmla="*/ 643 h 720"/>
              <a:gd name="T16" fmla="*/ 385 w 721"/>
              <a:gd name="T17" fmla="*/ 603 h 720"/>
              <a:gd name="T18" fmla="*/ 365 w 721"/>
              <a:gd name="T19" fmla="*/ 543 h 720"/>
              <a:gd name="T20" fmla="*/ 356 w 721"/>
              <a:gd name="T21" fmla="*/ 542 h 720"/>
              <a:gd name="T22" fmla="*/ 179 w 721"/>
              <a:gd name="T23" fmla="*/ 542 h 720"/>
              <a:gd name="T24" fmla="*/ 179 w 721"/>
              <a:gd name="T25" fmla="*/ 356 h 720"/>
              <a:gd name="T26" fmla="*/ 177 w 721"/>
              <a:gd name="T27" fmla="*/ 346 h 720"/>
              <a:gd name="T28" fmla="*/ 143 w 721"/>
              <a:gd name="T29" fmla="*/ 296 h 720"/>
              <a:gd name="T30" fmla="*/ 110 w 721"/>
              <a:gd name="T31" fmla="*/ 314 h 720"/>
              <a:gd name="T32" fmla="*/ 104 w 721"/>
              <a:gd name="T33" fmla="*/ 321 h 720"/>
              <a:gd name="T34" fmla="*/ 69 w 721"/>
              <a:gd name="T35" fmla="*/ 335 h 720"/>
              <a:gd name="T36" fmla="*/ 68 w 721"/>
              <a:gd name="T37" fmla="*/ 335 h 720"/>
              <a:gd name="T38" fmla="*/ 0 w 721"/>
              <a:gd name="T39" fmla="*/ 267 h 720"/>
              <a:gd name="T40" fmla="*/ 68 w 721"/>
              <a:gd name="T41" fmla="*/ 198 h 720"/>
              <a:gd name="T42" fmla="*/ 69 w 721"/>
              <a:gd name="T43" fmla="*/ 198 h 720"/>
              <a:gd name="T44" fmla="*/ 82 w 721"/>
              <a:gd name="T45" fmla="*/ 200 h 720"/>
              <a:gd name="T46" fmla="*/ 104 w 721"/>
              <a:gd name="T47" fmla="*/ 213 h 720"/>
              <a:gd name="T48" fmla="*/ 110 w 721"/>
              <a:gd name="T49" fmla="*/ 219 h 720"/>
              <a:gd name="T50" fmla="*/ 143 w 721"/>
              <a:gd name="T51" fmla="*/ 238 h 720"/>
              <a:gd name="T52" fmla="*/ 177 w 721"/>
              <a:gd name="T53" fmla="*/ 188 h 720"/>
              <a:gd name="T54" fmla="*/ 179 w 721"/>
              <a:gd name="T55" fmla="*/ 177 h 720"/>
              <a:gd name="T56" fmla="*/ 179 w 721"/>
              <a:gd name="T57" fmla="*/ 0 h 720"/>
              <a:gd name="T58" fmla="*/ 179 w 721"/>
              <a:gd name="T59" fmla="*/ 0 h 720"/>
              <a:gd name="T60" fmla="*/ 179 w 721"/>
              <a:gd name="T61" fmla="*/ 0 h 720"/>
              <a:gd name="T62" fmla="*/ 356 w 721"/>
              <a:gd name="T63" fmla="*/ 0 h 720"/>
              <a:gd name="T64" fmla="*/ 363 w 721"/>
              <a:gd name="T65" fmla="*/ 1 h 720"/>
              <a:gd name="T66" fmla="*/ 400 w 721"/>
              <a:gd name="T67" fmla="*/ 18 h 720"/>
              <a:gd name="T68" fmla="*/ 386 w 721"/>
              <a:gd name="T69" fmla="*/ 40 h 720"/>
              <a:gd name="T70" fmla="*/ 379 w 721"/>
              <a:gd name="T71" fmla="*/ 47 h 720"/>
              <a:gd name="T72" fmla="*/ 360 w 721"/>
              <a:gd name="T73" fmla="*/ 93 h 720"/>
              <a:gd name="T74" fmla="*/ 445 w 721"/>
              <a:gd name="T75" fmla="*/ 178 h 720"/>
              <a:gd name="T76" fmla="*/ 530 w 721"/>
              <a:gd name="T77" fmla="*/ 93 h 720"/>
              <a:gd name="T78" fmla="*/ 512 w 721"/>
              <a:gd name="T79" fmla="*/ 47 h 720"/>
              <a:gd name="T80" fmla="*/ 505 w 721"/>
              <a:gd name="T81" fmla="*/ 40 h 720"/>
              <a:gd name="T82" fmla="*/ 491 w 721"/>
              <a:gd name="T83" fmla="*/ 18 h 720"/>
              <a:gd name="T84" fmla="*/ 528 w 721"/>
              <a:gd name="T85" fmla="*/ 1 h 720"/>
              <a:gd name="T86" fmla="*/ 535 w 721"/>
              <a:gd name="T87" fmla="*/ 0 h 720"/>
              <a:gd name="T88" fmla="*/ 721 w 721"/>
              <a:gd name="T89" fmla="*/ 0 h 720"/>
              <a:gd name="T90" fmla="*/ 720 w 721"/>
              <a:gd name="T91" fmla="*/ 177 h 720"/>
              <a:gd name="T92" fmla="*/ 719 w 721"/>
              <a:gd name="T93" fmla="*/ 186 h 720"/>
              <a:gd name="T94" fmla="*/ 693 w 721"/>
              <a:gd name="T95" fmla="*/ 229 h 720"/>
              <a:gd name="T96" fmla="*/ 659 w 721"/>
              <a:gd name="T97" fmla="*/ 206 h 720"/>
              <a:gd name="T98" fmla="*/ 620 w 721"/>
              <a:gd name="T99" fmla="*/ 190 h 720"/>
              <a:gd name="T100" fmla="*/ 619 w 721"/>
              <a:gd name="T101" fmla="*/ 190 h 720"/>
              <a:gd name="T102" fmla="*/ 542 w 721"/>
              <a:gd name="T103" fmla="*/ 267 h 720"/>
              <a:gd name="T104" fmla="*/ 619 w 721"/>
              <a:gd name="T105" fmla="*/ 343 h 720"/>
              <a:gd name="T106" fmla="*/ 620 w 721"/>
              <a:gd name="T107" fmla="*/ 343 h 720"/>
              <a:gd name="T108" fmla="*/ 659 w 721"/>
              <a:gd name="T109" fmla="*/ 327 h 720"/>
              <a:gd name="T110" fmla="*/ 693 w 721"/>
              <a:gd name="T111" fmla="*/ 304 h 720"/>
              <a:gd name="T112" fmla="*/ 719 w 721"/>
              <a:gd name="T113" fmla="*/ 348 h 720"/>
              <a:gd name="T114" fmla="*/ 720 w 721"/>
              <a:gd name="T115" fmla="*/ 35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1" h="720">
                <a:moveTo>
                  <a:pt x="720" y="356"/>
                </a:moveTo>
                <a:cubicBezTo>
                  <a:pt x="721" y="542"/>
                  <a:pt x="721" y="542"/>
                  <a:pt x="721" y="542"/>
                </a:cubicBezTo>
                <a:cubicBezTo>
                  <a:pt x="535" y="542"/>
                  <a:pt x="535" y="542"/>
                  <a:pt x="535" y="542"/>
                </a:cubicBezTo>
                <a:cubicBezTo>
                  <a:pt x="532" y="542"/>
                  <a:pt x="529" y="542"/>
                  <a:pt x="526" y="543"/>
                </a:cubicBezTo>
                <a:cubicBezTo>
                  <a:pt x="455" y="559"/>
                  <a:pt x="489" y="583"/>
                  <a:pt x="506" y="603"/>
                </a:cubicBezTo>
                <a:cubicBezTo>
                  <a:pt x="523" y="623"/>
                  <a:pt x="522" y="643"/>
                  <a:pt x="522" y="643"/>
                </a:cubicBezTo>
                <a:cubicBezTo>
                  <a:pt x="522" y="686"/>
                  <a:pt x="488" y="720"/>
                  <a:pt x="445" y="720"/>
                </a:cubicBezTo>
                <a:cubicBezTo>
                  <a:pt x="403" y="720"/>
                  <a:pt x="369" y="686"/>
                  <a:pt x="369" y="643"/>
                </a:cubicBezTo>
                <a:cubicBezTo>
                  <a:pt x="369" y="643"/>
                  <a:pt x="368" y="623"/>
                  <a:pt x="385" y="603"/>
                </a:cubicBezTo>
                <a:cubicBezTo>
                  <a:pt x="402" y="583"/>
                  <a:pt x="436" y="559"/>
                  <a:pt x="365" y="543"/>
                </a:cubicBezTo>
                <a:cubicBezTo>
                  <a:pt x="362" y="542"/>
                  <a:pt x="359" y="542"/>
                  <a:pt x="356" y="542"/>
                </a:cubicBezTo>
                <a:cubicBezTo>
                  <a:pt x="179" y="542"/>
                  <a:pt x="179" y="542"/>
                  <a:pt x="179" y="542"/>
                </a:cubicBezTo>
                <a:cubicBezTo>
                  <a:pt x="179" y="356"/>
                  <a:pt x="179" y="356"/>
                  <a:pt x="179" y="356"/>
                </a:cubicBezTo>
                <a:cubicBezTo>
                  <a:pt x="179" y="353"/>
                  <a:pt x="178" y="349"/>
                  <a:pt x="177" y="346"/>
                </a:cubicBezTo>
                <a:cubicBezTo>
                  <a:pt x="172" y="322"/>
                  <a:pt x="163" y="296"/>
                  <a:pt x="143" y="296"/>
                </a:cubicBezTo>
                <a:cubicBezTo>
                  <a:pt x="131" y="296"/>
                  <a:pt x="120" y="305"/>
                  <a:pt x="110" y="314"/>
                </a:cubicBezTo>
                <a:cubicBezTo>
                  <a:pt x="108" y="317"/>
                  <a:pt x="106" y="319"/>
                  <a:pt x="104" y="321"/>
                </a:cubicBezTo>
                <a:cubicBezTo>
                  <a:pt x="88" y="334"/>
                  <a:pt x="72" y="335"/>
                  <a:pt x="69" y="335"/>
                </a:cubicBezTo>
                <a:cubicBezTo>
                  <a:pt x="68" y="335"/>
                  <a:pt x="68" y="335"/>
                  <a:pt x="68" y="335"/>
                </a:cubicBezTo>
                <a:cubicBezTo>
                  <a:pt x="31" y="335"/>
                  <a:pt x="0" y="304"/>
                  <a:pt x="0" y="267"/>
                </a:cubicBezTo>
                <a:cubicBezTo>
                  <a:pt x="0" y="229"/>
                  <a:pt x="31" y="198"/>
                  <a:pt x="68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71" y="198"/>
                  <a:pt x="75" y="199"/>
                  <a:pt x="82" y="200"/>
                </a:cubicBezTo>
                <a:cubicBezTo>
                  <a:pt x="88" y="202"/>
                  <a:pt x="96" y="206"/>
                  <a:pt x="104" y="213"/>
                </a:cubicBezTo>
                <a:cubicBezTo>
                  <a:pt x="106" y="215"/>
                  <a:pt x="108" y="217"/>
                  <a:pt x="110" y="219"/>
                </a:cubicBezTo>
                <a:cubicBezTo>
                  <a:pt x="120" y="228"/>
                  <a:pt x="131" y="238"/>
                  <a:pt x="143" y="238"/>
                </a:cubicBezTo>
                <a:cubicBezTo>
                  <a:pt x="163" y="238"/>
                  <a:pt x="172" y="211"/>
                  <a:pt x="177" y="188"/>
                </a:cubicBezTo>
                <a:cubicBezTo>
                  <a:pt x="178" y="184"/>
                  <a:pt x="179" y="181"/>
                  <a:pt x="179" y="177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8" y="0"/>
                  <a:pt x="360" y="0"/>
                  <a:pt x="363" y="1"/>
                </a:cubicBezTo>
                <a:cubicBezTo>
                  <a:pt x="394" y="8"/>
                  <a:pt x="399" y="16"/>
                  <a:pt x="400" y="18"/>
                </a:cubicBezTo>
                <a:cubicBezTo>
                  <a:pt x="401" y="23"/>
                  <a:pt x="392" y="33"/>
                  <a:pt x="386" y="40"/>
                </a:cubicBezTo>
                <a:cubicBezTo>
                  <a:pt x="383" y="42"/>
                  <a:pt x="381" y="45"/>
                  <a:pt x="379" y="47"/>
                </a:cubicBezTo>
                <a:cubicBezTo>
                  <a:pt x="360" y="69"/>
                  <a:pt x="360" y="90"/>
                  <a:pt x="360" y="93"/>
                </a:cubicBezTo>
                <a:cubicBezTo>
                  <a:pt x="360" y="140"/>
                  <a:pt x="399" y="178"/>
                  <a:pt x="445" y="178"/>
                </a:cubicBezTo>
                <a:cubicBezTo>
                  <a:pt x="492" y="178"/>
                  <a:pt x="530" y="140"/>
                  <a:pt x="530" y="93"/>
                </a:cubicBezTo>
                <a:cubicBezTo>
                  <a:pt x="530" y="90"/>
                  <a:pt x="531" y="68"/>
                  <a:pt x="512" y="47"/>
                </a:cubicBezTo>
                <a:cubicBezTo>
                  <a:pt x="510" y="45"/>
                  <a:pt x="508" y="42"/>
                  <a:pt x="505" y="40"/>
                </a:cubicBezTo>
                <a:cubicBezTo>
                  <a:pt x="499" y="33"/>
                  <a:pt x="490" y="23"/>
                  <a:pt x="491" y="18"/>
                </a:cubicBezTo>
                <a:cubicBezTo>
                  <a:pt x="492" y="16"/>
                  <a:pt x="497" y="8"/>
                  <a:pt x="528" y="1"/>
                </a:cubicBezTo>
                <a:cubicBezTo>
                  <a:pt x="530" y="0"/>
                  <a:pt x="533" y="0"/>
                  <a:pt x="535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20" y="177"/>
                  <a:pt x="720" y="177"/>
                  <a:pt x="720" y="177"/>
                </a:cubicBezTo>
                <a:cubicBezTo>
                  <a:pt x="720" y="180"/>
                  <a:pt x="720" y="183"/>
                  <a:pt x="719" y="186"/>
                </a:cubicBezTo>
                <a:cubicBezTo>
                  <a:pt x="712" y="219"/>
                  <a:pt x="703" y="229"/>
                  <a:pt x="693" y="229"/>
                </a:cubicBezTo>
                <a:cubicBezTo>
                  <a:pt x="682" y="229"/>
                  <a:pt x="670" y="215"/>
                  <a:pt x="659" y="206"/>
                </a:cubicBezTo>
                <a:cubicBezTo>
                  <a:pt x="642" y="191"/>
                  <a:pt x="624" y="190"/>
                  <a:pt x="620" y="190"/>
                </a:cubicBezTo>
                <a:cubicBezTo>
                  <a:pt x="619" y="190"/>
                  <a:pt x="619" y="190"/>
                  <a:pt x="619" y="190"/>
                </a:cubicBezTo>
                <a:cubicBezTo>
                  <a:pt x="576" y="190"/>
                  <a:pt x="542" y="224"/>
                  <a:pt x="542" y="267"/>
                </a:cubicBezTo>
                <a:cubicBezTo>
                  <a:pt x="542" y="309"/>
                  <a:pt x="576" y="343"/>
                  <a:pt x="619" y="343"/>
                </a:cubicBezTo>
                <a:cubicBezTo>
                  <a:pt x="619" y="343"/>
                  <a:pt x="619" y="343"/>
                  <a:pt x="620" y="343"/>
                </a:cubicBezTo>
                <a:cubicBezTo>
                  <a:pt x="623" y="343"/>
                  <a:pt x="641" y="342"/>
                  <a:pt x="659" y="327"/>
                </a:cubicBezTo>
                <a:cubicBezTo>
                  <a:pt x="670" y="318"/>
                  <a:pt x="682" y="304"/>
                  <a:pt x="693" y="304"/>
                </a:cubicBezTo>
                <a:cubicBezTo>
                  <a:pt x="703" y="304"/>
                  <a:pt x="712" y="314"/>
                  <a:pt x="719" y="348"/>
                </a:cubicBezTo>
                <a:cubicBezTo>
                  <a:pt x="720" y="350"/>
                  <a:pt x="720" y="353"/>
                  <a:pt x="720" y="356"/>
                </a:cubicBez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3" rIns="91428" bIns="45713" numCol="1" spcCol="0" rtlCol="0" fromWordArt="0" anchor="ctr" anchorCtr="0" forceAA="0" compatLnSpc="1">
            <a:noAutofit/>
          </a:bodyPr>
          <a:lstStyle/>
          <a:p>
            <a:pPr algn="ctr" rtl="0">
              <a:defRPr/>
            </a:pPr>
            <a:endParaRPr lang="ko-KR" altLang="en-US" sz="2400" b="1" kern="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147" name="Freeform 5"/>
          <p:cNvSpPr/>
          <p:nvPr/>
        </p:nvSpPr>
        <p:spPr bwMode="auto">
          <a:xfrm rot="18900000">
            <a:off x="7648630" y="3615907"/>
            <a:ext cx="1746079" cy="1746584"/>
          </a:xfrm>
          <a:custGeom>
            <a:avLst/>
            <a:gdLst>
              <a:gd name="T0" fmla="*/ 720 w 720"/>
              <a:gd name="T1" fmla="*/ 534 h 720"/>
              <a:gd name="T2" fmla="*/ 720 w 720"/>
              <a:gd name="T3" fmla="*/ 720 h 720"/>
              <a:gd name="T4" fmla="*/ 720 w 720"/>
              <a:gd name="T5" fmla="*/ 720 h 720"/>
              <a:gd name="T6" fmla="*/ 543 w 720"/>
              <a:gd name="T7" fmla="*/ 720 h 720"/>
              <a:gd name="T8" fmla="*/ 534 w 720"/>
              <a:gd name="T9" fmla="*/ 719 h 720"/>
              <a:gd name="T10" fmla="*/ 513 w 720"/>
              <a:gd name="T11" fmla="*/ 659 h 720"/>
              <a:gd name="T12" fmla="*/ 530 w 720"/>
              <a:gd name="T13" fmla="*/ 618 h 720"/>
              <a:gd name="T14" fmla="*/ 453 w 720"/>
              <a:gd name="T15" fmla="*/ 541 h 720"/>
              <a:gd name="T16" fmla="*/ 376 w 720"/>
              <a:gd name="T17" fmla="*/ 618 h 720"/>
              <a:gd name="T18" fmla="*/ 393 w 720"/>
              <a:gd name="T19" fmla="*/ 659 h 720"/>
              <a:gd name="T20" fmla="*/ 372 w 720"/>
              <a:gd name="T21" fmla="*/ 719 h 720"/>
              <a:gd name="T22" fmla="*/ 363 w 720"/>
              <a:gd name="T23" fmla="*/ 720 h 720"/>
              <a:gd name="T24" fmla="*/ 178 w 720"/>
              <a:gd name="T25" fmla="*/ 720 h 720"/>
              <a:gd name="T26" fmla="*/ 178 w 720"/>
              <a:gd name="T27" fmla="*/ 534 h 720"/>
              <a:gd name="T28" fmla="*/ 177 w 720"/>
              <a:gd name="T29" fmla="*/ 526 h 720"/>
              <a:gd name="T30" fmla="*/ 150 w 720"/>
              <a:gd name="T31" fmla="*/ 482 h 720"/>
              <a:gd name="T32" fmla="*/ 117 w 720"/>
              <a:gd name="T33" fmla="*/ 505 h 720"/>
              <a:gd name="T34" fmla="*/ 77 w 720"/>
              <a:gd name="T35" fmla="*/ 521 h 720"/>
              <a:gd name="T36" fmla="*/ 76 w 720"/>
              <a:gd name="T37" fmla="*/ 521 h 720"/>
              <a:gd name="T38" fmla="*/ 0 w 720"/>
              <a:gd name="T39" fmla="*/ 445 h 720"/>
              <a:gd name="T40" fmla="*/ 76 w 720"/>
              <a:gd name="T41" fmla="*/ 368 h 720"/>
              <a:gd name="T42" fmla="*/ 77 w 720"/>
              <a:gd name="T43" fmla="*/ 368 h 720"/>
              <a:gd name="T44" fmla="*/ 117 w 720"/>
              <a:gd name="T45" fmla="*/ 384 h 720"/>
              <a:gd name="T46" fmla="*/ 150 w 720"/>
              <a:gd name="T47" fmla="*/ 407 h 720"/>
              <a:gd name="T48" fmla="*/ 177 w 720"/>
              <a:gd name="T49" fmla="*/ 364 h 720"/>
              <a:gd name="T50" fmla="*/ 178 w 720"/>
              <a:gd name="T51" fmla="*/ 355 h 720"/>
              <a:gd name="T52" fmla="*/ 178 w 720"/>
              <a:gd name="T53" fmla="*/ 178 h 720"/>
              <a:gd name="T54" fmla="*/ 363 w 720"/>
              <a:gd name="T55" fmla="*/ 178 h 720"/>
              <a:gd name="T56" fmla="*/ 374 w 720"/>
              <a:gd name="T57" fmla="*/ 177 h 720"/>
              <a:gd name="T58" fmla="*/ 423 w 720"/>
              <a:gd name="T59" fmla="*/ 148 h 720"/>
              <a:gd name="T60" fmla="*/ 405 w 720"/>
              <a:gd name="T61" fmla="*/ 110 h 720"/>
              <a:gd name="T62" fmla="*/ 399 w 720"/>
              <a:gd name="T63" fmla="*/ 103 h 720"/>
              <a:gd name="T64" fmla="*/ 385 w 720"/>
              <a:gd name="T65" fmla="*/ 68 h 720"/>
              <a:gd name="T66" fmla="*/ 453 w 720"/>
              <a:gd name="T67" fmla="*/ 0 h 720"/>
              <a:gd name="T68" fmla="*/ 521 w 720"/>
              <a:gd name="T69" fmla="*/ 68 h 720"/>
              <a:gd name="T70" fmla="*/ 521 w 720"/>
              <a:gd name="T71" fmla="*/ 68 h 720"/>
              <a:gd name="T72" fmla="*/ 507 w 720"/>
              <a:gd name="T73" fmla="*/ 103 h 720"/>
              <a:gd name="T74" fmla="*/ 501 w 720"/>
              <a:gd name="T75" fmla="*/ 110 h 720"/>
              <a:gd name="T76" fmla="*/ 483 w 720"/>
              <a:gd name="T77" fmla="*/ 148 h 720"/>
              <a:gd name="T78" fmla="*/ 532 w 720"/>
              <a:gd name="T79" fmla="*/ 177 h 720"/>
              <a:gd name="T80" fmla="*/ 543 w 720"/>
              <a:gd name="T81" fmla="*/ 178 h 720"/>
              <a:gd name="T82" fmla="*/ 720 w 720"/>
              <a:gd name="T83" fmla="*/ 178 h 720"/>
              <a:gd name="T84" fmla="*/ 720 w 720"/>
              <a:gd name="T85" fmla="*/ 355 h 720"/>
              <a:gd name="T86" fmla="*/ 719 w 720"/>
              <a:gd name="T87" fmla="*/ 362 h 720"/>
              <a:gd name="T88" fmla="*/ 701 w 720"/>
              <a:gd name="T89" fmla="*/ 399 h 720"/>
              <a:gd name="T90" fmla="*/ 680 w 720"/>
              <a:gd name="T91" fmla="*/ 385 h 720"/>
              <a:gd name="T92" fmla="*/ 672 w 720"/>
              <a:gd name="T93" fmla="*/ 378 h 720"/>
              <a:gd name="T94" fmla="*/ 627 w 720"/>
              <a:gd name="T95" fmla="*/ 360 h 720"/>
              <a:gd name="T96" fmla="*/ 626 w 720"/>
              <a:gd name="T97" fmla="*/ 360 h 720"/>
              <a:gd name="T98" fmla="*/ 541 w 720"/>
              <a:gd name="T99" fmla="*/ 445 h 720"/>
              <a:gd name="T100" fmla="*/ 626 w 720"/>
              <a:gd name="T101" fmla="*/ 530 h 720"/>
              <a:gd name="T102" fmla="*/ 627 w 720"/>
              <a:gd name="T103" fmla="*/ 530 h 720"/>
              <a:gd name="T104" fmla="*/ 673 w 720"/>
              <a:gd name="T105" fmla="*/ 511 h 720"/>
              <a:gd name="T106" fmla="*/ 680 w 720"/>
              <a:gd name="T107" fmla="*/ 505 h 720"/>
              <a:gd name="T108" fmla="*/ 701 w 720"/>
              <a:gd name="T109" fmla="*/ 490 h 720"/>
              <a:gd name="T110" fmla="*/ 719 w 720"/>
              <a:gd name="T111" fmla="*/ 527 h 720"/>
              <a:gd name="T112" fmla="*/ 720 w 720"/>
              <a:gd name="T113" fmla="*/ 53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534"/>
                </a:moveTo>
                <a:cubicBezTo>
                  <a:pt x="720" y="720"/>
                  <a:pt x="720" y="720"/>
                  <a:pt x="720" y="720"/>
                </a:cubicBezTo>
                <a:cubicBezTo>
                  <a:pt x="720" y="720"/>
                  <a:pt x="720" y="720"/>
                  <a:pt x="720" y="720"/>
                </a:cubicBezTo>
                <a:cubicBezTo>
                  <a:pt x="543" y="720"/>
                  <a:pt x="543" y="720"/>
                  <a:pt x="543" y="720"/>
                </a:cubicBezTo>
                <a:cubicBezTo>
                  <a:pt x="540" y="720"/>
                  <a:pt x="537" y="719"/>
                  <a:pt x="534" y="719"/>
                </a:cubicBezTo>
                <a:cubicBezTo>
                  <a:pt x="463" y="702"/>
                  <a:pt x="496" y="678"/>
                  <a:pt x="513" y="659"/>
                </a:cubicBezTo>
                <a:cubicBezTo>
                  <a:pt x="531" y="639"/>
                  <a:pt x="530" y="618"/>
                  <a:pt x="530" y="618"/>
                </a:cubicBezTo>
                <a:cubicBezTo>
                  <a:pt x="530" y="576"/>
                  <a:pt x="495" y="541"/>
                  <a:pt x="453" y="541"/>
                </a:cubicBezTo>
                <a:cubicBezTo>
                  <a:pt x="411" y="541"/>
                  <a:pt x="376" y="576"/>
                  <a:pt x="376" y="618"/>
                </a:cubicBezTo>
                <a:cubicBezTo>
                  <a:pt x="376" y="618"/>
                  <a:pt x="375" y="639"/>
                  <a:pt x="393" y="659"/>
                </a:cubicBezTo>
                <a:cubicBezTo>
                  <a:pt x="410" y="678"/>
                  <a:pt x="444" y="702"/>
                  <a:pt x="372" y="719"/>
                </a:cubicBezTo>
                <a:cubicBezTo>
                  <a:pt x="369" y="719"/>
                  <a:pt x="366" y="720"/>
                  <a:pt x="363" y="720"/>
                </a:cubicBezTo>
                <a:cubicBezTo>
                  <a:pt x="178" y="720"/>
                  <a:pt x="178" y="720"/>
                  <a:pt x="178" y="720"/>
                </a:cubicBezTo>
                <a:cubicBezTo>
                  <a:pt x="178" y="534"/>
                  <a:pt x="178" y="534"/>
                  <a:pt x="178" y="534"/>
                </a:cubicBezTo>
                <a:cubicBezTo>
                  <a:pt x="178" y="531"/>
                  <a:pt x="178" y="528"/>
                  <a:pt x="177" y="526"/>
                </a:cubicBezTo>
                <a:cubicBezTo>
                  <a:pt x="169" y="492"/>
                  <a:pt x="160" y="482"/>
                  <a:pt x="150" y="482"/>
                </a:cubicBezTo>
                <a:cubicBezTo>
                  <a:pt x="139" y="482"/>
                  <a:pt x="127" y="496"/>
                  <a:pt x="117" y="505"/>
                </a:cubicBezTo>
                <a:cubicBezTo>
                  <a:pt x="99" y="520"/>
                  <a:pt x="81" y="521"/>
                  <a:pt x="77" y="521"/>
                </a:cubicBezTo>
                <a:cubicBezTo>
                  <a:pt x="77" y="521"/>
                  <a:pt x="76" y="521"/>
                  <a:pt x="76" y="521"/>
                </a:cubicBezTo>
                <a:cubicBezTo>
                  <a:pt x="34" y="521"/>
                  <a:pt x="0" y="487"/>
                  <a:pt x="0" y="445"/>
                </a:cubicBezTo>
                <a:cubicBezTo>
                  <a:pt x="0" y="402"/>
                  <a:pt x="34" y="368"/>
                  <a:pt x="76" y="368"/>
                </a:cubicBezTo>
                <a:cubicBezTo>
                  <a:pt x="76" y="368"/>
                  <a:pt x="76" y="368"/>
                  <a:pt x="77" y="368"/>
                </a:cubicBezTo>
                <a:cubicBezTo>
                  <a:pt x="81" y="368"/>
                  <a:pt x="99" y="369"/>
                  <a:pt x="117" y="384"/>
                </a:cubicBezTo>
                <a:cubicBezTo>
                  <a:pt x="127" y="393"/>
                  <a:pt x="139" y="407"/>
                  <a:pt x="150" y="407"/>
                </a:cubicBezTo>
                <a:cubicBezTo>
                  <a:pt x="160" y="407"/>
                  <a:pt x="169" y="397"/>
                  <a:pt x="177" y="364"/>
                </a:cubicBezTo>
                <a:cubicBezTo>
                  <a:pt x="178" y="361"/>
                  <a:pt x="178" y="358"/>
                  <a:pt x="178" y="355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7" y="178"/>
                  <a:pt x="371" y="177"/>
                  <a:pt x="374" y="177"/>
                </a:cubicBezTo>
                <a:cubicBezTo>
                  <a:pt x="404" y="170"/>
                  <a:pt x="419" y="161"/>
                  <a:pt x="423" y="148"/>
                </a:cubicBezTo>
                <a:cubicBezTo>
                  <a:pt x="428" y="134"/>
                  <a:pt x="416" y="121"/>
                  <a:pt x="405" y="110"/>
                </a:cubicBezTo>
                <a:cubicBezTo>
                  <a:pt x="403" y="107"/>
                  <a:pt x="401" y="105"/>
                  <a:pt x="399" y="103"/>
                </a:cubicBezTo>
                <a:cubicBezTo>
                  <a:pt x="384" y="86"/>
                  <a:pt x="385" y="69"/>
                  <a:pt x="385" y="68"/>
                </a:cubicBezTo>
                <a:cubicBezTo>
                  <a:pt x="385" y="30"/>
                  <a:pt x="415" y="0"/>
                  <a:pt x="453" y="0"/>
                </a:cubicBezTo>
                <a:cubicBezTo>
                  <a:pt x="491" y="0"/>
                  <a:pt x="521" y="30"/>
                  <a:pt x="521" y="68"/>
                </a:cubicBezTo>
                <a:cubicBezTo>
                  <a:pt x="521" y="68"/>
                  <a:pt x="521" y="68"/>
                  <a:pt x="521" y="68"/>
                </a:cubicBezTo>
                <a:cubicBezTo>
                  <a:pt x="521" y="69"/>
                  <a:pt x="522" y="86"/>
                  <a:pt x="507" y="103"/>
                </a:cubicBezTo>
                <a:cubicBezTo>
                  <a:pt x="505" y="105"/>
                  <a:pt x="503" y="107"/>
                  <a:pt x="501" y="110"/>
                </a:cubicBezTo>
                <a:cubicBezTo>
                  <a:pt x="490" y="121"/>
                  <a:pt x="479" y="134"/>
                  <a:pt x="483" y="148"/>
                </a:cubicBezTo>
                <a:cubicBezTo>
                  <a:pt x="487" y="161"/>
                  <a:pt x="502" y="170"/>
                  <a:pt x="532" y="177"/>
                </a:cubicBezTo>
                <a:cubicBezTo>
                  <a:pt x="536" y="177"/>
                  <a:pt x="539" y="178"/>
                  <a:pt x="543" y="178"/>
                </a:cubicBezTo>
                <a:cubicBezTo>
                  <a:pt x="720" y="178"/>
                  <a:pt x="720" y="178"/>
                  <a:pt x="720" y="178"/>
                </a:cubicBezTo>
                <a:cubicBezTo>
                  <a:pt x="720" y="355"/>
                  <a:pt x="720" y="355"/>
                  <a:pt x="720" y="355"/>
                </a:cubicBezTo>
                <a:cubicBezTo>
                  <a:pt x="720" y="357"/>
                  <a:pt x="720" y="360"/>
                  <a:pt x="719" y="362"/>
                </a:cubicBezTo>
                <a:cubicBezTo>
                  <a:pt x="711" y="396"/>
                  <a:pt x="703" y="399"/>
                  <a:pt x="701" y="399"/>
                </a:cubicBezTo>
                <a:cubicBezTo>
                  <a:pt x="695" y="399"/>
                  <a:pt x="687" y="391"/>
                  <a:pt x="680" y="385"/>
                </a:cubicBezTo>
                <a:cubicBezTo>
                  <a:pt x="677" y="382"/>
                  <a:pt x="675" y="380"/>
                  <a:pt x="672" y="378"/>
                </a:cubicBezTo>
                <a:cubicBezTo>
                  <a:pt x="653" y="361"/>
                  <a:pt x="633" y="360"/>
                  <a:pt x="627" y="360"/>
                </a:cubicBezTo>
                <a:cubicBezTo>
                  <a:pt x="626" y="360"/>
                  <a:pt x="626" y="360"/>
                  <a:pt x="626" y="360"/>
                </a:cubicBezTo>
                <a:cubicBezTo>
                  <a:pt x="580" y="360"/>
                  <a:pt x="541" y="398"/>
                  <a:pt x="541" y="445"/>
                </a:cubicBezTo>
                <a:cubicBezTo>
                  <a:pt x="541" y="491"/>
                  <a:pt x="580" y="530"/>
                  <a:pt x="626" y="530"/>
                </a:cubicBezTo>
                <a:cubicBezTo>
                  <a:pt x="627" y="530"/>
                  <a:pt x="627" y="530"/>
                  <a:pt x="627" y="530"/>
                </a:cubicBezTo>
                <a:cubicBezTo>
                  <a:pt x="633" y="530"/>
                  <a:pt x="653" y="528"/>
                  <a:pt x="673" y="511"/>
                </a:cubicBezTo>
                <a:cubicBezTo>
                  <a:pt x="675" y="509"/>
                  <a:pt x="677" y="507"/>
                  <a:pt x="680" y="505"/>
                </a:cubicBezTo>
                <a:cubicBezTo>
                  <a:pt x="687" y="498"/>
                  <a:pt x="695" y="490"/>
                  <a:pt x="701" y="490"/>
                </a:cubicBezTo>
                <a:cubicBezTo>
                  <a:pt x="703" y="490"/>
                  <a:pt x="711" y="493"/>
                  <a:pt x="719" y="527"/>
                </a:cubicBezTo>
                <a:cubicBezTo>
                  <a:pt x="720" y="530"/>
                  <a:pt x="720" y="532"/>
                  <a:pt x="720" y="534"/>
                </a:cubicBez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3" rIns="91428" bIns="45713" numCol="1" spcCol="0" rtlCol="0" fromWordArt="0" anchor="ctr" anchorCtr="0" forceAA="0" compatLnSpc="1">
            <a:noAutofit/>
          </a:bodyPr>
          <a:lstStyle/>
          <a:p>
            <a:pPr algn="ctr" rtl="0">
              <a:defRPr/>
            </a:pPr>
            <a:endParaRPr lang="ko-KR" altLang="en-US" sz="2400" b="1" kern="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148" name="Freeform 8"/>
          <p:cNvSpPr/>
          <p:nvPr/>
        </p:nvSpPr>
        <p:spPr bwMode="auto">
          <a:xfrm rot="18900000">
            <a:off x="6996085" y="2351164"/>
            <a:ext cx="1746079" cy="1746584"/>
          </a:xfrm>
          <a:custGeom>
            <a:avLst/>
            <a:gdLst>
              <a:gd name="T0" fmla="*/ 720 w 720"/>
              <a:gd name="T1" fmla="*/ 453 h 720"/>
              <a:gd name="T2" fmla="*/ 652 w 720"/>
              <a:gd name="T3" fmla="*/ 522 h 720"/>
              <a:gd name="T4" fmla="*/ 652 w 720"/>
              <a:gd name="T5" fmla="*/ 522 h 720"/>
              <a:gd name="T6" fmla="*/ 639 w 720"/>
              <a:gd name="T7" fmla="*/ 520 h 720"/>
              <a:gd name="T8" fmla="*/ 617 w 720"/>
              <a:gd name="T9" fmla="*/ 507 h 720"/>
              <a:gd name="T10" fmla="*/ 610 w 720"/>
              <a:gd name="T11" fmla="*/ 501 h 720"/>
              <a:gd name="T12" fmla="*/ 578 w 720"/>
              <a:gd name="T13" fmla="*/ 482 h 720"/>
              <a:gd name="T14" fmla="*/ 543 w 720"/>
              <a:gd name="T15" fmla="*/ 532 h 720"/>
              <a:gd name="T16" fmla="*/ 542 w 720"/>
              <a:gd name="T17" fmla="*/ 543 h 720"/>
              <a:gd name="T18" fmla="*/ 542 w 720"/>
              <a:gd name="T19" fmla="*/ 720 h 720"/>
              <a:gd name="T20" fmla="*/ 542 w 720"/>
              <a:gd name="T21" fmla="*/ 720 h 720"/>
              <a:gd name="T22" fmla="*/ 542 w 720"/>
              <a:gd name="T23" fmla="*/ 720 h 720"/>
              <a:gd name="T24" fmla="*/ 365 w 720"/>
              <a:gd name="T25" fmla="*/ 720 h 720"/>
              <a:gd name="T26" fmla="*/ 358 w 720"/>
              <a:gd name="T27" fmla="*/ 719 h 720"/>
              <a:gd name="T28" fmla="*/ 321 w 720"/>
              <a:gd name="T29" fmla="*/ 702 h 720"/>
              <a:gd name="T30" fmla="*/ 335 w 720"/>
              <a:gd name="T31" fmla="*/ 680 h 720"/>
              <a:gd name="T32" fmla="*/ 342 w 720"/>
              <a:gd name="T33" fmla="*/ 673 h 720"/>
              <a:gd name="T34" fmla="*/ 360 w 720"/>
              <a:gd name="T35" fmla="*/ 627 h 720"/>
              <a:gd name="T36" fmla="*/ 275 w 720"/>
              <a:gd name="T37" fmla="*/ 542 h 720"/>
              <a:gd name="T38" fmla="*/ 190 w 720"/>
              <a:gd name="T39" fmla="*/ 627 h 720"/>
              <a:gd name="T40" fmla="*/ 208 w 720"/>
              <a:gd name="T41" fmla="*/ 673 h 720"/>
              <a:gd name="T42" fmla="*/ 215 w 720"/>
              <a:gd name="T43" fmla="*/ 680 h 720"/>
              <a:gd name="T44" fmla="*/ 229 w 720"/>
              <a:gd name="T45" fmla="*/ 702 h 720"/>
              <a:gd name="T46" fmla="*/ 192 w 720"/>
              <a:gd name="T47" fmla="*/ 719 h 720"/>
              <a:gd name="T48" fmla="*/ 185 w 720"/>
              <a:gd name="T49" fmla="*/ 720 h 720"/>
              <a:gd name="T50" fmla="*/ 0 w 720"/>
              <a:gd name="T51" fmla="*/ 720 h 720"/>
              <a:gd name="T52" fmla="*/ 0 w 720"/>
              <a:gd name="T53" fmla="*/ 543 h 720"/>
              <a:gd name="T54" fmla="*/ 1 w 720"/>
              <a:gd name="T55" fmla="*/ 534 h 720"/>
              <a:gd name="T56" fmla="*/ 28 w 720"/>
              <a:gd name="T57" fmla="*/ 491 h 720"/>
              <a:gd name="T58" fmla="*/ 61 w 720"/>
              <a:gd name="T59" fmla="*/ 514 h 720"/>
              <a:gd name="T60" fmla="*/ 101 w 720"/>
              <a:gd name="T61" fmla="*/ 530 h 720"/>
              <a:gd name="T62" fmla="*/ 102 w 720"/>
              <a:gd name="T63" fmla="*/ 530 h 720"/>
              <a:gd name="T64" fmla="*/ 178 w 720"/>
              <a:gd name="T65" fmla="*/ 453 h 720"/>
              <a:gd name="T66" fmla="*/ 102 w 720"/>
              <a:gd name="T67" fmla="*/ 377 h 720"/>
              <a:gd name="T68" fmla="*/ 101 w 720"/>
              <a:gd name="T69" fmla="*/ 377 h 720"/>
              <a:gd name="T70" fmla="*/ 61 w 720"/>
              <a:gd name="T71" fmla="*/ 393 h 720"/>
              <a:gd name="T72" fmla="*/ 28 w 720"/>
              <a:gd name="T73" fmla="*/ 416 h 720"/>
              <a:gd name="T74" fmla="*/ 1 w 720"/>
              <a:gd name="T75" fmla="*/ 373 h 720"/>
              <a:gd name="T76" fmla="*/ 0 w 720"/>
              <a:gd name="T77" fmla="*/ 364 h 720"/>
              <a:gd name="T78" fmla="*/ 0 w 720"/>
              <a:gd name="T79" fmla="*/ 178 h 720"/>
              <a:gd name="T80" fmla="*/ 185 w 720"/>
              <a:gd name="T81" fmla="*/ 178 h 720"/>
              <a:gd name="T82" fmla="*/ 194 w 720"/>
              <a:gd name="T83" fmla="*/ 177 h 720"/>
              <a:gd name="T84" fmla="*/ 215 w 720"/>
              <a:gd name="T85" fmla="*/ 117 h 720"/>
              <a:gd name="T86" fmla="*/ 198 w 720"/>
              <a:gd name="T87" fmla="*/ 77 h 720"/>
              <a:gd name="T88" fmla="*/ 275 w 720"/>
              <a:gd name="T89" fmla="*/ 0 h 720"/>
              <a:gd name="T90" fmla="*/ 352 w 720"/>
              <a:gd name="T91" fmla="*/ 77 h 720"/>
              <a:gd name="T92" fmla="*/ 335 w 720"/>
              <a:gd name="T93" fmla="*/ 117 h 720"/>
              <a:gd name="T94" fmla="*/ 356 w 720"/>
              <a:gd name="T95" fmla="*/ 177 h 720"/>
              <a:gd name="T96" fmla="*/ 365 w 720"/>
              <a:gd name="T97" fmla="*/ 178 h 720"/>
              <a:gd name="T98" fmla="*/ 542 w 720"/>
              <a:gd name="T99" fmla="*/ 178 h 720"/>
              <a:gd name="T100" fmla="*/ 542 w 720"/>
              <a:gd name="T101" fmla="*/ 364 h 720"/>
              <a:gd name="T102" fmla="*/ 543 w 720"/>
              <a:gd name="T103" fmla="*/ 374 h 720"/>
              <a:gd name="T104" fmla="*/ 578 w 720"/>
              <a:gd name="T105" fmla="*/ 424 h 720"/>
              <a:gd name="T106" fmla="*/ 610 w 720"/>
              <a:gd name="T107" fmla="*/ 406 h 720"/>
              <a:gd name="T108" fmla="*/ 617 w 720"/>
              <a:gd name="T109" fmla="*/ 399 h 720"/>
              <a:gd name="T110" fmla="*/ 651 w 720"/>
              <a:gd name="T111" fmla="*/ 385 h 720"/>
              <a:gd name="T112" fmla="*/ 652 w 720"/>
              <a:gd name="T113" fmla="*/ 385 h 720"/>
              <a:gd name="T114" fmla="*/ 720 w 720"/>
              <a:gd name="T115" fmla="*/ 45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0" h="720">
                <a:moveTo>
                  <a:pt x="720" y="453"/>
                </a:moveTo>
                <a:cubicBezTo>
                  <a:pt x="720" y="491"/>
                  <a:pt x="690" y="522"/>
                  <a:pt x="652" y="522"/>
                </a:cubicBezTo>
                <a:cubicBezTo>
                  <a:pt x="652" y="522"/>
                  <a:pt x="652" y="522"/>
                  <a:pt x="652" y="522"/>
                </a:cubicBezTo>
                <a:cubicBezTo>
                  <a:pt x="650" y="522"/>
                  <a:pt x="645" y="522"/>
                  <a:pt x="639" y="520"/>
                </a:cubicBezTo>
                <a:cubicBezTo>
                  <a:pt x="633" y="518"/>
                  <a:pt x="625" y="514"/>
                  <a:pt x="617" y="507"/>
                </a:cubicBezTo>
                <a:cubicBezTo>
                  <a:pt x="615" y="505"/>
                  <a:pt x="612" y="503"/>
                  <a:pt x="610" y="501"/>
                </a:cubicBezTo>
                <a:cubicBezTo>
                  <a:pt x="600" y="492"/>
                  <a:pt x="590" y="482"/>
                  <a:pt x="578" y="482"/>
                </a:cubicBezTo>
                <a:cubicBezTo>
                  <a:pt x="557" y="482"/>
                  <a:pt x="549" y="509"/>
                  <a:pt x="543" y="532"/>
                </a:cubicBezTo>
                <a:cubicBezTo>
                  <a:pt x="542" y="536"/>
                  <a:pt x="542" y="539"/>
                  <a:pt x="542" y="543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365" y="720"/>
                  <a:pt x="365" y="720"/>
                  <a:pt x="365" y="720"/>
                </a:cubicBezTo>
                <a:cubicBezTo>
                  <a:pt x="362" y="720"/>
                  <a:pt x="360" y="720"/>
                  <a:pt x="358" y="719"/>
                </a:cubicBezTo>
                <a:cubicBezTo>
                  <a:pt x="326" y="712"/>
                  <a:pt x="322" y="704"/>
                  <a:pt x="321" y="702"/>
                </a:cubicBezTo>
                <a:cubicBezTo>
                  <a:pt x="319" y="697"/>
                  <a:pt x="328" y="687"/>
                  <a:pt x="335" y="680"/>
                </a:cubicBezTo>
                <a:cubicBezTo>
                  <a:pt x="337" y="678"/>
                  <a:pt x="340" y="675"/>
                  <a:pt x="342" y="673"/>
                </a:cubicBezTo>
                <a:cubicBezTo>
                  <a:pt x="360" y="652"/>
                  <a:pt x="360" y="630"/>
                  <a:pt x="360" y="627"/>
                </a:cubicBezTo>
                <a:cubicBezTo>
                  <a:pt x="360" y="580"/>
                  <a:pt x="322" y="542"/>
                  <a:pt x="275" y="542"/>
                </a:cubicBezTo>
                <a:cubicBezTo>
                  <a:pt x="228" y="542"/>
                  <a:pt x="190" y="580"/>
                  <a:pt x="190" y="627"/>
                </a:cubicBezTo>
                <a:cubicBezTo>
                  <a:pt x="190" y="630"/>
                  <a:pt x="190" y="652"/>
                  <a:pt x="208" y="673"/>
                </a:cubicBezTo>
                <a:cubicBezTo>
                  <a:pt x="210" y="675"/>
                  <a:pt x="213" y="678"/>
                  <a:pt x="215" y="680"/>
                </a:cubicBezTo>
                <a:cubicBezTo>
                  <a:pt x="222" y="687"/>
                  <a:pt x="231" y="697"/>
                  <a:pt x="229" y="702"/>
                </a:cubicBezTo>
                <a:cubicBezTo>
                  <a:pt x="229" y="704"/>
                  <a:pt x="224" y="712"/>
                  <a:pt x="192" y="719"/>
                </a:cubicBezTo>
                <a:cubicBezTo>
                  <a:pt x="190" y="720"/>
                  <a:pt x="188" y="720"/>
                  <a:pt x="185" y="720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540"/>
                  <a:pt x="0" y="537"/>
                  <a:pt x="1" y="534"/>
                </a:cubicBezTo>
                <a:cubicBezTo>
                  <a:pt x="9" y="501"/>
                  <a:pt x="18" y="491"/>
                  <a:pt x="28" y="491"/>
                </a:cubicBezTo>
                <a:cubicBezTo>
                  <a:pt x="39" y="491"/>
                  <a:pt x="51" y="505"/>
                  <a:pt x="61" y="514"/>
                </a:cubicBezTo>
                <a:cubicBezTo>
                  <a:pt x="79" y="529"/>
                  <a:pt x="97" y="530"/>
                  <a:pt x="101" y="530"/>
                </a:cubicBezTo>
                <a:cubicBezTo>
                  <a:pt x="101" y="530"/>
                  <a:pt x="102" y="530"/>
                  <a:pt x="102" y="530"/>
                </a:cubicBezTo>
                <a:cubicBezTo>
                  <a:pt x="144" y="530"/>
                  <a:pt x="178" y="496"/>
                  <a:pt x="178" y="453"/>
                </a:cubicBezTo>
                <a:cubicBezTo>
                  <a:pt x="178" y="411"/>
                  <a:pt x="144" y="377"/>
                  <a:pt x="102" y="377"/>
                </a:cubicBezTo>
                <a:cubicBezTo>
                  <a:pt x="102" y="377"/>
                  <a:pt x="101" y="377"/>
                  <a:pt x="101" y="377"/>
                </a:cubicBezTo>
                <a:cubicBezTo>
                  <a:pt x="97" y="377"/>
                  <a:pt x="79" y="378"/>
                  <a:pt x="61" y="393"/>
                </a:cubicBezTo>
                <a:cubicBezTo>
                  <a:pt x="51" y="402"/>
                  <a:pt x="39" y="416"/>
                  <a:pt x="28" y="416"/>
                </a:cubicBezTo>
                <a:cubicBezTo>
                  <a:pt x="18" y="416"/>
                  <a:pt x="9" y="406"/>
                  <a:pt x="1" y="373"/>
                </a:cubicBezTo>
                <a:cubicBezTo>
                  <a:pt x="0" y="370"/>
                  <a:pt x="0" y="367"/>
                  <a:pt x="0" y="364"/>
                </a:cubicBezTo>
                <a:cubicBezTo>
                  <a:pt x="0" y="178"/>
                  <a:pt x="0" y="178"/>
                  <a:pt x="0" y="178"/>
                </a:cubicBezTo>
                <a:cubicBezTo>
                  <a:pt x="185" y="178"/>
                  <a:pt x="185" y="178"/>
                  <a:pt x="185" y="178"/>
                </a:cubicBezTo>
                <a:cubicBezTo>
                  <a:pt x="188" y="178"/>
                  <a:pt x="191" y="178"/>
                  <a:pt x="194" y="177"/>
                </a:cubicBezTo>
                <a:cubicBezTo>
                  <a:pt x="266" y="161"/>
                  <a:pt x="232" y="137"/>
                  <a:pt x="215" y="117"/>
                </a:cubicBezTo>
                <a:cubicBezTo>
                  <a:pt x="197" y="97"/>
                  <a:pt x="198" y="77"/>
                  <a:pt x="198" y="77"/>
                </a:cubicBezTo>
                <a:cubicBezTo>
                  <a:pt x="198" y="34"/>
                  <a:pt x="233" y="0"/>
                  <a:pt x="275" y="0"/>
                </a:cubicBezTo>
                <a:cubicBezTo>
                  <a:pt x="317" y="0"/>
                  <a:pt x="352" y="34"/>
                  <a:pt x="352" y="77"/>
                </a:cubicBezTo>
                <a:cubicBezTo>
                  <a:pt x="352" y="77"/>
                  <a:pt x="353" y="97"/>
                  <a:pt x="335" y="117"/>
                </a:cubicBezTo>
                <a:cubicBezTo>
                  <a:pt x="318" y="137"/>
                  <a:pt x="285" y="161"/>
                  <a:pt x="356" y="177"/>
                </a:cubicBezTo>
                <a:cubicBezTo>
                  <a:pt x="359" y="178"/>
                  <a:pt x="362" y="178"/>
                  <a:pt x="365" y="178"/>
                </a:cubicBezTo>
                <a:cubicBezTo>
                  <a:pt x="542" y="178"/>
                  <a:pt x="542" y="178"/>
                  <a:pt x="542" y="178"/>
                </a:cubicBezTo>
                <a:cubicBezTo>
                  <a:pt x="542" y="364"/>
                  <a:pt x="542" y="364"/>
                  <a:pt x="542" y="364"/>
                </a:cubicBezTo>
                <a:cubicBezTo>
                  <a:pt x="542" y="367"/>
                  <a:pt x="542" y="371"/>
                  <a:pt x="543" y="374"/>
                </a:cubicBezTo>
                <a:cubicBezTo>
                  <a:pt x="549" y="398"/>
                  <a:pt x="557" y="424"/>
                  <a:pt x="578" y="424"/>
                </a:cubicBezTo>
                <a:cubicBezTo>
                  <a:pt x="590" y="424"/>
                  <a:pt x="600" y="415"/>
                  <a:pt x="610" y="406"/>
                </a:cubicBezTo>
                <a:cubicBezTo>
                  <a:pt x="612" y="403"/>
                  <a:pt x="615" y="401"/>
                  <a:pt x="617" y="399"/>
                </a:cubicBezTo>
                <a:cubicBezTo>
                  <a:pt x="633" y="386"/>
                  <a:pt x="648" y="385"/>
                  <a:pt x="651" y="385"/>
                </a:cubicBezTo>
                <a:cubicBezTo>
                  <a:pt x="652" y="385"/>
                  <a:pt x="652" y="385"/>
                  <a:pt x="652" y="385"/>
                </a:cubicBezTo>
                <a:cubicBezTo>
                  <a:pt x="690" y="385"/>
                  <a:pt x="720" y="416"/>
                  <a:pt x="720" y="453"/>
                </a:cubicBez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28" tIns="45713" rIns="91428" bIns="45713" numCol="1" spcCol="0" rtlCol="0" fromWordArt="0" anchor="ctr" anchorCtr="0" forceAA="0" compatLnSpc="1">
            <a:noAutofit/>
          </a:bodyPr>
          <a:lstStyle/>
          <a:p>
            <a:pPr algn="ctr" rtl="0">
              <a:defRPr/>
            </a:pPr>
            <a:endParaRPr lang="ko-KR" altLang="en-US" sz="2400" b="1" kern="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cxnSp>
        <p:nvCxnSpPr>
          <p:cNvPr id="149" name="직선 연결선 250"/>
          <p:cNvCxnSpPr/>
          <p:nvPr/>
        </p:nvCxnSpPr>
        <p:spPr>
          <a:xfrm>
            <a:off x="6684128" y="2819400"/>
            <a:ext cx="326272" cy="0"/>
          </a:xfrm>
          <a:prstGeom prst="line">
            <a:avLst/>
          </a:prstGeom>
          <a:noFill/>
          <a:ln w="6350" cap="flat" cmpd="sng" algn="ctr">
            <a:solidFill>
              <a:srgbClr val="414455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50" name="직선 연결선 250"/>
          <p:cNvCxnSpPr/>
          <p:nvPr/>
        </p:nvCxnSpPr>
        <p:spPr>
          <a:xfrm>
            <a:off x="7518400" y="5159128"/>
            <a:ext cx="609600" cy="0"/>
          </a:xfrm>
          <a:prstGeom prst="line">
            <a:avLst/>
          </a:prstGeom>
          <a:noFill/>
          <a:ln w="6350" cap="flat" cmpd="sng" algn="ctr">
            <a:solidFill>
              <a:srgbClr val="414455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51" name="직선 연결선 250"/>
          <p:cNvCxnSpPr/>
          <p:nvPr/>
        </p:nvCxnSpPr>
        <p:spPr>
          <a:xfrm flipH="1">
            <a:off x="9707252" y="1922193"/>
            <a:ext cx="609600" cy="0"/>
          </a:xfrm>
          <a:prstGeom prst="line">
            <a:avLst/>
          </a:prstGeom>
          <a:noFill/>
          <a:ln w="6350" cap="flat" cmpd="sng" algn="ctr">
            <a:solidFill>
              <a:srgbClr val="414455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153" name="Straight Connector 59"/>
          <p:cNvCxnSpPr/>
          <p:nvPr/>
        </p:nvCxnSpPr>
        <p:spPr>
          <a:xfrm flipV="1">
            <a:off x="5181600" y="1610301"/>
            <a:ext cx="0" cy="4482379"/>
          </a:xfrm>
          <a:prstGeom prst="line">
            <a:avLst/>
          </a:prstGeom>
          <a:noFill/>
          <a:ln w="3175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sp>
        <p:nvSpPr>
          <p:cNvPr id="154" name="矩形 10"/>
          <p:cNvSpPr>
            <a:spLocks noChangeArrowheads="1"/>
          </p:cNvSpPr>
          <p:nvPr/>
        </p:nvSpPr>
        <p:spPr bwMode="auto">
          <a:xfrm>
            <a:off x="5539106" y="2222500"/>
            <a:ext cx="2105039" cy="379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8" tIns="45713" rIns="91428" bIns="45713">
            <a:spAutoFit/>
          </a:bodyPr>
          <a:lstStyle/>
          <a:p>
            <a:pPr rtl="0"/>
            <a:r>
              <a:rPr lang="zh-CN" altLang="en-US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运行投入人日</a:t>
            </a:r>
            <a:r>
              <a:rPr lang="en-US" altLang="zh-CN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(1h)</a:t>
            </a:r>
            <a:endParaRPr lang="zh-CN" altLang="en-US" sz="1865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5" name="矩形 10"/>
          <p:cNvSpPr>
            <a:spLocks noChangeArrowheads="1"/>
          </p:cNvSpPr>
          <p:nvPr/>
        </p:nvSpPr>
        <p:spPr bwMode="auto">
          <a:xfrm>
            <a:off x="10363201" y="1600200"/>
            <a:ext cx="1606550" cy="37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8" tIns="45713" rIns="91428" bIns="45713">
            <a:spAutoFit/>
          </a:bodyPr>
          <a:lstStyle/>
          <a:p>
            <a:pPr rtl="0"/>
            <a:r>
              <a:rPr lang="zh-CN" altLang="en-US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报告快速对比</a:t>
            </a:r>
          </a:p>
        </p:txBody>
      </p:sp>
      <p:sp>
        <p:nvSpPr>
          <p:cNvPr id="156" name="矩形 10"/>
          <p:cNvSpPr>
            <a:spLocks noChangeArrowheads="1"/>
          </p:cNvSpPr>
          <p:nvPr/>
        </p:nvSpPr>
        <p:spPr bwMode="auto">
          <a:xfrm>
            <a:off x="5558573" y="5113131"/>
            <a:ext cx="1844040" cy="377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8" tIns="45713" rIns="91428" bIns="45713">
            <a:spAutoFit/>
          </a:bodyPr>
          <a:lstStyle/>
          <a:p>
            <a:pPr rtl="0"/>
            <a:r>
              <a:rPr lang="zh-CN" altLang="en-US" sz="1865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数据分析更准确</a:t>
            </a:r>
          </a:p>
        </p:txBody>
      </p:sp>
      <p:grpSp>
        <p:nvGrpSpPr>
          <p:cNvPr id="158" name="Group 22"/>
          <p:cNvGrpSpPr/>
          <p:nvPr/>
        </p:nvGrpSpPr>
        <p:grpSpPr>
          <a:xfrm>
            <a:off x="683846" y="1853953"/>
            <a:ext cx="4717612" cy="720517"/>
            <a:chOff x="138498" y="3198310"/>
            <a:chExt cx="3504335" cy="540364"/>
          </a:xfrm>
        </p:grpSpPr>
        <p:sp>
          <p:nvSpPr>
            <p:cNvPr id="159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0">
                <a:defRPr/>
              </a:pPr>
              <a:r>
                <a:rPr lang="en-US" altLang="zh-CN" sz="2135" b="1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160" name="文本框 11"/>
            <p:cNvSpPr txBox="1"/>
            <p:nvPr/>
          </p:nvSpPr>
          <p:spPr>
            <a:xfrm>
              <a:off x="477435" y="3198310"/>
              <a:ext cx="1645688" cy="49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ea typeface="微软雅黑" panose="020B0503020204020204" charset="-122"/>
                  <a:sym typeface="Arial" panose="020B0604020202020204" pitchFamily="34" charset="0"/>
                </a:rPr>
                <a:t>采用</a:t>
              </a:r>
              <a:r>
                <a:rPr lang="en-US" altLang="zh-CN" sz="1800" b="1" dirty="0" err="1">
                  <a:solidFill>
                    <a:schemeClr val="bg1"/>
                  </a:solidFill>
                  <a:ea typeface="微软雅黑" panose="020B0503020204020204" charset="-122"/>
                  <a:sym typeface="Arial" panose="020B0604020202020204" pitchFamily="34" charset="0"/>
                </a:rPr>
                <a:t>GTest</a:t>
              </a:r>
              <a:r>
                <a:rPr lang="zh-CN" altLang="en-US" sz="1800" b="1" dirty="0">
                  <a:solidFill>
                    <a:schemeClr val="bg1"/>
                  </a:solidFill>
                  <a:ea typeface="微软雅黑" panose="020B0503020204020204" charset="-122"/>
                  <a:sym typeface="Arial" panose="020B0604020202020204" pitchFamily="34" charset="0"/>
                </a:rPr>
                <a:t>测试框架</a:t>
              </a:r>
            </a:p>
            <a:p>
              <a:pPr rtl="0">
                <a:defRPr/>
              </a:pPr>
              <a:endParaRPr lang="en-US" altLang="zh-CN" sz="1865" b="1" u="sng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矩形 9"/>
            <p:cNvSpPr/>
            <p:nvPr/>
          </p:nvSpPr>
          <p:spPr>
            <a:xfrm>
              <a:off x="450980" y="3507083"/>
              <a:ext cx="3191853" cy="231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>
                <a:lnSpc>
                  <a:spcPct val="114000"/>
                </a:lnSpc>
                <a:defRPr/>
              </a:pPr>
              <a:r>
                <a:rPr lang="zh-CN" altLang="en-US" sz="1335" b="1" kern="0" dirty="0">
                  <a:solidFill>
                    <a:srgbClr val="00B050"/>
                  </a:solidFill>
                  <a:latin typeface="微软雅黑" panose="020B0503020204020204" charset="-122"/>
                  <a:ea typeface="微软雅黑" panose="020B0503020204020204" charset="-122"/>
                </a:rPr>
                <a:t>替换原有堆积没有结构测试代码</a:t>
              </a:r>
              <a:endParaRPr lang="en-US" altLang="zh-CN" sz="1335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2" name="Group 26"/>
          <p:cNvGrpSpPr/>
          <p:nvPr/>
        </p:nvGrpSpPr>
        <p:grpSpPr>
          <a:xfrm>
            <a:off x="683846" y="3247337"/>
            <a:ext cx="4552433" cy="656334"/>
            <a:chOff x="138498" y="3170557"/>
            <a:chExt cx="3414325" cy="492250"/>
          </a:xfrm>
        </p:grpSpPr>
        <p:sp>
          <p:nvSpPr>
            <p:cNvPr id="163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0">
                <a:defRPr/>
              </a:pPr>
              <a:r>
                <a:rPr lang="en-US" altLang="zh-CN" sz="2135" b="1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164" name="文本框 11"/>
            <p:cNvSpPr txBox="1"/>
            <p:nvPr/>
          </p:nvSpPr>
          <p:spPr>
            <a:xfrm>
              <a:off x="459438" y="3170557"/>
              <a:ext cx="2544143" cy="492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ea typeface="微软雅黑" panose="020B0503020204020204" charset="-122"/>
                  <a:sym typeface="Arial" panose="020B0604020202020204" pitchFamily="34" charset="0"/>
                </a:rPr>
                <a:t>全场景接口覆盖</a:t>
              </a:r>
            </a:p>
            <a:p>
              <a:pPr rtl="0">
                <a:defRPr/>
              </a:pPr>
              <a:endParaRPr lang="zh-CN" altLang="en-US" sz="1865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矩形 9"/>
            <p:cNvSpPr/>
            <p:nvPr/>
          </p:nvSpPr>
          <p:spPr>
            <a:xfrm>
              <a:off x="484797" y="3271159"/>
              <a:ext cx="3068026" cy="24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>
                <a:lnSpc>
                  <a:spcPct val="114000"/>
                </a:lnSpc>
                <a:defRPr/>
              </a:pPr>
              <a:endParaRPr lang="zh-CN" altLang="en-US" sz="1335" kern="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6" name="矩形 9"/>
          <p:cNvSpPr/>
          <p:nvPr/>
        </p:nvSpPr>
        <p:spPr>
          <a:xfrm>
            <a:off x="1108236" y="3632472"/>
            <a:ext cx="3886127" cy="308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14000"/>
              </a:lnSpc>
              <a:defRPr/>
            </a:pPr>
            <a:r>
              <a:rPr lang="zh-CN" altLang="en-US" sz="1335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测试覆盖率</a:t>
            </a:r>
            <a:r>
              <a:rPr lang="en-US" altLang="zh-CN" sz="1335" b="1" kern="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95%</a:t>
            </a:r>
          </a:p>
        </p:txBody>
      </p:sp>
      <p:grpSp>
        <p:nvGrpSpPr>
          <p:cNvPr id="167" name="Group 26"/>
          <p:cNvGrpSpPr/>
          <p:nvPr/>
        </p:nvGrpSpPr>
        <p:grpSpPr>
          <a:xfrm>
            <a:off x="679867" y="4778668"/>
            <a:ext cx="4501733" cy="675806"/>
            <a:chOff x="138498" y="3177749"/>
            <a:chExt cx="3376300" cy="506854"/>
          </a:xfrm>
        </p:grpSpPr>
        <p:sp>
          <p:nvSpPr>
            <p:cNvPr id="168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rtl="0">
                <a:defRPr/>
              </a:pPr>
              <a:r>
                <a:rPr lang="en-US" altLang="zh-CN" sz="2135" b="1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  <p:sp>
          <p:nvSpPr>
            <p:cNvPr id="169" name="文本框 11"/>
            <p:cNvSpPr txBox="1"/>
            <p:nvPr/>
          </p:nvSpPr>
          <p:spPr>
            <a:xfrm>
              <a:off x="483695" y="3177749"/>
              <a:ext cx="1667854" cy="492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ea typeface="微软雅黑" panose="020B0503020204020204" charset="-122"/>
                  <a:sym typeface="Arial" panose="020B0604020202020204" pitchFamily="34" charset="0"/>
                </a:rPr>
                <a:t>脚本与数据分离</a:t>
              </a:r>
            </a:p>
            <a:p>
              <a:pPr rtl="0">
                <a:defRPr/>
              </a:pPr>
              <a:endParaRPr lang="zh-CN" altLang="en-US" sz="1865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矩形 9"/>
            <p:cNvSpPr/>
            <p:nvPr/>
          </p:nvSpPr>
          <p:spPr>
            <a:xfrm>
              <a:off x="446772" y="3411403"/>
              <a:ext cx="3068026" cy="273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sz="1335" b="1" kern="0" dirty="0">
                  <a:solidFill>
                    <a:srgbClr val="00B05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合理构造数据文件、合理设计脚本框架结构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4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ldLvl="0" animBg="1"/>
      <p:bldP spid="146" grpId="0" bldLvl="0" animBg="1"/>
      <p:bldP spid="147" grpId="0" bldLvl="0" animBg="1"/>
      <p:bldP spid="148" grpId="0" bldLvl="0" animBg="1"/>
      <p:bldP spid="154" grpId="0"/>
      <p:bldP spid="155" grpId="0"/>
      <p:bldP spid="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/>
          <p:cNvSpPr/>
          <p:nvPr/>
        </p:nvSpPr>
        <p:spPr>
          <a:xfrm>
            <a:off x="2618065" y="1265831"/>
            <a:ext cx="4077151" cy="4077151"/>
          </a:xfrm>
          <a:prstGeom prst="ellipse">
            <a:avLst/>
          </a:prstGeom>
          <a:solidFill>
            <a:srgbClr val="FFFFFF">
              <a:alpha val="20000"/>
            </a:srgbClr>
          </a:solidFill>
          <a:ln w="17780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3"/>
          </a:p>
        </p:txBody>
      </p:sp>
      <p:sp>
        <p:nvSpPr>
          <p:cNvPr id="53" name="椭圆 52"/>
          <p:cNvSpPr/>
          <p:nvPr/>
        </p:nvSpPr>
        <p:spPr>
          <a:xfrm>
            <a:off x="2915850" y="1544042"/>
            <a:ext cx="3501165" cy="3501165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3"/>
          </a:p>
        </p:txBody>
      </p:sp>
      <p:sp>
        <p:nvSpPr>
          <p:cNvPr id="54" name="椭圆 53"/>
          <p:cNvSpPr/>
          <p:nvPr/>
        </p:nvSpPr>
        <p:spPr>
          <a:xfrm>
            <a:off x="3119670" y="1743368"/>
            <a:ext cx="3122081" cy="3122081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400" b="1" dirty="0">
                <a:solidFill>
                  <a:srgbClr val="2A7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400" b="1" dirty="0">
              <a:solidFill>
                <a:srgbClr val="2A7B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"/>
          <p:cNvSpPr txBox="1"/>
          <p:nvPr/>
        </p:nvSpPr>
        <p:spPr>
          <a:xfrm>
            <a:off x="6808979" y="2794642"/>
            <a:ext cx="3642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4800" b="1" dirty="0" err="1"/>
              <a:t>c++</a:t>
            </a:r>
            <a:r>
              <a:rPr lang="zh-CN" altLang="en-US" sz="4800" b="1" dirty="0"/>
              <a:t>测试框架</a:t>
            </a:r>
          </a:p>
        </p:txBody>
      </p:sp>
    </p:spTree>
    <p:extLst>
      <p:ext uri="{BB962C8B-B14F-4D97-AF65-F5344CB8AC3E}">
        <p14:creationId xmlns:p14="http://schemas.microsoft.com/office/powerpoint/2010/main" val="804259895"/>
      </p:ext>
    </p:extLst>
  </p:cSld>
  <p:clrMapOvr>
    <a:masterClrMapping/>
  </p:clrMapOvr>
  <p:transition spd="slow" advTm="1192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71701" y="195757"/>
            <a:ext cx="8231167" cy="5830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spc="600" dirty="0">
                <a:latin typeface="+mn-lt"/>
                <a:ea typeface="+mn-ea"/>
                <a:cs typeface="+mn-ea"/>
                <a:sym typeface="+mn-lt"/>
              </a:rPr>
              <a:t>一、开发环境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47911" y="661531"/>
            <a:ext cx="10567534" cy="3854896"/>
            <a:chOff x="1825957" y="1776813"/>
            <a:chExt cx="10433111" cy="3354158"/>
          </a:xfrm>
        </p:grpSpPr>
        <p:sp>
          <p:nvSpPr>
            <p:cNvPr id="15" name="矩形 14"/>
            <p:cNvSpPr/>
            <p:nvPr/>
          </p:nvSpPr>
          <p:spPr>
            <a:xfrm>
              <a:off x="1825957" y="2152886"/>
              <a:ext cx="216024" cy="21602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149993" y="1776813"/>
              <a:ext cx="1549675" cy="562368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/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一、开发环境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47"/>
            <p:cNvSpPr>
              <a:spLocks noChangeArrowheads="1"/>
            </p:cNvSpPr>
            <p:nvPr/>
          </p:nvSpPr>
          <p:spPr bwMode="auto">
            <a:xfrm>
              <a:off x="2149993" y="2381845"/>
              <a:ext cx="8918031" cy="839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50000"/>
                </a:lnSpc>
                <a:buNone/>
              </a:pPr>
              <a:r>
                <a:rPr lang="en-US" altLang="zh-CN" sz="1200" dirty="0"/>
                <a:t>1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Visual studio 2019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altLang="zh-CN" sz="1200" dirty="0"/>
                <a:t>2</a:t>
              </a:r>
              <a:r>
                <a:rPr lang="zh-CN" altLang="en-US" sz="1200" dirty="0"/>
                <a:t>、</a:t>
              </a:r>
              <a:r>
                <a:rPr lang="en-US" altLang="zh-CN" sz="1200" dirty="0"/>
                <a:t>QT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、</a:t>
              </a:r>
              <a:r>
                <a:rPr lang="en-US" altLang="zh-CN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Gtest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58294" y="3484529"/>
              <a:ext cx="216024" cy="21602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49993" y="3410574"/>
              <a:ext cx="10109075" cy="562368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二、打开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gtest.sln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解决方案并编译，将会在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build\Debug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目录生成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gtest.lib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gtestmain.lib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，只需要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gtest.lib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2168988" y="4835834"/>
              <a:ext cx="9247544" cy="29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1200" dirty="0">
                <a:latin typeface="+mn-lt"/>
                <a:ea typeface="+mn-ea"/>
                <a:sym typeface="微软雅黑" pitchFamily="34" charset="-122"/>
              </a:endParaRPr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1E805F01-EF0D-4D67-AA02-7AAB8AA55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84" y="3271426"/>
            <a:ext cx="58959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A89EA8C5-2561-4EB9-9BEA-57A633F20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59" y="2947493"/>
            <a:ext cx="52768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5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9"/>
          <p:cNvSpPr txBox="1"/>
          <p:nvPr/>
        </p:nvSpPr>
        <p:spPr>
          <a:xfrm>
            <a:off x="163585" y="249911"/>
            <a:ext cx="5566096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、测试框架</a:t>
            </a:r>
          </a:p>
        </p:txBody>
      </p:sp>
      <p:sp>
        <p:nvSpPr>
          <p:cNvPr id="6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339415" y="3633023"/>
            <a:ext cx="1191237" cy="64038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Main.cpp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2159104" y="3633023"/>
            <a:ext cx="1191237" cy="64038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Testcase</a:t>
            </a:r>
          </a:p>
        </p:txBody>
      </p:sp>
      <p:sp>
        <p:nvSpPr>
          <p:cNvPr id="17" name="流程图: 可选过程 16"/>
          <p:cNvSpPr/>
          <p:nvPr/>
        </p:nvSpPr>
        <p:spPr>
          <a:xfrm>
            <a:off x="3969006" y="3633023"/>
            <a:ext cx="1191237" cy="64038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</a:rPr>
              <a:t>局部方法</a:t>
            </a:r>
            <a:endParaRPr lang="en-US" altLang="zh-CN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542174" y="3882052"/>
            <a:ext cx="610277" cy="21811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360127" y="3860936"/>
            <a:ext cx="610277" cy="21811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>
          <a:xfrm>
            <a:off x="5790523" y="3633728"/>
            <a:ext cx="1191237" cy="640384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公共方法</a:t>
            </a:r>
          </a:p>
        </p:txBody>
      </p:sp>
      <p:sp>
        <p:nvSpPr>
          <p:cNvPr id="26" name="流程图: 可选过程 25"/>
          <p:cNvSpPr/>
          <p:nvPr/>
        </p:nvSpPr>
        <p:spPr>
          <a:xfrm>
            <a:off x="3094138" y="4919845"/>
            <a:ext cx="1191237" cy="640384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数据变量</a:t>
            </a:r>
          </a:p>
        </p:txBody>
      </p:sp>
      <p:sp>
        <p:nvSpPr>
          <p:cNvPr id="30" name="右箭头 29"/>
          <p:cNvSpPr/>
          <p:nvPr/>
        </p:nvSpPr>
        <p:spPr>
          <a:xfrm>
            <a:off x="5166896" y="3870030"/>
            <a:ext cx="610277" cy="21811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59104" y="4719433"/>
            <a:ext cx="2783833" cy="9653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9415" y="883952"/>
            <a:ext cx="6061385" cy="139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C000"/>
                </a:solidFill>
              </a:rPr>
              <a:t>右图是现有代码结构 </a:t>
            </a:r>
            <a:r>
              <a:rPr lang="en-US" altLang="zh-CN" dirty="0">
                <a:solidFill>
                  <a:srgbClr val="FFC000"/>
                </a:solidFill>
              </a:rPr>
              <a:t>:</a:t>
            </a:r>
            <a:r>
              <a:rPr lang="zh-CN" altLang="en-US" dirty="0">
                <a:solidFill>
                  <a:srgbClr val="FFC000"/>
                </a:solidFill>
              </a:rPr>
              <a:t> 测试框架分了三层：</a:t>
            </a:r>
            <a:r>
              <a:rPr lang="en-US" altLang="zh-CN" dirty="0">
                <a:solidFill>
                  <a:srgbClr val="FFC000"/>
                </a:solidFill>
              </a:rPr>
              <a:t>Testcase</a:t>
            </a:r>
            <a:r>
              <a:rPr lang="zh-CN" altLang="en-US" dirty="0">
                <a:solidFill>
                  <a:srgbClr val="FFC000"/>
                </a:solidFill>
              </a:rPr>
              <a:t>、公共方法、数据层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C000"/>
                </a:solidFill>
              </a:rPr>
              <a:t>下图是脚本流程</a:t>
            </a:r>
            <a:endParaRPr lang="en-US" altLang="zh-CN" dirty="0">
              <a:solidFill>
                <a:srgbClr val="FFC000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8232BAA-FEC9-4ACC-9972-CE4C5187014C}"/>
              </a:ext>
            </a:extLst>
          </p:cNvPr>
          <p:cNvSpPr/>
          <p:nvPr/>
        </p:nvSpPr>
        <p:spPr>
          <a:xfrm>
            <a:off x="4285375" y="4268125"/>
            <a:ext cx="558498" cy="38105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6BA0A0F-DBE8-4A26-AC69-4547C1E5A6EC}"/>
              </a:ext>
            </a:extLst>
          </p:cNvPr>
          <p:cNvSpPr/>
          <p:nvPr/>
        </p:nvSpPr>
        <p:spPr>
          <a:xfrm>
            <a:off x="2544916" y="4268125"/>
            <a:ext cx="558498" cy="4513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85FBC90-2A6F-4ECE-89B7-3DF1D9B04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3F20DC0-8BD4-4ECC-9237-B1098B5B9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704C62-D4C7-4486-A84E-396FF2954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65" y="628342"/>
            <a:ext cx="38957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"/>
  <p:tag name="MH" val="2020031917341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Text"/>
  <p:tag name="MH" val="20200319170302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24167</TotalTime>
  <Words>492</Words>
  <Application>Microsoft Office PowerPoint</Application>
  <PresentationFormat>宽屏</PresentationFormat>
  <Paragraphs>107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微软雅黑</vt:lpstr>
      <vt:lpstr>Arial</vt:lpstr>
      <vt:lpstr>Calibri</vt:lpstr>
      <vt:lpstr>Impact</vt:lpstr>
      <vt:lpstr>Open Sans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Wen Tian</cp:lastModifiedBy>
  <cp:revision>2372</cp:revision>
  <dcterms:created xsi:type="dcterms:W3CDTF">2017-07-12T22:57:24Z</dcterms:created>
  <dcterms:modified xsi:type="dcterms:W3CDTF">2021-06-26T09:14:29Z</dcterms:modified>
</cp:coreProperties>
</file>