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 id="2147483860" r:id="rId5"/>
    <p:sldMasterId id="2147483871" r:id="rId6"/>
  </p:sldMasterIdLst>
  <p:notesMasterIdLst>
    <p:notesMasterId r:id="rId24"/>
  </p:notesMasterIdLst>
  <p:handoutMasterIdLst>
    <p:handoutMasterId r:id="rId25"/>
  </p:handoutMasterIdLst>
  <p:sldIdLst>
    <p:sldId id="286" r:id="rId7"/>
    <p:sldId id="270" r:id="rId8"/>
    <p:sldId id="271" r:id="rId9"/>
    <p:sldId id="287" r:id="rId10"/>
    <p:sldId id="272" r:id="rId11"/>
    <p:sldId id="289" r:id="rId12"/>
    <p:sldId id="288" r:id="rId13"/>
    <p:sldId id="285" r:id="rId14"/>
    <p:sldId id="291" r:id="rId15"/>
    <p:sldId id="292" r:id="rId16"/>
    <p:sldId id="267" r:id="rId17"/>
    <p:sldId id="293" r:id="rId18"/>
    <p:sldId id="294" r:id="rId19"/>
    <p:sldId id="295" r:id="rId20"/>
    <p:sldId id="296" r:id="rId21"/>
    <p:sldId id="297" r:id="rId22"/>
    <p:sldId id="290" r:id="rId2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050"/>
    <a:srgbClr val="4668C5"/>
    <a:srgbClr val="007233"/>
    <a:srgbClr val="292929"/>
    <a:srgbClr val="83B800"/>
    <a:srgbClr val="FBFBFB"/>
    <a:srgbClr val="EE8200"/>
    <a:srgbClr val="F28500"/>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62633" autoAdjust="0"/>
  </p:normalViewPr>
  <p:slideViewPr>
    <p:cSldViewPr snapToGrid="0">
      <p:cViewPr varScale="1">
        <p:scale>
          <a:sx n="75" d="100"/>
          <a:sy n="75" d="100"/>
        </p:scale>
        <p:origin x="1253" y="77"/>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56" d="100"/>
          <a:sy n="56" d="100"/>
        </p:scale>
        <p:origin x="-22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3/4/2015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3/4/2015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9114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115829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3774424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023145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1719034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Segoe UI"/>
              <a:cs typeface="Segoe UI"/>
            </a:endParaRPr>
          </a:p>
        </p:txBody>
      </p:sp>
    </p:spTree>
    <p:extLst>
      <p:ext uri="{BB962C8B-B14F-4D97-AF65-F5344CB8AC3E}">
        <p14:creationId xmlns:p14="http://schemas.microsoft.com/office/powerpoint/2010/main" val="765196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809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426595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3989130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562054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3397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68360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003590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4" y="2312126"/>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Subtitle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3522069566"/>
      </p:ext>
    </p:extLst>
  </p:cSld>
  <p:clrMapOvr>
    <a:masterClrMapping/>
  </p:clrMapOvr>
  <p:transition>
    <p:fade/>
  </p:transition>
  <p:timing>
    <p:tnLst>
      <p:par>
        <p:cTn id="1" dur="indefinite" restart="never" nodeType="tmRoot"/>
      </p:par>
    </p:tnLst>
  </p:timing>
  <p:hf hdr="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799" smtClean="0"/>
              <a:t>Click to edit Master subtitle style</a:t>
            </a:r>
            <a:endParaRPr lang="en-US"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999" dirty="0"/>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654159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900246"/>
          </a:xfrm>
          <a:prstGeom prst="rect">
            <a:avLst/>
          </a:prstGeom>
          <a:noFill/>
          <a:ln w="9525">
            <a:noFill/>
            <a:miter lim="800000"/>
            <a:headEnd/>
            <a:tailEnd/>
          </a:ln>
        </p:spPr>
        <p:txBody>
          <a:bodyPr wrap="square">
            <a:spAutoFit/>
          </a:bodyPr>
          <a:lstStyle/>
          <a:p>
            <a:pPr marL="0" lvl="1" defTabSz="913814">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2858346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34882246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84361376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68666715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3053466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315947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563693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2362097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72127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0"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0"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dirty="0" smtClean="0"/>
              <a:t>Course Title Style</a:t>
            </a:r>
            <a:endParaRPr lang="en-US" dirty="0"/>
          </a:p>
        </p:txBody>
      </p:sp>
      <p:sp>
        <p:nvSpPr>
          <p:cNvPr id="5" name="TextBox 4"/>
          <p:cNvSpPr txBox="1"/>
          <p:nvPr userDrawn="1"/>
        </p:nvSpPr>
        <p:spPr>
          <a:xfrm>
            <a:off x="8209382" y="189731"/>
            <a:ext cx="3691466" cy="369332"/>
          </a:xfrm>
          <a:prstGeom prst="rect">
            <a:avLst/>
          </a:prstGeom>
          <a:noFill/>
        </p:spPr>
        <p:txBody>
          <a:bodyPr wrap="square" lIns="0" tIns="0" rIns="0" bIns="0" rtlCol="0" anchor="ctr">
            <a:spAutoFit/>
          </a:bodyPr>
          <a:lstStyle/>
          <a:p>
            <a:pPr algn="ctr"/>
            <a:r>
              <a:rPr lang="en-US" sz="2400" dirty="0" smtClean="0">
                <a:solidFill>
                  <a:schemeClr val="bg1">
                    <a:alpha val="99000"/>
                  </a:schemeClr>
                </a:solidFill>
              </a:rPr>
              <a:t>Microsoft</a:t>
            </a:r>
            <a:r>
              <a:rPr lang="en-US" sz="2400" baseline="0" dirty="0" smtClean="0">
                <a:solidFill>
                  <a:schemeClr val="bg1">
                    <a:alpha val="99000"/>
                  </a:schemeClr>
                </a:solidFill>
              </a:rPr>
              <a:t> Virtual Academy</a:t>
            </a:r>
            <a:endParaRPr lang="en-US" sz="2400" dirty="0" smtClean="0">
              <a:solidFill>
                <a:schemeClr val="bg1">
                  <a:alpha val="99000"/>
                </a:schemeClr>
              </a:solidFill>
            </a:endParaRPr>
          </a:p>
        </p:txBody>
      </p:sp>
    </p:spTree>
    <p:extLst>
      <p:ext uri="{BB962C8B-B14F-4D97-AF65-F5344CB8AC3E}">
        <p14:creationId xmlns:p14="http://schemas.microsoft.com/office/powerpoint/2010/main" val="1081823264"/>
      </p:ext>
    </p:extLst>
  </p:cSld>
  <p:clrMapOvr>
    <a:masterClrMapping/>
  </p:clrMapOvr>
  <p:transition>
    <p:fade/>
  </p:transition>
  <p:timing>
    <p:tnLst>
      <p:par>
        <p:cTn id="1" dur="indefinite" restart="never" nodeType="tmRoot"/>
      </p:par>
    </p:tnLst>
  </p:timing>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1550934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208816640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6457" y="2685051"/>
            <a:ext cx="2240640" cy="2355337"/>
          </a:xfrm>
          <a:prstGeom prst="rect">
            <a:avLst/>
          </a:prstGeom>
        </p:spPr>
        <p:txBody>
          <a:bodyPr vert="horz" lIns="91385" tIns="45693" rIns="91385" bIns="45693"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sz="1799" smtClean="0"/>
              <a:t>Click to edit Master subtitle style</a:t>
            </a:r>
            <a:endParaRPr sz="1799"/>
          </a:p>
        </p:txBody>
      </p:sp>
      <p:sp>
        <p:nvSpPr>
          <p:cNvPr id="13" name="Title 1"/>
          <p:cNvSpPr txBox="1">
            <a:spLocks/>
          </p:cNvSpPr>
          <p:nvPr userDrawn="1"/>
        </p:nvSpPr>
        <p:spPr>
          <a:xfrm>
            <a:off x="193221" y="3376351"/>
            <a:ext cx="8407677" cy="1692617"/>
          </a:xfrm>
          <a:prstGeom prst="rect">
            <a:avLst/>
          </a:prstGeom>
          <a:solidFill>
            <a:srgbClr val="007233"/>
          </a:solidFill>
          <a:effectLst/>
        </p:spPr>
        <p:txBody>
          <a:bodyPr vert="horz" lIns="137124" tIns="137124" rIns="91385" bIns="137124"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sz="3999"/>
          </a:p>
        </p:txBody>
      </p:sp>
      <p:sp>
        <p:nvSpPr>
          <p:cNvPr id="14" name="top right small rectangle"/>
          <p:cNvSpPr/>
          <p:nvPr userDrawn="1"/>
        </p:nvSpPr>
        <p:spPr bwMode="auto">
          <a:xfrm>
            <a:off x="8680529" y="3374967"/>
            <a:ext cx="3256571"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78845" y="4821401"/>
            <a:ext cx="740153" cy="218986"/>
          </a:xfrm>
          <a:prstGeom prst="rect">
            <a:avLst/>
          </a:prstGeom>
        </p:spPr>
      </p:pic>
      <p:sp>
        <p:nvSpPr>
          <p:cNvPr id="16" name="Text Placeholder 10"/>
          <p:cNvSpPr>
            <a:spLocks noGrp="1"/>
          </p:cNvSpPr>
          <p:nvPr>
            <p:ph type="body" sz="quarter" idx="10" hasCustomPrompt="1"/>
          </p:nvPr>
        </p:nvSpPr>
        <p:spPr>
          <a:xfrm>
            <a:off x="292025" y="3466407"/>
            <a:ext cx="8213656" cy="1485524"/>
          </a:xfrm>
          <a:prstGeom prst="rect">
            <a:avLst/>
          </a:prstGeom>
        </p:spPr>
        <p:txBody>
          <a:bodyPr anchor="b" anchorCtr="0">
            <a:normAutofit/>
          </a:bodyPr>
          <a:lstStyle>
            <a:lvl1pPr marL="0" indent="0">
              <a:buNone/>
              <a:defRPr sz="3599"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21" y="5132438"/>
            <a:ext cx="8407677"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18681838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013" y="4468764"/>
            <a:ext cx="11430000" cy="1676400"/>
          </a:xfrm>
          <a:prstGeom prst="rect">
            <a:avLst/>
          </a:prstGeom>
        </p:spPr>
        <p:txBody>
          <a:bodyPr vert="horz" lIns="91409" tIns="45705" rIns="91409" bIns="45705" rtlCol="0" anchor="t" anchorCtr="0">
            <a:normAutofit/>
          </a:bodyPr>
          <a:lstStyle>
            <a:lvl1pPr>
              <a:defRPr sz="3599"/>
            </a:lvl1pPr>
          </a:lstStyle>
          <a:p>
            <a:r>
              <a:rPr lang="en-US" dirty="0" smtClean="0"/>
              <a:t>Click to edit Master title style</a:t>
            </a:r>
            <a:endParaRPr lang="en-US" dirty="0"/>
          </a:p>
        </p:txBody>
      </p:sp>
      <p:sp>
        <p:nvSpPr>
          <p:cNvPr id="2" name="TextBox 1"/>
          <p:cNvSpPr txBox="1"/>
          <p:nvPr userDrawn="1"/>
        </p:nvSpPr>
        <p:spPr>
          <a:xfrm>
            <a:off x="608013" y="3087325"/>
            <a:ext cx="11353800" cy="1107996"/>
          </a:xfrm>
          <a:prstGeom prst="rect">
            <a:avLst/>
          </a:prstGeom>
          <a:noFill/>
        </p:spPr>
        <p:txBody>
          <a:bodyPr wrap="square" rtlCol="0">
            <a:spAutoFit/>
          </a:bodyPr>
          <a:lstStyle/>
          <a:p>
            <a:pPr defTabSz="913814"/>
            <a:r>
              <a:rPr lang="en-US" sz="6598"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013" y="4077925"/>
            <a:ext cx="11353800"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defTabSz="914126"/>
            <a:r>
              <a:rPr lang="en-US" sz="1600" dirty="0" smtClean="0">
                <a:solidFill>
                  <a:prstClr val="black">
                    <a:lumMod val="75000"/>
                    <a:lumOff val="25000"/>
                    <a:alpha val="99000"/>
                  </a:prstClr>
                </a:solidFill>
                <a:latin typeface="Segoe UI" panose="020B0502040204020203" pitchFamily="34" charset="0"/>
                <a:cs typeface="Segoe UI" panose="020B0502040204020203" pitchFamily="34" charset="0"/>
              </a:rPr>
              <a:t>Microsoft Virtual Academy</a:t>
            </a:r>
          </a:p>
        </p:txBody>
      </p:sp>
    </p:spTree>
    <p:extLst>
      <p:ext uri="{BB962C8B-B14F-4D97-AF65-F5344CB8AC3E}">
        <p14:creationId xmlns:p14="http://schemas.microsoft.com/office/powerpoint/2010/main" val="428262426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99084718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413" y="1371602"/>
            <a:ext cx="5615452"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4108" y="1371602"/>
            <a:ext cx="5617658" cy="4953001"/>
          </a:xfrm>
          <a:prstGeom prst="rect">
            <a:avLst/>
          </a:prstGeom>
        </p:spPr>
        <p:txBody>
          <a:bodyPr>
            <a:normAutofit/>
          </a:bodyPr>
          <a:lstStyle>
            <a:lvl1pPr>
              <a:defRPr sz="3199"/>
            </a:lvl1pPr>
            <a:lvl2pPr>
              <a:defRPr sz="2799"/>
            </a:lvl2pPr>
            <a:lvl3pPr>
              <a:defRPr sz="2399"/>
            </a:lvl3pPr>
            <a:lvl4pPr>
              <a:defRPr sz="1999"/>
            </a:lvl4pPr>
            <a:lvl5pPr>
              <a:defRPr sz="19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473792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413" y="1330656"/>
            <a:ext cx="5615452" cy="639762"/>
          </a:xfrm>
          <a:prstGeom prst="rect">
            <a:avLst/>
          </a:prstGeom>
          <a:solidFill>
            <a:srgbClr val="86C400"/>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413" y="1981200"/>
            <a:ext cx="5615452"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4155" y="1330656"/>
            <a:ext cx="5617658" cy="639762"/>
          </a:xfrm>
          <a:prstGeom prst="rect">
            <a:avLst/>
          </a:prstGeom>
          <a:solidFill>
            <a:srgbClr val="1F497D"/>
          </a:solidFill>
        </p:spPr>
        <p:txBody>
          <a:bodyPr anchor="b">
            <a:normAutofit/>
          </a:bodyPr>
          <a:lstStyle>
            <a:lvl1pPr marL="0" indent="0">
              <a:buNone/>
              <a:defRPr sz="3199" b="1">
                <a:solidFill>
                  <a:schemeClr val="bg1"/>
                </a:solidFill>
                <a:effectLst/>
              </a:defRPr>
            </a:lvl1pPr>
            <a:lvl2pPr marL="456907" indent="0">
              <a:buNone/>
              <a:defRPr sz="1999" b="1"/>
            </a:lvl2pPr>
            <a:lvl3pPr marL="913814" indent="0">
              <a:buNone/>
              <a:defRPr sz="1799" b="1"/>
            </a:lvl3pPr>
            <a:lvl4pPr marL="1370722" indent="0">
              <a:buNone/>
              <a:defRPr sz="1600" b="1"/>
            </a:lvl4pPr>
            <a:lvl5pPr marL="1827630" indent="0">
              <a:buNone/>
              <a:defRPr sz="1600" b="1"/>
            </a:lvl5pPr>
            <a:lvl6pPr marL="2284536" indent="0">
              <a:buNone/>
              <a:defRPr sz="1600" b="1"/>
            </a:lvl6pPr>
            <a:lvl7pPr marL="2741444" indent="0">
              <a:buNone/>
              <a:defRPr sz="1600" b="1"/>
            </a:lvl7pPr>
            <a:lvl8pPr marL="3198351" indent="0">
              <a:buNone/>
              <a:defRPr sz="1600" b="1"/>
            </a:lvl8pPr>
            <a:lvl9pPr marL="3655261"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4155" y="1981200"/>
            <a:ext cx="5617658" cy="4648200"/>
          </a:xfrm>
          <a:prstGeom prst="rect">
            <a:avLst/>
          </a:prstGeom>
        </p:spPr>
        <p:txBody>
          <a:bodyPr/>
          <a:lstStyle>
            <a:lvl1pPr>
              <a:defRPr sz="2799"/>
            </a:lvl1pPr>
            <a:lvl2pPr>
              <a:defRPr sz="2399"/>
            </a:lvl2pPr>
            <a:lvl3pPr>
              <a:defRPr sz="1999"/>
            </a:lvl3pPr>
            <a:lvl4pPr>
              <a:defRPr sz="1799"/>
            </a:lvl4pPr>
            <a:lvl5pPr>
              <a:defRPr sz="1799"/>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581833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1100391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96504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88825"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380" tIns="45691" rIns="91380" bIns="45691" numCol="1"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29949" y="5960743"/>
            <a:ext cx="11075933" cy="738664"/>
          </a:xfrm>
          <a:prstGeom prst="rect">
            <a:avLst/>
          </a:prstGeom>
          <a:noFill/>
          <a:ln w="9525">
            <a:noFill/>
            <a:miter lim="800000"/>
            <a:headEnd/>
            <a:tailEnd/>
          </a:ln>
        </p:spPr>
        <p:txBody>
          <a:bodyPr wrap="square">
            <a:spAutoFit/>
          </a:bodyPr>
          <a:lstStyle/>
          <a:p>
            <a:pPr marL="0" lvl="1" defTabSz="913814">
              <a:defRPr/>
            </a:pPr>
            <a:r>
              <a:rPr lang="en-US" sz="1050" dirty="0">
                <a:solidFill>
                  <a:prstClr val="white">
                    <a:lumMod val="85000"/>
                  </a:prstClr>
                </a:solidFill>
              </a:rPr>
              <a:t>©</a:t>
            </a:r>
            <a:r>
              <a:rPr lang="en-US" sz="1050" dirty="0" smtClean="0">
                <a:solidFill>
                  <a:prstClr val="white">
                    <a:lumMod val="85000"/>
                  </a:prstClr>
                </a:solidFill>
              </a:rPr>
              <a:t>2014 </a:t>
            </a:r>
            <a:r>
              <a:rPr lang="en-US" sz="1050" dirty="0">
                <a:solidFill>
                  <a:prstClr val="white">
                    <a:lumMod val="85000"/>
                  </a:prst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29949" y="2940117"/>
            <a:ext cx="5471723" cy="2229412"/>
          </a:xfrm>
          <a:prstGeom prst="rect">
            <a:avLst/>
          </a:prstGeom>
        </p:spPr>
      </p:pic>
    </p:spTree>
    <p:extLst>
      <p:ext uri="{BB962C8B-B14F-4D97-AF65-F5344CB8AC3E}">
        <p14:creationId xmlns:p14="http://schemas.microsoft.com/office/powerpoint/2010/main" val="1961368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rgbClr val="4668C5"/>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1067963" y="424446"/>
            <a:ext cx="10052322" cy="1168379"/>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lang="en-US" sz="4200" kern="1200" spc="-150"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757363" y="1907084"/>
            <a:ext cx="8196262" cy="4379416"/>
          </a:xfrm>
          <a:prstGeom prst="rect">
            <a:avLst/>
          </a:prstGeom>
        </p:spPr>
        <p:txBody>
          <a:bodyPr/>
          <a:lstStyle>
            <a:lvl1pPr marL="0" indent="0">
              <a:spcBef>
                <a:spcPts val="1600"/>
              </a:spcBef>
              <a:buNone/>
              <a:defRPr sz="2400" baseline="0">
                <a:solidFill>
                  <a:schemeClr val="bg1"/>
                </a:solidFill>
              </a:defRPr>
            </a:lvl1pPr>
            <a:lvl2pPr>
              <a:defRPr sz="2400">
                <a:solidFill>
                  <a:srgbClr val="83B800">
                    <a:alpha val="99000"/>
                  </a:srgbClr>
                </a:solidFill>
              </a:defRPr>
            </a:lvl2pPr>
            <a:lvl3pPr>
              <a:defRPr sz="2400">
                <a:solidFill>
                  <a:srgbClr val="83B800">
                    <a:alpha val="99000"/>
                  </a:srgbClr>
                </a:solidFill>
              </a:defRPr>
            </a:lvl3pPr>
            <a:lvl4pPr>
              <a:defRPr sz="2400">
                <a:solidFill>
                  <a:srgbClr val="83B800">
                    <a:alpha val="99000"/>
                  </a:srgbClr>
                </a:solidFill>
              </a:defRPr>
            </a:lvl4pPr>
            <a:lvl5pPr>
              <a:defRPr sz="24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3864942844"/>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1180406" y="1645920"/>
            <a:ext cx="10775031" cy="4640580"/>
          </a:xfrm>
          <a:prstGeom prst="rect">
            <a:avLst/>
          </a:prstGeom>
        </p:spPr>
        <p:txBody>
          <a:bodyPr/>
          <a:lstStyle>
            <a:lvl1pPr>
              <a:defRPr>
                <a:solidFill>
                  <a:schemeClr val="tx1">
                    <a:alpha val="99000"/>
                  </a:schemeClr>
                </a:solidFill>
                <a:latin typeface="Consolas" panose="020B0609020204030204" pitchFamily="49" charset="0"/>
                <a:cs typeface="Consolas" panose="020B0609020204030204" pitchFamily="49" charset="0"/>
              </a:defRPr>
            </a:lvl1pPr>
          </a:lstStyle>
          <a:p>
            <a:r>
              <a:rPr lang="en-US" dirty="0" smtClean="0">
                <a:latin typeface="Consolas" panose="020B0609020204030204" pitchFamily="49" charset="0"/>
                <a:cs typeface="Consolas" panose="020B0609020204030204" pitchFamily="49" charset="0"/>
              </a:rPr>
              <a:t>&lt;audio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controls&gt;&lt;/audio&gt;</a:t>
            </a:r>
          </a:p>
          <a:p>
            <a:r>
              <a:rPr lang="en-US" dirty="0" smtClean="0">
                <a:latin typeface="Consolas" panose="020B0609020204030204" pitchFamily="49" charset="0"/>
                <a:cs typeface="Consolas" panose="020B0609020204030204" pitchFamily="49" charset="0"/>
              </a:rPr>
              <a:t>&lt;audio controls </a:t>
            </a:r>
            <a:r>
              <a:rPr lang="en-US" dirty="0" err="1" smtClean="0">
                <a:latin typeface="Consolas" panose="020B0609020204030204" pitchFamily="49" charset="0"/>
                <a:cs typeface="Consolas" panose="020B0609020204030204" pitchFamily="49" charset="0"/>
              </a:rPr>
              <a:t>autoplay</a:t>
            </a:r>
            <a:r>
              <a:rPr lang="en-US" dirty="0" smtClean="0">
                <a:latin typeface="Consolas" panose="020B0609020204030204" pitchFamily="49" charset="0"/>
                <a:cs typeface="Consolas" panose="020B0609020204030204" pitchFamily="49" charset="0"/>
              </a:rPr>
              <a:t> loop preload=“auto”&gt;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=“some.ogg”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&lt;source </a:t>
            </a:r>
            <a:r>
              <a:rPr lang="en-US" dirty="0" err="1" smtClean="0">
                <a:latin typeface="Consolas" panose="020B0609020204030204" pitchFamily="49" charset="0"/>
                <a:cs typeface="Consolas" panose="020B0609020204030204" pitchFamily="49" charset="0"/>
              </a:rPr>
              <a:t>src</a:t>
            </a:r>
            <a:r>
              <a:rPr lang="en-US" dirty="0" smtClean="0">
                <a:latin typeface="Consolas" panose="020B0609020204030204" pitchFamily="49" charset="0"/>
                <a:cs typeface="Consolas" panose="020B0609020204030204" pitchFamily="49" charset="0"/>
              </a:rPr>
              <a:t>=“some.mp3” /&gt;</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   Your browser does not support audio!</a:t>
            </a:r>
            <a:br>
              <a:rPr lang="en-US" dirty="0" smtClean="0">
                <a:latin typeface="Consolas" panose="020B0609020204030204" pitchFamily="49" charset="0"/>
                <a:cs typeface="Consolas" panose="020B0609020204030204" pitchFamily="49" charset="0"/>
              </a:rPr>
            </a:br>
            <a:r>
              <a:rPr lang="en-US" dirty="0" smtClean="0">
                <a:latin typeface="Consolas" panose="020B0609020204030204" pitchFamily="49" charset="0"/>
                <a:cs typeface="Consolas" panose="020B0609020204030204" pitchFamily="49" charset="0"/>
              </a:rPr>
              <a:t>&lt;/audio&gt;</a:t>
            </a:r>
            <a:endParaRPr lang="en-US" dirty="0">
              <a:latin typeface="Consolas" panose="020B0609020204030204" pitchFamily="49" charset="0"/>
              <a:cs typeface="Consolas" panose="020B0609020204030204" pitchFamily="49" charset="0"/>
            </a:endParaRPr>
          </a:p>
        </p:txBody>
      </p:sp>
      <p:sp>
        <p:nvSpPr>
          <p:cNvPr id="6" name="Title 1"/>
          <p:cNvSpPr>
            <a:spLocks noGrp="1"/>
          </p:cNvSpPr>
          <p:nvPr>
            <p:ph type="title" hasCustomPrompt="1"/>
          </p:nvPr>
        </p:nvSpPr>
        <p:spPr>
          <a:xfrm>
            <a:off x="232756" y="157942"/>
            <a:ext cx="11722682" cy="1205345"/>
          </a:xfrm>
          <a:prstGeom prst="rect">
            <a:avLst/>
          </a:prstGeom>
        </p:spPr>
        <p:txBody>
          <a:bodyPr/>
          <a:lstStyle>
            <a:lvl1pPr>
              <a:defRPr sz="4000">
                <a:solidFill>
                  <a:schemeClr val="tx1">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2160367463"/>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2"/>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8"/>
            <a:ext cx="11533187" cy="5159375"/>
          </a:xfrm>
          <a:prstGeom prst="rect">
            <a:avLst/>
          </a:prstGeom>
        </p:spPr>
        <p:txBody>
          <a:bodyPr/>
          <a:lstStyle>
            <a:lvl1pPr marL="342900" indent="-342900">
              <a:lnSpc>
                <a:spcPct val="100000"/>
              </a:lnSpc>
              <a:spcBef>
                <a:spcPts val="1800"/>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8038" indent="-344488">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8563" indent="-342900">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67759298"/>
      </p:ext>
    </p:extLst>
  </p:cSld>
  <p:clrMapOvr>
    <a:masterClrMapping/>
  </p:clrMapOvr>
  <p:transition>
    <p:fade/>
  </p:transition>
  <p:timing>
    <p:tnLst>
      <p:par>
        <p:cTn id="1" dur="indefinite" restart="never" nodeType="tmRoot"/>
      </p:par>
    </p:tnLst>
  </p:timing>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12011"/>
      </p:ext>
    </p:extLst>
  </p:cSld>
  <p:clrMapOvr>
    <a:masterClrMapping/>
  </p:clrMapOvr>
  <p:transition>
    <p:fade/>
  </p:transition>
  <p:timing>
    <p:tnLst>
      <p:par>
        <p:cTn id="1" dur="indefinite" restart="never" nodeType="tmRoot"/>
      </p:par>
    </p:tnLst>
  </p:timing>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363"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1"/>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675422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1" y="2922745"/>
            <a:ext cx="5767719" cy="2350013"/>
          </a:xfrm>
          <a:prstGeom prst="rect">
            <a:avLst/>
          </a:prstGeom>
        </p:spPr>
      </p:pic>
      <p:sp>
        <p:nvSpPr>
          <p:cNvPr id="9"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586289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20" y="5132438"/>
            <a:ext cx="8577652" cy="1460779"/>
          </a:xfrm>
          <a:prstGeom prst="rect">
            <a:avLst/>
          </a:prstGeom>
        </p:spPr>
        <p:txBody>
          <a:bodyPr lIns="137160" tIns="137160" rIns="137160" bIns="137160" anchor="b" anchorCtr="0">
            <a:normAutofit/>
          </a:bodyPr>
          <a:lstStyle>
            <a:lvl1pPr marL="0" indent="0" algn="l" defTabSz="913778" rtl="0" eaLnBrk="1" latinLnBrk="0" hangingPunct="1">
              <a:lnSpc>
                <a:spcPct val="100000"/>
              </a:lnSpc>
              <a:spcBef>
                <a:spcPts val="0"/>
              </a:spcBef>
              <a:buSzPct val="90000"/>
              <a:buFont typeface="Arial" pitchFamily="34" charset="0"/>
              <a:buNone/>
              <a:defRPr lang="en-US" sz="2399"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6907" indent="0" algn="ctr">
              <a:buNone/>
              <a:defRPr>
                <a:solidFill>
                  <a:schemeClr val="tx1">
                    <a:tint val="75000"/>
                  </a:schemeClr>
                </a:solidFill>
              </a:defRPr>
            </a:lvl2pPr>
            <a:lvl3pPr marL="913814" indent="0" algn="ctr">
              <a:buNone/>
              <a:defRPr>
                <a:solidFill>
                  <a:schemeClr val="tx1">
                    <a:tint val="75000"/>
                  </a:schemeClr>
                </a:solidFill>
              </a:defRPr>
            </a:lvl3pPr>
            <a:lvl4pPr marL="1370722" indent="0" algn="ctr">
              <a:buNone/>
              <a:defRPr>
                <a:solidFill>
                  <a:schemeClr val="tx1">
                    <a:tint val="75000"/>
                  </a:schemeClr>
                </a:solidFill>
              </a:defRPr>
            </a:lvl4pPr>
            <a:lvl5pPr marL="1827630" indent="0" algn="ctr">
              <a:buNone/>
              <a:defRPr>
                <a:solidFill>
                  <a:schemeClr val="tx1">
                    <a:tint val="75000"/>
                  </a:schemeClr>
                </a:solidFill>
              </a:defRPr>
            </a:lvl5pPr>
            <a:lvl6pPr marL="2284536" indent="0" algn="ctr">
              <a:buNone/>
              <a:defRPr>
                <a:solidFill>
                  <a:schemeClr val="tx1">
                    <a:tint val="75000"/>
                  </a:schemeClr>
                </a:solidFill>
              </a:defRPr>
            </a:lvl6pPr>
            <a:lvl7pPr marL="2741444" indent="0" algn="ctr">
              <a:buNone/>
              <a:defRPr>
                <a:solidFill>
                  <a:schemeClr val="tx1">
                    <a:tint val="75000"/>
                  </a:schemeClr>
                </a:solidFill>
              </a:defRPr>
            </a:lvl7pPr>
            <a:lvl8pPr marL="3198351" indent="0" algn="ctr">
              <a:buNone/>
              <a:defRPr>
                <a:solidFill>
                  <a:schemeClr val="tx1">
                    <a:tint val="75000"/>
                  </a:schemeClr>
                </a:solidFill>
              </a:defRPr>
            </a:lvl8pPr>
            <a:lvl9pPr marL="3655261"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20" y="2415642"/>
            <a:ext cx="8577652" cy="2603307"/>
          </a:xfrm>
          <a:prstGeom prst="rect">
            <a:avLst/>
          </a:prstGeom>
          <a:solidFill>
            <a:srgbClr val="007233"/>
          </a:solidFill>
          <a:effectLst/>
        </p:spPr>
        <p:txBody>
          <a:bodyPr vert="horz" lIns="137160" tIns="137160" rIns="91409" bIns="137160" rtlCol="0" anchor="b" anchorCtr="0">
            <a:noAutofit/>
          </a:bodyPr>
          <a:lstStyle>
            <a:lvl1pPr>
              <a:defRPr lang="en-US" sz="4799"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0174" y="2418735"/>
            <a:ext cx="3087143"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24" tIns="137124" rIns="137124" bIns="137124" numCol="1" rtlCol="0" anchor="b" anchorCtr="0" compatLnSpc="1">
            <a:prstTxWarp prst="textNoShape">
              <a:avLst/>
            </a:prstTxWarp>
          </a:bodyPr>
          <a:lstStyle/>
          <a:p>
            <a:pPr defTabSz="913514" fontAlgn="base">
              <a:spcBef>
                <a:spcPct val="0"/>
              </a:spcBef>
              <a:spcAft>
                <a:spcPct val="0"/>
              </a:spcAft>
            </a:pPr>
            <a:endParaRPr lang="en-US" sz="1999"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29004" y="4630992"/>
            <a:ext cx="1131393" cy="334740"/>
          </a:xfrm>
          <a:prstGeom prst="rect">
            <a:avLst/>
          </a:prstGeom>
        </p:spPr>
      </p:pic>
      <p:sp>
        <p:nvSpPr>
          <p:cNvPr id="7" name="TextBox 6"/>
          <p:cNvSpPr txBox="1"/>
          <p:nvPr userDrawn="1"/>
        </p:nvSpPr>
        <p:spPr>
          <a:xfrm>
            <a:off x="193221" y="164178"/>
            <a:ext cx="3690505"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792682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
        <p:nvSpPr>
          <p:cNvPr id="3" name="Text Placeholder 6"/>
          <p:cNvSpPr txBox="1">
            <a:spLocks/>
          </p:cNvSpPr>
          <p:nvPr userDrawn="1"/>
        </p:nvSpPr>
        <p:spPr>
          <a:xfrm>
            <a:off x="1085838" y="6394624"/>
            <a:ext cx="11102987"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600" dirty="0">
              <a:solidFill>
                <a:schemeClr val="bg1">
                  <a:lumMod val="75000"/>
                  <a:alpha val="99000"/>
                </a:schemeClr>
              </a:solidFill>
            </a:endParaRPr>
          </a:p>
        </p:txBody>
      </p:sp>
    </p:spTree>
    <p:extLst>
      <p:ext uri="{BB962C8B-B14F-4D97-AF65-F5344CB8AC3E}">
        <p14:creationId xmlns:p14="http://schemas.microsoft.com/office/powerpoint/2010/main" val="350949291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50" r:id="rId4"/>
    <p:sldLayoutId id="2147483852" r:id="rId5"/>
    <p:sldLayoutId id="2147483853" r:id="rId6"/>
    <p:sldLayoutId id="2147483857" r:id="rId7"/>
    <p:sldLayoutId id="2147483858" r:id="rId8"/>
    <p:sldLayoutId id="2147483859" r:id="rId9"/>
    <p:sldLayoutId id="2147483870" r:id="rId10"/>
    <p:sldLayoutId id="2147483881" r:id="rId11"/>
  </p:sldLayoutIdLst>
  <p:transition>
    <p:fade/>
  </p:transition>
  <p:timing>
    <p:tnLst>
      <p:par>
        <p:cTn id="1" dur="indefinite" restart="never" nodeType="tmRoot"/>
      </p:par>
    </p:tnLst>
  </p:timing>
  <p:hf hdr="0"/>
  <p:txStyles>
    <p:titleStyle>
      <a:lvl1pPr algn="l" defTabSz="914363" rtl="0" eaLnBrk="1" latinLnBrk="0" hangingPunct="1">
        <a:lnSpc>
          <a:spcPct val="90000"/>
        </a:lnSpc>
        <a:spcBef>
          <a:spcPct val="0"/>
        </a:spcBef>
        <a:buNone/>
        <a:defRPr lang="en-US" sz="4800" b="0" kern="1200" cap="none" spc="-20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520396450"/>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415" y="182216"/>
            <a:ext cx="11521431"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4037869091"/>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Lst>
  <p:timing>
    <p:tnLst>
      <p:par>
        <p:cTn id="1" dur="indefinite" restart="never" nodeType="tmRoot"/>
      </p:par>
    </p:tnLst>
  </p:timing>
  <p:txStyles>
    <p:titleStyle>
      <a:lvl1pPr algn="l" defTabSz="913814" rtl="0" eaLnBrk="1" latinLnBrk="0" hangingPunct="1">
        <a:lnSpc>
          <a:spcPct val="80000"/>
        </a:lnSpc>
        <a:spcBef>
          <a:spcPct val="0"/>
        </a:spcBef>
        <a:buNone/>
        <a:defRPr sz="4399"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680" indent="-342680" algn="l" defTabSz="913814" rtl="0" eaLnBrk="1" latinLnBrk="0" hangingPunct="1">
        <a:spcBef>
          <a:spcPts val="1200"/>
        </a:spcBef>
        <a:buFont typeface="Arial" pitchFamily="34" charset="0"/>
        <a:buChar char="•"/>
        <a:defRPr sz="3199"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475" indent="-285566" algn="l" defTabSz="913814" rtl="0" eaLnBrk="1" latinLnBrk="0" hangingPunct="1">
        <a:spcBef>
          <a:spcPts val="300"/>
        </a:spcBef>
        <a:spcAft>
          <a:spcPts val="300"/>
        </a:spcAft>
        <a:buFont typeface="Arial" pitchFamily="34" charset="0"/>
        <a:buChar char="–"/>
        <a:defRPr sz="27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269" indent="-228453" algn="l" defTabSz="913814" rtl="0" eaLnBrk="1" latinLnBrk="0" hangingPunct="1">
        <a:spcBef>
          <a:spcPts val="200"/>
        </a:spcBef>
        <a:spcAft>
          <a:spcPts val="200"/>
        </a:spcAft>
        <a:buFont typeface="Arial" pitchFamily="34" charset="0"/>
        <a:buChar char="•"/>
        <a:defRPr sz="23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177"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083" indent="-228453" algn="l" defTabSz="913814" rtl="0" eaLnBrk="1" latinLnBrk="0" hangingPunct="1">
        <a:spcBef>
          <a:spcPct val="20000"/>
        </a:spcBef>
        <a:buFont typeface="Arial" pitchFamily="34" charset="0"/>
        <a:buChar char="»"/>
        <a:defRPr sz="1999"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2991"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69898"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6805"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3713" indent="-228453" algn="l" defTabSz="913814"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814" rtl="0" eaLnBrk="1" latinLnBrk="0" hangingPunct="1">
        <a:defRPr sz="1799" kern="1200">
          <a:solidFill>
            <a:schemeClr val="tx1"/>
          </a:solidFill>
          <a:latin typeface="+mn-lt"/>
          <a:ea typeface="+mn-ea"/>
          <a:cs typeface="+mn-cs"/>
        </a:defRPr>
      </a:lvl1pPr>
      <a:lvl2pPr marL="456907" algn="l" defTabSz="913814" rtl="0" eaLnBrk="1" latinLnBrk="0" hangingPunct="1">
        <a:defRPr sz="1799" kern="1200">
          <a:solidFill>
            <a:schemeClr val="tx1"/>
          </a:solidFill>
          <a:latin typeface="+mn-lt"/>
          <a:ea typeface="+mn-ea"/>
          <a:cs typeface="+mn-cs"/>
        </a:defRPr>
      </a:lvl2pPr>
      <a:lvl3pPr marL="913814" algn="l" defTabSz="913814" rtl="0" eaLnBrk="1" latinLnBrk="0" hangingPunct="1">
        <a:defRPr sz="1799" kern="1200">
          <a:solidFill>
            <a:schemeClr val="tx1"/>
          </a:solidFill>
          <a:latin typeface="+mn-lt"/>
          <a:ea typeface="+mn-ea"/>
          <a:cs typeface="+mn-cs"/>
        </a:defRPr>
      </a:lvl3pPr>
      <a:lvl4pPr marL="1370722" algn="l" defTabSz="913814" rtl="0" eaLnBrk="1" latinLnBrk="0" hangingPunct="1">
        <a:defRPr sz="1799" kern="1200">
          <a:solidFill>
            <a:schemeClr val="tx1"/>
          </a:solidFill>
          <a:latin typeface="+mn-lt"/>
          <a:ea typeface="+mn-ea"/>
          <a:cs typeface="+mn-cs"/>
        </a:defRPr>
      </a:lvl4pPr>
      <a:lvl5pPr marL="1827630" algn="l" defTabSz="913814" rtl="0" eaLnBrk="1" latinLnBrk="0" hangingPunct="1">
        <a:defRPr sz="1799" kern="1200">
          <a:solidFill>
            <a:schemeClr val="tx1"/>
          </a:solidFill>
          <a:latin typeface="+mn-lt"/>
          <a:ea typeface="+mn-ea"/>
          <a:cs typeface="+mn-cs"/>
        </a:defRPr>
      </a:lvl5pPr>
      <a:lvl6pPr marL="2284536" algn="l" defTabSz="913814" rtl="0" eaLnBrk="1" latinLnBrk="0" hangingPunct="1">
        <a:defRPr sz="1799" kern="1200">
          <a:solidFill>
            <a:schemeClr val="tx1"/>
          </a:solidFill>
          <a:latin typeface="+mn-lt"/>
          <a:ea typeface="+mn-ea"/>
          <a:cs typeface="+mn-cs"/>
        </a:defRPr>
      </a:lvl6pPr>
      <a:lvl7pPr marL="2741444" algn="l" defTabSz="913814" rtl="0" eaLnBrk="1" latinLnBrk="0" hangingPunct="1">
        <a:defRPr sz="1799" kern="1200">
          <a:solidFill>
            <a:schemeClr val="tx1"/>
          </a:solidFill>
          <a:latin typeface="+mn-lt"/>
          <a:ea typeface="+mn-ea"/>
          <a:cs typeface="+mn-cs"/>
        </a:defRPr>
      </a:lvl7pPr>
      <a:lvl8pPr marL="3198351" algn="l" defTabSz="913814" rtl="0" eaLnBrk="1" latinLnBrk="0" hangingPunct="1">
        <a:defRPr sz="1799" kern="1200">
          <a:solidFill>
            <a:schemeClr val="tx1"/>
          </a:solidFill>
          <a:latin typeface="+mn-lt"/>
          <a:ea typeface="+mn-ea"/>
          <a:cs typeface="+mn-cs"/>
        </a:defRPr>
      </a:lvl8pPr>
      <a:lvl9pPr marL="3655261" algn="l" defTabSz="913814"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normAutofit/>
          </a:bodyPr>
          <a:lstStyle/>
          <a:p>
            <a:r>
              <a:rPr lang="en-US" dirty="0"/>
              <a:t>Bill </a:t>
            </a:r>
            <a:r>
              <a:rPr lang="en-US" dirty="0" smtClean="0"/>
              <a:t>Wagner | Author, Consultant</a:t>
            </a:r>
            <a:endParaRPr lang="en-US" dirty="0"/>
          </a:p>
          <a:p>
            <a:r>
              <a:rPr lang="en-US" dirty="0" smtClean="0"/>
              <a:t>Anthony </a:t>
            </a:r>
            <a:r>
              <a:rPr lang="en-US" dirty="0"/>
              <a:t>D. </a:t>
            </a:r>
            <a:r>
              <a:rPr lang="en-US" dirty="0" smtClean="0"/>
              <a:t>Green | Managed </a:t>
            </a:r>
            <a:r>
              <a:rPr lang="en-US" dirty="0"/>
              <a:t>Languages Program </a:t>
            </a:r>
            <a:r>
              <a:rPr lang="en-US" dirty="0" smtClean="0"/>
              <a:t>Manager</a:t>
            </a:r>
            <a:endParaRPr lang="en-US" dirty="0"/>
          </a:p>
        </p:txBody>
      </p:sp>
      <p:sp>
        <p:nvSpPr>
          <p:cNvPr id="2" name="Title 1"/>
          <p:cNvSpPr>
            <a:spLocks noGrp="1"/>
          </p:cNvSpPr>
          <p:nvPr>
            <p:ph type="ctrTitle"/>
          </p:nvPr>
        </p:nvSpPr>
        <p:spPr>
          <a:solidFill>
            <a:srgbClr val="007233"/>
          </a:solidFill>
        </p:spPr>
        <p:txBody>
          <a:bodyPr/>
          <a:lstStyle/>
          <a:p>
            <a:r>
              <a:rPr lang="en-US" sz="4000" dirty="0"/>
              <a:t>Developer Productivity: What’s New in C# 6</a:t>
            </a:r>
            <a:endParaRPr lang="en-US" sz="3999" dirty="0"/>
          </a:p>
        </p:txBody>
      </p:sp>
    </p:spTree>
    <p:extLst>
      <p:ext uri="{BB962C8B-B14F-4D97-AF65-F5344CB8AC3E}">
        <p14:creationId xmlns:p14="http://schemas.microsoft.com/office/powerpoint/2010/main" val="529263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a:ln w="0"/>
                <a:effectLst>
                  <a:outerShdw blurRad="38100" dist="19050" dir="2700000" algn="tl" rotWithShape="0">
                    <a:schemeClr val="dk1">
                      <a:alpha val="40000"/>
                    </a:schemeClr>
                  </a:outerShdw>
                </a:effectLst>
              </a:rPr>
              <a:t>Expression Bodied Members</a:t>
            </a:r>
          </a:p>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54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https://</a:t>
            </a:r>
            <a:r>
              <a:rPr lang="en-US" b="0" dirty="0" smtClean="0"/>
              <a:t>github.com/BillWagner/MVA-CSharp6 </a:t>
            </a:r>
            <a:r>
              <a:rPr lang="en-US" dirty="0" smtClean="0"/>
              <a:t>Expression Bodied Members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99386757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smtClean="0">
                <a:ln w="0"/>
                <a:effectLst>
                  <a:outerShdw blurRad="38100" dist="19050" dir="2700000" algn="tl" rotWithShape="0">
                    <a:schemeClr val="dk1">
                      <a:alpha val="40000"/>
                    </a:schemeClr>
                  </a:outerShdw>
                </a:effectLst>
              </a:rPr>
              <a:t>Static </a:t>
            </a:r>
            <a:r>
              <a:rPr lang="en-US" sz="3600" dirty="0" err="1" smtClean="0">
                <a:ln w="0"/>
                <a:effectLst>
                  <a:outerShdw blurRad="38100" dist="19050" dir="2700000" algn="tl" rotWithShape="0">
                    <a:schemeClr val="dk1">
                      <a:alpha val="40000"/>
                    </a:schemeClr>
                  </a:outerShdw>
                </a:effectLst>
              </a:rPr>
              <a:t>Usings</a:t>
            </a:r>
            <a:endParaRPr lang="en-US" sz="3600" dirty="0">
              <a:ln w="0"/>
              <a:effectLst>
                <a:outerShdw blurRad="38100" dist="19050" dir="2700000" algn="tl" rotWithShape="0">
                  <a:schemeClr val="dk1">
                    <a:alpha val="40000"/>
                  </a:schemeClr>
                </a:outerShdw>
              </a:effectLst>
            </a:endParaRPr>
          </a:p>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23293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https://</a:t>
            </a:r>
            <a:r>
              <a:rPr lang="en-US" b="0" dirty="0" smtClean="0"/>
              <a:t>github.com/BillWagner/MVA-CSharp6 </a:t>
            </a:r>
          </a:p>
          <a:p>
            <a:r>
              <a:rPr lang="en-US" dirty="0" smtClean="0"/>
              <a:t>Static </a:t>
            </a:r>
            <a:r>
              <a:rPr lang="en-US" dirty="0" err="1" smtClean="0"/>
              <a:t>Usings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2280619018"/>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600" dirty="0" smtClean="0">
                <a:ln w="0"/>
                <a:effectLst>
                  <a:outerShdw blurRad="38100" dist="19050" dir="2700000" algn="tl" rotWithShape="0">
                    <a:schemeClr val="dk1">
                      <a:alpha val="40000"/>
                    </a:schemeClr>
                  </a:outerShdw>
                </a:effectLst>
              </a:rPr>
              <a:t>Null Coalescing Operator</a:t>
            </a:r>
            <a:endParaRPr lang="en-US" sz="3600" dirty="0">
              <a:ln w="0"/>
              <a:effectLst>
                <a:outerShdw blurRad="38100" dist="19050" dir="2700000" algn="tl" rotWithShape="0">
                  <a:schemeClr val="dk1">
                    <a:alpha val="40000"/>
                  </a:schemeClr>
                </a:outerShdw>
              </a:effectLst>
            </a:endParaRPr>
          </a:p>
          <a:p>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58675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b="0" dirty="0"/>
              <a:t>https://</a:t>
            </a:r>
            <a:r>
              <a:rPr lang="en-US" b="0" dirty="0" smtClean="0"/>
              <a:t>github.com/BillWagner/MVA-CSharp6 </a:t>
            </a:r>
            <a:endParaRPr lang="en-US" dirty="0"/>
          </a:p>
          <a:p>
            <a:r>
              <a:rPr lang="en-US" dirty="0" smtClean="0"/>
              <a:t>Null </a:t>
            </a:r>
            <a:r>
              <a:rPr lang="en-US" smtClean="0"/>
              <a:t>Coalescing Operator (Elvis)</a:t>
            </a:r>
            <a:endParaRPr lang="en-US" dirty="0"/>
          </a:p>
        </p:txBody>
      </p:sp>
      <p:sp>
        <p:nvSpPr>
          <p:cNvPr id="2" name="Text Placeholder 1"/>
          <p:cNvSpPr>
            <a:spLocks noGrp="1"/>
          </p:cNvSpPr>
          <p:nvPr>
            <p:ph type="body" sz="quarter" idx="10"/>
          </p:nvPr>
        </p:nvSpPr>
        <p:spPr/>
        <p:txBody>
          <a:bodyPr/>
          <a:lstStyle/>
          <a:p>
            <a:r>
              <a:rPr lang="en-US" smtClean="0"/>
              <a:t>demo</a:t>
            </a:r>
            <a:endParaRPr lang="en-US" dirty="0"/>
          </a:p>
        </p:txBody>
      </p:sp>
    </p:spTree>
    <p:extLst>
      <p:ext uri="{BB962C8B-B14F-4D97-AF65-F5344CB8AC3E}">
        <p14:creationId xmlns:p14="http://schemas.microsoft.com/office/powerpoint/2010/main" val="358649166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concise code</a:t>
            </a:r>
            <a:endParaRPr lang="en-US" dirty="0"/>
          </a:p>
        </p:txBody>
      </p:sp>
      <p:sp>
        <p:nvSpPr>
          <p:cNvPr id="9" name="Content Placeholder 5"/>
          <p:cNvSpPr txBox="1">
            <a:spLocks/>
          </p:cNvSpPr>
          <p:nvPr/>
        </p:nvSpPr>
        <p:spPr>
          <a:xfrm>
            <a:off x="451121" y="1521230"/>
            <a:ext cx="4251960" cy="3429000"/>
          </a:xfrm>
          <a:prstGeom prst="rect">
            <a:avLst/>
          </a:prstGeom>
        </p:spPr>
        <p:txBody>
          <a:bodyPr>
            <a:normAutofit/>
          </a:bodyPr>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7000"/>
              </a:lnSpc>
              <a:spcBef>
                <a:spcPts val="0"/>
              </a:spcBef>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using static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System.</a:t>
            </a:r>
            <a:r>
              <a:rPr lang="en-US" sz="16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Math</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TourOfCSharp6</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X {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Y {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Distance =&gt; </a:t>
            </a: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Sqrt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(X * X + Y * Y);</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p:txBody>
      </p:sp>
      <p:sp>
        <p:nvSpPr>
          <p:cNvPr id="10" name="Content Placeholder 3"/>
          <p:cNvSpPr>
            <a:spLocks noGrp="1"/>
          </p:cNvSpPr>
          <p:nvPr>
            <p:ph sz="half" idx="4294967295"/>
          </p:nvPr>
        </p:nvSpPr>
        <p:spPr>
          <a:xfrm>
            <a:off x="4703081" y="1363286"/>
            <a:ext cx="5202919" cy="2662803"/>
          </a:xfrm>
          <a:prstGeom prst="rect">
            <a:avLst/>
          </a:prstGeom>
        </p:spPr>
        <p:txBody>
          <a:bodyPr>
            <a:no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Company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location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vendor.ContactPerson.HomeAddress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location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HomeAddress.LineOne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(location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600" dirty="0">
              <a:latin typeface="Consolas" panose="020B0609020204030204" pitchFamily="49" charset="0"/>
              <a:cs typeface="Consolas" panose="020B0609020204030204" pitchFamily="49" charset="0"/>
            </a:endParaRPr>
          </a:p>
        </p:txBody>
      </p:sp>
      <p:sp>
        <p:nvSpPr>
          <p:cNvPr id="11" name="Content Placeholder 5"/>
          <p:cNvSpPr>
            <a:spLocks noGrp="1"/>
          </p:cNvSpPr>
          <p:nvPr>
            <p:ph sz="quarter" idx="4294967295"/>
          </p:nvPr>
        </p:nvSpPr>
        <p:spPr>
          <a:xfrm>
            <a:off x="4703081" y="4111318"/>
            <a:ext cx="4544700" cy="1993710"/>
          </a:xfrm>
          <a:prstGeom prst="rect">
            <a:avLst/>
          </a:prstGeom>
        </p:spPr>
        <p:txBody>
          <a:bodyPr>
            <a:norm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Company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location = vendor?.</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ContactPerson</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HomeAddress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LineOne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(location);</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045075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fade">
                                      <p:cBhvr>
                                        <p:cTn id="27" dur="500"/>
                                        <p:tgtEl>
                                          <p:spTgt spid="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fade">
                                      <p:cBhvr>
                                        <p:cTn id="32" dur="500"/>
                                        <p:tgtEl>
                                          <p:spTgt spid="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fade">
                                      <p:cBhvr>
                                        <p:cTn id="37" dur="500"/>
                                        <p:tgtEl>
                                          <p:spTgt spid="1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6" end="6"/>
                                            </p:txEl>
                                          </p:spTgt>
                                        </p:tgtEl>
                                        <p:attrNameLst>
                                          <p:attrName>style.visibility</p:attrName>
                                        </p:attrNameLst>
                                      </p:cBhvr>
                                      <p:to>
                                        <p:strVal val="visible"/>
                                      </p:to>
                                    </p:set>
                                    <p:animEffect transition="in" filter="fade">
                                      <p:cBhvr>
                                        <p:cTn id="42" dur="500"/>
                                        <p:tgtEl>
                                          <p:spTgt spid="1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animEffect transition="in" filter="fade">
                                      <p:cBhvr>
                                        <p:cTn id="47" dur="500"/>
                                        <p:tgtEl>
                                          <p:spTgt spid="10">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xEl>
                                              <p:pRg st="8" end="8"/>
                                            </p:txEl>
                                          </p:spTgt>
                                        </p:tgtEl>
                                        <p:attrNameLst>
                                          <p:attrName>style.visibility</p:attrName>
                                        </p:attrNameLst>
                                      </p:cBhvr>
                                      <p:to>
                                        <p:strVal val="visible"/>
                                      </p:to>
                                    </p:set>
                                    <p:animEffect transition="in" filter="fade">
                                      <p:cBhvr>
                                        <p:cTn id="52" dur="500"/>
                                        <p:tgtEl>
                                          <p:spTgt spid="10">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xEl>
                                              <p:pRg st="0" end="0"/>
                                            </p:txEl>
                                          </p:spTgt>
                                        </p:tgtEl>
                                        <p:attrNameLst>
                                          <p:attrName>style.visibility</p:attrName>
                                        </p:attrNameLst>
                                      </p:cBhvr>
                                      <p:to>
                                        <p:strVal val="visible"/>
                                      </p:to>
                                    </p:set>
                                    <p:animEffect transition="in" filter="fade">
                                      <p:cBhvr>
                                        <p:cTn id="57" dur="500"/>
                                        <p:tgtEl>
                                          <p:spTgt spid="11">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xEl>
                                              <p:pRg st="1" end="1"/>
                                            </p:txEl>
                                          </p:spTgt>
                                        </p:tgtEl>
                                        <p:attrNameLst>
                                          <p:attrName>style.visibility</p:attrName>
                                        </p:attrNameLst>
                                      </p:cBhvr>
                                      <p:to>
                                        <p:strVal val="visible"/>
                                      </p:to>
                                    </p:set>
                                    <p:animEffect transition="in" filter="fade">
                                      <p:cBhvr>
                                        <p:cTn id="62" dur="500"/>
                                        <p:tgtEl>
                                          <p:spTgt spid="11">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xEl>
                                              <p:pRg st="2" end="2"/>
                                            </p:txEl>
                                          </p:spTgt>
                                        </p:tgtEl>
                                        <p:attrNameLst>
                                          <p:attrName>style.visibility</p:attrName>
                                        </p:attrNameLst>
                                      </p:cBhvr>
                                      <p:to>
                                        <p:strVal val="visible"/>
                                      </p:to>
                                    </p:set>
                                    <p:animEffect transition="in" filter="fade">
                                      <p:cBhvr>
                                        <p:cTn id="67" dur="500"/>
                                        <p:tgtEl>
                                          <p:spTgt spid="11">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1">
                                            <p:txEl>
                                              <p:pRg st="3" end="3"/>
                                            </p:txEl>
                                          </p:spTgt>
                                        </p:tgtEl>
                                        <p:attrNameLst>
                                          <p:attrName>style.visibility</p:attrName>
                                        </p:attrNameLst>
                                      </p:cBhvr>
                                      <p:to>
                                        <p:strVal val="visible"/>
                                      </p:to>
                                    </p:set>
                                    <p:animEffect transition="in" filter="fade">
                                      <p:cBhvr>
                                        <p:cTn id="7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P spid="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487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Bill Wagner | @</a:t>
            </a:r>
            <a:r>
              <a:rPr lang="en-US" dirty="0" err="1" smtClean="0"/>
              <a:t>billwagner</a:t>
            </a:r>
            <a:endParaRPr lang="en-US" dirty="0"/>
          </a:p>
        </p:txBody>
      </p:sp>
      <p:sp>
        <p:nvSpPr>
          <p:cNvPr id="7" name="Content Placeholder 6"/>
          <p:cNvSpPr>
            <a:spLocks noGrp="1"/>
          </p:cNvSpPr>
          <p:nvPr>
            <p:ph sz="quarter" idx="10"/>
          </p:nvPr>
        </p:nvSpPr>
        <p:spPr/>
        <p:txBody>
          <a:bodyPr/>
          <a:lstStyle/>
          <a:p>
            <a:r>
              <a:rPr lang="en-US" dirty="0" smtClean="0">
                <a:solidFill>
                  <a:srgbClr val="002050"/>
                </a:solidFill>
              </a:rPr>
              <a:t>Author</a:t>
            </a:r>
            <a:endParaRPr lang="en-US" dirty="0">
              <a:solidFill>
                <a:srgbClr val="002050"/>
              </a:solidFill>
            </a:endParaRPr>
          </a:p>
          <a:p>
            <a:pPr lvl="1"/>
            <a:r>
              <a:rPr lang="en-US" dirty="0" smtClean="0">
                <a:solidFill>
                  <a:srgbClr val="002050"/>
                </a:solidFill>
              </a:rPr>
              <a:t>Effective C#</a:t>
            </a:r>
          </a:p>
          <a:p>
            <a:pPr lvl="1"/>
            <a:r>
              <a:rPr lang="en-US" dirty="0" smtClean="0">
                <a:solidFill>
                  <a:srgbClr val="002050"/>
                </a:solidFill>
              </a:rPr>
              <a:t>More Effective C#</a:t>
            </a:r>
          </a:p>
          <a:p>
            <a:r>
              <a:rPr lang="en-US" dirty="0" smtClean="0"/>
              <a:t>Passion for informing </a:t>
            </a:r>
            <a:r>
              <a:rPr lang="en-US" dirty="0"/>
              <a:t>and inspiring software developers to write </a:t>
            </a:r>
            <a:r>
              <a:rPr lang="en-US" dirty="0" smtClean="0"/>
              <a:t>better code be more productive</a:t>
            </a:r>
          </a:p>
          <a:p>
            <a:pPr lvl="1"/>
            <a:r>
              <a:rPr lang="en-US" dirty="0" smtClean="0"/>
              <a:t>www.thebillwagner.com</a:t>
            </a:r>
          </a:p>
          <a:p>
            <a:pPr lvl="1"/>
            <a:r>
              <a:rPr lang="en-US" dirty="0" smtClean="0"/>
              <a:t>www.github.com/BillWagner</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4831" y="4029046"/>
            <a:ext cx="2699299" cy="269929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2930909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Anthony D. Green</a:t>
            </a:r>
            <a:endParaRPr lang="en-US" dirty="0"/>
          </a:p>
        </p:txBody>
      </p:sp>
      <p:sp>
        <p:nvSpPr>
          <p:cNvPr id="9" name="Content Placeholder 8"/>
          <p:cNvSpPr>
            <a:spLocks noGrp="1"/>
          </p:cNvSpPr>
          <p:nvPr>
            <p:ph sz="quarter" idx="10"/>
          </p:nvPr>
        </p:nvSpPr>
        <p:spPr/>
        <p:txBody>
          <a:bodyPr/>
          <a:lstStyle/>
          <a:p>
            <a:r>
              <a:rPr lang="en-US" dirty="0"/>
              <a:t>Microsoft </a:t>
            </a:r>
            <a:r>
              <a:rPr lang="en-US" dirty="0" smtClean="0"/>
              <a:t>Program Manager</a:t>
            </a:r>
          </a:p>
          <a:p>
            <a:pPr lvl="1"/>
            <a:r>
              <a:rPr lang="en-US" dirty="0" smtClean="0"/>
              <a:t>Managed Languages Team</a:t>
            </a:r>
          </a:p>
          <a:p>
            <a:r>
              <a:rPr lang="en-US" dirty="0" smtClean="0"/>
              <a:t>Focus on Language APIs</a:t>
            </a:r>
          </a:p>
          <a:p>
            <a:pPr lvl="1"/>
            <a:r>
              <a:rPr lang="en-US" dirty="0" smtClean="0"/>
              <a:t>Syntactic and semantic analysis tools</a:t>
            </a:r>
          </a:p>
          <a:p>
            <a:pPr lvl="1"/>
            <a:r>
              <a:rPr lang="en-US" dirty="0" smtClean="0"/>
              <a:t>Diagnostics and </a:t>
            </a:r>
            <a:r>
              <a:rPr lang="en-US" dirty="0" err="1" smtClean="0"/>
              <a:t>Refactorings</a:t>
            </a:r>
            <a:endParaRPr lang="en-US" dirty="0" smtClean="0"/>
          </a:p>
          <a:p>
            <a:pPr lvl="1"/>
            <a:endParaRPr lang="en-US" dirty="0"/>
          </a:p>
          <a:p>
            <a:pPr lvl="1"/>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687" y="4107561"/>
            <a:ext cx="2529431" cy="2542271"/>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0198036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740" y="1428439"/>
            <a:ext cx="11522249" cy="5289010"/>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2.6M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3"/>
              </a:rPr>
              <a:t>http://aka.ms/MVA-Voucher</a:t>
            </a:r>
            <a:r>
              <a:rPr lang="en-US" dirty="0" smtClean="0"/>
              <a:t> </a:t>
            </a:r>
          </a:p>
          <a:p>
            <a:pPr lvl="1"/>
            <a:r>
              <a:rPr lang="en-US" dirty="0" smtClean="0"/>
              <a:t>Enter this code: </a:t>
            </a:r>
            <a:r>
              <a:rPr lang="en-US" dirty="0" err="1"/>
              <a:t>WhatsNewCSharp</a:t>
            </a:r>
            <a:r>
              <a:rPr lang="en-US" dirty="0" smtClean="0"/>
              <a:t> (</a:t>
            </a:r>
            <a:r>
              <a:rPr lang="en-US" dirty="0" err="1" smtClean="0"/>
              <a:t>Exp</a:t>
            </a:r>
            <a:r>
              <a:rPr lang="en-US" dirty="0"/>
              <a:t>: </a:t>
            </a:r>
            <a:r>
              <a:rPr lang="en-US" dirty="0" smtClean="0"/>
              <a:t>4/6/2015)</a:t>
            </a:r>
            <a:endParaRPr lang="en-US" dirty="0">
              <a:solidFill>
                <a:srgbClr val="FF0000"/>
              </a:solidFill>
            </a:endParaRPr>
          </a:p>
        </p:txBody>
      </p:sp>
      <p:sp>
        <p:nvSpPr>
          <p:cNvPr id="3" name="Title 2"/>
          <p:cNvSpPr>
            <a:spLocks noGrp="1"/>
          </p:cNvSpPr>
          <p:nvPr>
            <p:ph type="title"/>
          </p:nvPr>
        </p:nvSpPr>
        <p:spPr>
          <a:xfrm>
            <a:off x="-367171" y="183061"/>
            <a:ext cx="11413293" cy="1063210"/>
          </a:xfrm>
        </p:spPr>
        <p:txBody>
          <a:bodyPr/>
          <a:lstStyle/>
          <a:p>
            <a:r>
              <a:rPr lang="en-US" dirty="0" smtClean="0"/>
              <a:t>     Join the MVA Community!</a:t>
            </a:r>
            <a:endParaRPr lang="en-US" dirty="0"/>
          </a:p>
        </p:txBody>
      </p:sp>
    </p:spTree>
    <p:extLst>
      <p:ext uri="{BB962C8B-B14F-4D97-AF65-F5344CB8AC3E}">
        <p14:creationId xmlns:p14="http://schemas.microsoft.com/office/powerpoint/2010/main" val="313786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Preparing for C# 6</a:t>
            </a:r>
            <a:endParaRPr lang="en-US" dirty="0"/>
          </a:p>
        </p:txBody>
      </p:sp>
      <p:sp>
        <p:nvSpPr>
          <p:cNvPr id="8" name="Text Placeholder 7"/>
          <p:cNvSpPr>
            <a:spLocks noGrp="1"/>
          </p:cNvSpPr>
          <p:nvPr>
            <p:ph sz="quarter" idx="10"/>
          </p:nvPr>
        </p:nvSpPr>
        <p:spPr>
          <a:xfrm>
            <a:off x="327503" y="2031324"/>
            <a:ext cx="11533187" cy="5159375"/>
          </a:xfrm>
        </p:spPr>
        <p:txBody>
          <a:bodyPr/>
          <a:lstStyle/>
          <a:p>
            <a:r>
              <a:rPr lang="en-US" sz="2800" dirty="0" smtClean="0"/>
              <a:t>Goal | Learn the new features and how you will use them</a:t>
            </a:r>
          </a:p>
          <a:p>
            <a:r>
              <a:rPr lang="en-US" sz="2800" dirty="0" smtClean="0"/>
              <a:t>Goal | Understand how to structure code today to make adoption easier</a:t>
            </a:r>
            <a:endParaRPr lang="en-US" sz="2800" dirty="0"/>
          </a:p>
        </p:txBody>
      </p:sp>
    </p:spTree>
    <p:extLst>
      <p:ext uri="{BB962C8B-B14F-4D97-AF65-F5344CB8AC3E}">
        <p14:creationId xmlns:p14="http://schemas.microsoft.com/office/powerpoint/2010/main" val="3853447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Developer Productivity: What's New in C# 6</a:t>
            </a:r>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744406891"/>
              </p:ext>
            </p:extLst>
          </p:nvPr>
        </p:nvGraphicFramePr>
        <p:xfrm>
          <a:off x="379314" y="1418160"/>
          <a:ext cx="11521532" cy="4604592"/>
        </p:xfrm>
        <a:graphic>
          <a:graphicData uri="http://schemas.openxmlformats.org/drawingml/2006/table">
            <a:tbl>
              <a:tblPr firstRow="1" bandRow="1">
                <a:tableStyleId>{5C22544A-7EE6-4342-B048-85BDC9FD1C3A}</a:tableStyleId>
              </a:tblPr>
              <a:tblGrid>
                <a:gridCol w="11521532">
                  <a:extLst>
                    <a:ext uri="{9D8B030D-6E8A-4147-A177-3AD203B41FA5}">
                      <a16:colId xmlns:a16="http://schemas.microsoft.com/office/drawing/2014/main" xmlns="" val="1632794655"/>
                    </a:ext>
                  </a:extLst>
                </a:gridCol>
              </a:tblGrid>
              <a:tr h="767432">
                <a:tc>
                  <a:txBody>
                    <a:bodyPr/>
                    <a:lstStyle/>
                    <a:p>
                      <a:r>
                        <a:rPr lang="en-US" sz="3600" dirty="0" smtClean="0">
                          <a:latin typeface="Segoe UI Light" panose="020B0502040204020203" pitchFamily="34" charset="0"/>
                          <a:cs typeface="Segoe UI Light" panose="020B0502040204020203" pitchFamily="34" charset="0"/>
                        </a:rPr>
                        <a:t>Getting Started with PowerShell</a:t>
                      </a:r>
                      <a:endParaRPr lang="en-US" sz="36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1789177411"/>
                  </a:ext>
                </a:extLst>
              </a:tr>
              <a:tr h="767432">
                <a:tc>
                  <a:txBody>
                    <a:bodyPr/>
                    <a:lstStyle/>
                    <a:p>
                      <a:r>
                        <a:rPr lang="en-US" sz="2400" b="1" i="1" dirty="0" smtClean="0">
                          <a:latin typeface="Segoe UI Light" panose="020B0502040204020203" pitchFamily="34" charset="0"/>
                          <a:cs typeface="Segoe UI Light" panose="020B0502040204020203" pitchFamily="34" charset="0"/>
                        </a:rPr>
                        <a:t>01 | </a:t>
                      </a:r>
                      <a:r>
                        <a:rPr lang="en-US" sz="2400" b="1" i="1" dirty="0" smtClean="0"/>
                        <a:t>C#</a:t>
                      </a:r>
                      <a:r>
                        <a:rPr lang="en-US" sz="2400" b="1" i="1" baseline="0" dirty="0" smtClean="0"/>
                        <a:t> features add productivity and conciseness</a:t>
                      </a:r>
                      <a:endParaRPr lang="en-US" sz="2400" b="1" i="1"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42815335"/>
                  </a:ext>
                </a:extLst>
              </a:tr>
              <a:tr h="767432">
                <a:tc>
                  <a:txBody>
                    <a:bodyPr/>
                    <a:lstStyle/>
                    <a:p>
                      <a:pPr marL="0" marR="0" indent="0" algn="l" defTabSz="913814"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02 | </a:t>
                      </a:r>
                      <a:r>
                        <a:rPr lang="en-US" sz="2400" dirty="0" smtClean="0"/>
                        <a:t>Data Transfer Object Enhancements</a:t>
                      </a:r>
                    </a:p>
                  </a:txBody>
                  <a:tcPr marL="91416" marR="91416" marT="45708" marB="45708" anchor="ctr"/>
                </a:tc>
                <a:extLst>
                  <a:ext uri="{0D108BD9-81ED-4DB2-BD59-A6C34878D82A}">
                    <a16:rowId xmlns:a16="http://schemas.microsoft.com/office/drawing/2014/main" xmlns="" val="321066646"/>
                  </a:ext>
                </a:extLst>
              </a:tr>
              <a:tr h="7674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dirty="0" smtClean="0"/>
                        <a:t>Handling Strings</a:t>
                      </a:r>
                      <a:r>
                        <a:rPr lang="en-US" sz="2400" baseline="0" dirty="0" smtClean="0"/>
                        <a:t> More Easily</a:t>
                      </a:r>
                      <a:endParaRPr lang="en-US" sz="2400" dirty="0" smtClean="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3812060533"/>
                  </a:ext>
                </a:extLst>
              </a:tr>
              <a:tr h="767432">
                <a:tc>
                  <a:txBody>
                    <a:bodyPr/>
                    <a:lstStyle/>
                    <a:p>
                      <a:r>
                        <a:rPr lang="en-US" sz="2400" dirty="0" smtClean="0">
                          <a:latin typeface="Segoe UI Light" panose="020B0502040204020203" pitchFamily="34" charset="0"/>
                          <a:cs typeface="Segoe UI Light" panose="020B0502040204020203" pitchFamily="34" charset="0"/>
                        </a:rPr>
                        <a:t>04 | </a:t>
                      </a:r>
                      <a:r>
                        <a:rPr lang="en-US" sz="2400" dirty="0" smtClean="0"/>
                        <a:t>Exceptions</a:t>
                      </a:r>
                      <a:r>
                        <a:rPr lang="en-US" sz="2400" baseline="0" dirty="0" smtClean="0"/>
                        <a:t> and Error Handling Improvements</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733235577"/>
                  </a:ext>
                </a:extLst>
              </a:tr>
              <a:tr h="7674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t>Adopting C# 6</a:t>
                      </a:r>
                      <a:endParaRPr lang="en-US" sz="2400" dirty="0">
                        <a:latin typeface="Segoe UI Light" panose="020B0502040204020203" pitchFamily="34" charset="0"/>
                        <a:cs typeface="Segoe UI Light" panose="020B0502040204020203" pitchFamily="34" charset="0"/>
                      </a:endParaRPr>
                    </a:p>
                  </a:txBody>
                  <a:tcPr marL="91416" marR="91416" marT="45708" marB="45708" anchor="ctr"/>
                </a:tc>
                <a:extLst>
                  <a:ext uri="{0D108BD9-81ED-4DB2-BD59-A6C34878D82A}">
                    <a16:rowId xmlns:a16="http://schemas.microsoft.com/office/drawing/2014/main" xmlns="" val="2343148695"/>
                  </a:ext>
                </a:extLst>
              </a:tr>
            </a:tbl>
          </a:graphicData>
        </a:graphic>
      </p:graphicFrame>
    </p:spTree>
    <p:extLst>
      <p:ext uri="{BB962C8B-B14F-4D97-AF65-F5344CB8AC3E}">
        <p14:creationId xmlns:p14="http://schemas.microsoft.com/office/powerpoint/2010/main" val="454648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normAutofit/>
          </a:bodyPr>
          <a:lstStyle/>
          <a:p>
            <a:pPr marL="914126" indent="-914126"/>
            <a:r>
              <a:rPr lang="en-US" sz="2800" dirty="0" smtClean="0"/>
              <a:t>01 | C</a:t>
            </a:r>
            <a:r>
              <a:rPr lang="en-US" sz="2800" dirty="0"/>
              <a:t># Features Add Productivity </a:t>
            </a:r>
            <a:r>
              <a:rPr lang="en-US" sz="2800" dirty="0" smtClean="0"/>
              <a:t>and Conciseness</a:t>
            </a:r>
            <a:endParaRPr lang="en-US" sz="2800" dirty="0"/>
          </a:p>
        </p:txBody>
      </p:sp>
      <p:sp>
        <p:nvSpPr>
          <p:cNvPr id="4" name="Subtitle 3"/>
          <p:cNvSpPr>
            <a:spLocks noGrp="1"/>
          </p:cNvSpPr>
          <p:nvPr>
            <p:ph type="subTitle" idx="1"/>
          </p:nvPr>
        </p:nvSpPr>
        <p:spPr/>
        <p:txBody>
          <a:bodyPr/>
          <a:lstStyle/>
          <a:p>
            <a:r>
              <a:rPr lang="en-US" dirty="0"/>
              <a:t>Bill Wagner | Author, Consultant</a:t>
            </a:r>
          </a:p>
          <a:p>
            <a:r>
              <a:rPr lang="en-US" dirty="0"/>
              <a:t>Anthony D. Green | Managed Languages Program Manager</a:t>
            </a:r>
          </a:p>
        </p:txBody>
      </p:sp>
    </p:spTree>
    <p:extLst>
      <p:ext uri="{BB962C8B-B14F-4D97-AF65-F5344CB8AC3E}">
        <p14:creationId xmlns:p14="http://schemas.microsoft.com/office/powerpoint/2010/main" val="3370216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800" dirty="0" smtClean="0"/>
              <a:t>Module Overview</a:t>
            </a:r>
            <a:endParaRPr lang="en-US" sz="4800" dirty="0"/>
          </a:p>
        </p:txBody>
      </p:sp>
      <p:sp>
        <p:nvSpPr>
          <p:cNvPr id="2" name="TextBox 1"/>
          <p:cNvSpPr txBox="1"/>
          <p:nvPr/>
        </p:nvSpPr>
        <p:spPr>
          <a:xfrm flipH="1">
            <a:off x="704882" y="2013815"/>
            <a:ext cx="10450456" cy="1846659"/>
          </a:xfrm>
          <a:prstGeom prst="rect">
            <a:avLst/>
          </a:prstGeom>
          <a:noFill/>
        </p:spPr>
        <p:txBody>
          <a:bodyPr wrap="square" lIns="0" tIns="0" rIns="0" bIns="0" rtlCol="0" anchor="ctr">
            <a:spAutoFit/>
          </a:bodyPr>
          <a:lstStyle/>
          <a:p>
            <a:pPr marL="857250" indent="-857250">
              <a:buFont typeface="Arial" panose="020B0604020202020204" pitchFamily="34" charset="0"/>
              <a:buChar char="•"/>
            </a:pPr>
            <a:r>
              <a:rPr lang="en-US" sz="4000" dirty="0" smtClean="0">
                <a:ln w="0"/>
                <a:effectLst>
                  <a:outerShdw blurRad="38100" dist="19050" dir="2700000" algn="tl" rotWithShape="0">
                    <a:schemeClr val="dk1">
                      <a:alpha val="40000"/>
                    </a:schemeClr>
                  </a:outerShdw>
                </a:effectLst>
              </a:rPr>
              <a:t>Expression Bodied Members</a:t>
            </a:r>
          </a:p>
          <a:p>
            <a:pPr marL="857250" indent="-857250">
              <a:buFont typeface="Arial" panose="020B0604020202020204" pitchFamily="34" charset="0"/>
              <a:buChar char="•"/>
            </a:pPr>
            <a:r>
              <a:rPr lang="en-US" sz="4000" dirty="0" smtClean="0">
                <a:ln w="0"/>
                <a:effectLst>
                  <a:outerShdw blurRad="38100" dist="19050" dir="2700000" algn="tl" rotWithShape="0">
                    <a:schemeClr val="dk1">
                      <a:alpha val="40000"/>
                    </a:schemeClr>
                  </a:outerShdw>
                </a:effectLst>
              </a:rPr>
              <a:t>Static </a:t>
            </a:r>
            <a:r>
              <a:rPr lang="en-US" sz="4000" dirty="0" err="1" smtClean="0">
                <a:ln w="0"/>
                <a:effectLst>
                  <a:outerShdw blurRad="38100" dist="19050" dir="2700000" algn="tl" rotWithShape="0">
                    <a:schemeClr val="dk1">
                      <a:alpha val="40000"/>
                    </a:schemeClr>
                  </a:outerShdw>
                </a:effectLst>
              </a:rPr>
              <a:t>Usings</a:t>
            </a:r>
            <a:endParaRPr lang="en-US" sz="4000" dirty="0" smtClean="0">
              <a:ln w="0"/>
              <a:effectLst>
                <a:outerShdw blurRad="38100" dist="19050" dir="2700000" algn="tl" rotWithShape="0">
                  <a:schemeClr val="dk1">
                    <a:alpha val="40000"/>
                  </a:schemeClr>
                </a:outerShdw>
              </a:effectLst>
            </a:endParaRPr>
          </a:p>
          <a:p>
            <a:pPr marL="857250" indent="-857250">
              <a:buFont typeface="Arial" panose="020B0604020202020204" pitchFamily="34" charset="0"/>
              <a:buChar char="•"/>
            </a:pPr>
            <a:r>
              <a:rPr lang="en-US" sz="4000" dirty="0" smtClean="0">
                <a:ln w="0"/>
                <a:effectLst>
                  <a:outerShdw blurRad="38100" dist="19050" dir="2700000" algn="tl" rotWithShape="0">
                    <a:schemeClr val="dk1">
                      <a:alpha val="40000"/>
                    </a:schemeClr>
                  </a:outerShdw>
                </a:effectLst>
              </a:rPr>
              <a:t>Null Coalescing Operator</a:t>
            </a:r>
          </a:p>
        </p:txBody>
      </p:sp>
    </p:spTree>
    <p:extLst>
      <p:ext uri="{BB962C8B-B14F-4D97-AF65-F5344CB8AC3E}">
        <p14:creationId xmlns:p14="http://schemas.microsoft.com/office/powerpoint/2010/main" val="326740596"/>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Features for concise code</a:t>
            </a:r>
            <a:endParaRPr lang="en-US" dirty="0"/>
          </a:p>
        </p:txBody>
      </p:sp>
      <p:sp>
        <p:nvSpPr>
          <p:cNvPr id="9" name="Content Placeholder 5"/>
          <p:cNvSpPr txBox="1">
            <a:spLocks/>
          </p:cNvSpPr>
          <p:nvPr/>
        </p:nvSpPr>
        <p:spPr>
          <a:xfrm>
            <a:off x="451121" y="1521230"/>
            <a:ext cx="4251960" cy="3429000"/>
          </a:xfrm>
          <a:prstGeom prst="rect">
            <a:avLst/>
          </a:prstGeom>
        </p:spPr>
        <p:txBody>
          <a:bodyPr>
            <a:normAutofit/>
          </a:bodyPr>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7000"/>
              </a:lnSpc>
              <a:spcBef>
                <a:spcPts val="0"/>
              </a:spcBef>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using static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System.</a:t>
            </a:r>
            <a:r>
              <a:rPr lang="en-US" sz="1600" dirty="0" err="1" smtClean="0">
                <a:solidFill>
                  <a:srgbClr val="2B91AF"/>
                </a:solidFill>
                <a:latin typeface="Consolas" panose="020B0609020204030204" pitchFamily="49" charset="0"/>
                <a:ea typeface="Calibri" panose="020F0502020204030204" pitchFamily="34" charset="0"/>
                <a:cs typeface="Consolas" panose="020B0609020204030204" pitchFamily="49" charset="0"/>
              </a:rPr>
              <a:t>Math</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TourOfCSharp6</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X {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Y {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get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set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public</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Distance =&gt; </a:t>
            </a: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Sqrt</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(X * X + Y * Y);</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latin typeface="Consolas" panose="020B0609020204030204" pitchFamily="49" charset="0"/>
              <a:ea typeface="Calibri" panose="020F0502020204030204" pitchFamily="34" charset="0"/>
              <a:cs typeface="Consolas" panose="020B0609020204030204" pitchFamily="49" charset="0"/>
            </a:endParaRPr>
          </a:p>
          <a:p>
            <a:pPr>
              <a:lnSpc>
                <a:spcPct val="107000"/>
              </a:lnSpc>
              <a:spcBef>
                <a:spcPts val="0"/>
              </a:spcBef>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p:txBody>
      </p:sp>
      <p:sp>
        <p:nvSpPr>
          <p:cNvPr id="10" name="Content Placeholder 3"/>
          <p:cNvSpPr>
            <a:spLocks noGrp="1"/>
          </p:cNvSpPr>
          <p:nvPr>
            <p:ph sz="half" idx="4294967295"/>
          </p:nvPr>
        </p:nvSpPr>
        <p:spPr>
          <a:xfrm>
            <a:off x="4703081" y="1363286"/>
            <a:ext cx="5202919" cy="2662803"/>
          </a:xfrm>
          <a:prstGeom prst="rect">
            <a:avLst/>
          </a:prstGeom>
        </p:spPr>
        <p:txBody>
          <a:bodyPr>
            <a:no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Company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location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vendor.ContactPerson.HomeAddress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null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location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vendor.ContactPerson</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HomeAddress.LineOne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(location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600" dirty="0">
              <a:latin typeface="Consolas" panose="020B0609020204030204" pitchFamily="49" charset="0"/>
              <a:cs typeface="Consolas" panose="020B0609020204030204" pitchFamily="49" charset="0"/>
            </a:endParaRPr>
          </a:p>
        </p:txBody>
      </p:sp>
      <p:sp>
        <p:nvSpPr>
          <p:cNvPr id="11" name="Content Placeholder 5"/>
          <p:cNvSpPr>
            <a:spLocks noGrp="1"/>
          </p:cNvSpPr>
          <p:nvPr>
            <p:ph sz="quarter" idx="4294967295"/>
          </p:nvPr>
        </p:nvSpPr>
        <p:spPr>
          <a:xfrm>
            <a:off x="4703081" y="4111318"/>
            <a:ext cx="4544700" cy="1993710"/>
          </a:xfrm>
          <a:prstGeom prst="rect">
            <a:avLst/>
          </a:prstGeom>
        </p:spPr>
        <p:txBody>
          <a:bodyPr>
            <a:normAutofit/>
          </a:bodyPr>
          <a:lstStyle/>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vendor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new</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2B91AF"/>
                </a:solidFill>
                <a:latin typeface="Consolas" panose="020B0609020204030204" pitchFamily="49" charset="0"/>
                <a:ea typeface="Calibri" panose="020F0502020204030204" pitchFamily="34" charset="0"/>
                <a:cs typeface="Consolas" panose="020B0609020204030204" pitchFamily="49" charset="0"/>
              </a:rPr>
              <a:t>Company</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location = vendor?.</a:t>
            </a:r>
            <a:r>
              <a:rPr lang="en-US" sz="1600" dirty="0" err="1" smtClean="0">
                <a:solidFill>
                  <a:srgbClr val="000000"/>
                </a:solidFill>
                <a:latin typeface="Consolas" panose="020B0609020204030204" pitchFamily="49" charset="0"/>
                <a:ea typeface="Calibri" panose="020F0502020204030204" pitchFamily="34" charset="0"/>
                <a:cs typeface="Consolas" panose="020B0609020204030204" pitchFamily="49" charset="0"/>
              </a:rPr>
              <a:t>ContactPerson</a:t>
            </a:r>
            <a:endPar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HomeAddress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LineOne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0" marR="0" indent="0">
              <a:lnSpc>
                <a:spcPct val="107000"/>
              </a:lnSpc>
              <a:spcBef>
                <a:spcPts val="0"/>
              </a:spcBef>
              <a:spcAft>
                <a:spcPts val="0"/>
              </a:spcAft>
              <a:buNone/>
            </a:pP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WriteLine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(location);</a:t>
            </a:r>
            <a:endParaRPr lang="en-US" sz="1600" dirty="0">
              <a:latin typeface="Consolas" panose="020B0609020204030204" pitchFamily="49" charset="0"/>
              <a:ea typeface="Calibri" panose="020F0502020204030204" pitchFamily="34" charset="0"/>
              <a:cs typeface="Consolas" panose="020B0609020204030204" pitchFamily="49" charset="0"/>
            </a:endParaRPr>
          </a:p>
          <a:p>
            <a:pPr marL="45720" indent="0">
              <a:buNone/>
            </a:pP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29537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fade">
                                      <p:cBhvr>
                                        <p:cTn id="27" dur="500"/>
                                        <p:tgtEl>
                                          <p:spTgt spid="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fade">
                                      <p:cBhvr>
                                        <p:cTn id="32" dur="500"/>
                                        <p:tgtEl>
                                          <p:spTgt spid="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fade">
                                      <p:cBhvr>
                                        <p:cTn id="37" dur="500"/>
                                        <p:tgtEl>
                                          <p:spTgt spid="1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6" end="6"/>
                                            </p:txEl>
                                          </p:spTgt>
                                        </p:tgtEl>
                                        <p:attrNameLst>
                                          <p:attrName>style.visibility</p:attrName>
                                        </p:attrNameLst>
                                      </p:cBhvr>
                                      <p:to>
                                        <p:strVal val="visible"/>
                                      </p:to>
                                    </p:set>
                                    <p:animEffect transition="in" filter="fade">
                                      <p:cBhvr>
                                        <p:cTn id="42" dur="500"/>
                                        <p:tgtEl>
                                          <p:spTgt spid="10">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animEffect transition="in" filter="fade">
                                      <p:cBhvr>
                                        <p:cTn id="47" dur="500"/>
                                        <p:tgtEl>
                                          <p:spTgt spid="10">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xEl>
                                              <p:pRg st="8" end="8"/>
                                            </p:txEl>
                                          </p:spTgt>
                                        </p:tgtEl>
                                        <p:attrNameLst>
                                          <p:attrName>style.visibility</p:attrName>
                                        </p:attrNameLst>
                                      </p:cBhvr>
                                      <p:to>
                                        <p:strVal val="visible"/>
                                      </p:to>
                                    </p:set>
                                    <p:animEffect transition="in" filter="fade">
                                      <p:cBhvr>
                                        <p:cTn id="52" dur="500"/>
                                        <p:tgtEl>
                                          <p:spTgt spid="10">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xEl>
                                              <p:pRg st="0" end="0"/>
                                            </p:txEl>
                                          </p:spTgt>
                                        </p:tgtEl>
                                        <p:attrNameLst>
                                          <p:attrName>style.visibility</p:attrName>
                                        </p:attrNameLst>
                                      </p:cBhvr>
                                      <p:to>
                                        <p:strVal val="visible"/>
                                      </p:to>
                                    </p:set>
                                    <p:animEffect transition="in" filter="fade">
                                      <p:cBhvr>
                                        <p:cTn id="57" dur="500"/>
                                        <p:tgtEl>
                                          <p:spTgt spid="11">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xEl>
                                              <p:pRg st="1" end="1"/>
                                            </p:txEl>
                                          </p:spTgt>
                                        </p:tgtEl>
                                        <p:attrNameLst>
                                          <p:attrName>style.visibility</p:attrName>
                                        </p:attrNameLst>
                                      </p:cBhvr>
                                      <p:to>
                                        <p:strVal val="visible"/>
                                      </p:to>
                                    </p:set>
                                    <p:animEffect transition="in" filter="fade">
                                      <p:cBhvr>
                                        <p:cTn id="62" dur="500"/>
                                        <p:tgtEl>
                                          <p:spTgt spid="11">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
                                            <p:txEl>
                                              <p:pRg st="2" end="2"/>
                                            </p:txEl>
                                          </p:spTgt>
                                        </p:tgtEl>
                                        <p:attrNameLst>
                                          <p:attrName>style.visibility</p:attrName>
                                        </p:attrNameLst>
                                      </p:cBhvr>
                                      <p:to>
                                        <p:strVal val="visible"/>
                                      </p:to>
                                    </p:set>
                                    <p:animEffect transition="in" filter="fade">
                                      <p:cBhvr>
                                        <p:cTn id="67" dur="500"/>
                                        <p:tgtEl>
                                          <p:spTgt spid="11">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1">
                                            <p:txEl>
                                              <p:pRg st="3" end="3"/>
                                            </p:txEl>
                                          </p:spTgt>
                                        </p:tgtEl>
                                        <p:attrNameLst>
                                          <p:attrName>style.visibility</p:attrName>
                                        </p:attrNameLst>
                                      </p:cBhvr>
                                      <p:to>
                                        <p:strVal val="visible"/>
                                      </p:to>
                                    </p:set>
                                    <p:animEffect transition="in" filter="fade">
                                      <p:cBhvr>
                                        <p:cTn id="7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P spid="11" grpId="0" build="p"/>
    </p:bldLst>
  </p:timing>
</p:sld>
</file>

<file path=ppt/theme/theme1.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2e43eb919f408cd810abfc945a86e7c8">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3b003b013a7c5b8f8e3d494956829bef"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ermInfo xmlns="http://schemas.microsoft.com/office/infopath/2007/PartnerControls">
          <TermName xmlns="http://schemas.microsoft.com/office/infopath/2007/PartnerControls">&lt;Any Related Keywords&gt;</TermName>
          <TermId xmlns="http://schemas.microsoft.com/office/infopath/2007/PartnerControls">11111111-1111-1111-1111-111111111111</TermId>
        </TermInfo>
      </Term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79456A-742D-4736-95C0-19A1E0B853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230e9df3-be65-4c73-a93b-d1236ebd677e"/>
    <ds:schemaRef ds:uri="http://schemas.microsoft.com/sharepoint/v3"/>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Windows 8 Presentation</Template>
  <TotalTime>348</TotalTime>
  <Words>428</Words>
  <Application>Microsoft Office PowerPoint</Application>
  <PresentationFormat>Custom</PresentationFormat>
  <Paragraphs>116</Paragraphs>
  <Slides>17</Slides>
  <Notes>13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Calibri</vt:lpstr>
      <vt:lpstr>Consolas</vt:lpstr>
      <vt:lpstr>Courier New</vt:lpstr>
      <vt:lpstr>Segoe UI</vt:lpstr>
      <vt:lpstr>Segoe UI Light</vt:lpstr>
      <vt:lpstr>1_Metro Presentation</vt:lpstr>
      <vt:lpstr>1_Office Theme</vt:lpstr>
      <vt:lpstr>2_Office Theme</vt:lpstr>
      <vt:lpstr>Developer Productivity: What’s New in C# 6</vt:lpstr>
      <vt:lpstr>Meet Bill Wagner | @billwagner</vt:lpstr>
      <vt:lpstr>Meet Anthony D. Green</vt:lpstr>
      <vt:lpstr>     Join the MVA Community!</vt:lpstr>
      <vt:lpstr>Preparing for C# 6</vt:lpstr>
      <vt:lpstr>Developer Productivity: What's New in C# 6</vt:lpstr>
      <vt:lpstr>PowerPoint Presentation</vt:lpstr>
      <vt:lpstr>Module Overview</vt:lpstr>
      <vt:lpstr>Features for concise code</vt:lpstr>
      <vt:lpstr>PowerPoint Presentation</vt:lpstr>
      <vt:lpstr>PowerPoint Presentation</vt:lpstr>
      <vt:lpstr>PowerPoint Presentation</vt:lpstr>
      <vt:lpstr>PowerPoint Presentation</vt:lpstr>
      <vt:lpstr>PowerPoint Presentation</vt:lpstr>
      <vt:lpstr>PowerPoint Presentation</vt:lpstr>
      <vt:lpstr>Features for concise code</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Windows 8 Apps with HTML, CSS &amp; JavaScript JumpStart</dc:title>
  <dc:subject>&lt;Event Name Here&gt;</dc:subject>
  <dc:creator>Jeremy Foster</dc:creator>
  <cp:keywords>&lt;Any Related Keywords&gt;</cp:keywords>
  <dc:description>Template: Saku Uchikawa, Microsoft Corporation
Formatting:
Event Date: 
Event Location: 
Audience Type: Internal</dc:description>
  <cp:lastModifiedBy>Bill Wagner</cp:lastModifiedBy>
  <cp:revision>66</cp:revision>
  <dcterms:created xsi:type="dcterms:W3CDTF">2012-08-31T00:35:42Z</dcterms:created>
  <dcterms:modified xsi:type="dcterms:W3CDTF">2015-03-05T02:53:11Z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3a4ce397-9e60-43e5-9a8d-88d13133f6b6</vt:lpwstr>
  </property>
  <property fmtid="{D5CDD505-2E9C-101B-9397-08002B2CF9AE}" pid="7" name="IsMyDocuments">
    <vt:bool>true</vt:bool>
  </property>
  <property fmtid="{D5CDD505-2E9C-101B-9397-08002B2CF9AE}" pid="8" name="Related Type Document">
    <vt:lpwstr/>
  </property>
  <property fmtid="{D5CDD505-2E9C-101B-9397-08002B2CF9AE}" pid="9" name="Document Tag">
    <vt:lpwstr>24;#Content Templates|bdbbc9aa-4892-4816-9e36-bf1120da60e9</vt:lpwstr>
  </property>
  <property fmtid="{D5CDD505-2E9C-101B-9397-08002B2CF9AE}" pid="10" name="TaxKeyword">
    <vt:lpwstr/>
  </property>
  <property fmtid="{D5CDD505-2E9C-101B-9397-08002B2CF9AE}" pid="11" name="DocVizMetadataToken">
    <vt:lpwstr>256x144x2</vt:lpwstr>
  </property>
  <property fmtid="{D5CDD505-2E9C-101B-9397-08002B2CF9AE}" pid="12" name="DocVizPreviewMetadata_Count">
    <vt:i4>10</vt:i4>
  </property>
  <property fmtid="{D5CDD505-2E9C-101B-9397-08002B2CF9AE}" pid="13" name="DocVizPreviewMetadata_0">
    <vt:lpwstr>300x168x2</vt:lpwstr>
  </property>
</Properties>
</file>