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Lst>
  <p:notesMasterIdLst>
    <p:notesMasterId r:id="rId15"/>
  </p:notesMasterIdLst>
  <p:handoutMasterIdLst>
    <p:handoutMasterId r:id="rId16"/>
  </p:handoutMasterIdLst>
  <p:sldIdLst>
    <p:sldId id="269" r:id="rId5"/>
    <p:sldId id="270" r:id="rId6"/>
    <p:sldId id="271" r:id="rId7"/>
    <p:sldId id="272" r:id="rId8"/>
    <p:sldId id="273" r:id="rId9"/>
    <p:sldId id="284" r:id="rId10"/>
    <p:sldId id="274" r:id="rId11"/>
    <p:sldId id="285" r:id="rId12"/>
    <p:sldId id="267" r:id="rId13"/>
    <p:sldId id="280"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2633" autoAdjust="0"/>
  </p:normalViewPr>
  <p:slideViewPr>
    <p:cSldViewPr snapToGrid="0">
      <p:cViewPr varScale="1">
        <p:scale>
          <a:sx n="45" d="100"/>
          <a:sy n="45" d="100"/>
        </p:scale>
        <p:origin x="53" y="288"/>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3/3/2015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3/3/2015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669691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a typeface="Segoe UI"/>
                <a:cs typeface="Segoe UI"/>
              </a:rPr>
              <a:t>I do C# things:</a:t>
            </a:r>
          </a:p>
          <a:p>
            <a:r>
              <a:rPr lang="en-US" dirty="0" smtClean="0">
                <a:ea typeface="Segoe UI"/>
                <a:cs typeface="Segoe UI"/>
              </a:rPr>
              <a:t>.</a:t>
            </a:r>
            <a:r>
              <a:rPr lang="en-US" baseline="0" dirty="0" smtClean="0">
                <a:ea typeface="Segoe UI"/>
                <a:cs typeface="Segoe UI"/>
              </a:rPr>
              <a:t> I’m on the ECMA standards committee.</a:t>
            </a:r>
          </a:p>
          <a:p>
            <a:r>
              <a:rPr lang="en-US" baseline="0" dirty="0" smtClean="0">
                <a:ea typeface="Segoe UI"/>
                <a:cs typeface="Segoe UI"/>
              </a:rPr>
              <a:t>. I am also on the .NET Foundation Advisory Board</a:t>
            </a:r>
          </a:p>
          <a:p>
            <a:r>
              <a:rPr lang="en-US" baseline="0" dirty="0" smtClean="0">
                <a:ea typeface="Segoe UI"/>
                <a:cs typeface="Segoe UI"/>
              </a:rPr>
              <a:t>. I write, speak, and blog a lot about languages and such</a:t>
            </a:r>
          </a:p>
          <a:p>
            <a:endParaRPr lang="en-US" baseline="0" dirty="0" smtClean="0">
              <a:ea typeface="Segoe UI"/>
              <a:cs typeface="Segoe UI"/>
            </a:endParaRPr>
          </a:p>
          <a:p>
            <a:r>
              <a:rPr lang="en-US" baseline="0" dirty="0" smtClean="0">
                <a:ea typeface="Segoe UI"/>
                <a:cs typeface="Segoe UI"/>
              </a:rPr>
              <a:t>I also do </a:t>
            </a:r>
            <a:r>
              <a:rPr lang="en-US" baseline="0" dirty="0" err="1" smtClean="0">
                <a:ea typeface="Segoe UI"/>
                <a:cs typeface="Segoe UI"/>
              </a:rPr>
              <a:t>TypeScript</a:t>
            </a:r>
            <a:r>
              <a:rPr lang="en-US" baseline="0" dirty="0" smtClean="0">
                <a:ea typeface="Segoe UI"/>
                <a:cs typeface="Segoe UI"/>
              </a:rPr>
              <a:t> things, but that doesn’t apply here.</a:t>
            </a:r>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Topics</a:t>
            </a:r>
            <a:r>
              <a:rPr lang="en-US" baseline="0" dirty="0" smtClean="0"/>
              <a:t> to discuss on this slide:</a:t>
            </a:r>
          </a:p>
          <a:p>
            <a:r>
              <a:rPr lang="en-US" baseline="0" dirty="0" smtClean="0"/>
              <a:t>. This release of the language doesn’t have a ‘theme’ as such.</a:t>
            </a:r>
          </a:p>
          <a:p>
            <a:r>
              <a:rPr lang="en-US" baseline="0" dirty="0" smtClean="0"/>
              <a:t>. Rather, the major work was re-implementing self-hosted compilers.</a:t>
            </a:r>
          </a:p>
          <a:p>
            <a:r>
              <a:rPr lang="en-US" baseline="0" dirty="0" smtClean="0"/>
              <a:t>.. And providing APIs for the IDE and the community.</a:t>
            </a:r>
          </a:p>
          <a:p>
            <a:r>
              <a:rPr lang="en-US" baseline="0" dirty="0" smtClean="0"/>
              <a:t>. The Language enhancements are a set of improvements that have two purposes:</a:t>
            </a:r>
          </a:p>
          <a:p>
            <a:pPr marL="228600" indent="-228600">
              <a:buAutoNum type="arabicPeriod"/>
            </a:pPr>
            <a:r>
              <a:rPr lang="en-US" baseline="0" dirty="0" smtClean="0"/>
              <a:t>VB and C# Co-Evolution proceeds by adding features previously available only in one language or the other</a:t>
            </a:r>
          </a:p>
          <a:p>
            <a:pPr marL="228600" indent="-228600">
              <a:buAutoNum type="arabicPeriod"/>
            </a:pPr>
            <a:r>
              <a:rPr lang="en-US" baseline="0" dirty="0" smtClean="0"/>
              <a:t>Language enhancements that improve productivity for the programming tasks that are common in 2015 and beyond. (Think web, </a:t>
            </a:r>
            <a:r>
              <a:rPr lang="en-US" baseline="0" dirty="0" err="1" smtClean="0"/>
              <a:t>RESTful</a:t>
            </a:r>
            <a:r>
              <a:rPr lang="en-US" baseline="0" dirty="0" smtClean="0"/>
              <a:t> services, distributed applications)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780343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208898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first module</a:t>
            </a:r>
            <a:r>
              <a:rPr lang="en-US" baseline="0" dirty="0" smtClean="0"/>
              <a:t> should be an overview of what is new, and how developers can learn these features. I’m going to keep the decks really short: just showing an example of each feature. During the slides I want to introduce the syntax, and briefly say why the feature was added, and why I’m excited about its addition.</a:t>
            </a:r>
          </a:p>
          <a:p>
            <a:endParaRPr lang="en-US" baseline="0" dirty="0" smtClean="0"/>
          </a:p>
          <a:p>
            <a:r>
              <a:rPr lang="en-US" baseline="0" dirty="0" smtClean="0"/>
              <a:t>Then, let’s leap into demo and spend most of the time in the IDE discussing the feature.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866970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pitchFamily="34" charset="0"/>
                <a:ea typeface="+mn-ea"/>
                <a:cs typeface="+mn-cs"/>
              </a:rPr>
              <a:t>C# 6 adds many new features that will make developers more productive. In this opening module, we highlight three of those features and explain how they can make your code more concise and easier to read and understand. In this opening session, we’ll highlight three of those features and discuss the benefits of the conciseness. The features discussed in this module are: </a:t>
            </a:r>
          </a:p>
          <a:p>
            <a:pPr lvl="0"/>
            <a:r>
              <a:rPr lang="en-US" sz="900" kern="1200" dirty="0" smtClean="0">
                <a:solidFill>
                  <a:schemeClr val="tx1"/>
                </a:solidFill>
                <a:effectLst/>
                <a:latin typeface="Segoe UI" pitchFamily="34" charset="0"/>
                <a:ea typeface="+mn-ea"/>
                <a:cs typeface="+mn-cs"/>
              </a:rPr>
              <a:t>Expression Bodied Members</a:t>
            </a:r>
          </a:p>
          <a:p>
            <a:pPr lvl="0"/>
            <a:r>
              <a:rPr lang="en-US" sz="900" kern="1200" dirty="0" smtClean="0">
                <a:solidFill>
                  <a:schemeClr val="tx1"/>
                </a:solidFill>
                <a:effectLst/>
                <a:latin typeface="Segoe UI" pitchFamily="34" charset="0"/>
                <a:ea typeface="+mn-ea"/>
                <a:cs typeface="+mn-cs"/>
              </a:rPr>
              <a:t>Static </a:t>
            </a:r>
            <a:r>
              <a:rPr lang="en-US" sz="900" kern="1200" dirty="0" err="1" smtClean="0">
                <a:solidFill>
                  <a:schemeClr val="tx1"/>
                </a:solidFill>
                <a:effectLst/>
                <a:latin typeface="Segoe UI" pitchFamily="34" charset="0"/>
                <a:ea typeface="+mn-ea"/>
                <a:cs typeface="+mn-cs"/>
              </a:rPr>
              <a:t>usings</a:t>
            </a:r>
            <a:endParaRPr lang="en-US" sz="900" kern="1200" dirty="0" smtClean="0">
              <a:solidFill>
                <a:schemeClr val="tx1"/>
              </a:solidFill>
              <a:effectLst/>
              <a:latin typeface="Segoe UI" pitchFamily="34" charset="0"/>
              <a:ea typeface="+mn-ea"/>
              <a:cs typeface="+mn-cs"/>
            </a:endParaRPr>
          </a:p>
          <a:p>
            <a:pPr lvl="0"/>
            <a:r>
              <a:rPr lang="en-US" sz="900" kern="1200" dirty="0" smtClean="0">
                <a:solidFill>
                  <a:schemeClr val="tx1"/>
                </a:solidFill>
                <a:effectLst/>
                <a:latin typeface="Segoe UI" pitchFamily="34" charset="0"/>
                <a:ea typeface="+mn-ea"/>
                <a:cs typeface="+mn-cs"/>
              </a:rPr>
              <a:t>Null </a:t>
            </a:r>
            <a:r>
              <a:rPr lang="en-US" sz="900" kern="1200" dirty="0" err="1" smtClean="0">
                <a:solidFill>
                  <a:schemeClr val="tx1"/>
                </a:solidFill>
                <a:effectLst/>
                <a:latin typeface="Segoe UI" pitchFamily="34" charset="0"/>
                <a:ea typeface="+mn-ea"/>
                <a:cs typeface="+mn-cs"/>
              </a:rPr>
              <a:t>Condtionals</a:t>
            </a:r>
            <a:endParaRPr lang="en-US" sz="900" kern="120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 goes here.</a:t>
            </a:r>
          </a:p>
          <a:p>
            <a:endParaRPr lang="en-US" dirty="0" smtClean="0"/>
          </a:p>
          <a:p>
            <a:r>
              <a:rPr lang="en-US" dirty="0" smtClean="0"/>
              <a:t>Build it, and talk about it.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Developer Productivity: What’s New in C# 6</a:t>
            </a:r>
            <a:endParaRPr lang="en-US" dirty="0"/>
          </a:p>
        </p:txBody>
      </p:sp>
      <p:sp>
        <p:nvSpPr>
          <p:cNvPr id="5" name="Subtitle 4"/>
          <p:cNvSpPr>
            <a:spLocks noGrp="1"/>
          </p:cNvSpPr>
          <p:nvPr>
            <p:ph type="subTitle" idx="1"/>
          </p:nvPr>
        </p:nvSpPr>
        <p:spPr/>
        <p:txBody>
          <a:bodyPr/>
          <a:lstStyle/>
          <a:p>
            <a:r>
              <a:rPr lang="en-US" dirty="0" smtClean="0"/>
              <a:t>Bill Wagner</a:t>
            </a:r>
          </a:p>
          <a:p>
            <a:r>
              <a:rPr lang="en-US" dirty="0" smtClean="0"/>
              <a:t>Author / Consultant</a:t>
            </a:r>
          </a:p>
          <a:p>
            <a:endParaRPr lang="en-US" dirty="0" smtClean="0"/>
          </a:p>
          <a:p>
            <a:r>
              <a:rPr lang="en-US" dirty="0" smtClean="0"/>
              <a:t>Anthony D. Green</a:t>
            </a:r>
          </a:p>
          <a:p>
            <a:r>
              <a:rPr lang="en-US" dirty="0" smtClean="0"/>
              <a:t>Managed Languages Program Manager</a:t>
            </a:r>
            <a:endParaRPr lang="en-US" dirty="0"/>
          </a:p>
        </p:txBody>
      </p:sp>
    </p:spTree>
    <p:extLst>
      <p:ext uri="{BB962C8B-B14F-4D97-AF65-F5344CB8AC3E}">
        <p14:creationId xmlns:p14="http://schemas.microsoft.com/office/powerpoint/2010/main" val="112557156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7954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smtClean="0"/>
              <a:t>Bill Wagner | </a:t>
            </a:r>
            <a:r>
              <a:rPr lang="en-US" dirty="0" smtClean="0"/>
              <a:t>@</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 </a:t>
            </a:r>
            <a:r>
              <a:rPr lang="en-US" dirty="0" smtClean="0"/>
              <a:t>|</a:t>
            </a:r>
            <a:endParaRPr lang="en-US" dirty="0"/>
          </a:p>
        </p:txBody>
      </p:sp>
      <p:sp>
        <p:nvSpPr>
          <p:cNvPr id="9" name="Content Placeholder 8"/>
          <p:cNvSpPr>
            <a:spLocks noGrp="1"/>
          </p:cNvSpPr>
          <p:nvPr>
            <p:ph sz="quarter" idx="10"/>
          </p:nvPr>
        </p:nvSpPr>
        <p:spPr/>
        <p:txBody>
          <a:bodyPr/>
          <a:lstStyle/>
          <a:p>
            <a:r>
              <a:rPr lang="en-US" dirty="0"/>
              <a:t>Microsoft </a:t>
            </a:r>
            <a:r>
              <a:rPr lang="en-US" dirty="0" smtClean="0"/>
              <a:t>Program Manager</a:t>
            </a:r>
          </a:p>
          <a:p>
            <a:pPr lvl="1"/>
            <a:r>
              <a:rPr lang="en-US" dirty="0" smtClean="0"/>
              <a:t>Managed Languages Team</a:t>
            </a:r>
          </a:p>
          <a:p>
            <a:r>
              <a:rPr lang="en-US" dirty="0" smtClean="0"/>
              <a:t>Focus on Language APIs</a:t>
            </a:r>
            <a:endParaRPr lang="en-US" dirty="0" smtClean="0"/>
          </a:p>
          <a:p>
            <a:pPr lvl="1"/>
            <a:r>
              <a:rPr lang="en-US" dirty="0" smtClean="0"/>
              <a:t>Syntactic and semantic analysis tools</a:t>
            </a:r>
            <a:endParaRPr lang="en-US" dirty="0" smtClean="0"/>
          </a:p>
          <a:p>
            <a:pPr lvl="1"/>
            <a:r>
              <a:rPr lang="en-US" dirty="0" smtClean="0"/>
              <a:t>Diagnostics and </a:t>
            </a:r>
            <a:r>
              <a:rPr lang="en-US" dirty="0" err="1" smtClean="0"/>
              <a:t>Refactorings</a:t>
            </a:r>
            <a:endParaRPr lang="en-US" dirty="0" smtClean="0"/>
          </a:p>
          <a:p>
            <a:pPr lvl="1"/>
            <a:endParaRPr lang="en-US" dirty="0"/>
          </a:p>
          <a:p>
            <a:pPr lvl="1"/>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Preparing for C# 6</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Goal | Learn the new features and how you will use them</a:t>
            </a:r>
          </a:p>
          <a:p>
            <a:r>
              <a:rPr lang="en-US" sz="2800" dirty="0" smtClean="0"/>
              <a:t>Goal | Understand how to structure code today to make adoption easier</a:t>
            </a:r>
            <a:endParaRPr lang="en-US" sz="2800"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Light"/>
              </a:rPr>
              <a:t>Additional Resources </a:t>
            </a:r>
            <a:endParaRPr lang="en-US" dirty="0"/>
          </a:p>
        </p:txBody>
      </p:sp>
      <p:sp>
        <p:nvSpPr>
          <p:cNvPr id="6" name="Content Placeholder 5"/>
          <p:cNvSpPr>
            <a:spLocks noGrp="1"/>
          </p:cNvSpPr>
          <p:nvPr>
            <p:ph sz="quarter" idx="10"/>
          </p:nvPr>
        </p:nvSpPr>
        <p:spPr/>
        <p:txBody>
          <a:bodyPr/>
          <a:lstStyle/>
          <a:p>
            <a:pPr lvl="2"/>
            <a:r>
              <a:rPr lang="en-US" sz="3200" dirty="0">
                <a:solidFill>
                  <a:srgbClr val="002050"/>
                </a:solidFill>
              </a:rPr>
              <a:t>For Corp courses, this slide must list 1 MOC, 1 Book ,and 1 Exam Related to this topic as part of the Connected Content Strategy</a:t>
            </a:r>
            <a:endParaRPr lang="en-US" dirty="0"/>
          </a:p>
          <a:p>
            <a:pPr lvl="1"/>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21577587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new in C# 6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660311861"/>
              </p:ext>
            </p:extLst>
          </p:nvPr>
        </p:nvGraphicFramePr>
        <p:xfrm>
          <a:off x="436563" y="1487488"/>
          <a:ext cx="11324908" cy="4299148"/>
        </p:xfrm>
        <a:graphic>
          <a:graphicData uri="http://schemas.openxmlformats.org/drawingml/2006/table">
            <a:tbl>
              <a:tblPr firstRow="1" bandRow="1">
                <a:tableStyleId>{5C22544A-7EE6-4342-B048-85BDC9FD1C3A}</a:tableStyleId>
              </a:tblPr>
              <a:tblGrid>
                <a:gridCol w="11324908">
                  <a:extLst>
                    <a:ext uri="{9D8B030D-6E8A-4147-A177-3AD203B41FA5}">
                      <a16:colId xmlns:a16="http://schemas.microsoft.com/office/drawing/2014/main" xmlns="" val="1253488153"/>
                    </a:ext>
                  </a:extLst>
                </a:gridCol>
              </a:tblGrid>
              <a:tr h="614164">
                <a:tc>
                  <a:txBody>
                    <a:bodyPr/>
                    <a:lstStyle/>
                    <a:p>
                      <a:r>
                        <a:rPr lang="en-US" dirty="0" smtClean="0"/>
                        <a:t>Day 1 | HTML, CSS and JavaScript</a:t>
                      </a:r>
                      <a:endParaRPr lang="en-US" dirty="0"/>
                    </a:p>
                  </a:txBody>
                  <a:tcPr anchor="ctr"/>
                </a:tc>
                <a:extLst>
                  <a:ext uri="{0D108BD9-81ED-4DB2-BD59-A6C34878D82A}">
                    <a16:rowId xmlns:a16="http://schemas.microsoft.com/office/drawing/2014/main" xmlns="" val="829859176"/>
                  </a:ext>
                </a:extLst>
              </a:tr>
              <a:tr h="614164">
                <a:tc>
                  <a:txBody>
                    <a:bodyPr/>
                    <a:lstStyle/>
                    <a:p>
                      <a:r>
                        <a:rPr lang="en-US" dirty="0" smtClean="0"/>
                        <a:t>Module 1: C#</a:t>
                      </a:r>
                      <a:r>
                        <a:rPr lang="en-US" baseline="0" dirty="0" smtClean="0"/>
                        <a:t> features add productivity and conciseness</a:t>
                      </a:r>
                      <a:endParaRPr lang="en-US" dirty="0" smtClean="0"/>
                    </a:p>
                  </a:txBody>
                  <a:tcPr anchor="ctr"/>
                </a:tc>
                <a:extLst>
                  <a:ext uri="{0D108BD9-81ED-4DB2-BD59-A6C34878D82A}">
                    <a16:rowId xmlns:a16="http://schemas.microsoft.com/office/drawing/2014/main" xmlns="" val="1946132611"/>
                  </a:ext>
                </a:extLst>
              </a:tr>
              <a:tr h="614164">
                <a:tc>
                  <a:txBody>
                    <a:bodyPr/>
                    <a:lstStyle/>
                    <a:p>
                      <a:r>
                        <a:rPr lang="en-US" dirty="0" smtClean="0"/>
                        <a:t>Module 2: Data Transfer Object Enhancements</a:t>
                      </a:r>
                    </a:p>
                  </a:txBody>
                  <a:tcPr anchor="ctr"/>
                </a:tc>
                <a:extLst>
                  <a:ext uri="{0D108BD9-81ED-4DB2-BD59-A6C34878D82A}">
                    <a16:rowId xmlns:a16="http://schemas.microsoft.com/office/drawing/2014/main" xmlns="" val="3204002662"/>
                  </a:ext>
                </a:extLst>
              </a:tr>
              <a:tr h="614164">
                <a:tc>
                  <a:txBody>
                    <a:bodyPr/>
                    <a:lstStyle/>
                    <a:p>
                      <a:r>
                        <a:rPr lang="en-US" dirty="0" smtClean="0"/>
                        <a:t>Module 3: Handling Strings</a:t>
                      </a:r>
                      <a:r>
                        <a:rPr lang="en-US" baseline="0" dirty="0" smtClean="0"/>
                        <a:t> More Easily</a:t>
                      </a:r>
                      <a:endParaRPr lang="en-US" dirty="0" smtClean="0"/>
                    </a:p>
                  </a:txBody>
                  <a:tcPr anchor="ctr"/>
                </a:tc>
                <a:extLst>
                  <a:ext uri="{0D108BD9-81ED-4DB2-BD59-A6C34878D82A}">
                    <a16:rowId xmlns:a16="http://schemas.microsoft.com/office/drawing/2014/main" xmlns="" val="4266278162"/>
                  </a:ext>
                </a:extLst>
              </a:tr>
              <a:tr h="614164">
                <a:tc>
                  <a:txBody>
                    <a:bodyPr/>
                    <a:lstStyle/>
                    <a:p>
                      <a:r>
                        <a:rPr lang="en-US" dirty="0" smtClean="0"/>
                        <a:t>MEAL BREAK</a:t>
                      </a:r>
                    </a:p>
                  </a:txBody>
                  <a:tcPr anchor="ctr"/>
                </a:tc>
                <a:extLst>
                  <a:ext uri="{0D108BD9-81ED-4DB2-BD59-A6C34878D82A}">
                    <a16:rowId xmlns:a16="http://schemas.microsoft.com/office/drawing/2014/main" xmlns="" val="2975720638"/>
                  </a:ext>
                </a:extLst>
              </a:tr>
              <a:tr h="614164">
                <a:tc>
                  <a:txBody>
                    <a:bodyPr/>
                    <a:lstStyle/>
                    <a:p>
                      <a:r>
                        <a:rPr lang="en-US" dirty="0" smtClean="0"/>
                        <a:t>Module 4: Exceptions</a:t>
                      </a:r>
                      <a:r>
                        <a:rPr lang="en-US" baseline="0" dirty="0" smtClean="0"/>
                        <a:t> and Error Handling Improvements</a:t>
                      </a:r>
                      <a:endParaRPr lang="en-US" dirty="0" smtClean="0"/>
                    </a:p>
                  </a:txBody>
                  <a:tcPr anchor="ctr"/>
                </a:tc>
                <a:extLst>
                  <a:ext uri="{0D108BD9-81ED-4DB2-BD59-A6C34878D82A}">
                    <a16:rowId xmlns:a16="http://schemas.microsoft.com/office/drawing/2014/main" xmlns="" val="1816156953"/>
                  </a:ext>
                </a:extLst>
              </a:tr>
              <a:tr h="614164">
                <a:tc>
                  <a:txBody>
                    <a:bodyPr/>
                    <a:lstStyle/>
                    <a:p>
                      <a:r>
                        <a:rPr lang="en-US" dirty="0" smtClean="0"/>
                        <a:t>Module 5:</a:t>
                      </a:r>
                      <a:r>
                        <a:rPr lang="en-US" baseline="0" dirty="0" smtClean="0"/>
                        <a:t> Adopting C# 6</a:t>
                      </a:r>
                      <a:endParaRPr lang="en-US" dirty="0" smtClean="0"/>
                    </a:p>
                  </a:txBody>
                  <a:tcPr anchor="ctr"/>
                </a:tc>
                <a:extLst>
                  <a:ext uri="{0D108BD9-81ED-4DB2-BD59-A6C34878D82A}">
                    <a16:rowId xmlns:a16="http://schemas.microsoft.com/office/drawing/2014/main" xmlns="" val="22492752"/>
                  </a:ext>
                </a:extLst>
              </a:tr>
            </a:tbl>
          </a:graphicData>
        </a:graphic>
      </p:graphicFrame>
      <p:sp>
        <p:nvSpPr>
          <p:cNvPr id="6" name="Rectangle 5"/>
          <p:cNvSpPr/>
          <p:nvPr/>
        </p:nvSpPr>
        <p:spPr bwMode="auto">
          <a:xfrm>
            <a:off x="477672" y="2124296"/>
            <a:ext cx="6223379" cy="529057"/>
          </a:xfrm>
          <a:prstGeom prst="rect">
            <a:avLst/>
          </a:prstGeom>
          <a:solidFill>
            <a:srgbClr val="FF6A00">
              <a:alpha val="25000"/>
            </a:srgbClr>
          </a:solidFill>
          <a:ln w="31750">
            <a:solidFill>
              <a:srgbClr val="0070C0"/>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2258719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M1: C# Features Add Productivity and Conciseness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0268309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concise code</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9" name="Content Placeholder 5"/>
          <p:cNvSpPr txBox="1">
            <a:spLocks/>
          </p:cNvSpPr>
          <p:nvPr/>
        </p:nvSpPr>
        <p:spPr>
          <a:xfrm>
            <a:off x="451121" y="1521230"/>
            <a:ext cx="4251960" cy="3429000"/>
          </a:xfrm>
          <a:prstGeom prst="rect">
            <a:avLst/>
          </a:prstGeom>
        </p:spPr>
        <p:txBody>
          <a:bodyPr>
            <a:normAutofit/>
          </a:bodyPr>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7000"/>
              </a:lnSpc>
              <a:spcBef>
                <a:spcPts val="0"/>
              </a:spcBef>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using static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System.</a:t>
            </a:r>
            <a:r>
              <a:rPr lang="en-US" sz="16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Math</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TourOfCSharp6</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X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Y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Distance =&gt; </a:t>
            </a: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Sqrt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(X * X + Y * Y);</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p:txBody>
      </p:sp>
      <p:sp>
        <p:nvSpPr>
          <p:cNvPr id="10" name="Content Placeholder 3"/>
          <p:cNvSpPr>
            <a:spLocks noGrp="1"/>
          </p:cNvSpPr>
          <p:nvPr>
            <p:ph sz="half" idx="4294967295"/>
          </p:nvPr>
        </p:nvSpPr>
        <p:spPr>
          <a:xfrm>
            <a:off x="4703081" y="1363286"/>
            <a:ext cx="5202919" cy="2662803"/>
          </a:xfrm>
          <a:prstGeom prst="rect">
            <a:avLst/>
          </a:prstGeom>
        </p:spPr>
        <p:txBody>
          <a:bodyPr>
            <a:no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Company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location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vendor.ContactPerson.HomeAddress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location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HomeAddress.LineOne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(location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600" dirty="0">
              <a:latin typeface="Consolas" panose="020B0609020204030204" pitchFamily="49" charset="0"/>
              <a:cs typeface="Consolas" panose="020B0609020204030204" pitchFamily="49" charset="0"/>
            </a:endParaRPr>
          </a:p>
        </p:txBody>
      </p:sp>
      <p:sp>
        <p:nvSpPr>
          <p:cNvPr id="11" name="Content Placeholder 5"/>
          <p:cNvSpPr>
            <a:spLocks noGrp="1"/>
          </p:cNvSpPr>
          <p:nvPr>
            <p:ph sz="quarter" idx="4294967295"/>
          </p:nvPr>
        </p:nvSpPr>
        <p:spPr>
          <a:xfrm>
            <a:off x="4703081" y="4111318"/>
            <a:ext cx="4544700" cy="1993710"/>
          </a:xfrm>
          <a:prstGeom prst="rect">
            <a:avLst/>
          </a:prstGeom>
        </p:spPr>
        <p:txBody>
          <a:bodyPr>
            <a:norm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Company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location = vendor?.</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ContactPerson</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HomeAddress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LineOne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(location);</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5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fade">
                                      <p:cBhvr>
                                        <p:cTn id="32" dur="5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fade">
                                      <p:cBhvr>
                                        <p:cTn id="37" dur="500"/>
                                        <p:tgtEl>
                                          <p:spTgt spid="1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6" end="6"/>
                                            </p:txEl>
                                          </p:spTgt>
                                        </p:tgtEl>
                                        <p:attrNameLst>
                                          <p:attrName>style.visibility</p:attrName>
                                        </p:attrNameLst>
                                      </p:cBhvr>
                                      <p:to>
                                        <p:strVal val="visible"/>
                                      </p:to>
                                    </p:set>
                                    <p:animEffect transition="in" filter="fade">
                                      <p:cBhvr>
                                        <p:cTn id="42" dur="500"/>
                                        <p:tgtEl>
                                          <p:spTgt spid="1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animEffect transition="in" filter="fade">
                                      <p:cBhvr>
                                        <p:cTn id="47" dur="500"/>
                                        <p:tgtEl>
                                          <p:spTgt spid="10">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xEl>
                                              <p:pRg st="8" end="8"/>
                                            </p:txEl>
                                          </p:spTgt>
                                        </p:tgtEl>
                                        <p:attrNameLst>
                                          <p:attrName>style.visibility</p:attrName>
                                        </p:attrNameLst>
                                      </p:cBhvr>
                                      <p:to>
                                        <p:strVal val="visible"/>
                                      </p:to>
                                    </p:set>
                                    <p:animEffect transition="in" filter="fade">
                                      <p:cBhvr>
                                        <p:cTn id="52" dur="500"/>
                                        <p:tgtEl>
                                          <p:spTgt spid="10">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xEl>
                                              <p:pRg st="0" end="0"/>
                                            </p:txEl>
                                          </p:spTgt>
                                        </p:tgtEl>
                                        <p:attrNameLst>
                                          <p:attrName>style.visibility</p:attrName>
                                        </p:attrNameLst>
                                      </p:cBhvr>
                                      <p:to>
                                        <p:strVal val="visible"/>
                                      </p:to>
                                    </p:set>
                                    <p:animEffect transition="in" filter="fade">
                                      <p:cBhvr>
                                        <p:cTn id="57" dur="500"/>
                                        <p:tgtEl>
                                          <p:spTgt spid="11">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xEl>
                                              <p:pRg st="1" end="1"/>
                                            </p:txEl>
                                          </p:spTgt>
                                        </p:tgtEl>
                                        <p:attrNameLst>
                                          <p:attrName>style.visibility</p:attrName>
                                        </p:attrNameLst>
                                      </p:cBhvr>
                                      <p:to>
                                        <p:strVal val="visible"/>
                                      </p:to>
                                    </p:set>
                                    <p:animEffect transition="in" filter="fade">
                                      <p:cBhvr>
                                        <p:cTn id="62" dur="500"/>
                                        <p:tgtEl>
                                          <p:spTgt spid="11">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xEl>
                                              <p:pRg st="2" end="2"/>
                                            </p:txEl>
                                          </p:spTgt>
                                        </p:tgtEl>
                                        <p:attrNameLst>
                                          <p:attrName>style.visibility</p:attrName>
                                        </p:attrNameLst>
                                      </p:cBhvr>
                                      <p:to>
                                        <p:strVal val="visible"/>
                                      </p:to>
                                    </p:set>
                                    <p:animEffect transition="in" filter="fade">
                                      <p:cBhvr>
                                        <p:cTn id="67" dur="500"/>
                                        <p:tgtEl>
                                          <p:spTgt spid="11">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1">
                                            <p:txEl>
                                              <p:pRg st="3" end="3"/>
                                            </p:txEl>
                                          </p:spTgt>
                                        </p:tgtEl>
                                        <p:attrNameLst>
                                          <p:attrName>style.visibility</p:attrName>
                                        </p:attrNameLst>
                                      </p:cBhvr>
                                      <p:to>
                                        <p:strVal val="visible"/>
                                      </p:to>
                                    </p:set>
                                    <p:animEffect transition="in" filter="fade">
                                      <p:cBhvr>
                                        <p:cTn id="7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uiExpand="1" build="p"/>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smtClean="0"/>
              <a:t>tdb.github.com</a:t>
            </a:r>
          </a:p>
          <a:p>
            <a:r>
              <a:rPr lang="en-US" dirty="0" smtClean="0"/>
              <a:t>Expression 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30e9df3-be65-4c73-a93b-d1236ebd677e"/>
    <ds:schemaRef ds:uri="http://schemas.microsoft.com/sharepoint/v3"/>
  </ds:schemaRefs>
</ds:datastoreItem>
</file>

<file path=customXml/itemProps2.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297</TotalTime>
  <Words>661</Words>
  <Application>Microsoft Office PowerPoint</Application>
  <PresentationFormat>Custom</PresentationFormat>
  <Paragraphs>104</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Consolas</vt:lpstr>
      <vt:lpstr>Courier New</vt:lpstr>
      <vt:lpstr>Segoe UI</vt:lpstr>
      <vt:lpstr>Segoe UI Light</vt:lpstr>
      <vt:lpstr>1_Metro Presentation</vt:lpstr>
      <vt:lpstr>Developer Productivity: What’s New in C# 6</vt:lpstr>
      <vt:lpstr>Meet Bill Wagner | @billwagner</vt:lpstr>
      <vt:lpstr>Meet Anthony D. Green |</vt:lpstr>
      <vt:lpstr>Preparing for C# 6</vt:lpstr>
      <vt:lpstr>Additional Resources </vt:lpstr>
      <vt:lpstr>What’s new in C# 6 Agenda</vt:lpstr>
      <vt:lpstr>M1: C# Features Add Productivity and Conciseness</vt:lpstr>
      <vt:lpstr>Features for concise code</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Bill Wagner</cp:lastModifiedBy>
  <cp:revision>54</cp:revision>
  <dcterms:created xsi:type="dcterms:W3CDTF">2012-08-31T00:35:42Z</dcterms:created>
  <dcterms:modified xsi:type="dcterms:W3CDTF">2015-03-03T14:27:01Z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