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Lst>
  <p:notesMasterIdLst>
    <p:notesMasterId r:id="rId15"/>
  </p:notesMasterIdLst>
  <p:handoutMasterIdLst>
    <p:handoutMasterId r:id="rId16"/>
  </p:handoutMasterIdLst>
  <p:sldIdLst>
    <p:sldId id="269" r:id="rId5"/>
    <p:sldId id="270" r:id="rId6"/>
    <p:sldId id="271" r:id="rId7"/>
    <p:sldId id="274" r:id="rId8"/>
    <p:sldId id="284" r:id="rId9"/>
    <p:sldId id="272" r:id="rId10"/>
    <p:sldId id="273" r:id="rId11"/>
    <p:sldId id="285" r:id="rId12"/>
    <p:sldId id="267" r:id="rId13"/>
    <p:sldId id="280"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2633" autoAdjust="0"/>
  </p:normalViewPr>
  <p:slideViewPr>
    <p:cSldViewPr snapToGrid="0">
      <p:cViewPr varScale="1">
        <p:scale>
          <a:sx n="45" d="100"/>
          <a:sy n="45" d="100"/>
        </p:scale>
        <p:origin x="53" y="288"/>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3/3/2015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3/3/2015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669691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Segoe UI"/>
                <a:cs typeface="Segoe UI"/>
              </a:rPr>
              <a:t>I</a:t>
            </a:r>
            <a:r>
              <a:rPr lang="en-US" baseline="0" dirty="0" smtClean="0">
                <a:ea typeface="Segoe UI"/>
                <a:cs typeface="Segoe UI"/>
              </a:rPr>
              <a:t> left these slides in, just to say hello again.</a:t>
            </a:r>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pitchFamily="34" charset="0"/>
                <a:ea typeface="+mn-ea"/>
                <a:cs typeface="+mn-cs"/>
              </a:rPr>
              <a:t>Another set of the features that provide better support for creating Data Transfer Object types. These types are more and more of our work, as we create types whose purpose is to transfer between programs connected on the internet. Two features in particular make it easier to create these types of objects concisely and correctly:</a:t>
            </a:r>
          </a:p>
          <a:p>
            <a:pPr lvl="0"/>
            <a:r>
              <a:rPr lang="en-US" sz="900" kern="1200" dirty="0" err="1" smtClean="0">
                <a:solidFill>
                  <a:schemeClr val="tx1"/>
                </a:solidFill>
                <a:effectLst/>
                <a:latin typeface="Segoe UI" pitchFamily="34" charset="0"/>
                <a:ea typeface="+mn-ea"/>
                <a:cs typeface="+mn-cs"/>
              </a:rPr>
              <a:t>Readonly</a:t>
            </a:r>
            <a:r>
              <a:rPr lang="en-US" sz="900" kern="1200" dirty="0" smtClean="0">
                <a:solidFill>
                  <a:schemeClr val="tx1"/>
                </a:solidFill>
                <a:effectLst/>
                <a:latin typeface="Segoe UI" pitchFamily="34" charset="0"/>
                <a:ea typeface="+mn-ea"/>
                <a:cs typeface="+mn-cs"/>
              </a:rPr>
              <a:t> Properties</a:t>
            </a:r>
          </a:p>
          <a:p>
            <a:pPr lvl="0"/>
            <a:r>
              <a:rPr lang="en-US" sz="900" kern="1200" smtClean="0">
                <a:solidFill>
                  <a:schemeClr val="tx1"/>
                </a:solidFill>
                <a:effectLst/>
                <a:latin typeface="Segoe UI" pitchFamily="34" charset="0"/>
                <a:ea typeface="+mn-ea"/>
                <a:cs typeface="+mn-cs"/>
              </a:rPr>
              <a:t>Dictionary Initializers</a:t>
            </a:r>
            <a:endParaRPr lang="en-US" sz="900" kern="120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66970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second module. It’s Data Transfer</a:t>
            </a:r>
            <a:r>
              <a:rPr lang="en-US" baseline="0" dirty="0" smtClean="0"/>
              <a:t> Enhancement.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208898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features</a:t>
            </a:r>
            <a:r>
              <a:rPr lang="en-US" baseline="0" dirty="0" smtClean="0"/>
              <a:t> are important for developers because more of the software we write represents services that run as part of a distributed system across machines. </a:t>
            </a:r>
          </a:p>
          <a:p>
            <a:r>
              <a:rPr lang="en-US" baseline="0" dirty="0" smtClean="0"/>
              <a:t>Maybe different services running in a data center (or cloud).</a:t>
            </a:r>
          </a:p>
          <a:p>
            <a:r>
              <a:rPr lang="en-US" baseline="0" dirty="0" smtClean="0"/>
              <a:t>Maybe data center (or cloud) communicating with client devices.</a:t>
            </a:r>
          </a:p>
          <a:p>
            <a:endParaRPr lang="en-US" baseline="0" dirty="0" smtClean="0"/>
          </a:p>
          <a:p>
            <a:r>
              <a:rPr lang="en-US" baseline="0" dirty="0" smtClean="0"/>
              <a:t>In these cases, not every type we create follows OO paradigms where we encapsulate data and behavior. Many types are data only, for </a:t>
            </a:r>
            <a:r>
              <a:rPr lang="en-US" baseline="0" smtClean="0"/>
              <a:t>over-the-wire transfer.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780343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 goes here.</a:t>
            </a:r>
          </a:p>
          <a:p>
            <a:endParaRPr lang="en-US" dirty="0" smtClean="0"/>
          </a:p>
          <a:p>
            <a:r>
              <a:rPr lang="en-US" dirty="0" smtClean="0"/>
              <a:t>Build it, and talk about it.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Developer Productivity: What’s New in C# 6</a:t>
            </a:r>
            <a:endParaRPr lang="en-US" dirty="0"/>
          </a:p>
        </p:txBody>
      </p:sp>
      <p:sp>
        <p:nvSpPr>
          <p:cNvPr id="5" name="Subtitle 4"/>
          <p:cNvSpPr>
            <a:spLocks noGrp="1"/>
          </p:cNvSpPr>
          <p:nvPr>
            <p:ph type="subTitle" idx="1"/>
          </p:nvPr>
        </p:nvSpPr>
        <p:spPr/>
        <p:txBody>
          <a:bodyPr/>
          <a:lstStyle/>
          <a:p>
            <a:r>
              <a:rPr lang="en-US" dirty="0" smtClean="0"/>
              <a:t>Bill Wagner</a:t>
            </a:r>
          </a:p>
          <a:p>
            <a:r>
              <a:rPr lang="en-US" dirty="0" smtClean="0"/>
              <a:t>Author / Consultant</a:t>
            </a:r>
          </a:p>
          <a:p>
            <a:endParaRPr lang="en-US" dirty="0" smtClean="0"/>
          </a:p>
          <a:p>
            <a:r>
              <a:rPr lang="en-US" dirty="0" smtClean="0"/>
              <a:t>Anthony D. Green</a:t>
            </a:r>
          </a:p>
          <a:p>
            <a:r>
              <a:rPr lang="en-US" dirty="0" smtClean="0"/>
              <a:t>Managed Languages Program Manager</a:t>
            </a:r>
            <a:endParaRPr lang="en-US" dirty="0"/>
          </a:p>
        </p:txBody>
      </p:sp>
    </p:spTree>
    <p:extLst>
      <p:ext uri="{BB962C8B-B14F-4D97-AF65-F5344CB8AC3E}">
        <p14:creationId xmlns:p14="http://schemas.microsoft.com/office/powerpoint/2010/main" val="112557156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7954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 </a:t>
            </a:r>
            <a:r>
              <a:rPr lang="en-US" dirty="0" smtClean="0"/>
              <a:t>|</a:t>
            </a:r>
            <a:endParaRPr lang="en-US" dirty="0"/>
          </a:p>
        </p:txBody>
      </p:sp>
      <p:sp>
        <p:nvSpPr>
          <p:cNvPr id="9" name="Content Placeholder 8"/>
          <p:cNvSpPr>
            <a:spLocks noGrp="1"/>
          </p:cNvSpPr>
          <p:nvPr>
            <p:ph sz="quarter" idx="10"/>
          </p:nvPr>
        </p:nvSpPr>
        <p:spPr/>
        <p:txBody>
          <a:bodyPr/>
          <a:lstStyle/>
          <a:p>
            <a:r>
              <a:rPr lang="en-US" dirty="0"/>
              <a:t>Microsoft Program Manager</a:t>
            </a:r>
          </a:p>
          <a:p>
            <a:pPr lvl="1"/>
            <a:r>
              <a:rPr lang="en-US" dirty="0"/>
              <a:t>Managed Languages Team</a:t>
            </a:r>
          </a:p>
          <a:p>
            <a:r>
              <a:rPr lang="en-US" dirty="0"/>
              <a:t>Focus on Language APIs</a:t>
            </a:r>
          </a:p>
          <a:p>
            <a:pPr lvl="1"/>
            <a:r>
              <a:rPr lang="en-US" dirty="0"/>
              <a:t>Syntactic and semantic analysis tools</a:t>
            </a:r>
          </a:p>
          <a:p>
            <a:pPr lvl="1"/>
            <a:r>
              <a:rPr lang="en-US" dirty="0"/>
              <a:t>Diagnostics and </a:t>
            </a:r>
            <a:r>
              <a:rPr lang="en-US" dirty="0" err="1"/>
              <a:t>Refactorings</a:t>
            </a:r>
            <a:endParaRPr lang="en-US" dirty="0"/>
          </a:p>
          <a:p>
            <a:pPr lvl="1"/>
            <a:endParaRPr lang="en-US"/>
          </a:p>
          <a:p>
            <a:pPr marL="463550" lvl="1" indent="0">
              <a:buNone/>
            </a:pP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M2: Support for Data Transfer Objects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0268309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new in C# 6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660311861"/>
              </p:ext>
            </p:extLst>
          </p:nvPr>
        </p:nvGraphicFramePr>
        <p:xfrm>
          <a:off x="436563" y="1487488"/>
          <a:ext cx="11324908" cy="4299148"/>
        </p:xfrm>
        <a:graphic>
          <a:graphicData uri="http://schemas.openxmlformats.org/drawingml/2006/table">
            <a:tbl>
              <a:tblPr firstRow="1" bandRow="1">
                <a:tableStyleId>{5C22544A-7EE6-4342-B048-85BDC9FD1C3A}</a:tableStyleId>
              </a:tblPr>
              <a:tblGrid>
                <a:gridCol w="11324908">
                  <a:extLst>
                    <a:ext uri="{9D8B030D-6E8A-4147-A177-3AD203B41FA5}">
                      <a16:colId xmlns:a16="http://schemas.microsoft.com/office/drawing/2014/main" xmlns="" val="1253488153"/>
                    </a:ext>
                  </a:extLst>
                </a:gridCol>
              </a:tblGrid>
              <a:tr h="614164">
                <a:tc>
                  <a:txBody>
                    <a:bodyPr/>
                    <a:lstStyle/>
                    <a:p>
                      <a:r>
                        <a:rPr lang="en-US" dirty="0" smtClean="0"/>
                        <a:t>Day 1 | HTML, CSS and JavaScript</a:t>
                      </a:r>
                      <a:endParaRPr lang="en-US" dirty="0"/>
                    </a:p>
                  </a:txBody>
                  <a:tcPr anchor="ctr"/>
                </a:tc>
                <a:extLst>
                  <a:ext uri="{0D108BD9-81ED-4DB2-BD59-A6C34878D82A}">
                    <a16:rowId xmlns:a16="http://schemas.microsoft.com/office/drawing/2014/main" xmlns="" val="829859176"/>
                  </a:ext>
                </a:extLst>
              </a:tr>
              <a:tr h="614164">
                <a:tc>
                  <a:txBody>
                    <a:bodyPr/>
                    <a:lstStyle/>
                    <a:p>
                      <a:r>
                        <a:rPr lang="en-US" dirty="0" smtClean="0"/>
                        <a:t>Module 1: C#</a:t>
                      </a:r>
                      <a:r>
                        <a:rPr lang="en-US" baseline="0" dirty="0" smtClean="0"/>
                        <a:t> features add productivity and conciseness</a:t>
                      </a:r>
                      <a:endParaRPr lang="en-US" dirty="0" smtClean="0"/>
                    </a:p>
                  </a:txBody>
                  <a:tcPr anchor="ctr"/>
                </a:tc>
                <a:extLst>
                  <a:ext uri="{0D108BD9-81ED-4DB2-BD59-A6C34878D82A}">
                    <a16:rowId xmlns:a16="http://schemas.microsoft.com/office/drawing/2014/main" xmlns="" val="1946132611"/>
                  </a:ext>
                </a:extLst>
              </a:tr>
              <a:tr h="614164">
                <a:tc>
                  <a:txBody>
                    <a:bodyPr/>
                    <a:lstStyle/>
                    <a:p>
                      <a:r>
                        <a:rPr lang="en-US" dirty="0" smtClean="0"/>
                        <a:t>Module 2: Data Transfer Object Enhancements</a:t>
                      </a:r>
                    </a:p>
                  </a:txBody>
                  <a:tcPr anchor="ctr"/>
                </a:tc>
                <a:extLst>
                  <a:ext uri="{0D108BD9-81ED-4DB2-BD59-A6C34878D82A}">
                    <a16:rowId xmlns:a16="http://schemas.microsoft.com/office/drawing/2014/main" xmlns="" val="3204002662"/>
                  </a:ext>
                </a:extLst>
              </a:tr>
              <a:tr h="614164">
                <a:tc>
                  <a:txBody>
                    <a:bodyPr/>
                    <a:lstStyle/>
                    <a:p>
                      <a:r>
                        <a:rPr lang="en-US" dirty="0" smtClean="0"/>
                        <a:t>Module 3: Handling Strings</a:t>
                      </a:r>
                      <a:r>
                        <a:rPr lang="en-US" baseline="0" dirty="0" smtClean="0"/>
                        <a:t> More Easily</a:t>
                      </a:r>
                      <a:endParaRPr lang="en-US" dirty="0" smtClean="0"/>
                    </a:p>
                  </a:txBody>
                  <a:tcPr anchor="ctr"/>
                </a:tc>
                <a:extLst>
                  <a:ext uri="{0D108BD9-81ED-4DB2-BD59-A6C34878D82A}">
                    <a16:rowId xmlns:a16="http://schemas.microsoft.com/office/drawing/2014/main" xmlns="" val="4266278162"/>
                  </a:ext>
                </a:extLst>
              </a:tr>
              <a:tr h="614164">
                <a:tc>
                  <a:txBody>
                    <a:bodyPr/>
                    <a:lstStyle/>
                    <a:p>
                      <a:r>
                        <a:rPr lang="en-US" dirty="0" smtClean="0"/>
                        <a:t>MEAL BREAK</a:t>
                      </a:r>
                    </a:p>
                  </a:txBody>
                  <a:tcPr anchor="ctr"/>
                </a:tc>
                <a:extLst>
                  <a:ext uri="{0D108BD9-81ED-4DB2-BD59-A6C34878D82A}">
                    <a16:rowId xmlns:a16="http://schemas.microsoft.com/office/drawing/2014/main" xmlns="" val="2975720638"/>
                  </a:ext>
                </a:extLst>
              </a:tr>
              <a:tr h="614164">
                <a:tc>
                  <a:txBody>
                    <a:bodyPr/>
                    <a:lstStyle/>
                    <a:p>
                      <a:r>
                        <a:rPr lang="en-US" dirty="0" smtClean="0"/>
                        <a:t>Module 4: Exceptions</a:t>
                      </a:r>
                      <a:r>
                        <a:rPr lang="en-US" baseline="0" dirty="0" smtClean="0"/>
                        <a:t> and Error Handling Improvements</a:t>
                      </a:r>
                      <a:endParaRPr lang="en-US" dirty="0" smtClean="0"/>
                    </a:p>
                  </a:txBody>
                  <a:tcPr anchor="ctr"/>
                </a:tc>
                <a:extLst>
                  <a:ext uri="{0D108BD9-81ED-4DB2-BD59-A6C34878D82A}">
                    <a16:rowId xmlns:a16="http://schemas.microsoft.com/office/drawing/2014/main" xmlns="" val="1816156953"/>
                  </a:ext>
                </a:extLst>
              </a:tr>
              <a:tr h="614164">
                <a:tc>
                  <a:txBody>
                    <a:bodyPr/>
                    <a:lstStyle/>
                    <a:p>
                      <a:r>
                        <a:rPr lang="en-US" dirty="0" smtClean="0"/>
                        <a:t>Module 5:</a:t>
                      </a:r>
                      <a:r>
                        <a:rPr lang="en-US" baseline="0" dirty="0" smtClean="0"/>
                        <a:t> Adopting C# 6</a:t>
                      </a:r>
                      <a:endParaRPr lang="en-US" dirty="0" smtClean="0"/>
                    </a:p>
                  </a:txBody>
                  <a:tcPr anchor="ctr"/>
                </a:tc>
                <a:extLst>
                  <a:ext uri="{0D108BD9-81ED-4DB2-BD59-A6C34878D82A}">
                    <a16:rowId xmlns:a16="http://schemas.microsoft.com/office/drawing/2014/main" xmlns="" val="22492752"/>
                  </a:ext>
                </a:extLst>
              </a:tr>
            </a:tbl>
          </a:graphicData>
        </a:graphic>
      </p:graphicFrame>
      <p:sp>
        <p:nvSpPr>
          <p:cNvPr id="6" name="Rectangle 5"/>
          <p:cNvSpPr/>
          <p:nvPr/>
        </p:nvSpPr>
        <p:spPr bwMode="auto">
          <a:xfrm>
            <a:off x="464024" y="2752093"/>
            <a:ext cx="6223379" cy="529057"/>
          </a:xfrm>
          <a:prstGeom prst="rect">
            <a:avLst/>
          </a:prstGeom>
          <a:solidFill>
            <a:srgbClr val="FF6A00">
              <a:alpha val="25000"/>
            </a:srgbClr>
          </a:solidFill>
          <a:ln w="31750">
            <a:solidFill>
              <a:srgbClr val="0070C0"/>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2258719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 Transfer Object Support</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Distributed Apps require Data Transfer Object types</a:t>
            </a:r>
          </a:p>
          <a:p>
            <a:r>
              <a:rPr lang="en-US" sz="2800" dirty="0" smtClean="0"/>
              <a:t>Key | Behavior and Data Storage are Separated</a:t>
            </a:r>
          </a:p>
          <a:p>
            <a:r>
              <a:rPr lang="en-US" sz="2800" dirty="0" smtClean="0"/>
              <a:t>Key | Minimize Ceremony for Data Transfer Objects</a:t>
            </a:r>
            <a:endParaRPr lang="en-US" sz="2800"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Light"/>
              </a:rPr>
              <a:t>Additional Resources </a:t>
            </a:r>
            <a:endParaRPr lang="en-US" dirty="0"/>
          </a:p>
        </p:txBody>
      </p:sp>
      <p:sp>
        <p:nvSpPr>
          <p:cNvPr id="6" name="Content Placeholder 5"/>
          <p:cNvSpPr>
            <a:spLocks noGrp="1"/>
          </p:cNvSpPr>
          <p:nvPr>
            <p:ph sz="quarter" idx="10"/>
          </p:nvPr>
        </p:nvSpPr>
        <p:spPr/>
        <p:txBody>
          <a:bodyPr/>
          <a:lstStyle/>
          <a:p>
            <a:pPr lvl="2"/>
            <a:r>
              <a:rPr lang="en-US" sz="3200" dirty="0">
                <a:solidFill>
                  <a:srgbClr val="002050"/>
                </a:solidFill>
              </a:rPr>
              <a:t>For Corp courses, this slide must list 1 MOC, 1 Book ,and 1 Exam Related to this topic as part of the Connected Content Strategy</a:t>
            </a:r>
            <a:endParaRPr lang="en-US" dirty="0"/>
          </a:p>
          <a:p>
            <a:pPr lvl="1"/>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2157758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Data Transfer Objects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7" name="Content Placeholder 5"/>
          <p:cNvSpPr>
            <a:spLocks noGrp="1"/>
          </p:cNvSpPr>
          <p:nvPr>
            <p:ph sz="quarter" idx="4294967295"/>
          </p:nvPr>
        </p:nvSpPr>
        <p:spPr>
          <a:xfrm>
            <a:off x="291101" y="1363286"/>
            <a:ext cx="4251960" cy="3429000"/>
          </a:xfrm>
          <a:prstGeom prst="rect">
            <a:avLst/>
          </a:prstGeom>
        </p:spPr>
        <p:txBody>
          <a:bodyPr>
            <a:noAutofit/>
          </a:bodyPr>
          <a:lstStyle/>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X = x;</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Y = 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Y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8" name="Content Placeholder 5"/>
          <p:cNvSpPr>
            <a:spLocks noGrp="1"/>
          </p:cNvSpPr>
          <p:nvPr>
            <p:ph sz="quarter" idx="4294967295"/>
          </p:nvPr>
        </p:nvSpPr>
        <p:spPr>
          <a:xfrm>
            <a:off x="2131697" y="4106333"/>
            <a:ext cx="7924800" cy="1828800"/>
          </a:xfrm>
          <a:prstGeom prst="rect">
            <a:avLst/>
          </a:prstGeom>
        </p:spPr>
        <p:txBody>
          <a:bodyPr>
            <a:no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webErrors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Dictionary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[404]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"Page not Found"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[302]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"Page moved, but left a forwarding 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[500]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"The web server can't come out to play today."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tdb.github.com</a:t>
            </a:r>
          </a:p>
          <a:p>
            <a:r>
              <a:rPr lang="en-US" dirty="0" smtClean="0"/>
              <a:t>Expression 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30e9df3-be65-4c73-a93b-d1236ebd677e"/>
    <ds:schemaRef ds:uri="http://schemas.microsoft.com/sharepoint/v3"/>
  </ds:schemaRefs>
</ds:datastoreItem>
</file>

<file path=customXml/itemProps2.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2924</TotalTime>
  <Words>539</Words>
  <Application>Microsoft Office PowerPoint</Application>
  <PresentationFormat>Custom</PresentationFormat>
  <Paragraphs>86</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Consolas</vt:lpstr>
      <vt:lpstr>Courier New</vt:lpstr>
      <vt:lpstr>Segoe UI</vt:lpstr>
      <vt:lpstr>Segoe UI Light</vt:lpstr>
      <vt:lpstr>1_Metro Presentation</vt:lpstr>
      <vt:lpstr>Developer Productivity: What’s New in C# 6</vt:lpstr>
      <vt:lpstr>Meet Bill Wagner | @billwagner</vt:lpstr>
      <vt:lpstr>Meet Anthony D. Green |</vt:lpstr>
      <vt:lpstr>M2: Support for Data Transfer Objects</vt:lpstr>
      <vt:lpstr>What’s new in C# 6 Agenda</vt:lpstr>
      <vt:lpstr>Data Transfer Object Support</vt:lpstr>
      <vt:lpstr>Additional Resources </vt:lpstr>
      <vt:lpstr>Features for Data Transfer Objects</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61</cp:revision>
  <dcterms:created xsi:type="dcterms:W3CDTF">2012-08-31T00:35:42Z</dcterms:created>
  <dcterms:modified xsi:type="dcterms:W3CDTF">2015-03-03T14:27:22Z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