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15"/>
  </p:notesMasterIdLst>
  <p:handoutMasterIdLst>
    <p:handoutMasterId r:id="rId16"/>
  </p:handoutMasterIdLst>
  <p:sldIdLst>
    <p:sldId id="269" r:id="rId5"/>
    <p:sldId id="270" r:id="rId6"/>
    <p:sldId id="271" r:id="rId7"/>
    <p:sldId id="274" r:id="rId8"/>
    <p:sldId id="284" r:id="rId9"/>
    <p:sldId id="272" r:id="rId10"/>
    <p:sldId id="273" r:id="rId11"/>
    <p:sldId id="285" r:id="rId12"/>
    <p:sldId id="267" r:id="rId13"/>
    <p:sldId id="280"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45" d="100"/>
          <a:sy n="45" d="100"/>
        </p:scale>
        <p:origin x="53" y="28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66969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Segoe UI"/>
                <a:cs typeface="Segoe UI"/>
              </a:rPr>
              <a:t>I</a:t>
            </a:r>
            <a:r>
              <a:rPr lang="en-US" baseline="0" dirty="0" smtClean="0">
                <a:ea typeface="Segoe UI"/>
                <a:cs typeface="Segoe UI"/>
              </a:rPr>
              <a:t> left these slides in, just to say hello again.</a:t>
            </a:r>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More and more we work with ‘string-</a:t>
            </a:r>
            <a:r>
              <a:rPr lang="en-US" sz="900" kern="1200" dirty="0" err="1" smtClean="0">
                <a:solidFill>
                  <a:schemeClr val="tx1"/>
                </a:solidFill>
                <a:effectLst/>
                <a:latin typeface="Segoe UI" pitchFamily="34" charset="0"/>
                <a:ea typeface="+mn-ea"/>
                <a:cs typeface="+mn-cs"/>
              </a:rPr>
              <a:t>ly</a:t>
            </a:r>
            <a:r>
              <a:rPr lang="en-US" sz="900" kern="1200" dirty="0" smtClean="0">
                <a:solidFill>
                  <a:schemeClr val="tx1"/>
                </a:solidFill>
                <a:effectLst/>
                <a:latin typeface="Segoe UI" pitchFamily="34" charset="0"/>
                <a:ea typeface="+mn-ea"/>
                <a:cs typeface="+mn-cs"/>
              </a:rPr>
              <a:t> typed’ APIs. We work extensively with human readable text in all of our programs. Modern programs mix symbols and strings. These two features go a long way to make it easier to work with this mechanisms: </a:t>
            </a:r>
          </a:p>
          <a:p>
            <a:pPr lvl="0"/>
            <a:r>
              <a:rPr lang="en-US" sz="900" kern="1200" dirty="0" err="1" smtClean="0">
                <a:solidFill>
                  <a:schemeClr val="tx1"/>
                </a:solidFill>
                <a:effectLst/>
                <a:latin typeface="Segoe UI" pitchFamily="34" charset="0"/>
                <a:ea typeface="+mn-ea"/>
                <a:cs typeface="+mn-cs"/>
              </a:rPr>
              <a:t>Nameof</a:t>
            </a:r>
            <a:endParaRPr lang="en-US" sz="900" kern="1200" dirty="0" smtClean="0">
              <a:solidFill>
                <a:schemeClr val="tx1"/>
              </a:solidFill>
              <a:effectLst/>
              <a:latin typeface="Segoe UI" pitchFamily="34" charset="0"/>
              <a:ea typeface="+mn-ea"/>
              <a:cs typeface="+mn-cs"/>
            </a:endParaRPr>
          </a:p>
          <a:p>
            <a:pPr lvl="0"/>
            <a:r>
              <a:rPr lang="en-US" sz="900" kern="1200" dirty="0" smtClean="0">
                <a:solidFill>
                  <a:schemeClr val="tx1"/>
                </a:solidFill>
                <a:effectLst/>
                <a:latin typeface="Segoe UI" pitchFamily="34" charset="0"/>
                <a:ea typeface="+mn-ea"/>
                <a:cs typeface="+mn-cs"/>
              </a:rPr>
              <a:t>String interpolation</a:t>
            </a: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6697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second module. It’s Data Transfer</a:t>
            </a:r>
            <a:r>
              <a:rPr lang="en-US" baseline="0" dirty="0" smtClean="0"/>
              <a:t> Enhancement.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20889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keys for this session are to discuss how the new features make it easier to work with code when we need to use strings to identify symbols. </a:t>
            </a:r>
          </a:p>
          <a:p>
            <a:endParaRPr lang="en-US" dirty="0" smtClean="0"/>
          </a:p>
          <a:p>
            <a:r>
              <a:rPr lang="en-US" dirty="0" smtClean="0"/>
              <a:t>This would include APIs that works with XAML</a:t>
            </a:r>
            <a:r>
              <a:rPr lang="en-US" baseline="0" dirty="0" smtClean="0"/>
              <a:t> (</a:t>
            </a:r>
            <a:r>
              <a:rPr lang="en-US" baseline="0" dirty="0" err="1" smtClean="0"/>
              <a:t>INotifyPropertyChanged</a:t>
            </a:r>
            <a:r>
              <a:rPr lang="en-US" baseline="0" dirty="0" smtClean="0"/>
              <a:t>) some exception messages, and developer notifications.</a:t>
            </a:r>
          </a:p>
          <a:p>
            <a:endParaRPr lang="en-US" baseline="0" dirty="0" smtClean="0"/>
          </a:p>
          <a:p>
            <a:r>
              <a:rPr lang="en-US" baseline="0" dirty="0" smtClean="0"/>
              <a:t>The other set of language changes make it much easier to write code that presents information for humans.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803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goes here.</a:t>
            </a:r>
          </a:p>
          <a:p>
            <a:endParaRPr lang="en-US" dirty="0" smtClean="0"/>
          </a:p>
          <a:p>
            <a:r>
              <a:rPr lang="en-US" dirty="0" smtClean="0"/>
              <a:t>Build it, and talk about 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Developer Productivity: What’s New in C# 6</a:t>
            </a:r>
            <a:endParaRPr lang="en-US" dirty="0"/>
          </a:p>
        </p:txBody>
      </p:sp>
      <p:sp>
        <p:nvSpPr>
          <p:cNvPr id="5" name="Subtitle 4"/>
          <p:cNvSpPr>
            <a:spLocks noGrp="1"/>
          </p:cNvSpPr>
          <p:nvPr>
            <p:ph type="subTitle" idx="1"/>
          </p:nvPr>
        </p:nvSpPr>
        <p:spPr/>
        <p:txBody>
          <a:bodyPr/>
          <a:lstStyle/>
          <a:p>
            <a:r>
              <a:rPr lang="en-US" dirty="0" smtClean="0"/>
              <a:t>Bill Wagner</a:t>
            </a:r>
          </a:p>
          <a:p>
            <a:r>
              <a:rPr lang="en-US" dirty="0" smtClean="0"/>
              <a:t>Author / Consultant</a:t>
            </a:r>
          </a:p>
          <a:p>
            <a:endParaRPr lang="en-US" dirty="0" smtClean="0"/>
          </a:p>
          <a:p>
            <a:r>
              <a:rPr lang="en-US" dirty="0" smtClean="0"/>
              <a:t>Anthony D. Green</a:t>
            </a:r>
          </a:p>
          <a:p>
            <a:r>
              <a:rPr lang="en-US" dirty="0" smtClean="0"/>
              <a:t>Managed Languages Program Manager</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 </a:t>
            </a:r>
            <a:r>
              <a:rPr lang="en-US" dirty="0" smtClean="0"/>
              <a:t>|</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M3: String handling</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026830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 in C# 6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60311861"/>
              </p:ext>
            </p:extLst>
          </p:nvPr>
        </p:nvGraphicFramePr>
        <p:xfrm>
          <a:off x="436563" y="1487488"/>
          <a:ext cx="11324908" cy="4299148"/>
        </p:xfrm>
        <a:graphic>
          <a:graphicData uri="http://schemas.openxmlformats.org/drawingml/2006/table">
            <a:tbl>
              <a:tblPr firstRow="1" bandRow="1">
                <a:tableStyleId>{5C22544A-7EE6-4342-B048-85BDC9FD1C3A}</a:tableStyleId>
              </a:tblPr>
              <a:tblGrid>
                <a:gridCol w="11324908">
                  <a:extLst>
                    <a:ext uri="{9D8B030D-6E8A-4147-A177-3AD203B41FA5}">
                      <a16:colId xmlns:a16="http://schemas.microsoft.com/office/drawing/2014/main" xmlns="" val="1253488153"/>
                    </a:ext>
                  </a:extLst>
                </a:gridCol>
              </a:tblGrid>
              <a:tr h="614164">
                <a:tc>
                  <a:txBody>
                    <a:bodyPr/>
                    <a:lstStyle/>
                    <a:p>
                      <a:r>
                        <a:rPr lang="en-US" dirty="0" smtClean="0"/>
                        <a:t>Day 1 | HTML, CSS and JavaScript</a:t>
                      </a:r>
                      <a:endParaRPr lang="en-US" dirty="0"/>
                    </a:p>
                  </a:txBody>
                  <a:tcPr anchor="ctr"/>
                </a:tc>
                <a:extLst>
                  <a:ext uri="{0D108BD9-81ED-4DB2-BD59-A6C34878D82A}">
                    <a16:rowId xmlns:a16="http://schemas.microsoft.com/office/drawing/2014/main" xmlns="" val="829859176"/>
                  </a:ext>
                </a:extLst>
              </a:tr>
              <a:tr h="614164">
                <a:tc>
                  <a:txBody>
                    <a:bodyPr/>
                    <a:lstStyle/>
                    <a:p>
                      <a:r>
                        <a:rPr lang="en-US" dirty="0" smtClean="0"/>
                        <a:t>Module 1: C#</a:t>
                      </a:r>
                      <a:r>
                        <a:rPr lang="en-US" baseline="0" dirty="0" smtClean="0"/>
                        <a:t> features add productivity and conciseness</a:t>
                      </a:r>
                      <a:endParaRPr lang="en-US" dirty="0" smtClean="0"/>
                    </a:p>
                  </a:txBody>
                  <a:tcPr anchor="ctr"/>
                </a:tc>
                <a:extLst>
                  <a:ext uri="{0D108BD9-81ED-4DB2-BD59-A6C34878D82A}">
                    <a16:rowId xmlns:a16="http://schemas.microsoft.com/office/drawing/2014/main" xmlns="" val="1946132611"/>
                  </a:ext>
                </a:extLst>
              </a:tr>
              <a:tr h="614164">
                <a:tc>
                  <a:txBody>
                    <a:bodyPr/>
                    <a:lstStyle/>
                    <a:p>
                      <a:r>
                        <a:rPr lang="en-US" dirty="0" smtClean="0"/>
                        <a:t>Module 2: Data Transfer Object Enhancements</a:t>
                      </a:r>
                    </a:p>
                  </a:txBody>
                  <a:tcPr anchor="ctr"/>
                </a:tc>
                <a:extLst>
                  <a:ext uri="{0D108BD9-81ED-4DB2-BD59-A6C34878D82A}">
                    <a16:rowId xmlns:a16="http://schemas.microsoft.com/office/drawing/2014/main" xmlns="" val="3204002662"/>
                  </a:ext>
                </a:extLst>
              </a:tr>
              <a:tr h="614164">
                <a:tc>
                  <a:txBody>
                    <a:bodyPr/>
                    <a:lstStyle/>
                    <a:p>
                      <a:r>
                        <a:rPr lang="en-US" dirty="0" smtClean="0"/>
                        <a:t>Module 3: Handling Strings</a:t>
                      </a:r>
                      <a:r>
                        <a:rPr lang="en-US" baseline="0" dirty="0" smtClean="0"/>
                        <a:t> More Easily</a:t>
                      </a:r>
                      <a:endParaRPr lang="en-US" dirty="0" smtClean="0"/>
                    </a:p>
                  </a:txBody>
                  <a:tcPr anchor="ctr"/>
                </a:tc>
                <a:extLst>
                  <a:ext uri="{0D108BD9-81ED-4DB2-BD59-A6C34878D82A}">
                    <a16:rowId xmlns:a16="http://schemas.microsoft.com/office/drawing/2014/main" xmlns="" val="4266278162"/>
                  </a:ext>
                </a:extLst>
              </a:tr>
              <a:tr h="614164">
                <a:tc>
                  <a:txBody>
                    <a:bodyPr/>
                    <a:lstStyle/>
                    <a:p>
                      <a:r>
                        <a:rPr lang="en-US" dirty="0" smtClean="0"/>
                        <a:t>MEAL BREAK</a:t>
                      </a:r>
                    </a:p>
                  </a:txBody>
                  <a:tcPr anchor="ctr"/>
                </a:tc>
                <a:extLst>
                  <a:ext uri="{0D108BD9-81ED-4DB2-BD59-A6C34878D82A}">
                    <a16:rowId xmlns:a16="http://schemas.microsoft.com/office/drawing/2014/main" xmlns="" val="2975720638"/>
                  </a:ext>
                </a:extLst>
              </a:tr>
              <a:tr h="614164">
                <a:tc>
                  <a:txBody>
                    <a:bodyPr/>
                    <a:lstStyle/>
                    <a:p>
                      <a:r>
                        <a:rPr lang="en-US" dirty="0" smtClean="0"/>
                        <a:t>Module 4: Exceptions</a:t>
                      </a:r>
                      <a:r>
                        <a:rPr lang="en-US" baseline="0" dirty="0" smtClean="0"/>
                        <a:t> and Error Handling Improvements</a:t>
                      </a:r>
                      <a:endParaRPr lang="en-US" dirty="0" smtClean="0"/>
                    </a:p>
                  </a:txBody>
                  <a:tcPr anchor="ctr"/>
                </a:tc>
                <a:extLst>
                  <a:ext uri="{0D108BD9-81ED-4DB2-BD59-A6C34878D82A}">
                    <a16:rowId xmlns:a16="http://schemas.microsoft.com/office/drawing/2014/main" xmlns="" val="1816156953"/>
                  </a:ext>
                </a:extLst>
              </a:tr>
              <a:tr h="614164">
                <a:tc>
                  <a:txBody>
                    <a:bodyPr/>
                    <a:lstStyle/>
                    <a:p>
                      <a:r>
                        <a:rPr lang="en-US" dirty="0" smtClean="0"/>
                        <a:t>Module 5:</a:t>
                      </a:r>
                      <a:r>
                        <a:rPr lang="en-US" baseline="0" dirty="0" smtClean="0"/>
                        <a:t> Adopting C# 6</a:t>
                      </a:r>
                      <a:endParaRPr lang="en-US" dirty="0" smtClean="0"/>
                    </a:p>
                  </a:txBody>
                  <a:tcPr anchor="ctr"/>
                </a:tc>
                <a:extLst>
                  <a:ext uri="{0D108BD9-81ED-4DB2-BD59-A6C34878D82A}">
                    <a16:rowId xmlns:a16="http://schemas.microsoft.com/office/drawing/2014/main" xmlns="" val="22492752"/>
                  </a:ext>
                </a:extLst>
              </a:tr>
            </a:tbl>
          </a:graphicData>
        </a:graphic>
      </p:graphicFrame>
      <p:sp>
        <p:nvSpPr>
          <p:cNvPr id="6" name="Rectangle 5"/>
          <p:cNvSpPr/>
          <p:nvPr/>
        </p:nvSpPr>
        <p:spPr bwMode="auto">
          <a:xfrm>
            <a:off x="464024" y="3395559"/>
            <a:ext cx="6223379" cy="529057"/>
          </a:xfrm>
          <a:prstGeom prst="rect">
            <a:avLst/>
          </a:prstGeom>
          <a:solidFill>
            <a:srgbClr val="FF6A00">
              <a:alpha val="25000"/>
            </a:srgbClr>
          </a:solidFill>
          <a:ln w="3175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225871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String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a:t>
            </a:r>
            <a:r>
              <a:rPr lang="en-US" sz="2800" dirty="0" err="1" smtClean="0"/>
              <a:t>Stringly</a:t>
            </a:r>
            <a:r>
              <a:rPr lang="en-US" sz="2800" dirty="0" smtClean="0"/>
              <a:t> – typed’ APIs</a:t>
            </a:r>
          </a:p>
          <a:p>
            <a:r>
              <a:rPr lang="en-US" sz="2800" dirty="0" smtClean="0"/>
              <a:t>Key | Developer messages including symbol names</a:t>
            </a:r>
          </a:p>
          <a:p>
            <a:r>
              <a:rPr lang="en-US" sz="2800" dirty="0" smtClean="0"/>
              <a:t>Key | Formatted string and text output</a:t>
            </a:r>
            <a:endParaRPr lang="en-US" sz="2800"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Light"/>
              </a:rPr>
              <a:t>Additional Resources </a:t>
            </a:r>
            <a:endParaRPr lang="en-US" dirty="0"/>
          </a:p>
        </p:txBody>
      </p:sp>
      <p:sp>
        <p:nvSpPr>
          <p:cNvPr id="6" name="Content Placeholder 5"/>
          <p:cNvSpPr>
            <a:spLocks noGrp="1"/>
          </p:cNvSpPr>
          <p:nvPr>
            <p:ph sz="quarter" idx="10"/>
          </p:nvPr>
        </p:nvSpPr>
        <p:spPr/>
        <p:txBody>
          <a:bodyPr/>
          <a:lstStyle/>
          <a:p>
            <a:pPr lvl="2"/>
            <a:r>
              <a:rPr lang="en-US" sz="3200" dirty="0">
                <a:solidFill>
                  <a:srgbClr val="002050"/>
                </a:solidFill>
              </a:rPr>
              <a:t>For Corp courses, this slide must list 1 MOC, 1 Book ,and 1 Exam Related to this topic as part of the Connected Content Strategy</a:t>
            </a:r>
            <a:endParaRPr lang="en-US" dirty="0"/>
          </a:p>
          <a:p>
            <a:pPr lvl="1"/>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2157758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a:t>
            </a:r>
            <a:r>
              <a:rPr lang="en-US" smtClean="0"/>
              <a:t>String manipulation</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6" name="Content Placeholder 5"/>
          <p:cNvSpPr txBox="1">
            <a:spLocks/>
          </p:cNvSpPr>
          <p:nvPr/>
        </p:nvSpPr>
        <p:spPr>
          <a:xfrm>
            <a:off x="5500052" y="4331425"/>
            <a:ext cx="5852160" cy="14478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override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X:F2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Y:F2</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Distance =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Distance:F2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schemas.microsoft.com/sharepoint/v3"/>
    <ds:schemaRef ds:uri="230e9df3-be65-4c73-a93b-d1236ebd677e"/>
    <ds:schemaRef ds:uri="http://schemas.microsoft.com/office/infopath/2007/PartnerControls"/>
    <ds:schemaRef ds:uri="http://www.w3.org/XML/1998/namespace"/>
    <ds:schemaRef ds:uri="http://schemas.openxmlformats.org/package/2006/metadata/core-properties"/>
    <ds:schemaRef ds:uri="27aa9422-7f1f-4c84-9cdf-302b1a67e513"/>
  </ds:schemaRefs>
</ds:datastoreItem>
</file>

<file path=customXml/itemProps3.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3155</TotalTime>
  <Words>421</Words>
  <Application>Microsoft Office PowerPoint</Application>
  <PresentationFormat>Custom</PresentationFormat>
  <Paragraphs>74</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Courier New</vt:lpstr>
      <vt:lpstr>Segoe UI</vt:lpstr>
      <vt:lpstr>Segoe UI Light</vt:lpstr>
      <vt:lpstr>Times New Roman</vt:lpstr>
      <vt:lpstr>1_Metro Presentation</vt:lpstr>
      <vt:lpstr>Developer Productivity: What’s New in C# 6</vt:lpstr>
      <vt:lpstr>Meet Bill Wagner | @billwagner</vt:lpstr>
      <vt:lpstr>Meet Anthony D. Green |</vt:lpstr>
      <vt:lpstr>M3: String handling</vt:lpstr>
      <vt:lpstr>What’s new in C# 6 Agenda</vt:lpstr>
      <vt:lpstr>String Support</vt:lpstr>
      <vt:lpstr>Additional Resources </vt:lpstr>
      <vt:lpstr>Features for String manipulation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66</cp:revision>
  <dcterms:created xsi:type="dcterms:W3CDTF">2012-08-31T00:35:42Z</dcterms:created>
  <dcterms:modified xsi:type="dcterms:W3CDTF">2015-03-03T14:27:36Z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