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1" r:id="rId5"/>
  </p:sldMasterIdLst>
  <p:notesMasterIdLst>
    <p:notesMasterId r:id="rId20"/>
  </p:notesMasterIdLst>
  <p:handoutMasterIdLst>
    <p:handoutMasterId r:id="rId21"/>
  </p:handoutMasterIdLst>
  <p:sldIdLst>
    <p:sldId id="287" r:id="rId6"/>
    <p:sldId id="270" r:id="rId7"/>
    <p:sldId id="271" r:id="rId8"/>
    <p:sldId id="288" r:id="rId9"/>
    <p:sldId id="289" r:id="rId10"/>
    <p:sldId id="290" r:id="rId11"/>
    <p:sldId id="272" r:id="rId12"/>
    <p:sldId id="285" r:id="rId13"/>
    <p:sldId id="292" r:id="rId14"/>
    <p:sldId id="267" r:id="rId15"/>
    <p:sldId id="293" r:id="rId16"/>
    <p:sldId id="294" r:id="rId17"/>
    <p:sldId id="291" r:id="rId18"/>
    <p:sldId id="286" r:id="rId1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62633" autoAdjust="0"/>
  </p:normalViewPr>
  <p:slideViewPr>
    <p:cSldViewPr snapToGrid="0">
      <p:cViewPr varScale="1">
        <p:scale>
          <a:sx n="75" d="100"/>
          <a:sy n="75" d="100"/>
        </p:scale>
        <p:origin x="1253" y="62"/>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3/4/2015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3/4/2015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1103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4028618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2919077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1816462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054499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8585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702324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11582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5398814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799" smtClean="0"/>
              <a:t>Click to edit Master subtitle style</a:t>
            </a:r>
            <a:endParaRPr lang="en-US"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999" dirty="0"/>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883193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1047807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9775569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180056404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3748699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342204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4681184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0920520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0859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3715628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900246"/>
          </a:xfrm>
          <a:prstGeom prst="rect">
            <a:avLst/>
          </a:prstGeom>
          <a:noFill/>
          <a:ln w="9525">
            <a:noFill/>
            <a:miter lim="800000"/>
            <a:headEnd/>
            <a:tailEnd/>
          </a:ln>
        </p:spPr>
        <p:txBody>
          <a:bodyPr wrap="square">
            <a:spAutoFit/>
          </a:bodyPr>
          <a:lstStyle/>
          <a:p>
            <a:pPr marL="0" lvl="1" defTabSz="913814">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942684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59" r:id="rId9"/>
    <p:sldLayoutId id="2147483860" r:id="rId10"/>
    <p:sldLayoutId id="2147483871" r:id="rId11"/>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047271600"/>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a:t>Bill </a:t>
            </a:r>
            <a:r>
              <a:rPr lang="en-US" dirty="0" smtClean="0"/>
              <a:t>Wagner | Author, Consultant</a:t>
            </a:r>
            <a:endParaRPr lang="en-US" dirty="0"/>
          </a:p>
          <a:p>
            <a:r>
              <a:rPr lang="en-US" dirty="0" smtClean="0"/>
              <a:t>Anthony </a:t>
            </a:r>
            <a:r>
              <a:rPr lang="en-US" dirty="0"/>
              <a:t>D. </a:t>
            </a:r>
            <a:r>
              <a:rPr lang="en-US" dirty="0" smtClean="0"/>
              <a:t>Green | Managed </a:t>
            </a:r>
            <a:r>
              <a:rPr lang="en-US" dirty="0"/>
              <a:t>Languages Program </a:t>
            </a:r>
            <a:r>
              <a:rPr lang="en-US" dirty="0" smtClean="0"/>
              <a:t>Manager</a:t>
            </a:r>
            <a:endParaRPr lang="en-US" dirty="0"/>
          </a:p>
        </p:txBody>
      </p:sp>
      <p:sp>
        <p:nvSpPr>
          <p:cNvPr id="2" name="Title 1"/>
          <p:cNvSpPr>
            <a:spLocks noGrp="1"/>
          </p:cNvSpPr>
          <p:nvPr>
            <p:ph type="ctrTitle"/>
          </p:nvPr>
        </p:nvSpPr>
        <p:spPr>
          <a:solidFill>
            <a:srgbClr val="007233"/>
          </a:solidFill>
        </p:spPr>
        <p:txBody>
          <a:bodyPr/>
          <a:lstStyle/>
          <a:p>
            <a:r>
              <a:rPr lang="en-US" sz="4000" dirty="0"/>
              <a:t>Developer Productivity: What’s New in C# 6</a:t>
            </a:r>
            <a:endParaRPr lang="en-US" sz="3999" dirty="0"/>
          </a:p>
        </p:txBody>
      </p:sp>
    </p:spTree>
    <p:extLst>
      <p:ext uri="{BB962C8B-B14F-4D97-AF65-F5344CB8AC3E}">
        <p14:creationId xmlns:p14="http://schemas.microsoft.com/office/powerpoint/2010/main" val="3995854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https://</a:t>
            </a:r>
            <a:r>
              <a:rPr lang="en-US" b="0" dirty="0" smtClean="0"/>
              <a:t>github.com/BillWagner/MVA-CSharp6</a:t>
            </a:r>
          </a:p>
          <a:p>
            <a:r>
              <a:rPr lang="en-US" dirty="0" smtClean="0"/>
              <a:t>Exception Filters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smtClean="0">
                <a:ln w="0"/>
                <a:effectLst>
                  <a:outerShdw blurRad="38100" dist="19050" dir="2700000" algn="tl" rotWithShape="0">
                    <a:schemeClr val="dk1">
                      <a:alpha val="40000"/>
                    </a:schemeClr>
                  </a:outerShdw>
                </a:effectLst>
              </a:rPr>
              <a:t>Await in catch and finally</a:t>
            </a:r>
            <a:endParaRPr lang="en-US" sz="3600" dirty="0">
              <a:ln w="0"/>
              <a:effectLst>
                <a:outerShdw blurRad="38100" dist="19050" dir="2700000" algn="tl" rotWithShape="0">
                  <a:schemeClr val="dk1">
                    <a:alpha val="40000"/>
                  </a:schemeClr>
                </a:outerShdw>
              </a:effectLst>
            </a:endParaRPr>
          </a:p>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51072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https://</a:t>
            </a:r>
            <a:r>
              <a:rPr lang="en-US" b="0" dirty="0" smtClean="0"/>
              <a:t>github.com/BillWagner/MVA-CSharp6</a:t>
            </a:r>
          </a:p>
          <a:p>
            <a:r>
              <a:rPr lang="en-US" dirty="0" smtClean="0"/>
              <a:t>Await in Catch and Finally</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53845044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Exception Filters and enhanced await</a:t>
            </a:r>
            <a:endParaRPr lang="en-US" dirty="0"/>
          </a:p>
        </p:txBody>
      </p:sp>
      <p:sp>
        <p:nvSpPr>
          <p:cNvPr id="7" name="Content Placeholder 2"/>
          <p:cNvSpPr>
            <a:spLocks noGrp="1"/>
          </p:cNvSpPr>
          <p:nvPr>
            <p:ph idx="4294967295"/>
          </p:nvPr>
        </p:nvSpPr>
        <p:spPr>
          <a:xfrm>
            <a:off x="0" y="760614"/>
            <a:ext cx="7133244" cy="3708739"/>
          </a:xfrm>
          <a:prstGeom prst="rect">
            <a:avLst/>
          </a:prstGeom>
        </p:spPr>
        <p:txBody>
          <a:bodyPr>
            <a:normAutofit/>
          </a:bodyPr>
          <a:lstStyle/>
          <a:p>
            <a:pPr marL="0" marR="0" indent="0">
              <a:lnSpc>
                <a:spcPct val="107000"/>
              </a:lnSpc>
              <a:spcBef>
                <a:spcPts val="0"/>
              </a:spcBef>
              <a:spcAft>
                <a:spcPts val="0"/>
              </a:spcAft>
              <a:buNone/>
            </a:pP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failures = 0;</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try</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points =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SimulatedWebRequest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foreach</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item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in</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points)</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2B91AF"/>
                </a:solidFill>
                <a:latin typeface="Consolas" panose="020B0609020204030204" pitchFamily="49" charset="0"/>
                <a:ea typeface="Calibri" panose="020F0502020204030204" pitchFamily="34" charset="0"/>
                <a:cs typeface="Consolas" panose="020B0609020204030204" pitchFamily="49" charset="0"/>
              </a:rPr>
              <a:t>Console</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(item);</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catch</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2B91AF"/>
                </a:solidFill>
                <a:latin typeface="Consolas" panose="020B0609020204030204" pitchFamily="49" charset="0"/>
                <a:ea typeface="Calibri" panose="020F0502020204030204" pitchFamily="34" charset="0"/>
                <a:cs typeface="Consolas" panose="020B0609020204030204" pitchFamily="49" charset="0"/>
              </a:rPr>
              <a:t>TimeoutException</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e) </a:t>
            </a:r>
            <a:r>
              <a:rPr lang="en-US" sz="1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when</a:t>
            </a:r>
            <a:r>
              <a:rPr lang="en-US" sz="1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(failures++ &lt; 10)</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A31515"/>
                </a:solidFill>
                <a:latin typeface="Consolas" panose="020B0609020204030204" pitchFamily="49" charset="0"/>
                <a:ea typeface="Calibri" panose="020F0502020204030204" pitchFamily="34" charset="0"/>
                <a:cs typeface="Consolas" panose="020B0609020204030204" pitchFamily="49" charset="0"/>
              </a:rPr>
              <a:t>"Timeout error: trying again"</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45720" indent="0">
              <a:buNone/>
            </a:pPr>
            <a:endParaRPr lang="en-US" sz="1800" dirty="0">
              <a:latin typeface="Consolas" panose="020B0609020204030204" pitchFamily="49" charset="0"/>
              <a:cs typeface="Consolas" panose="020B0609020204030204" pitchFamily="49" charset="0"/>
            </a:endParaRPr>
          </a:p>
        </p:txBody>
      </p:sp>
      <p:sp>
        <p:nvSpPr>
          <p:cNvPr id="8" name="Content Placeholder 2"/>
          <p:cNvSpPr>
            <a:spLocks noGrp="1"/>
          </p:cNvSpPr>
          <p:nvPr>
            <p:ph idx="4294967295"/>
          </p:nvPr>
        </p:nvSpPr>
        <p:spPr>
          <a:xfrm>
            <a:off x="6923062" y="3132667"/>
            <a:ext cx="5265763" cy="3725333"/>
          </a:xfrm>
          <a:prstGeom prst="rect">
            <a:avLst/>
          </a:prstGeom>
        </p:spPr>
        <p:txBody>
          <a:bodyPr/>
          <a:lstStyle/>
          <a:p>
            <a:pPr marL="0" marR="0" indent="0">
              <a:lnSpc>
                <a:spcPct val="107000"/>
              </a:lnSpc>
              <a:spcBef>
                <a:spcPts val="0"/>
              </a:spcBef>
              <a:spcAft>
                <a:spcPts val="0"/>
              </a:spcAft>
              <a:buNone/>
            </a:pP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private</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async</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static</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Task</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RunAsyncTest</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try</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await</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DoWebbyThings</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catch</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Exception</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await</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GenerateLog</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e.ToString</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throw</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45720" indent="0">
              <a:buNone/>
            </a:pPr>
            <a:endParaRPr lang="en-US" sz="1800" dirty="0"/>
          </a:p>
        </p:txBody>
      </p:sp>
    </p:spTree>
    <p:extLst>
      <p:ext uri="{BB962C8B-B14F-4D97-AF65-F5344CB8AC3E}">
        <p14:creationId xmlns:p14="http://schemas.microsoft.com/office/powerpoint/2010/main" val="310267115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50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smtClean="0"/>
              <a:t>Bill Wagner | </a:t>
            </a:r>
            <a:r>
              <a:rPr lang="en-US" dirty="0" smtClean="0"/>
              <a:t>@</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a:t>
            </a:r>
            <a:endParaRPr lang="en-US" dirty="0"/>
          </a:p>
        </p:txBody>
      </p:sp>
      <p:sp>
        <p:nvSpPr>
          <p:cNvPr id="9" name="Content Placeholder 8"/>
          <p:cNvSpPr>
            <a:spLocks noGrp="1"/>
          </p:cNvSpPr>
          <p:nvPr>
            <p:ph sz="quarter" idx="10"/>
          </p:nvPr>
        </p:nvSpPr>
        <p:spPr/>
        <p:txBody>
          <a:bodyPr/>
          <a:lstStyle/>
          <a:p>
            <a:r>
              <a:rPr lang="en-US" dirty="0"/>
              <a:t>Microsoft Program Manager</a:t>
            </a:r>
          </a:p>
          <a:p>
            <a:pPr lvl="1"/>
            <a:r>
              <a:rPr lang="en-US" dirty="0"/>
              <a:t>Managed Languages Team</a:t>
            </a:r>
          </a:p>
          <a:p>
            <a:r>
              <a:rPr lang="en-US" dirty="0"/>
              <a:t>Focus on Language APIs</a:t>
            </a:r>
          </a:p>
          <a:p>
            <a:pPr lvl="1"/>
            <a:r>
              <a:rPr lang="en-US" dirty="0"/>
              <a:t>Syntactic and semantic analysis tools</a:t>
            </a:r>
          </a:p>
          <a:p>
            <a:pPr lvl="1"/>
            <a:r>
              <a:rPr lang="en-US" dirty="0"/>
              <a:t>Diagnostics and </a:t>
            </a:r>
            <a:r>
              <a:rPr lang="en-US" dirty="0" err="1"/>
              <a:t>Refactorings</a:t>
            </a:r>
            <a:endParaRPr lang="en-US" dirty="0"/>
          </a:p>
          <a:p>
            <a:pPr lvl="1"/>
            <a:endParaRPr lang="en-US"/>
          </a:p>
          <a:p>
            <a:pPr marL="463550" lvl="1" indent="0">
              <a:buNone/>
            </a:pP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Developer Productivity: What's New in C# 6</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007813976"/>
              </p:ext>
            </p:extLst>
          </p:nvPr>
        </p:nvGraphicFramePr>
        <p:xfrm>
          <a:off x="379314" y="1418160"/>
          <a:ext cx="11521532" cy="4604592"/>
        </p:xfrm>
        <a:graphic>
          <a:graphicData uri="http://schemas.openxmlformats.org/drawingml/2006/table">
            <a:tbl>
              <a:tblPr firstRow="1" bandRow="1">
                <a:tableStyleId>{5C22544A-7EE6-4342-B048-85BDC9FD1C3A}</a:tableStyleId>
              </a:tblPr>
              <a:tblGrid>
                <a:gridCol w="11521532">
                  <a:extLst>
                    <a:ext uri="{9D8B030D-6E8A-4147-A177-3AD203B41FA5}">
                      <a16:colId xmlns="" xmlns:a16="http://schemas.microsoft.com/office/drawing/2014/main" val="1632794655"/>
                    </a:ext>
                  </a:extLst>
                </a:gridCol>
              </a:tblGrid>
              <a:tr h="767432">
                <a:tc>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1789177411"/>
                  </a:ext>
                </a:extLst>
              </a:tr>
              <a:tr h="7674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t>C#</a:t>
                      </a:r>
                      <a:r>
                        <a:rPr lang="en-US" sz="2400" baseline="0" dirty="0" smtClean="0"/>
                        <a:t> features add productivity and conciseness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3842815335"/>
                  </a:ext>
                </a:extLst>
              </a:tr>
              <a:tr h="767432">
                <a:tc>
                  <a:txBody>
                    <a:bodyPr/>
                    <a:lstStyle/>
                    <a:p>
                      <a:pPr marL="0" marR="0" indent="0" algn="l" defTabSz="913814"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a:t>
                      </a:r>
                      <a:r>
                        <a:rPr lang="en-US" sz="2400" dirty="0" smtClean="0"/>
                        <a:t>Data Transfer Object Enhancements</a:t>
                      </a:r>
                    </a:p>
                  </a:txBody>
                  <a:tcPr marL="91416" marR="91416" marT="45708" marB="45708" anchor="ctr"/>
                </a:tc>
                <a:extLst>
                  <a:ext uri="{0D108BD9-81ED-4DB2-BD59-A6C34878D82A}">
                    <a16:rowId xmlns="" xmlns:a16="http://schemas.microsoft.com/office/drawing/2014/main" val="321066646"/>
                  </a:ext>
                </a:extLst>
              </a:tr>
              <a:tr h="7674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t>Handling Strings</a:t>
                      </a:r>
                      <a:r>
                        <a:rPr lang="en-US" sz="2400" baseline="0" dirty="0" smtClean="0"/>
                        <a:t> More Easily</a:t>
                      </a:r>
                      <a:endParaRPr lang="en-US" sz="2400" dirty="0" smtClean="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3812060533"/>
                  </a:ext>
                </a:extLst>
              </a:tr>
              <a:tr h="767432">
                <a:tc>
                  <a:txBody>
                    <a:bodyPr/>
                    <a:lstStyle/>
                    <a:p>
                      <a:r>
                        <a:rPr lang="en-US" sz="2400" b="1" i="1" dirty="0" smtClean="0">
                          <a:latin typeface="Segoe UI Light" panose="020B0502040204020203" pitchFamily="34" charset="0"/>
                          <a:cs typeface="Segoe UI Light" panose="020B0502040204020203" pitchFamily="34" charset="0"/>
                        </a:rPr>
                        <a:t>04 | </a:t>
                      </a:r>
                      <a:r>
                        <a:rPr lang="en-US" sz="2400" b="1" i="1" dirty="0" smtClean="0"/>
                        <a:t>Exceptions</a:t>
                      </a:r>
                      <a:r>
                        <a:rPr lang="en-US" sz="2400" b="1" i="1" baseline="0" dirty="0" smtClean="0"/>
                        <a:t> and Error Handling Improvements</a:t>
                      </a:r>
                      <a:endParaRPr lang="en-US" sz="2400" b="1" i="1"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733235577"/>
                  </a:ext>
                </a:extLst>
              </a:tr>
              <a:tr h="7674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t>Adopting C# 6</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2343148695"/>
                  </a:ext>
                </a:extLst>
              </a:tr>
            </a:tbl>
          </a:graphicData>
        </a:graphic>
      </p:graphicFrame>
    </p:spTree>
    <p:extLst>
      <p:ext uri="{BB962C8B-B14F-4D97-AF65-F5344CB8AC3E}">
        <p14:creationId xmlns:p14="http://schemas.microsoft.com/office/powerpoint/2010/main" val="1176961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126" indent="-914126"/>
            <a:r>
              <a:rPr lang="en-US" sz="2800" dirty="0" smtClean="0"/>
              <a:t>04 </a:t>
            </a:r>
            <a:r>
              <a:rPr lang="en-US" sz="2800" dirty="0"/>
              <a:t>| Exceptions and Error Handling</a:t>
            </a:r>
          </a:p>
        </p:txBody>
      </p:sp>
      <p:sp>
        <p:nvSpPr>
          <p:cNvPr id="4" name="Subtitle 3"/>
          <p:cNvSpPr>
            <a:spLocks noGrp="1"/>
          </p:cNvSpPr>
          <p:nvPr>
            <p:ph type="subTitle" idx="1"/>
          </p:nvPr>
        </p:nvSpPr>
        <p:spPr/>
        <p:txBody>
          <a:bodyPr/>
          <a:lstStyle/>
          <a:p>
            <a:r>
              <a:rPr lang="en-US" dirty="0"/>
              <a:t>Bill Wagner | Author, Consultant</a:t>
            </a:r>
          </a:p>
          <a:p>
            <a:r>
              <a:rPr lang="en-US" dirty="0"/>
              <a:t>Anthony D. Green | Managed Languages Program Manager</a:t>
            </a:r>
          </a:p>
        </p:txBody>
      </p:sp>
    </p:spTree>
    <p:extLst>
      <p:ext uri="{BB962C8B-B14F-4D97-AF65-F5344CB8AC3E}">
        <p14:creationId xmlns:p14="http://schemas.microsoft.com/office/powerpoint/2010/main" val="3407697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800" dirty="0" smtClean="0"/>
              <a:t>Module Overview</a:t>
            </a:r>
            <a:endParaRPr lang="en-US" sz="4800" dirty="0"/>
          </a:p>
        </p:txBody>
      </p:sp>
      <p:sp>
        <p:nvSpPr>
          <p:cNvPr id="2" name="TextBox 1"/>
          <p:cNvSpPr txBox="1"/>
          <p:nvPr/>
        </p:nvSpPr>
        <p:spPr>
          <a:xfrm flipH="1">
            <a:off x="704882" y="2321591"/>
            <a:ext cx="10450456" cy="1231106"/>
          </a:xfrm>
          <a:prstGeom prst="rect">
            <a:avLst/>
          </a:prstGeom>
          <a:noFill/>
        </p:spPr>
        <p:txBody>
          <a:bodyPr wrap="square" lIns="0" tIns="0" rIns="0" bIns="0" rtlCol="0" anchor="ctr">
            <a:spAutoFit/>
          </a:bodyPr>
          <a:lstStyle/>
          <a:p>
            <a:pPr marL="857250" indent="-857250">
              <a:buFont typeface="Arial" panose="020B0604020202020204" pitchFamily="34" charset="0"/>
              <a:buChar char="•"/>
            </a:pPr>
            <a:r>
              <a:rPr lang="en-US" sz="4000" dirty="0" smtClean="0">
                <a:ln w="0"/>
                <a:effectLst>
                  <a:outerShdw blurRad="38100" dist="19050" dir="2700000" algn="tl" rotWithShape="0">
                    <a:schemeClr val="dk1">
                      <a:alpha val="40000"/>
                    </a:schemeClr>
                  </a:outerShdw>
                </a:effectLst>
              </a:rPr>
              <a:t>Exception Filters</a:t>
            </a:r>
            <a:endParaRPr lang="en-US" sz="4000" dirty="0" smtClean="0">
              <a:ln w="0"/>
              <a:effectLst>
                <a:outerShdw blurRad="38100" dist="19050" dir="2700000" algn="tl" rotWithShape="0">
                  <a:schemeClr val="dk1">
                    <a:alpha val="40000"/>
                  </a:schemeClr>
                </a:outerShdw>
              </a:effectLst>
            </a:endParaRPr>
          </a:p>
          <a:p>
            <a:pPr marL="857250" indent="-857250">
              <a:buFont typeface="Arial" panose="020B0604020202020204" pitchFamily="34" charset="0"/>
              <a:buChar char="•"/>
            </a:pPr>
            <a:r>
              <a:rPr lang="en-US" sz="4000" dirty="0" smtClean="0">
                <a:ln w="0"/>
                <a:effectLst>
                  <a:outerShdw blurRad="38100" dist="19050" dir="2700000" algn="tl" rotWithShape="0">
                    <a:schemeClr val="dk1">
                      <a:alpha val="40000"/>
                    </a:schemeClr>
                  </a:outerShdw>
                </a:effectLst>
              </a:rPr>
              <a:t>Await in catch and finally clauses</a:t>
            </a:r>
            <a:endParaRPr lang="en-US" sz="4000" dirty="0" smtClean="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9266994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Exceptions and Error Handling</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Key | Exception Type may not determine corrective action</a:t>
            </a:r>
            <a:endParaRPr lang="en-US" sz="2800" dirty="0"/>
          </a:p>
          <a:p>
            <a:r>
              <a:rPr lang="en-US" sz="2800" dirty="0" smtClean="0"/>
              <a:t>Key | Error and recovery during </a:t>
            </a:r>
            <a:r>
              <a:rPr lang="en-US" sz="2800" dirty="0" err="1" smtClean="0"/>
              <a:t>async</a:t>
            </a:r>
            <a:r>
              <a:rPr lang="en-US" sz="2800" dirty="0" smtClean="0"/>
              <a:t> operations</a:t>
            </a:r>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Exception Filters and enhanced await</a:t>
            </a:r>
            <a:endParaRPr lang="en-US" dirty="0"/>
          </a:p>
        </p:txBody>
      </p:sp>
      <p:sp>
        <p:nvSpPr>
          <p:cNvPr id="7" name="Content Placeholder 2"/>
          <p:cNvSpPr>
            <a:spLocks noGrp="1"/>
          </p:cNvSpPr>
          <p:nvPr>
            <p:ph idx="4294967295"/>
          </p:nvPr>
        </p:nvSpPr>
        <p:spPr>
          <a:xfrm>
            <a:off x="0" y="760614"/>
            <a:ext cx="7133244" cy="3708739"/>
          </a:xfrm>
          <a:prstGeom prst="rect">
            <a:avLst/>
          </a:prstGeom>
        </p:spPr>
        <p:txBody>
          <a:bodyPr>
            <a:normAutofit/>
          </a:bodyPr>
          <a:lstStyle/>
          <a:p>
            <a:pPr marL="0" marR="0" indent="0">
              <a:lnSpc>
                <a:spcPct val="107000"/>
              </a:lnSpc>
              <a:spcBef>
                <a:spcPts val="0"/>
              </a:spcBef>
              <a:spcAft>
                <a:spcPts val="0"/>
              </a:spcAft>
              <a:buNone/>
            </a:pP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failures = 0;</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try</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points =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SimulatedWebRequest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foreach</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item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in</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points)</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2B91AF"/>
                </a:solidFill>
                <a:latin typeface="Consolas" panose="020B0609020204030204" pitchFamily="49" charset="0"/>
                <a:ea typeface="Calibri" panose="020F0502020204030204" pitchFamily="34" charset="0"/>
                <a:cs typeface="Consolas" panose="020B0609020204030204" pitchFamily="49" charset="0"/>
              </a:rPr>
              <a:t>Console</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(item);</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catch</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2B91AF"/>
                </a:solidFill>
                <a:latin typeface="Consolas" panose="020B0609020204030204" pitchFamily="49" charset="0"/>
                <a:ea typeface="Calibri" panose="020F0502020204030204" pitchFamily="34" charset="0"/>
                <a:cs typeface="Consolas" panose="020B0609020204030204" pitchFamily="49" charset="0"/>
              </a:rPr>
              <a:t>TimeoutException</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e) </a:t>
            </a:r>
            <a:r>
              <a:rPr lang="en-US" sz="1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when</a:t>
            </a:r>
            <a:r>
              <a:rPr lang="en-US" sz="1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(failures++ &lt; 10)</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A31515"/>
                </a:solidFill>
                <a:latin typeface="Consolas" panose="020B0609020204030204" pitchFamily="49" charset="0"/>
                <a:ea typeface="Calibri" panose="020F0502020204030204" pitchFamily="34" charset="0"/>
                <a:cs typeface="Consolas" panose="020B0609020204030204" pitchFamily="49" charset="0"/>
              </a:rPr>
              <a:t>"Timeout error: trying again"</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45720" indent="0">
              <a:buNone/>
            </a:pPr>
            <a:endParaRPr lang="en-US" sz="1800" dirty="0">
              <a:latin typeface="Consolas" panose="020B0609020204030204" pitchFamily="49" charset="0"/>
              <a:cs typeface="Consolas" panose="020B0609020204030204" pitchFamily="49" charset="0"/>
            </a:endParaRPr>
          </a:p>
        </p:txBody>
      </p:sp>
      <p:sp>
        <p:nvSpPr>
          <p:cNvPr id="8" name="Content Placeholder 2"/>
          <p:cNvSpPr>
            <a:spLocks noGrp="1"/>
          </p:cNvSpPr>
          <p:nvPr>
            <p:ph idx="4294967295"/>
          </p:nvPr>
        </p:nvSpPr>
        <p:spPr>
          <a:xfrm>
            <a:off x="6923062" y="3132667"/>
            <a:ext cx="5265763" cy="3725333"/>
          </a:xfrm>
          <a:prstGeom prst="rect">
            <a:avLst/>
          </a:prstGeom>
        </p:spPr>
        <p:txBody>
          <a:bodyPr/>
          <a:lstStyle/>
          <a:p>
            <a:pPr marL="0" marR="0" indent="0">
              <a:lnSpc>
                <a:spcPct val="107000"/>
              </a:lnSpc>
              <a:spcBef>
                <a:spcPts val="0"/>
              </a:spcBef>
              <a:spcAft>
                <a:spcPts val="0"/>
              </a:spcAft>
              <a:buNone/>
            </a:pP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private</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async</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static</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Task</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RunAsyncTest</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try</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await</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DoWebbyThings</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catch</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Exception</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await</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GenerateLog</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e.ToString</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throw</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45720" indent="0">
              <a:buNone/>
            </a:pPr>
            <a:endParaRPr lang="en-US" sz="1800" dirty="0"/>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smtClean="0">
                <a:ln w="0"/>
                <a:effectLst>
                  <a:outerShdw blurRad="38100" dist="19050" dir="2700000" algn="tl" rotWithShape="0">
                    <a:schemeClr val="dk1">
                      <a:alpha val="40000"/>
                    </a:schemeClr>
                  </a:outerShdw>
                </a:effectLst>
              </a:rPr>
              <a:t>Exception Filters</a:t>
            </a:r>
            <a:endParaRPr lang="en-US" sz="3600" dirty="0">
              <a:ln w="0"/>
              <a:effectLst>
                <a:outerShdw blurRad="38100" dist="19050" dir="2700000" algn="tl" rotWithShape="0">
                  <a:schemeClr val="dk1">
                    <a:alpha val="40000"/>
                  </a:schemeClr>
                </a:outerShdw>
              </a:effectLst>
            </a:endParaRPr>
          </a:p>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47968138"/>
      </p:ext>
    </p:extLst>
  </p:cSld>
  <p:clrMapOvr>
    <a:masterClrMapping/>
  </p:clrMapOvr>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Props1.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7aa9422-7f1f-4c84-9cdf-302b1a67e51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3196</TotalTime>
  <Words>418</Words>
  <Application>Microsoft Office PowerPoint</Application>
  <PresentationFormat>Custom</PresentationFormat>
  <Paragraphs>100</Paragraphs>
  <Slides>14</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Calibri</vt:lpstr>
      <vt:lpstr>Consolas</vt:lpstr>
      <vt:lpstr>Courier New</vt:lpstr>
      <vt:lpstr>Segoe UI</vt:lpstr>
      <vt:lpstr>Segoe UI Light</vt:lpstr>
      <vt:lpstr>Times New Roman</vt:lpstr>
      <vt:lpstr>1_Metro Presentation</vt:lpstr>
      <vt:lpstr>2_Office Theme</vt:lpstr>
      <vt:lpstr>Developer Productivity: What’s New in C# 6</vt:lpstr>
      <vt:lpstr>Meet Bill Wagner | @billwagner</vt:lpstr>
      <vt:lpstr>Meet Anthony D. Green</vt:lpstr>
      <vt:lpstr>Developer Productivity: What's New in C# 6</vt:lpstr>
      <vt:lpstr>PowerPoint Presentation</vt:lpstr>
      <vt:lpstr>Module Overview</vt:lpstr>
      <vt:lpstr>Exceptions and Error Handling</vt:lpstr>
      <vt:lpstr>Exception Filters and enhanced await</vt:lpstr>
      <vt:lpstr>PowerPoint Presentation</vt:lpstr>
      <vt:lpstr>PowerPoint Presentation</vt:lpstr>
      <vt:lpstr>PowerPoint Presentation</vt:lpstr>
      <vt:lpstr>PowerPoint Presentation</vt:lpstr>
      <vt:lpstr>Exception Filters and enhanced await</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Bill Wagner</cp:lastModifiedBy>
  <cp:revision>76</cp:revision>
  <dcterms:created xsi:type="dcterms:W3CDTF">2012-08-31T00:35:42Z</dcterms:created>
  <dcterms:modified xsi:type="dcterms:W3CDTF">2015-03-05T03:20:09Z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