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43" r:id="rId4"/>
  </p:sldMasterIdLst>
  <p:notesMasterIdLst>
    <p:notesMasterId r:id="rId17"/>
  </p:notesMasterIdLst>
  <p:handoutMasterIdLst>
    <p:handoutMasterId r:id="rId18"/>
  </p:handoutMasterIdLst>
  <p:sldIdLst>
    <p:sldId id="269" r:id="rId5"/>
    <p:sldId id="270" r:id="rId6"/>
    <p:sldId id="271" r:id="rId7"/>
    <p:sldId id="274" r:id="rId8"/>
    <p:sldId id="284" r:id="rId9"/>
    <p:sldId id="272" r:id="rId10"/>
    <p:sldId id="273" r:id="rId11"/>
    <p:sldId id="285" r:id="rId12"/>
    <p:sldId id="267" r:id="rId13"/>
    <p:sldId id="286" r:id="rId14"/>
    <p:sldId id="287" r:id="rId15"/>
    <p:sldId id="280" r:id="rId16"/>
  </p:sldIdLst>
  <p:sldSz cx="12188825"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47">
          <p15:clr>
            <a:srgbClr val="A4A3A4"/>
          </p15:clr>
        </p15:guide>
        <p15:guide id="2" orient="horz" pos="4171">
          <p15:clr>
            <a:srgbClr val="A4A3A4"/>
          </p15:clr>
        </p15:guide>
        <p15:guide id="3" orient="horz" pos="2307">
          <p15:clr>
            <a:srgbClr val="A4A3A4"/>
          </p15:clr>
        </p15:guide>
        <p15:guide id="4" orient="horz" pos="3565">
          <p15:clr>
            <a:srgbClr val="A4A3A4"/>
          </p15:clr>
        </p15:guide>
        <p15:guide id="5" orient="horz" pos="3624">
          <p15:clr>
            <a:srgbClr val="A4A3A4"/>
          </p15:clr>
        </p15:guide>
        <p15:guide id="6" orient="horz" pos="912">
          <p15:clr>
            <a:srgbClr val="A4A3A4"/>
          </p15:clr>
        </p15:guide>
        <p15:guide id="7" orient="horz" pos="1057">
          <p15:clr>
            <a:srgbClr val="A4A3A4"/>
          </p15:clr>
        </p15:guide>
        <p15:guide id="8" orient="horz" pos="2375">
          <p15:clr>
            <a:srgbClr val="A4A3A4"/>
          </p15:clr>
        </p15:guide>
        <p15:guide id="9" orient="horz" pos="1114">
          <p15:clr>
            <a:srgbClr val="A4A3A4"/>
          </p15:clr>
        </p15:guide>
        <p15:guide id="10" pos="3806">
          <p15:clr>
            <a:srgbClr val="A4A3A4"/>
          </p15:clr>
        </p15:guide>
        <p15:guide id="11" pos="2557">
          <p15:clr>
            <a:srgbClr val="A4A3A4"/>
          </p15:clr>
        </p15:guide>
        <p15:guide id="12" pos="128">
          <p15:clr>
            <a:srgbClr val="A4A3A4"/>
          </p15:clr>
        </p15:guide>
        <p15:guide id="13" pos="6301">
          <p15:clr>
            <a:srgbClr val="A4A3A4"/>
          </p15:clr>
        </p15:guide>
        <p15:guide id="14" pos="1312">
          <p15:clr>
            <a:srgbClr val="A4A3A4"/>
          </p15:clr>
        </p15:guide>
        <p15:guide id="15" pos="5123">
          <p15:clr>
            <a:srgbClr val="A4A3A4"/>
          </p15:clr>
        </p15:guide>
        <p15:guide id="16" pos="1379">
          <p15:clr>
            <a:srgbClr val="A4A3A4"/>
          </p15:clr>
        </p15:guide>
        <p15:guide id="17" pos="2626">
          <p15:clr>
            <a:srgbClr val="A4A3A4"/>
          </p15:clr>
        </p15:guide>
        <p15:guide id="18" pos="3882">
          <p15:clr>
            <a:srgbClr val="A4A3A4"/>
          </p15:clr>
        </p15:guide>
        <p15:guide id="19" pos="5056">
          <p15:clr>
            <a:srgbClr val="A4A3A4"/>
          </p15:clr>
        </p15:guide>
        <p15:guide id="20" pos="6368">
          <p15:clr>
            <a:srgbClr val="A4A3A4"/>
          </p15:clr>
        </p15:guide>
        <p15:guide id="21" pos="7548">
          <p15:clr>
            <a:srgbClr val="A4A3A4"/>
          </p15:clr>
        </p15:guide>
        <p15:guide id="22" pos="328">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2050"/>
    <a:srgbClr val="4668C5"/>
    <a:srgbClr val="007233"/>
    <a:srgbClr val="292929"/>
    <a:srgbClr val="83B800"/>
    <a:srgbClr val="FBFBFB"/>
    <a:srgbClr val="EE8200"/>
    <a:srgbClr val="F28500"/>
    <a:srgbClr val="FFFFFF"/>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070" autoAdjust="0"/>
    <p:restoredTop sz="62633" autoAdjust="0"/>
  </p:normalViewPr>
  <p:slideViewPr>
    <p:cSldViewPr snapToGrid="0">
      <p:cViewPr varScale="1">
        <p:scale>
          <a:sx n="45" d="100"/>
          <a:sy n="45" d="100"/>
        </p:scale>
        <p:origin x="53" y="288"/>
      </p:cViewPr>
      <p:guideLst>
        <p:guide orient="horz" pos="147"/>
        <p:guide orient="horz" pos="4171"/>
        <p:guide orient="horz" pos="2307"/>
        <p:guide orient="horz" pos="3565"/>
        <p:guide orient="horz" pos="3624"/>
        <p:guide orient="horz" pos="912"/>
        <p:guide orient="horz" pos="1057"/>
        <p:guide orient="horz" pos="2375"/>
        <p:guide orient="horz" pos="1114"/>
        <p:guide pos="3806"/>
        <p:guide pos="2557"/>
        <p:guide pos="128"/>
        <p:guide pos="6301"/>
        <p:guide pos="1312"/>
        <p:guide pos="5123"/>
        <p:guide pos="1379"/>
        <p:guide pos="2626"/>
        <p:guide pos="3882"/>
        <p:guide pos="5056"/>
        <p:guide pos="6368"/>
        <p:guide pos="7548"/>
        <p:guide pos="328"/>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snapToGrid="0" showGuides="1">
      <p:cViewPr varScale="1">
        <p:scale>
          <a:sx n="56" d="100"/>
          <a:sy n="56" d="100"/>
        </p:scale>
        <p:origin x="-2238"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err="1" smtClean="0">
                <a:latin typeface="Segoe UI" pitchFamily="34" charset="0"/>
              </a:rPr>
              <a:t>TechReady</a:t>
            </a:r>
            <a:r>
              <a:rPr lang="en-US" dirty="0" smtClean="0">
                <a:latin typeface="Segoe UI" pitchFamily="34" charset="0"/>
              </a:rPr>
              <a:t> 14</a:t>
            </a:r>
            <a:endParaRPr lang="en-US" dirty="0">
              <a:latin typeface="Segoe UI" pitchFamily="34"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latin typeface="Segoe UI" pitchFamily="34" charset="0"/>
              </a:rPr>
              <a:pPr/>
              <a:t>2/27/2015</a:t>
            </a:fld>
            <a:endParaRPr lang="en-US" dirty="0">
              <a:latin typeface="Segoe UI" pitchFamily="34" charset="0"/>
            </a:endParaRPr>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itchFamily="34" charset="0"/>
              </a:rPr>
              <a:t>© 2012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latin typeface="Segoe UI" pitchFamily="34" charset="0"/>
              </a:rPr>
              <a:p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err="1" smtClean="0"/>
              <a:t>TechReady</a:t>
            </a:r>
            <a:r>
              <a:rPr lang="en-US" dirty="0" smtClean="0"/>
              <a:t> 14</a:t>
            </a: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7C3FBCD4-166E-446F-AF18-7D4A0CF9AEF6}" type="datetimeFigureOut">
              <a:rPr lang="en-US" smtClean="0"/>
              <a:pPr/>
              <a:t>2/27/2015</a:t>
            </a:fld>
            <a:endParaRPr lang="en-US"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latin typeface="Segoe" pitchFamily="34" charset="0"/>
              </a:defRPr>
            </a:lvl1pPr>
          </a:lstStyle>
          <a:p>
            <a:r>
              <a:rPr lang="en-US" dirty="0" smtClean="0">
                <a:solidFill>
                  <a:srgbClr val="000000"/>
                </a:solidFill>
                <a:latin typeface="Segoe UI" pitchFamily="34" charset="0"/>
              </a:rPr>
              <a:t>© 2012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latin typeface="Segoe UI" pitchFamily="34" charset="0"/>
              </a:defRPr>
            </a:lvl1pPr>
          </a:lstStyle>
          <a:p>
            <a:fld id="{8B263312-38AA-4E1E-B2B5-0F8F122B24FE}"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notesStyle>
    <a:lvl1pPr marL="0" algn="l" defTabSz="914363" rtl="0" eaLnBrk="1" latinLnBrk="0" hangingPunct="1">
      <a:lnSpc>
        <a:spcPct val="90000"/>
      </a:lnSpc>
      <a:spcAft>
        <a:spcPts val="333"/>
      </a:spcAft>
      <a:defRPr sz="900" kern="1200">
        <a:solidFill>
          <a:schemeClr val="tx1"/>
        </a:solidFill>
        <a:latin typeface="Segoe UI"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1</a:t>
            </a:fld>
            <a:endParaRPr lang="en-US" dirty="0"/>
          </a:p>
        </p:txBody>
      </p:sp>
    </p:spTree>
    <p:extLst>
      <p:ext uri="{BB962C8B-B14F-4D97-AF65-F5344CB8AC3E}">
        <p14:creationId xmlns:p14="http://schemas.microsoft.com/office/powerpoint/2010/main" val="6696912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Again,</a:t>
            </a:r>
            <a:r>
              <a:rPr lang="en-US" baseline="0" dirty="0" smtClean="0"/>
              <a:t> new language features will not break existing programs.</a:t>
            </a:r>
          </a:p>
          <a:p>
            <a:endParaRPr lang="en-US" baseline="0" dirty="0" smtClean="0"/>
          </a:p>
          <a:p>
            <a:r>
              <a:rPr lang="en-US" dirty="0" smtClean="0"/>
              <a:t>Decision points come</a:t>
            </a:r>
            <a:r>
              <a:rPr lang="en-US" baseline="0" dirty="0" smtClean="0"/>
              <a:t> when you are maintaining code, and extending or modifying the code.</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10</a:t>
            </a:fld>
            <a:endParaRPr lang="en-US" dirty="0"/>
          </a:p>
        </p:txBody>
      </p:sp>
    </p:spTree>
    <p:extLst>
      <p:ext uri="{BB962C8B-B14F-4D97-AF65-F5344CB8AC3E}">
        <p14:creationId xmlns:p14="http://schemas.microsoft.com/office/powerpoint/2010/main" val="1022165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Again,</a:t>
            </a:r>
            <a:r>
              <a:rPr lang="en-US" baseline="0" dirty="0" smtClean="0"/>
              <a:t> new language features will not break existing programs.</a:t>
            </a:r>
          </a:p>
          <a:p>
            <a:endParaRPr lang="en-US" baseline="0" dirty="0" smtClean="0"/>
          </a:p>
          <a:p>
            <a:r>
              <a:rPr lang="en-US" dirty="0" smtClean="0"/>
              <a:t>Decision points come</a:t>
            </a:r>
            <a:r>
              <a:rPr lang="en-US" baseline="0" dirty="0" smtClean="0"/>
              <a:t> when you are maintaining code, and extending or modifying the code.</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11</a:t>
            </a:fld>
            <a:endParaRPr lang="en-US" dirty="0"/>
          </a:p>
        </p:txBody>
      </p:sp>
    </p:spTree>
    <p:extLst>
      <p:ext uri="{BB962C8B-B14F-4D97-AF65-F5344CB8AC3E}">
        <p14:creationId xmlns:p14="http://schemas.microsoft.com/office/powerpoint/2010/main" val="28807247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ea typeface="Segoe UI"/>
                <a:cs typeface="Segoe UI"/>
              </a:rPr>
              <a:t>I</a:t>
            </a:r>
            <a:r>
              <a:rPr lang="en-US" baseline="0" dirty="0" smtClean="0">
                <a:ea typeface="Segoe UI"/>
                <a:cs typeface="Segoe UI"/>
              </a:rPr>
              <a:t> left these slides in, just to say hello again.</a:t>
            </a:r>
            <a:endParaRPr lang="en-US" dirty="0">
              <a:ea typeface="Segoe UI"/>
              <a:cs typeface="Segoe UI"/>
            </a:endParaRPr>
          </a:p>
        </p:txBody>
      </p:sp>
    </p:spTree>
    <p:extLst>
      <p:ext uri="{BB962C8B-B14F-4D97-AF65-F5344CB8AC3E}">
        <p14:creationId xmlns:p14="http://schemas.microsoft.com/office/powerpoint/2010/main" val="7651967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1980949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kern="1200" dirty="0" smtClean="0">
                <a:solidFill>
                  <a:schemeClr val="tx1"/>
                </a:solidFill>
                <a:effectLst/>
                <a:latin typeface="Segoe UI" pitchFamily="34" charset="0"/>
                <a:ea typeface="+mn-ea"/>
                <a:cs typeface="+mn-cs"/>
              </a:rPr>
              <a:t>In this last module, we’ll discuss putting some of these features in practice. Null Conditionals, in particular, can be used with many different idioms. We’ll discuss some of the idioms that make null conditionals amazingly useful.</a:t>
            </a:r>
          </a:p>
          <a:p>
            <a:r>
              <a:rPr lang="en-US" sz="900" kern="1200" dirty="0" smtClean="0">
                <a:solidFill>
                  <a:schemeClr val="tx1"/>
                </a:solidFill>
                <a:effectLst/>
                <a:latin typeface="Segoe UI" pitchFamily="34" charset="0"/>
                <a:ea typeface="+mn-ea"/>
                <a:cs typeface="+mn-cs"/>
              </a:rPr>
              <a:t>We’ll also explore how some of these features interrelate with each other or existing features, and we’ll discuss some improvements to the </a:t>
            </a:r>
            <a:r>
              <a:rPr lang="en-US" sz="900" kern="1200" dirty="0" err="1" smtClean="0">
                <a:solidFill>
                  <a:schemeClr val="tx1"/>
                </a:solidFill>
                <a:effectLst/>
                <a:latin typeface="Segoe UI" pitchFamily="34" charset="0"/>
                <a:ea typeface="+mn-ea"/>
                <a:cs typeface="+mn-cs"/>
              </a:rPr>
              <a:t>betterness</a:t>
            </a:r>
            <a:r>
              <a:rPr lang="en-US" sz="900" kern="1200" dirty="0" smtClean="0">
                <a:solidFill>
                  <a:schemeClr val="tx1"/>
                </a:solidFill>
                <a:effectLst/>
                <a:latin typeface="Segoe UI" pitchFamily="34" charset="0"/>
                <a:ea typeface="+mn-ea"/>
                <a:cs typeface="+mn-cs"/>
              </a:rPr>
              <a:t> definition for method overloading. </a:t>
            </a:r>
            <a:endParaRPr lang="en-US" sz="900" kern="1200" dirty="0">
              <a:solidFill>
                <a:schemeClr val="tx1"/>
              </a:solidFill>
              <a:effectLst/>
              <a:latin typeface="Segoe UI" pitchFamily="34" charset="0"/>
              <a:ea typeface="+mn-ea"/>
              <a:cs typeface="+mn-cs"/>
            </a:endParaRPr>
          </a:p>
        </p:txBody>
      </p:sp>
      <p:sp>
        <p:nvSpPr>
          <p:cNvPr id="4" name="Slide Number Placeholder 3"/>
          <p:cNvSpPr>
            <a:spLocks noGrp="1"/>
          </p:cNvSpPr>
          <p:nvPr>
            <p:ph type="sldNum" sz="quarter" idx="10"/>
          </p:nvPr>
        </p:nvSpPr>
        <p:spPr/>
        <p:txBody>
          <a:bodyPr/>
          <a:lstStyle/>
          <a:p>
            <a:fld id="{8B263312-38AA-4E1E-B2B5-0F8F122B24FE}" type="slidenum">
              <a:rPr lang="en-US" smtClean="0"/>
              <a:pPr/>
              <a:t>4</a:t>
            </a:fld>
            <a:endParaRPr lang="en-US" dirty="0"/>
          </a:p>
        </p:txBody>
      </p:sp>
    </p:spTree>
    <p:extLst>
      <p:ext uri="{BB962C8B-B14F-4D97-AF65-F5344CB8AC3E}">
        <p14:creationId xmlns:p14="http://schemas.microsoft.com/office/powerpoint/2010/main" val="38669709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Here’s the second module. It’s Data Transfer</a:t>
            </a:r>
            <a:r>
              <a:rPr lang="en-US" baseline="0" dirty="0" smtClean="0"/>
              <a:t> Enhancement.</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5</a:t>
            </a:fld>
            <a:endParaRPr lang="en-US" dirty="0"/>
          </a:p>
        </p:txBody>
      </p:sp>
    </p:spTree>
    <p:extLst>
      <p:ext uri="{BB962C8B-B14F-4D97-AF65-F5344CB8AC3E}">
        <p14:creationId xmlns:p14="http://schemas.microsoft.com/office/powerpoint/2010/main" val="22088988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keys for this session are to understand the new language features and how that will change error handling, and make it easier to write </a:t>
            </a:r>
            <a:r>
              <a:rPr lang="en-US" baseline="0" dirty="0" err="1" smtClean="0"/>
              <a:t>async</a:t>
            </a:r>
            <a:r>
              <a:rPr lang="en-US" baseline="0" dirty="0" smtClean="0"/>
              <a:t> code that is robust in the face of error conditions</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6</a:t>
            </a:fld>
            <a:endParaRPr lang="en-US" dirty="0"/>
          </a:p>
        </p:txBody>
      </p:sp>
    </p:spTree>
    <p:extLst>
      <p:ext uri="{BB962C8B-B14F-4D97-AF65-F5344CB8AC3E}">
        <p14:creationId xmlns:p14="http://schemas.microsoft.com/office/powerpoint/2010/main" val="39891300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7</a:t>
            </a:fld>
            <a:endParaRPr lang="en-US" dirty="0"/>
          </a:p>
        </p:txBody>
      </p:sp>
    </p:spTree>
    <p:extLst>
      <p:ext uri="{BB962C8B-B14F-4D97-AF65-F5344CB8AC3E}">
        <p14:creationId xmlns:p14="http://schemas.microsoft.com/office/powerpoint/2010/main" val="37803434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Again,</a:t>
            </a:r>
            <a:r>
              <a:rPr lang="en-US" baseline="0" dirty="0" smtClean="0"/>
              <a:t> new language features will not break existing programs.</a:t>
            </a:r>
          </a:p>
          <a:p>
            <a:endParaRPr lang="en-US" baseline="0" dirty="0" smtClean="0"/>
          </a:p>
          <a:p>
            <a:r>
              <a:rPr lang="en-US" dirty="0" smtClean="0"/>
              <a:t>Decision points come</a:t>
            </a:r>
            <a:r>
              <a:rPr lang="en-US" baseline="0" dirty="0" smtClean="0"/>
              <a:t> when you are maintaining code, and extending or modifying the code.</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8</a:t>
            </a:fld>
            <a:endParaRPr lang="en-US" dirty="0"/>
          </a:p>
        </p:txBody>
      </p:sp>
    </p:spTree>
    <p:extLst>
      <p:ext uri="{BB962C8B-B14F-4D97-AF65-F5344CB8AC3E}">
        <p14:creationId xmlns:p14="http://schemas.microsoft.com/office/powerpoint/2010/main" val="26836057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Script goes here.</a:t>
            </a:r>
          </a:p>
          <a:p>
            <a:endParaRPr lang="en-US" dirty="0" smtClean="0"/>
          </a:p>
          <a:p>
            <a:r>
              <a:rPr lang="en-US" dirty="0" smtClean="0"/>
              <a:t>Build it, and talk about it.</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9</a:t>
            </a:fld>
            <a:endParaRPr lang="en-US" dirty="0"/>
          </a:p>
        </p:txBody>
      </p:sp>
    </p:spTree>
    <p:extLst>
      <p:ext uri="{BB962C8B-B14F-4D97-AF65-F5344CB8AC3E}">
        <p14:creationId xmlns:p14="http://schemas.microsoft.com/office/powerpoint/2010/main" val="21158295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urse Tit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32264" y="2312126"/>
            <a:ext cx="11122924" cy="1933979"/>
          </a:xfrm>
          <a:prstGeom prst="rect">
            <a:avLst/>
          </a:prstGeom>
        </p:spPr>
        <p:txBody>
          <a:bodyPr anchor="ctr">
            <a:noAutofit/>
          </a:bodyPr>
          <a:lstStyle>
            <a:lvl1pPr algn="l">
              <a:lnSpc>
                <a:spcPct val="90000"/>
              </a:lnSpc>
              <a:defRPr sz="4800" spc="-150" baseline="0">
                <a:solidFill>
                  <a:schemeClr val="bg1">
                    <a:alpha val="99000"/>
                  </a:schemeClr>
                </a:solidFill>
                <a:latin typeface="Segoe UI Light" pitchFamily="34" charset="0"/>
              </a:defRPr>
            </a:lvl1pPr>
          </a:lstStyle>
          <a:p>
            <a:r>
              <a:rPr lang="en-US" dirty="0" smtClean="0"/>
              <a:t>Course Title</a:t>
            </a:r>
            <a:endParaRPr lang="en-US" dirty="0"/>
          </a:p>
        </p:txBody>
      </p:sp>
      <p:sp>
        <p:nvSpPr>
          <p:cNvPr id="6" name="Subtitle 2"/>
          <p:cNvSpPr>
            <a:spLocks noGrp="1"/>
          </p:cNvSpPr>
          <p:nvPr>
            <p:ph type="subTitle" idx="1" hasCustomPrompt="1"/>
          </p:nvPr>
        </p:nvSpPr>
        <p:spPr>
          <a:xfrm>
            <a:off x="532265" y="4735774"/>
            <a:ext cx="6147660" cy="1878780"/>
          </a:xfrm>
          <a:prstGeom prst="rect">
            <a:avLst/>
          </a:prstGeom>
        </p:spPr>
        <p:txBody>
          <a:bodyPr>
            <a:noAutofit/>
          </a:bodyPr>
          <a:lstStyle>
            <a:lvl1pPr marL="0" indent="0" algn="l">
              <a:lnSpc>
                <a:spcPct val="90000"/>
              </a:lnSpc>
              <a:spcBef>
                <a:spcPts val="0"/>
              </a:spcBef>
              <a:buNone/>
              <a:defRPr sz="2400" b="1" cap="none" baseline="0">
                <a:solidFill>
                  <a:schemeClr val="bg1">
                    <a:lumMod val="95000"/>
                    <a:alpha val="99000"/>
                  </a:schemeClr>
                </a:solidFill>
                <a:latin typeface="Segoe UI Light"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dirty="0" smtClean="0"/>
              <a:t>Subtitle</a:t>
            </a:r>
            <a:endParaRPr lang="en-US" dirty="0"/>
          </a:p>
        </p:txBody>
      </p:sp>
      <p:sp>
        <p:nvSpPr>
          <p:cNvPr id="5" name="TextBox 4"/>
          <p:cNvSpPr txBox="1"/>
          <p:nvPr userDrawn="1"/>
        </p:nvSpPr>
        <p:spPr>
          <a:xfrm>
            <a:off x="8209382" y="189731"/>
            <a:ext cx="3691466" cy="369332"/>
          </a:xfrm>
          <a:prstGeom prst="rect">
            <a:avLst/>
          </a:prstGeom>
          <a:noFill/>
        </p:spPr>
        <p:txBody>
          <a:bodyPr wrap="square" lIns="0" tIns="0" rIns="0" bIns="0" rtlCol="0" anchor="ctr">
            <a:spAutoFit/>
          </a:bodyPr>
          <a:lstStyle/>
          <a:p>
            <a:pPr algn="ctr"/>
            <a:r>
              <a:rPr lang="en-US" sz="2400" dirty="0" smtClean="0">
                <a:solidFill>
                  <a:schemeClr val="bg1">
                    <a:alpha val="99000"/>
                  </a:schemeClr>
                </a:solidFill>
              </a:rPr>
              <a:t>Microsoft</a:t>
            </a:r>
            <a:r>
              <a:rPr lang="en-US" sz="2400" baseline="0" dirty="0" smtClean="0">
                <a:solidFill>
                  <a:schemeClr val="bg1">
                    <a:alpha val="99000"/>
                  </a:schemeClr>
                </a:solidFill>
              </a:rPr>
              <a:t> Virtual Academy</a:t>
            </a:r>
            <a:endParaRPr lang="en-US" sz="2400" dirty="0" smtClean="0">
              <a:solidFill>
                <a:schemeClr val="bg1">
                  <a:alpha val="99000"/>
                </a:schemeClr>
              </a:solidFill>
            </a:endParaRPr>
          </a:p>
        </p:txBody>
      </p:sp>
    </p:spTree>
    <p:extLst>
      <p:ext uri="{BB962C8B-B14F-4D97-AF65-F5344CB8AC3E}">
        <p14:creationId xmlns:p14="http://schemas.microsoft.com/office/powerpoint/2010/main" val="3522069566"/>
      </p:ext>
    </p:extLst>
  </p:cSld>
  <p:clrMapOvr>
    <a:masterClrMapping/>
  </p:clrMapOvr>
  <p:transition>
    <p:fade/>
  </p:transition>
  <p:timing>
    <p:tnLst>
      <p:par>
        <p:cTn id="1" dur="indefinite" restart="never" nodeType="tmRoot"/>
      </p:par>
    </p:tnLst>
  </p:timing>
  <p:hf hdr="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Modu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45910" y="3775166"/>
            <a:ext cx="11354938" cy="1933979"/>
          </a:xfrm>
          <a:prstGeom prst="rect">
            <a:avLst/>
          </a:prstGeom>
        </p:spPr>
        <p:txBody>
          <a:bodyPr anchor="t" anchorCtr="0">
            <a:noAutofit/>
          </a:bodyPr>
          <a:lstStyle>
            <a:lvl1pPr algn="l">
              <a:lnSpc>
                <a:spcPct val="90000"/>
              </a:lnSpc>
              <a:defRPr sz="4800" spc="-150" baseline="0">
                <a:solidFill>
                  <a:schemeClr val="bg1">
                    <a:alpha val="99000"/>
                  </a:schemeClr>
                </a:solidFill>
                <a:latin typeface="Segoe UI Light" pitchFamily="34" charset="0"/>
              </a:defRPr>
            </a:lvl1pPr>
          </a:lstStyle>
          <a:p>
            <a:r>
              <a:rPr lang="en-US" dirty="0" smtClean="0"/>
              <a:t>Module or Section transition style</a:t>
            </a:r>
            <a:endParaRPr lang="en-US" dirty="0"/>
          </a:p>
        </p:txBody>
      </p:sp>
      <p:sp>
        <p:nvSpPr>
          <p:cNvPr id="9" name="Subtitle 2"/>
          <p:cNvSpPr>
            <a:spLocks noGrp="1"/>
          </p:cNvSpPr>
          <p:nvPr>
            <p:ph type="subTitle" idx="1" hasCustomPrompt="1"/>
          </p:nvPr>
        </p:nvSpPr>
        <p:spPr>
          <a:xfrm>
            <a:off x="545910" y="2942705"/>
            <a:ext cx="11354938" cy="748146"/>
          </a:xfrm>
          <a:prstGeom prst="rect">
            <a:avLst/>
          </a:prstGeom>
        </p:spPr>
        <p:txBody>
          <a:bodyPr>
            <a:noAutofit/>
          </a:bodyPr>
          <a:lstStyle>
            <a:lvl1pPr marL="0" indent="0" algn="l">
              <a:lnSpc>
                <a:spcPct val="90000"/>
              </a:lnSpc>
              <a:spcBef>
                <a:spcPts val="0"/>
              </a:spcBef>
              <a:buNone/>
              <a:defRPr sz="2400" b="0" cap="none" baseline="0">
                <a:solidFill>
                  <a:schemeClr val="bg1">
                    <a:alpha val="99000"/>
                  </a:schemeClr>
                </a:solidFill>
                <a:latin typeface="Segoe UI Light"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dirty="0" smtClean="0"/>
              <a:t>Course Title Style</a:t>
            </a:r>
            <a:endParaRPr lang="en-US" dirty="0"/>
          </a:p>
        </p:txBody>
      </p:sp>
      <p:sp>
        <p:nvSpPr>
          <p:cNvPr id="5" name="TextBox 4"/>
          <p:cNvSpPr txBox="1"/>
          <p:nvPr userDrawn="1"/>
        </p:nvSpPr>
        <p:spPr>
          <a:xfrm>
            <a:off x="8209382" y="189731"/>
            <a:ext cx="3691466" cy="369332"/>
          </a:xfrm>
          <a:prstGeom prst="rect">
            <a:avLst/>
          </a:prstGeom>
          <a:noFill/>
        </p:spPr>
        <p:txBody>
          <a:bodyPr wrap="square" lIns="0" tIns="0" rIns="0" bIns="0" rtlCol="0" anchor="ctr">
            <a:spAutoFit/>
          </a:bodyPr>
          <a:lstStyle/>
          <a:p>
            <a:pPr algn="ctr"/>
            <a:r>
              <a:rPr lang="en-US" sz="2400" dirty="0" smtClean="0">
                <a:solidFill>
                  <a:schemeClr val="bg1">
                    <a:alpha val="99000"/>
                  </a:schemeClr>
                </a:solidFill>
              </a:rPr>
              <a:t>Microsoft</a:t>
            </a:r>
            <a:r>
              <a:rPr lang="en-US" sz="2400" baseline="0" dirty="0" smtClean="0">
                <a:solidFill>
                  <a:schemeClr val="bg1">
                    <a:alpha val="99000"/>
                  </a:schemeClr>
                </a:solidFill>
              </a:rPr>
              <a:t> Virtual Academy</a:t>
            </a:r>
            <a:endParaRPr lang="en-US" sz="2400" dirty="0" smtClean="0">
              <a:solidFill>
                <a:schemeClr val="bg1">
                  <a:alpha val="99000"/>
                </a:schemeClr>
              </a:solidFill>
            </a:endParaRPr>
          </a:p>
        </p:txBody>
      </p:sp>
    </p:spTree>
    <p:extLst>
      <p:ext uri="{BB962C8B-B14F-4D97-AF65-F5344CB8AC3E}">
        <p14:creationId xmlns:p14="http://schemas.microsoft.com/office/powerpoint/2010/main" val="1081823264"/>
      </p:ext>
    </p:extLst>
  </p:cSld>
  <p:clrMapOvr>
    <a:masterClrMapping/>
  </p:clrMapOvr>
  <p:transition>
    <p:fade/>
  </p:transition>
  <p:timing>
    <p:tnLst>
      <p:par>
        <p:cTn id="1" dur="indefinite" restart="never" nodeType="tmRoot"/>
      </p:par>
    </p:tnLst>
  </p:timing>
  <p:hf hdr="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Title">
    <p:bg>
      <p:bgPr>
        <a:solidFill>
          <a:srgbClr val="4668C5"/>
        </a:solidFill>
        <a:effectLst/>
      </p:bgPr>
    </p:bg>
    <p:spTree>
      <p:nvGrpSpPr>
        <p:cNvPr id="1" name=""/>
        <p:cNvGrpSpPr/>
        <p:nvPr/>
      </p:nvGrpSpPr>
      <p:grpSpPr>
        <a:xfrm>
          <a:off x="0" y="0"/>
          <a:ext cx="0" cy="0"/>
          <a:chOff x="0" y="0"/>
          <a:chExt cx="0" cy="0"/>
        </a:xfrm>
      </p:grpSpPr>
      <p:sp>
        <p:nvSpPr>
          <p:cNvPr id="6" name="Title 7"/>
          <p:cNvSpPr>
            <a:spLocks noGrp="1"/>
          </p:cNvSpPr>
          <p:nvPr>
            <p:ph type="title" hasCustomPrompt="1"/>
          </p:nvPr>
        </p:nvSpPr>
        <p:spPr>
          <a:xfrm>
            <a:off x="1067963" y="424446"/>
            <a:ext cx="10052322" cy="1168379"/>
          </a:xfrm>
          <a:prstGeom prst="rect">
            <a:avLst/>
          </a:prstGeom>
        </p:spPr>
        <p:txBody>
          <a:bodyPr anchor="b"/>
          <a:lstStyle>
            <a:lvl1pPr marL="0" indent="0" algn="l" defTabSz="914363" rtl="0" eaLnBrk="1" latinLnBrk="0" hangingPunct="1">
              <a:lnSpc>
                <a:spcPct val="90000"/>
              </a:lnSpc>
              <a:spcBef>
                <a:spcPct val="20000"/>
              </a:spcBef>
              <a:buClr>
                <a:srgbClr val="00DCFF"/>
              </a:buClr>
              <a:buSzPct val="90000"/>
              <a:buFont typeface="Arial" pitchFamily="34" charset="0"/>
              <a:buNone/>
              <a:defRPr lang="en-US" sz="4200" kern="1200" spc="-150" dirty="0">
                <a:solidFill>
                  <a:schemeClr val="bg1"/>
                </a:solidFill>
                <a:latin typeface="Segoe UI Light" pitchFamily="34" charset="0"/>
                <a:ea typeface="+mn-ea"/>
                <a:cs typeface="Segoe UI Light" pitchFamily="34" charset="0"/>
              </a:defRPr>
            </a:lvl1pPr>
          </a:lstStyle>
          <a:p>
            <a:r>
              <a:rPr lang="en-US" dirty="0" smtClean="0"/>
              <a:t>Statement</a:t>
            </a:r>
            <a:endParaRPr lang="en-US" dirty="0"/>
          </a:p>
        </p:txBody>
      </p:sp>
      <p:sp>
        <p:nvSpPr>
          <p:cNvPr id="7" name="Text Placeholder 2"/>
          <p:cNvSpPr>
            <a:spLocks noGrp="1"/>
          </p:cNvSpPr>
          <p:nvPr>
            <p:ph type="body" sz="quarter" idx="10" hasCustomPrompt="1"/>
          </p:nvPr>
        </p:nvSpPr>
        <p:spPr>
          <a:xfrm>
            <a:off x="1757363" y="1907084"/>
            <a:ext cx="8196262" cy="4379416"/>
          </a:xfrm>
          <a:prstGeom prst="rect">
            <a:avLst/>
          </a:prstGeom>
        </p:spPr>
        <p:txBody>
          <a:bodyPr/>
          <a:lstStyle>
            <a:lvl1pPr marL="0" indent="0">
              <a:spcBef>
                <a:spcPts val="1600"/>
              </a:spcBef>
              <a:buNone/>
              <a:defRPr sz="2400" baseline="0">
                <a:solidFill>
                  <a:schemeClr val="bg1"/>
                </a:solidFill>
              </a:defRPr>
            </a:lvl1pPr>
            <a:lvl2pPr>
              <a:defRPr sz="2400">
                <a:solidFill>
                  <a:srgbClr val="83B800">
                    <a:alpha val="99000"/>
                  </a:srgbClr>
                </a:solidFill>
              </a:defRPr>
            </a:lvl2pPr>
            <a:lvl3pPr>
              <a:defRPr sz="2400">
                <a:solidFill>
                  <a:srgbClr val="83B800">
                    <a:alpha val="99000"/>
                  </a:srgbClr>
                </a:solidFill>
              </a:defRPr>
            </a:lvl3pPr>
            <a:lvl4pPr>
              <a:defRPr sz="2400">
                <a:solidFill>
                  <a:srgbClr val="83B800">
                    <a:alpha val="99000"/>
                  </a:srgbClr>
                </a:solidFill>
              </a:defRPr>
            </a:lvl4pPr>
            <a:lvl5pPr>
              <a:defRPr sz="2400">
                <a:solidFill>
                  <a:srgbClr val="83B800">
                    <a:alpha val="99000"/>
                  </a:srgbClr>
                </a:solidFill>
              </a:defRPr>
            </a:lvl5pPr>
          </a:lstStyle>
          <a:p>
            <a:pPr lvl="0"/>
            <a:r>
              <a:rPr lang="en-US" dirty="0" smtClean="0"/>
              <a:t>Point 1</a:t>
            </a:r>
          </a:p>
          <a:p>
            <a:pPr lvl="0"/>
            <a:r>
              <a:rPr lang="en-US" dirty="0" smtClean="0"/>
              <a:t>Point 2</a:t>
            </a:r>
          </a:p>
          <a:p>
            <a:pPr lvl="0"/>
            <a:r>
              <a:rPr lang="en-US" dirty="0" smtClean="0"/>
              <a:t>Point 3</a:t>
            </a:r>
          </a:p>
          <a:p>
            <a:pPr lvl="0"/>
            <a:r>
              <a:rPr lang="en-US" dirty="0" smtClean="0"/>
              <a:t>Point 4</a:t>
            </a:r>
          </a:p>
          <a:p>
            <a:pPr lvl="0"/>
            <a:r>
              <a:rPr lang="en-US" dirty="0" smtClean="0"/>
              <a:t>Point 5</a:t>
            </a:r>
          </a:p>
          <a:p>
            <a:pPr lvl="0"/>
            <a:r>
              <a:rPr lang="en-US" dirty="0" smtClean="0"/>
              <a:t>Point 6</a:t>
            </a:r>
          </a:p>
          <a:p>
            <a:pPr lvl="0"/>
            <a:r>
              <a:rPr lang="en-US" dirty="0" smtClean="0"/>
              <a:t>Point 7</a:t>
            </a:r>
          </a:p>
          <a:p>
            <a:pPr lvl="0"/>
            <a:r>
              <a:rPr lang="en-US" dirty="0" smtClean="0"/>
              <a:t>Point 8</a:t>
            </a:r>
          </a:p>
        </p:txBody>
      </p:sp>
    </p:spTree>
    <p:extLst>
      <p:ext uri="{BB962C8B-B14F-4D97-AF65-F5344CB8AC3E}">
        <p14:creationId xmlns:p14="http://schemas.microsoft.com/office/powerpoint/2010/main" val="3864942844"/>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de Sample">
    <p:spTree>
      <p:nvGrpSpPr>
        <p:cNvPr id="1" name=""/>
        <p:cNvGrpSpPr/>
        <p:nvPr/>
      </p:nvGrpSpPr>
      <p:grpSpPr>
        <a:xfrm>
          <a:off x="0" y="0"/>
          <a:ext cx="0" cy="0"/>
          <a:chOff x="0" y="0"/>
          <a:chExt cx="0" cy="0"/>
        </a:xfrm>
      </p:grpSpPr>
      <p:sp>
        <p:nvSpPr>
          <p:cNvPr id="5" name="Text Placeholder 3"/>
          <p:cNvSpPr>
            <a:spLocks noGrp="1"/>
          </p:cNvSpPr>
          <p:nvPr>
            <p:ph type="body" sz="quarter" idx="10"/>
          </p:nvPr>
        </p:nvSpPr>
        <p:spPr>
          <a:xfrm>
            <a:off x="1180406" y="1645920"/>
            <a:ext cx="10775031" cy="4640580"/>
          </a:xfrm>
          <a:prstGeom prst="rect">
            <a:avLst/>
          </a:prstGeom>
        </p:spPr>
        <p:txBody>
          <a:bodyPr/>
          <a:lstStyle>
            <a:lvl1pPr>
              <a:defRPr>
                <a:solidFill>
                  <a:schemeClr val="tx1">
                    <a:alpha val="99000"/>
                  </a:schemeClr>
                </a:solidFill>
                <a:latin typeface="Consolas" panose="020B0609020204030204" pitchFamily="49" charset="0"/>
                <a:cs typeface="Consolas" panose="020B0609020204030204" pitchFamily="49" charset="0"/>
              </a:defRPr>
            </a:lvl1pPr>
          </a:lstStyle>
          <a:p>
            <a:r>
              <a:rPr lang="en-US" dirty="0" smtClean="0">
                <a:latin typeface="Consolas" panose="020B0609020204030204" pitchFamily="49" charset="0"/>
                <a:cs typeface="Consolas" panose="020B0609020204030204" pitchFamily="49" charset="0"/>
              </a:rPr>
              <a:t>&lt;audio </a:t>
            </a:r>
            <a:r>
              <a:rPr lang="en-US" dirty="0" err="1" smtClean="0">
                <a:latin typeface="Consolas" panose="020B0609020204030204" pitchFamily="49" charset="0"/>
                <a:cs typeface="Consolas" panose="020B0609020204030204" pitchFamily="49" charset="0"/>
              </a:rPr>
              <a:t>src</a:t>
            </a:r>
            <a:r>
              <a:rPr lang="en-US" dirty="0" smtClean="0">
                <a:latin typeface="Consolas" panose="020B0609020204030204" pitchFamily="49" charset="0"/>
                <a:cs typeface="Consolas" panose="020B0609020204030204" pitchFamily="49" charset="0"/>
              </a:rPr>
              <a:t>=“some.mp3” controls&gt;&lt;/audio&gt;</a:t>
            </a:r>
          </a:p>
          <a:p>
            <a:r>
              <a:rPr lang="en-US" dirty="0" smtClean="0">
                <a:latin typeface="Consolas" panose="020B0609020204030204" pitchFamily="49" charset="0"/>
                <a:cs typeface="Consolas" panose="020B0609020204030204" pitchFamily="49" charset="0"/>
              </a:rPr>
              <a:t>&lt;audio controls </a:t>
            </a:r>
            <a:r>
              <a:rPr lang="en-US" dirty="0" err="1" smtClean="0">
                <a:latin typeface="Consolas" panose="020B0609020204030204" pitchFamily="49" charset="0"/>
                <a:cs typeface="Consolas" panose="020B0609020204030204" pitchFamily="49" charset="0"/>
              </a:rPr>
              <a:t>autoplay</a:t>
            </a:r>
            <a:r>
              <a:rPr lang="en-US" dirty="0" smtClean="0">
                <a:latin typeface="Consolas" panose="020B0609020204030204" pitchFamily="49" charset="0"/>
                <a:cs typeface="Consolas" panose="020B0609020204030204" pitchFamily="49" charset="0"/>
              </a:rPr>
              <a:t> loop preload=“auto”&gt;</a:t>
            </a:r>
            <a:br>
              <a:rPr lang="en-US" dirty="0" smtClean="0">
                <a:latin typeface="Consolas" panose="020B0609020204030204" pitchFamily="49" charset="0"/>
                <a:cs typeface="Consolas" panose="020B0609020204030204" pitchFamily="49" charset="0"/>
              </a:rPr>
            </a:br>
            <a:r>
              <a:rPr lang="en-US" dirty="0" smtClean="0">
                <a:latin typeface="Consolas" panose="020B0609020204030204" pitchFamily="49" charset="0"/>
                <a:cs typeface="Consolas" panose="020B0609020204030204" pitchFamily="49" charset="0"/>
              </a:rPr>
              <a:t>   &lt;source </a:t>
            </a:r>
            <a:r>
              <a:rPr lang="en-US" dirty="0" err="1" smtClean="0">
                <a:latin typeface="Consolas" panose="020B0609020204030204" pitchFamily="49" charset="0"/>
                <a:cs typeface="Consolas" panose="020B0609020204030204" pitchFamily="49" charset="0"/>
              </a:rPr>
              <a:t>src</a:t>
            </a:r>
            <a:r>
              <a:rPr lang="en-US" dirty="0" smtClean="0">
                <a:latin typeface="Consolas" panose="020B0609020204030204" pitchFamily="49" charset="0"/>
                <a:cs typeface="Consolas" panose="020B0609020204030204" pitchFamily="49" charset="0"/>
              </a:rPr>
              <a:t>=“some.ogg” /&gt;</a:t>
            </a:r>
            <a:br>
              <a:rPr lang="en-US" dirty="0" smtClean="0">
                <a:latin typeface="Consolas" panose="020B0609020204030204" pitchFamily="49" charset="0"/>
                <a:cs typeface="Consolas" panose="020B0609020204030204" pitchFamily="49" charset="0"/>
              </a:rPr>
            </a:br>
            <a:r>
              <a:rPr lang="en-US" dirty="0" smtClean="0">
                <a:latin typeface="Consolas" panose="020B0609020204030204" pitchFamily="49" charset="0"/>
                <a:cs typeface="Consolas" panose="020B0609020204030204" pitchFamily="49" charset="0"/>
              </a:rPr>
              <a:t>   &lt;source </a:t>
            </a:r>
            <a:r>
              <a:rPr lang="en-US" dirty="0" err="1" smtClean="0">
                <a:latin typeface="Consolas" panose="020B0609020204030204" pitchFamily="49" charset="0"/>
                <a:cs typeface="Consolas" panose="020B0609020204030204" pitchFamily="49" charset="0"/>
              </a:rPr>
              <a:t>src</a:t>
            </a:r>
            <a:r>
              <a:rPr lang="en-US" dirty="0" smtClean="0">
                <a:latin typeface="Consolas" panose="020B0609020204030204" pitchFamily="49" charset="0"/>
                <a:cs typeface="Consolas" panose="020B0609020204030204" pitchFamily="49" charset="0"/>
              </a:rPr>
              <a:t>=“some.mp3” /&gt;</a:t>
            </a:r>
            <a:br>
              <a:rPr lang="en-US" dirty="0" smtClean="0">
                <a:latin typeface="Consolas" panose="020B0609020204030204" pitchFamily="49" charset="0"/>
                <a:cs typeface="Consolas" panose="020B0609020204030204" pitchFamily="49" charset="0"/>
              </a:rPr>
            </a:br>
            <a:r>
              <a:rPr lang="en-US" dirty="0" smtClean="0">
                <a:latin typeface="Consolas" panose="020B0609020204030204" pitchFamily="49" charset="0"/>
                <a:cs typeface="Consolas" panose="020B0609020204030204" pitchFamily="49" charset="0"/>
              </a:rPr>
              <a:t>   Your browser does not support audio!</a:t>
            </a:r>
            <a:br>
              <a:rPr lang="en-US" dirty="0" smtClean="0">
                <a:latin typeface="Consolas" panose="020B0609020204030204" pitchFamily="49" charset="0"/>
                <a:cs typeface="Consolas" panose="020B0609020204030204" pitchFamily="49" charset="0"/>
              </a:rPr>
            </a:br>
            <a:r>
              <a:rPr lang="en-US" dirty="0" smtClean="0">
                <a:latin typeface="Consolas" panose="020B0609020204030204" pitchFamily="49" charset="0"/>
                <a:cs typeface="Consolas" panose="020B0609020204030204" pitchFamily="49" charset="0"/>
              </a:rPr>
              <a:t>&lt;/audio&gt;</a:t>
            </a:r>
            <a:endParaRPr lang="en-US" dirty="0">
              <a:latin typeface="Consolas" panose="020B0609020204030204" pitchFamily="49" charset="0"/>
              <a:cs typeface="Consolas" panose="020B0609020204030204" pitchFamily="49" charset="0"/>
            </a:endParaRPr>
          </a:p>
        </p:txBody>
      </p:sp>
      <p:sp>
        <p:nvSpPr>
          <p:cNvPr id="6" name="Title 1"/>
          <p:cNvSpPr>
            <a:spLocks noGrp="1"/>
          </p:cNvSpPr>
          <p:nvPr>
            <p:ph type="title" hasCustomPrompt="1"/>
          </p:nvPr>
        </p:nvSpPr>
        <p:spPr>
          <a:xfrm>
            <a:off x="232756" y="157942"/>
            <a:ext cx="11722682" cy="1205345"/>
          </a:xfrm>
          <a:prstGeom prst="rect">
            <a:avLst/>
          </a:prstGeom>
        </p:spPr>
        <p:txBody>
          <a:bodyPr/>
          <a:lstStyle>
            <a:lvl1pPr>
              <a:defRPr sz="4000">
                <a:solidFill>
                  <a:schemeClr val="tx1">
                    <a:alpha val="98824"/>
                  </a:schemeClr>
                </a:solidFill>
                <a:latin typeface="Segoe UI Light" pitchFamily="34" charset="0"/>
              </a:defRPr>
            </a:lvl1pPr>
          </a:lstStyle>
          <a:p>
            <a:r>
              <a:rPr lang="en-US" dirty="0" smtClean="0"/>
              <a:t>Click to edit Code Sample style</a:t>
            </a:r>
            <a:endParaRPr lang="en-US" dirty="0"/>
          </a:p>
        </p:txBody>
      </p:sp>
    </p:spTree>
    <p:extLst>
      <p:ext uri="{BB962C8B-B14F-4D97-AF65-F5344CB8AC3E}">
        <p14:creationId xmlns:p14="http://schemas.microsoft.com/office/powerpoint/2010/main" val="2160367463"/>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232756" y="157942"/>
            <a:ext cx="11722682" cy="1205345"/>
          </a:xfrm>
          <a:prstGeom prst="rect">
            <a:avLst/>
          </a:prstGeom>
        </p:spPr>
        <p:txBody>
          <a:bodyPr/>
          <a:lstStyle>
            <a:lvl1pPr>
              <a:defRPr sz="4000">
                <a:solidFill>
                  <a:srgbClr val="002050"/>
                </a:solidFill>
                <a:latin typeface="Segoe UI Light" pitchFamily="34" charset="0"/>
              </a:defRPr>
            </a:lvl1pPr>
          </a:lstStyle>
          <a:p>
            <a:r>
              <a:rPr lang="en-US" dirty="0" smtClean="0"/>
              <a:t>Click to edit Master title style</a:t>
            </a:r>
            <a:endParaRPr lang="en-US" dirty="0"/>
          </a:p>
        </p:txBody>
      </p:sp>
      <p:sp>
        <p:nvSpPr>
          <p:cNvPr id="4" name="Content Placeholder 3"/>
          <p:cNvSpPr>
            <a:spLocks noGrp="1"/>
          </p:cNvSpPr>
          <p:nvPr>
            <p:ph sz="quarter" idx="10"/>
          </p:nvPr>
        </p:nvSpPr>
        <p:spPr>
          <a:xfrm>
            <a:off x="436563" y="1487488"/>
            <a:ext cx="11533187" cy="5159375"/>
          </a:xfrm>
          <a:prstGeom prst="rect">
            <a:avLst/>
          </a:prstGeom>
        </p:spPr>
        <p:txBody>
          <a:bodyPr/>
          <a:lstStyle>
            <a:lvl1pPr marL="342900" indent="-342900">
              <a:lnSpc>
                <a:spcPct val="100000"/>
              </a:lnSpc>
              <a:spcBef>
                <a:spcPts val="1800"/>
              </a:spcBef>
              <a:buClr>
                <a:schemeClr val="accent1"/>
              </a:buClr>
              <a:buSzPct val="100000"/>
              <a:buFont typeface="Arial" pitchFamily="34" charset="0"/>
              <a:buChar char="•"/>
              <a:defRPr sz="3200">
                <a:solidFill>
                  <a:srgbClr val="002050">
                    <a:alpha val="99000"/>
                  </a:srgbClr>
                </a:solidFill>
                <a:latin typeface="Segoe UI Light" panose="020B0502040204020203" pitchFamily="34" charset="0"/>
                <a:cs typeface="Segoe UI Light" panose="020B0502040204020203" pitchFamily="34" charset="0"/>
              </a:defRPr>
            </a:lvl1pPr>
            <a:lvl2pPr marL="808038" indent="-344488">
              <a:lnSpc>
                <a:spcPct val="100000"/>
              </a:lnSpc>
              <a:spcBef>
                <a:spcPts val="400"/>
              </a:spcBef>
              <a:spcAft>
                <a:spcPts val="400"/>
              </a:spcAft>
              <a:buClr>
                <a:schemeClr val="tx1">
                  <a:lumMod val="75000"/>
                  <a:lumOff val="25000"/>
                </a:schemeClr>
              </a:buClr>
              <a:buSzPct val="85000"/>
              <a:buFont typeface="Segoe UI" pitchFamily="34" charset="0"/>
              <a:buChar char="–"/>
              <a:defRPr sz="2800">
                <a:solidFill>
                  <a:schemeClr val="tx1">
                    <a:alpha val="99000"/>
                  </a:schemeClr>
                </a:solidFill>
                <a:latin typeface="Segoe UI Light" panose="020B0502040204020203" pitchFamily="34" charset="0"/>
                <a:cs typeface="Segoe UI Light" panose="020B0502040204020203" pitchFamily="34" charset="0"/>
              </a:defRPr>
            </a:lvl2pPr>
            <a:lvl3pPr marL="1198563" indent="-342900">
              <a:lnSpc>
                <a:spcPct val="100000"/>
              </a:lnSpc>
              <a:spcBef>
                <a:spcPts val="200"/>
              </a:spcBef>
              <a:spcAft>
                <a:spcPts val="200"/>
              </a:spcAft>
              <a:buClr>
                <a:schemeClr val="tx1">
                  <a:lumMod val="75000"/>
                  <a:lumOff val="25000"/>
                </a:schemeClr>
              </a:buClr>
              <a:buSzPct val="85000"/>
              <a:buFont typeface="Courier New" pitchFamily="49" charset="0"/>
              <a:buChar char="o"/>
              <a:defRPr sz="1800">
                <a:solidFill>
                  <a:schemeClr val="tx1">
                    <a:alpha val="99000"/>
                  </a:schemeClr>
                </a:solidFill>
                <a:latin typeface="Segoe UI Light" panose="020B0502040204020203" pitchFamily="34" charset="0"/>
                <a:cs typeface="Segoe UI Light" panose="020B0502040204020203" pitchFamily="34" charset="0"/>
              </a:defRPr>
            </a:lvl3pPr>
            <a:lvl4pPr>
              <a:defRPr sz="2000"/>
            </a:lvl4pPr>
            <a:lvl5pPr>
              <a:defRPr sz="2000"/>
            </a:lvl5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1467759298"/>
      </p:ext>
    </p:extLst>
  </p:cSld>
  <p:clrMapOvr>
    <a:masterClrMapping/>
  </p:clrMapOvr>
  <p:transition>
    <p:fade/>
  </p:transition>
  <p:timing>
    <p:tnLst>
      <p:par>
        <p:cTn id="1" dur="indefinite" restart="never" nodeType="tmRoot"/>
      </p:par>
    </p:tnLst>
  </p:timing>
  <p:hf hdr="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2612011"/>
      </p:ext>
    </p:extLst>
  </p:cSld>
  <p:clrMapOvr>
    <a:masterClrMapping/>
  </p:clrMapOvr>
  <p:transition>
    <p:fade/>
  </p:transition>
  <p:timing>
    <p:tnLst>
      <p:par>
        <p:cTn id="1" dur="indefinite" restart="never" nodeType="tmRoot"/>
      </p:par>
    </p:tnLst>
  </p:timing>
  <p:hf hdr="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Demo Slide">
    <p:bg>
      <p:bgPr>
        <a:solidFill>
          <a:srgbClr val="007233"/>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415636" y="4771506"/>
            <a:ext cx="10484896" cy="1604356"/>
          </a:xfrm>
          <a:prstGeom prst="rect">
            <a:avLst/>
          </a:prstGeom>
        </p:spPr>
        <p:txBody>
          <a:bodyPr anchor="ctr">
            <a:noAutofit/>
          </a:bodyPr>
          <a:lstStyle>
            <a:lvl1pPr marL="0" marR="0" indent="0" algn="l" defTabSz="914363" rtl="0" eaLnBrk="1" fontAlgn="auto" latinLnBrk="0" hangingPunct="1">
              <a:lnSpc>
                <a:spcPct val="90000"/>
              </a:lnSpc>
              <a:spcBef>
                <a:spcPts val="0"/>
              </a:spcBef>
              <a:spcAft>
                <a:spcPts val="0"/>
              </a:spcAft>
              <a:buClr>
                <a:srgbClr val="00DCFF"/>
              </a:buClr>
              <a:buSzPct val="90000"/>
              <a:buFont typeface="Arial" pitchFamily="34" charset="0"/>
              <a:buNone/>
              <a:tabLst/>
              <a:defRPr sz="2800" b="1" cap="all" baseline="0">
                <a:solidFill>
                  <a:schemeClr val="bg1">
                    <a:alpha val="99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b="0" dirty="0" smtClean="0"/>
              <a:t>{Sample Code Location e.g., Codeshow.codeplex.com} </a:t>
            </a:r>
          </a:p>
          <a:p>
            <a:r>
              <a:rPr lang="en-US" dirty="0" smtClean="0"/>
              <a:t>(</a:t>
            </a:r>
            <a:r>
              <a:rPr lang="en-US" dirty="0" err="1" smtClean="0"/>
              <a:t>dEMO</a:t>
            </a:r>
            <a:r>
              <a:rPr lang="en-US" dirty="0" smtClean="0"/>
              <a:t> NAME)</a:t>
            </a:r>
            <a:endParaRPr lang="en-US" dirty="0"/>
          </a:p>
        </p:txBody>
      </p:sp>
      <p:sp>
        <p:nvSpPr>
          <p:cNvPr id="10" name="Text Placeholder 9"/>
          <p:cNvSpPr>
            <a:spLocks noGrp="1"/>
          </p:cNvSpPr>
          <p:nvPr>
            <p:ph type="body" sz="quarter" idx="10" hasCustomPrompt="1"/>
          </p:nvPr>
        </p:nvSpPr>
        <p:spPr>
          <a:xfrm>
            <a:off x="415636" y="3117271"/>
            <a:ext cx="10720676" cy="1383983"/>
          </a:xfrm>
          <a:prstGeom prst="rect">
            <a:avLst/>
          </a:prstGeom>
        </p:spPr>
        <p:txBody>
          <a:bodyPr anchor="ctr"/>
          <a:lstStyle>
            <a:lvl1pPr algn="l">
              <a:defRPr sz="7200" baseline="0">
                <a:solidFill>
                  <a:schemeClr val="bg1">
                    <a:alpha val="99000"/>
                  </a:schemeClr>
                </a:solidFill>
                <a:latin typeface="Segoe UI Light" panose="020B0502040204020203" pitchFamily="34" charset="0"/>
                <a:cs typeface="Segoe UI Light" panose="020B0502040204020203" pitchFamily="34" charset="0"/>
              </a:defRPr>
            </a:lvl1pPr>
            <a:lvl2pPr>
              <a:defRPr sz="6000">
                <a:solidFill>
                  <a:schemeClr val="bg1">
                    <a:alpha val="99000"/>
                  </a:schemeClr>
                </a:solidFill>
                <a:latin typeface="+mj-lt"/>
              </a:defRPr>
            </a:lvl2pPr>
            <a:lvl3pPr>
              <a:defRPr sz="6000">
                <a:solidFill>
                  <a:schemeClr val="bg1">
                    <a:alpha val="99000"/>
                  </a:schemeClr>
                </a:solidFill>
                <a:latin typeface="+mj-lt"/>
              </a:defRPr>
            </a:lvl3pPr>
            <a:lvl4pPr>
              <a:defRPr sz="6000">
                <a:solidFill>
                  <a:schemeClr val="bg1">
                    <a:alpha val="99000"/>
                  </a:schemeClr>
                </a:solidFill>
                <a:latin typeface="+mj-lt"/>
              </a:defRPr>
            </a:lvl4pPr>
            <a:lvl5pPr>
              <a:defRPr sz="6000">
                <a:solidFill>
                  <a:schemeClr val="bg1">
                    <a:alpha val="99000"/>
                  </a:schemeClr>
                </a:solidFill>
                <a:latin typeface="+mj-lt"/>
              </a:defRPr>
            </a:lvl5pPr>
          </a:lstStyle>
          <a:p>
            <a:pPr lvl="0"/>
            <a:r>
              <a:rPr lang="en-US" dirty="0" smtClean="0"/>
              <a:t>demo</a:t>
            </a:r>
            <a:endParaRPr lang="en-US" dirty="0"/>
          </a:p>
        </p:txBody>
      </p:sp>
    </p:spTree>
    <p:extLst>
      <p:ext uri="{BB962C8B-B14F-4D97-AF65-F5344CB8AC3E}">
        <p14:creationId xmlns:p14="http://schemas.microsoft.com/office/powerpoint/2010/main" val="1675422997"/>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Microsoft Slide">
    <p:bg>
      <p:bgPr>
        <a:solidFill>
          <a:srgbClr val="4668C5"/>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screen">
            <a:extLst>
              <a:ext uri="{28A0092B-C50C-407E-A947-70E740481C1C}">
                <a14:useLocalDpi xmlns:a14="http://schemas.microsoft.com/office/drawing/2010/main" val="0"/>
              </a:ext>
            </a:extLst>
          </a:blip>
          <a:srcRect l="9719"/>
          <a:stretch/>
        </p:blipFill>
        <p:spPr>
          <a:xfrm>
            <a:off x="512761" y="2922745"/>
            <a:ext cx="5767719" cy="2350013"/>
          </a:xfrm>
          <a:prstGeom prst="rect">
            <a:avLst/>
          </a:prstGeom>
        </p:spPr>
      </p:pic>
      <p:sp>
        <p:nvSpPr>
          <p:cNvPr id="9"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prstClr val="white">
                    <a:lumMod val="85000"/>
                  </a:prstClr>
                </a:solidFill>
                <a:latin typeface="Calibri"/>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315862898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ext Placeholder 6"/>
          <p:cNvSpPr txBox="1">
            <a:spLocks/>
          </p:cNvSpPr>
          <p:nvPr/>
        </p:nvSpPr>
        <p:spPr>
          <a:xfrm>
            <a:off x="1085838" y="6394624"/>
            <a:ext cx="11102987" cy="453392"/>
          </a:xfrm>
          <a:prstGeom prst="rect">
            <a:avLst/>
          </a:prstGeom>
        </p:spPr>
        <p:txBody>
          <a:bodyPr anchor="b"/>
          <a:lstStyle>
            <a:lvl1pPr marL="0" indent="0" algn="l" defTabSz="914363" rtl="0" eaLnBrk="1" latinLnBrk="0" hangingPunct="1">
              <a:lnSpc>
                <a:spcPct val="90000"/>
              </a:lnSpc>
              <a:spcBef>
                <a:spcPct val="20000"/>
              </a:spcBef>
              <a:buClr>
                <a:srgbClr val="00DCFF"/>
              </a:buClr>
              <a:buSzPct val="90000"/>
              <a:buFont typeface="Arial" pitchFamily="34" charset="0"/>
              <a:buNone/>
              <a:defRPr sz="2400" kern="1200" baseline="0">
                <a:solidFill>
                  <a:schemeClr val="tx1">
                    <a:lumMod val="75000"/>
                    <a:lumOff val="25000"/>
                    <a:alpha val="99000"/>
                  </a:schemeClr>
                </a:solidFill>
                <a:latin typeface="+mn-lt"/>
                <a:ea typeface="+mn-ea"/>
                <a:cs typeface="+mn-cs"/>
              </a:defRPr>
            </a:lvl1pPr>
            <a:lvl2pPr marL="460375" indent="0" algn="l" defTabSz="914363" rtl="0" eaLnBrk="1" latinLnBrk="0" hangingPunct="1">
              <a:lnSpc>
                <a:spcPct val="90000"/>
              </a:lnSpc>
              <a:spcBef>
                <a:spcPct val="20000"/>
              </a:spcBef>
              <a:buClr>
                <a:srgbClr val="00DCFF"/>
              </a:buClr>
              <a:buSzPct val="90000"/>
              <a:buFont typeface="Arial" pitchFamily="34" charset="0"/>
              <a:buNone/>
              <a:defRPr sz="2000" kern="1200">
                <a:solidFill>
                  <a:schemeClr val="tx1">
                    <a:lumMod val="75000"/>
                    <a:lumOff val="25000"/>
                    <a:alpha val="99000"/>
                  </a:schemeClr>
                </a:solidFill>
                <a:latin typeface="+mn-lt"/>
                <a:ea typeface="+mn-ea"/>
                <a:cs typeface="+mn-cs"/>
              </a:defRPr>
            </a:lvl2pPr>
            <a:lvl3pPr marL="855663" indent="0" algn="l" defTabSz="914363" rtl="0" eaLnBrk="1" latinLnBrk="0" hangingPunct="1">
              <a:lnSpc>
                <a:spcPct val="90000"/>
              </a:lnSpc>
              <a:spcBef>
                <a:spcPct val="20000"/>
              </a:spcBef>
              <a:buClr>
                <a:srgbClr val="00DCFF"/>
              </a:buClr>
              <a:buSzPct val="90000"/>
              <a:buFont typeface="Arial" pitchFamily="34" charset="0"/>
              <a:buNone/>
              <a:defRPr sz="1800" kern="1200">
                <a:solidFill>
                  <a:schemeClr val="tx1">
                    <a:lumMod val="75000"/>
                    <a:lumOff val="25000"/>
                    <a:alpha val="99000"/>
                  </a:schemeClr>
                </a:solidFill>
                <a:latin typeface="+mn-lt"/>
                <a:ea typeface="+mn-ea"/>
                <a:cs typeface="+mn-cs"/>
              </a:defRPr>
            </a:lvl3pPr>
            <a:lvl4pPr marL="1258888"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4pPr>
            <a:lvl5pPr marL="1604963"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endParaRPr lang="en-US" sz="1600" dirty="0">
              <a:solidFill>
                <a:schemeClr val="bg1">
                  <a:lumMod val="75000"/>
                  <a:alpha val="99000"/>
                </a:schemeClr>
              </a:solidFill>
            </a:endParaRPr>
          </a:p>
        </p:txBody>
      </p:sp>
      <p:sp>
        <p:nvSpPr>
          <p:cNvPr id="3" name="Text Placeholder 6"/>
          <p:cNvSpPr txBox="1">
            <a:spLocks/>
          </p:cNvSpPr>
          <p:nvPr userDrawn="1"/>
        </p:nvSpPr>
        <p:spPr>
          <a:xfrm>
            <a:off x="1085838" y="6394624"/>
            <a:ext cx="11102987" cy="453392"/>
          </a:xfrm>
          <a:prstGeom prst="rect">
            <a:avLst/>
          </a:prstGeom>
        </p:spPr>
        <p:txBody>
          <a:bodyPr anchor="b"/>
          <a:lstStyle>
            <a:lvl1pPr marL="0" indent="0" algn="l" defTabSz="914363" rtl="0" eaLnBrk="1" latinLnBrk="0" hangingPunct="1">
              <a:lnSpc>
                <a:spcPct val="90000"/>
              </a:lnSpc>
              <a:spcBef>
                <a:spcPct val="20000"/>
              </a:spcBef>
              <a:buClr>
                <a:srgbClr val="00DCFF"/>
              </a:buClr>
              <a:buSzPct val="90000"/>
              <a:buFont typeface="Arial" pitchFamily="34" charset="0"/>
              <a:buNone/>
              <a:defRPr sz="2400" kern="1200" baseline="0">
                <a:solidFill>
                  <a:schemeClr val="tx1">
                    <a:lumMod val="75000"/>
                    <a:lumOff val="25000"/>
                    <a:alpha val="99000"/>
                  </a:schemeClr>
                </a:solidFill>
                <a:latin typeface="+mn-lt"/>
                <a:ea typeface="+mn-ea"/>
                <a:cs typeface="+mn-cs"/>
              </a:defRPr>
            </a:lvl1pPr>
            <a:lvl2pPr marL="460375" indent="0" algn="l" defTabSz="914363" rtl="0" eaLnBrk="1" latinLnBrk="0" hangingPunct="1">
              <a:lnSpc>
                <a:spcPct val="90000"/>
              </a:lnSpc>
              <a:spcBef>
                <a:spcPct val="20000"/>
              </a:spcBef>
              <a:buClr>
                <a:srgbClr val="00DCFF"/>
              </a:buClr>
              <a:buSzPct val="90000"/>
              <a:buFont typeface="Arial" pitchFamily="34" charset="0"/>
              <a:buNone/>
              <a:defRPr sz="2000" kern="1200">
                <a:solidFill>
                  <a:schemeClr val="tx1">
                    <a:lumMod val="75000"/>
                    <a:lumOff val="25000"/>
                    <a:alpha val="99000"/>
                  </a:schemeClr>
                </a:solidFill>
                <a:latin typeface="+mn-lt"/>
                <a:ea typeface="+mn-ea"/>
                <a:cs typeface="+mn-cs"/>
              </a:defRPr>
            </a:lvl2pPr>
            <a:lvl3pPr marL="855663" indent="0" algn="l" defTabSz="914363" rtl="0" eaLnBrk="1" latinLnBrk="0" hangingPunct="1">
              <a:lnSpc>
                <a:spcPct val="90000"/>
              </a:lnSpc>
              <a:spcBef>
                <a:spcPct val="20000"/>
              </a:spcBef>
              <a:buClr>
                <a:srgbClr val="00DCFF"/>
              </a:buClr>
              <a:buSzPct val="90000"/>
              <a:buFont typeface="Arial" pitchFamily="34" charset="0"/>
              <a:buNone/>
              <a:defRPr sz="1800" kern="1200">
                <a:solidFill>
                  <a:schemeClr val="tx1">
                    <a:lumMod val="75000"/>
                    <a:lumOff val="25000"/>
                    <a:alpha val="99000"/>
                  </a:schemeClr>
                </a:solidFill>
                <a:latin typeface="+mn-lt"/>
                <a:ea typeface="+mn-ea"/>
                <a:cs typeface="+mn-cs"/>
              </a:defRPr>
            </a:lvl3pPr>
            <a:lvl4pPr marL="1258888"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4pPr>
            <a:lvl5pPr marL="1604963"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endParaRPr lang="en-US" sz="1600" dirty="0">
              <a:solidFill>
                <a:schemeClr val="bg1">
                  <a:lumMod val="75000"/>
                  <a:alpha val="99000"/>
                </a:schemeClr>
              </a:solidFill>
            </a:endParaRPr>
          </a:p>
        </p:txBody>
      </p:sp>
    </p:spTree>
    <p:extLst>
      <p:ext uri="{BB962C8B-B14F-4D97-AF65-F5344CB8AC3E}">
        <p14:creationId xmlns:p14="http://schemas.microsoft.com/office/powerpoint/2010/main" val="3509492910"/>
      </p:ext>
    </p:extLst>
  </p:cSld>
  <p:clrMap bg1="lt1" tx1="dk1" bg2="lt2" tx2="dk2" accent1="accent1" accent2="accent2" accent3="accent3" accent4="accent4" accent5="accent5" accent6="accent6" hlink="hlink" folHlink="folHlink"/>
  <p:sldLayoutIdLst>
    <p:sldLayoutId id="2147483844" r:id="rId1"/>
    <p:sldLayoutId id="2147483845" r:id="rId2"/>
    <p:sldLayoutId id="2147483846" r:id="rId3"/>
    <p:sldLayoutId id="2147483850" r:id="rId4"/>
    <p:sldLayoutId id="2147483852" r:id="rId5"/>
    <p:sldLayoutId id="2147483853" r:id="rId6"/>
    <p:sldLayoutId id="2147483857" r:id="rId7"/>
    <p:sldLayoutId id="2147483858" r:id="rId8"/>
  </p:sldLayoutIdLst>
  <p:transition>
    <p:fade/>
  </p:transition>
  <p:timing>
    <p:tnLst>
      <p:par>
        <p:cTn id="1" dur="indefinite" restart="never" nodeType="tmRoot"/>
      </p:par>
    </p:tnLst>
  </p:timing>
  <p:hf hdr="0"/>
  <p:txStyles>
    <p:titleStyle>
      <a:lvl1pPr algn="l" defTabSz="914363" rtl="0" eaLnBrk="1" latinLnBrk="0" hangingPunct="1">
        <a:lnSpc>
          <a:spcPct val="90000"/>
        </a:lnSpc>
        <a:spcBef>
          <a:spcPct val="0"/>
        </a:spcBef>
        <a:buNone/>
        <a:defRPr lang="en-US" sz="4800" b="0" kern="1200" cap="none" spc="-200" baseline="0" dirty="0" smtClean="0">
          <a:ln w="3175">
            <a:noFill/>
          </a:ln>
          <a:solidFill>
            <a:schemeClr val="accent6">
              <a:alpha val="98824"/>
            </a:schemeClr>
          </a:solidFill>
          <a:effectLst/>
          <a:latin typeface="Segoe UI Light" pitchFamily="34" charset="0"/>
          <a:ea typeface="+mn-ea"/>
          <a:cs typeface="Arial" charset="0"/>
        </a:defRPr>
      </a:lvl1pPr>
    </p:titleStyle>
    <p:bodyStyle>
      <a:lvl1pPr marL="0" indent="0" algn="l" defTabSz="914363" rtl="0" eaLnBrk="1" latinLnBrk="0" hangingPunct="1">
        <a:lnSpc>
          <a:spcPct val="90000"/>
        </a:lnSpc>
        <a:spcBef>
          <a:spcPct val="20000"/>
        </a:spcBef>
        <a:buClr>
          <a:srgbClr val="00DCFF"/>
        </a:buClr>
        <a:buSzPct val="90000"/>
        <a:buFont typeface="Arial" pitchFamily="34" charset="0"/>
        <a:buNone/>
        <a:defRPr sz="2400" kern="1200">
          <a:solidFill>
            <a:schemeClr val="tx1">
              <a:lumMod val="75000"/>
              <a:lumOff val="25000"/>
              <a:alpha val="99000"/>
            </a:schemeClr>
          </a:solidFill>
          <a:latin typeface="+mn-lt"/>
          <a:ea typeface="+mn-ea"/>
          <a:cs typeface="+mn-cs"/>
        </a:defRPr>
      </a:lvl1pPr>
      <a:lvl2pPr marL="460375" indent="0" algn="l" defTabSz="914363" rtl="0" eaLnBrk="1" latinLnBrk="0" hangingPunct="1">
        <a:lnSpc>
          <a:spcPct val="90000"/>
        </a:lnSpc>
        <a:spcBef>
          <a:spcPct val="20000"/>
        </a:spcBef>
        <a:buClr>
          <a:srgbClr val="00DCFF"/>
        </a:buClr>
        <a:buSzPct val="90000"/>
        <a:buFont typeface="Arial" pitchFamily="34" charset="0"/>
        <a:buNone/>
        <a:defRPr sz="2000" kern="1200">
          <a:solidFill>
            <a:schemeClr val="tx1">
              <a:lumMod val="75000"/>
              <a:lumOff val="25000"/>
              <a:alpha val="99000"/>
            </a:schemeClr>
          </a:solidFill>
          <a:latin typeface="+mn-lt"/>
          <a:ea typeface="+mn-ea"/>
          <a:cs typeface="+mn-cs"/>
        </a:defRPr>
      </a:lvl2pPr>
      <a:lvl3pPr marL="855663" indent="0" algn="l" defTabSz="914363" rtl="0" eaLnBrk="1" latinLnBrk="0" hangingPunct="1">
        <a:lnSpc>
          <a:spcPct val="90000"/>
        </a:lnSpc>
        <a:spcBef>
          <a:spcPct val="20000"/>
        </a:spcBef>
        <a:buClr>
          <a:srgbClr val="00DCFF"/>
        </a:buClr>
        <a:buSzPct val="90000"/>
        <a:buFont typeface="Arial" pitchFamily="34" charset="0"/>
        <a:buNone/>
        <a:defRPr sz="1800" kern="1200">
          <a:solidFill>
            <a:schemeClr val="tx1">
              <a:lumMod val="75000"/>
              <a:lumOff val="25000"/>
              <a:alpha val="99000"/>
            </a:schemeClr>
          </a:solidFill>
          <a:latin typeface="+mn-lt"/>
          <a:ea typeface="+mn-ea"/>
          <a:cs typeface="+mn-cs"/>
        </a:defRPr>
      </a:lvl3pPr>
      <a:lvl4pPr marL="1258888"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4pPr>
      <a:lvl5pPr marL="1604963"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Developer Productivity: What’s New in C# 6</a:t>
            </a:r>
            <a:endParaRPr lang="en-US" dirty="0"/>
          </a:p>
        </p:txBody>
      </p:sp>
      <p:sp>
        <p:nvSpPr>
          <p:cNvPr id="5" name="Subtitle 4"/>
          <p:cNvSpPr>
            <a:spLocks noGrp="1"/>
          </p:cNvSpPr>
          <p:nvPr>
            <p:ph type="subTitle" idx="1"/>
          </p:nvPr>
        </p:nvSpPr>
        <p:spPr/>
        <p:txBody>
          <a:bodyPr/>
          <a:lstStyle/>
          <a:p>
            <a:r>
              <a:rPr lang="en-US" dirty="0" smtClean="0"/>
              <a:t>Bill Wagner</a:t>
            </a:r>
          </a:p>
          <a:p>
            <a:r>
              <a:rPr lang="en-US" dirty="0" smtClean="0"/>
              <a:t>Author / Consultant</a:t>
            </a:r>
          </a:p>
          <a:p>
            <a:endParaRPr lang="en-US" dirty="0" smtClean="0"/>
          </a:p>
          <a:p>
            <a:r>
              <a:rPr lang="en-US" dirty="0" smtClean="0"/>
              <a:t>Anthony D. Green</a:t>
            </a:r>
          </a:p>
          <a:p>
            <a:r>
              <a:rPr lang="en-US" dirty="0" smtClean="0"/>
              <a:t>Managed Languages Program Manager</a:t>
            </a:r>
            <a:endParaRPr lang="en-US" dirty="0"/>
          </a:p>
        </p:txBody>
      </p:sp>
    </p:spTree>
    <p:extLst>
      <p:ext uri="{BB962C8B-B14F-4D97-AF65-F5344CB8AC3E}">
        <p14:creationId xmlns:p14="http://schemas.microsoft.com/office/powerpoint/2010/main" val="1125571563"/>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Feature Review</a:t>
            </a:r>
            <a:endParaRPr lang="en-US" dirty="0"/>
          </a:p>
        </p:txBody>
      </p:sp>
      <p:sp>
        <p:nvSpPr>
          <p:cNvPr id="4" name="TextBox 3"/>
          <p:cNvSpPr txBox="1"/>
          <p:nvPr/>
        </p:nvSpPr>
        <p:spPr>
          <a:xfrm>
            <a:off x="9906000" y="-1"/>
            <a:ext cx="2286000" cy="2031325"/>
          </a:xfrm>
          <a:prstGeom prst="rect">
            <a:avLst/>
          </a:prstGeom>
          <a:solidFill>
            <a:srgbClr val="FFFF00"/>
          </a:solidFill>
          <a:ln>
            <a:noFill/>
          </a:ln>
        </p:spPr>
        <p:txBody>
          <a:bodyPr wrap="square" rtlCol="0">
            <a:spAutoFit/>
          </a:bodyPr>
          <a:lstStyle/>
          <a:p>
            <a:pPr algn="ctr"/>
            <a:endParaRPr lang="en-US" dirty="0" smtClean="0"/>
          </a:p>
          <a:p>
            <a:pPr algn="ctr"/>
            <a:endParaRPr lang="en-US" dirty="0"/>
          </a:p>
          <a:p>
            <a:pPr algn="ctr"/>
            <a:r>
              <a:rPr lang="en-US" dirty="0" smtClean="0"/>
              <a:t>Please leave this area blank to allow for picture in picture recording</a:t>
            </a:r>
          </a:p>
          <a:p>
            <a:pPr algn="ctr"/>
            <a:endParaRPr lang="en-US" dirty="0"/>
          </a:p>
        </p:txBody>
      </p:sp>
      <p:sp>
        <p:nvSpPr>
          <p:cNvPr id="6" name="Text Placeholder 7"/>
          <p:cNvSpPr>
            <a:spLocks noGrp="1"/>
          </p:cNvSpPr>
          <p:nvPr>
            <p:ph sz="quarter" idx="10"/>
          </p:nvPr>
        </p:nvSpPr>
        <p:spPr>
          <a:xfrm>
            <a:off x="327503" y="2031324"/>
            <a:ext cx="11533187" cy="5159375"/>
          </a:xfrm>
        </p:spPr>
        <p:txBody>
          <a:bodyPr/>
          <a:lstStyle/>
          <a:p>
            <a:r>
              <a:rPr lang="en-US" sz="2800" dirty="0" smtClean="0"/>
              <a:t>Expression Bodied Members</a:t>
            </a:r>
          </a:p>
          <a:p>
            <a:r>
              <a:rPr lang="en-US" sz="2800" dirty="0" smtClean="0"/>
              <a:t>Static </a:t>
            </a:r>
            <a:r>
              <a:rPr lang="en-US" sz="2800" dirty="0" err="1" smtClean="0"/>
              <a:t>Usings</a:t>
            </a:r>
            <a:endParaRPr lang="en-US" sz="2800" dirty="0" smtClean="0"/>
          </a:p>
          <a:p>
            <a:r>
              <a:rPr lang="en-US" sz="2800" dirty="0" smtClean="0"/>
              <a:t>Null Conditionals</a:t>
            </a:r>
          </a:p>
          <a:p>
            <a:r>
              <a:rPr lang="en-US" sz="2800" dirty="0" err="1" smtClean="0"/>
              <a:t>Readonly</a:t>
            </a:r>
            <a:r>
              <a:rPr lang="en-US" sz="2800" dirty="0" smtClean="0"/>
              <a:t> Properties and Initializers</a:t>
            </a:r>
          </a:p>
          <a:p>
            <a:r>
              <a:rPr lang="en-US" sz="2800" dirty="0" smtClean="0"/>
              <a:t>Dictionary Initializers</a:t>
            </a:r>
            <a:endParaRPr lang="en-US" sz="2800" dirty="0" smtClean="0"/>
          </a:p>
        </p:txBody>
      </p:sp>
    </p:spTree>
    <p:extLst>
      <p:ext uri="{BB962C8B-B14F-4D97-AF65-F5344CB8AC3E}">
        <p14:creationId xmlns:p14="http://schemas.microsoft.com/office/powerpoint/2010/main" val="232809898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fade">
                                      <p:cBhvr>
                                        <p:cTn id="22" dur="50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fade">
                                      <p:cBhvr>
                                        <p:cTn id="27" dur="5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Feature Review</a:t>
            </a:r>
            <a:endParaRPr lang="en-US" dirty="0"/>
          </a:p>
        </p:txBody>
      </p:sp>
      <p:sp>
        <p:nvSpPr>
          <p:cNvPr id="4" name="TextBox 3"/>
          <p:cNvSpPr txBox="1"/>
          <p:nvPr/>
        </p:nvSpPr>
        <p:spPr>
          <a:xfrm>
            <a:off x="9906000" y="-1"/>
            <a:ext cx="2286000" cy="2031325"/>
          </a:xfrm>
          <a:prstGeom prst="rect">
            <a:avLst/>
          </a:prstGeom>
          <a:solidFill>
            <a:srgbClr val="FFFF00"/>
          </a:solidFill>
          <a:ln>
            <a:noFill/>
          </a:ln>
        </p:spPr>
        <p:txBody>
          <a:bodyPr wrap="square" rtlCol="0">
            <a:spAutoFit/>
          </a:bodyPr>
          <a:lstStyle/>
          <a:p>
            <a:pPr algn="ctr"/>
            <a:endParaRPr lang="en-US" dirty="0" smtClean="0"/>
          </a:p>
          <a:p>
            <a:pPr algn="ctr"/>
            <a:endParaRPr lang="en-US" dirty="0"/>
          </a:p>
          <a:p>
            <a:pPr algn="ctr"/>
            <a:r>
              <a:rPr lang="en-US" dirty="0" smtClean="0"/>
              <a:t>Please leave this area blank to allow for picture in picture recording</a:t>
            </a:r>
          </a:p>
          <a:p>
            <a:pPr algn="ctr"/>
            <a:endParaRPr lang="en-US" dirty="0"/>
          </a:p>
        </p:txBody>
      </p:sp>
      <p:sp>
        <p:nvSpPr>
          <p:cNvPr id="6" name="Text Placeholder 7"/>
          <p:cNvSpPr>
            <a:spLocks noGrp="1"/>
          </p:cNvSpPr>
          <p:nvPr>
            <p:ph sz="quarter" idx="10"/>
          </p:nvPr>
        </p:nvSpPr>
        <p:spPr>
          <a:xfrm>
            <a:off x="327503" y="2031324"/>
            <a:ext cx="11533187" cy="5159375"/>
          </a:xfrm>
        </p:spPr>
        <p:txBody>
          <a:bodyPr/>
          <a:lstStyle/>
          <a:p>
            <a:r>
              <a:rPr lang="en-US" sz="2800" dirty="0" err="1" smtClean="0"/>
              <a:t>nameof</a:t>
            </a:r>
            <a:endParaRPr lang="en-US" sz="2800" dirty="0" smtClean="0"/>
          </a:p>
          <a:p>
            <a:r>
              <a:rPr lang="en-US" sz="2800" dirty="0" smtClean="0"/>
              <a:t>Dictionary Initializers</a:t>
            </a:r>
          </a:p>
          <a:p>
            <a:r>
              <a:rPr lang="en-US" sz="2800" dirty="0" smtClean="0"/>
              <a:t>Exception Filters</a:t>
            </a:r>
          </a:p>
          <a:p>
            <a:r>
              <a:rPr lang="en-US" sz="2800" dirty="0" smtClean="0"/>
              <a:t>Await in Catch and Finally</a:t>
            </a:r>
            <a:endParaRPr lang="en-US" sz="2800" dirty="0" smtClean="0"/>
          </a:p>
        </p:txBody>
      </p:sp>
    </p:spTree>
    <p:extLst>
      <p:ext uri="{BB962C8B-B14F-4D97-AF65-F5344CB8AC3E}">
        <p14:creationId xmlns:p14="http://schemas.microsoft.com/office/powerpoint/2010/main" val="120655498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fade">
                                      <p:cBhvr>
                                        <p:cTn id="22" dur="5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9879541"/>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Meet </a:t>
            </a:r>
            <a:r>
              <a:rPr lang="en-US" smtClean="0"/>
              <a:t>Bill Wagner | </a:t>
            </a:r>
            <a:r>
              <a:rPr lang="en-US" dirty="0" smtClean="0"/>
              <a:t>@</a:t>
            </a:r>
            <a:r>
              <a:rPr lang="en-US" dirty="0" err="1" smtClean="0"/>
              <a:t>billwagner</a:t>
            </a:r>
            <a:endParaRPr lang="en-US" dirty="0"/>
          </a:p>
        </p:txBody>
      </p:sp>
      <p:sp>
        <p:nvSpPr>
          <p:cNvPr id="7" name="Content Placeholder 6"/>
          <p:cNvSpPr>
            <a:spLocks noGrp="1"/>
          </p:cNvSpPr>
          <p:nvPr>
            <p:ph sz="quarter" idx="10"/>
          </p:nvPr>
        </p:nvSpPr>
        <p:spPr/>
        <p:txBody>
          <a:bodyPr/>
          <a:lstStyle/>
          <a:p>
            <a:r>
              <a:rPr lang="en-US" dirty="0" smtClean="0">
                <a:solidFill>
                  <a:srgbClr val="002050"/>
                </a:solidFill>
              </a:rPr>
              <a:t>Author</a:t>
            </a:r>
            <a:endParaRPr lang="en-US" dirty="0">
              <a:solidFill>
                <a:srgbClr val="002050"/>
              </a:solidFill>
            </a:endParaRPr>
          </a:p>
          <a:p>
            <a:pPr lvl="1"/>
            <a:r>
              <a:rPr lang="en-US" dirty="0" smtClean="0">
                <a:solidFill>
                  <a:srgbClr val="002050"/>
                </a:solidFill>
              </a:rPr>
              <a:t>Effective C#</a:t>
            </a:r>
          </a:p>
          <a:p>
            <a:pPr lvl="1"/>
            <a:r>
              <a:rPr lang="en-US" dirty="0" smtClean="0">
                <a:solidFill>
                  <a:srgbClr val="002050"/>
                </a:solidFill>
              </a:rPr>
              <a:t>More Effective C#</a:t>
            </a:r>
          </a:p>
          <a:p>
            <a:r>
              <a:rPr lang="en-US" dirty="0" smtClean="0"/>
              <a:t>Passion for informing </a:t>
            </a:r>
            <a:r>
              <a:rPr lang="en-US" dirty="0"/>
              <a:t>and inspiring software developers to write </a:t>
            </a:r>
            <a:r>
              <a:rPr lang="en-US" dirty="0" smtClean="0"/>
              <a:t>better code be more productive</a:t>
            </a:r>
          </a:p>
          <a:p>
            <a:pPr lvl="1"/>
            <a:r>
              <a:rPr lang="en-US" dirty="0" smtClean="0"/>
              <a:t>www.thebillwagner.com</a:t>
            </a:r>
          </a:p>
          <a:p>
            <a:pPr lvl="1"/>
            <a:r>
              <a:rPr lang="en-US" dirty="0" smtClean="0"/>
              <a:t>www.github.com/BillWagner</a:t>
            </a: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14831" y="4029046"/>
            <a:ext cx="2699299" cy="2699299"/>
          </a:xfrm>
          <a:prstGeom prst="rect">
            <a:avLst/>
          </a:prstGeom>
          <a:ln>
            <a:solidFill>
              <a:schemeClr val="tx1"/>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629309094"/>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Meet Anthony D. Green | @</a:t>
            </a:r>
            <a:r>
              <a:rPr lang="en-US" dirty="0" err="1" smtClean="0"/>
              <a:t>IDontKnow</a:t>
            </a:r>
            <a:endParaRPr lang="en-US" dirty="0"/>
          </a:p>
        </p:txBody>
      </p:sp>
      <p:sp>
        <p:nvSpPr>
          <p:cNvPr id="9" name="Content Placeholder 8"/>
          <p:cNvSpPr>
            <a:spLocks noGrp="1"/>
          </p:cNvSpPr>
          <p:nvPr>
            <p:ph sz="quarter" idx="10"/>
          </p:nvPr>
        </p:nvSpPr>
        <p:spPr/>
        <p:txBody>
          <a:bodyPr/>
          <a:lstStyle/>
          <a:p>
            <a:r>
              <a:rPr lang="en-US" dirty="0"/>
              <a:t>Microsoft </a:t>
            </a:r>
            <a:r>
              <a:rPr lang="en-US" dirty="0" smtClean="0"/>
              <a:t>Program Manager</a:t>
            </a:r>
          </a:p>
          <a:p>
            <a:pPr lvl="1"/>
            <a:r>
              <a:rPr lang="en-US" dirty="0" smtClean="0"/>
              <a:t>Managed Languages Team</a:t>
            </a:r>
          </a:p>
          <a:p>
            <a:r>
              <a:rPr lang="en-US" dirty="0" smtClean="0"/>
              <a:t>Lambdas, Lambdas, Lambdas</a:t>
            </a:r>
          </a:p>
          <a:p>
            <a:pPr lvl="1"/>
            <a:r>
              <a:rPr lang="en-US" dirty="0" smtClean="0"/>
              <a:t>You’re bio and picture is on an internal site</a:t>
            </a:r>
          </a:p>
          <a:p>
            <a:pPr lvl="1"/>
            <a:r>
              <a:rPr lang="en-US" dirty="0" smtClean="0"/>
              <a:t>I don’t have access.</a:t>
            </a:r>
          </a:p>
          <a:p>
            <a:pPr lvl="1"/>
            <a:endParaRPr lang="en-US" dirty="0"/>
          </a:p>
          <a:p>
            <a:pPr lvl="1"/>
            <a:endParaRPr lang="en-US" dirty="0"/>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17267" y="4107561"/>
            <a:ext cx="2542271" cy="2542271"/>
          </a:xfrm>
          <a:prstGeom prst="rect">
            <a:avLst/>
          </a:prstGeom>
          <a:ln>
            <a:solidFill>
              <a:schemeClr val="tx1"/>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801980369"/>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M5: Adoption Strategies</a:t>
            </a:r>
            <a:endParaRPr lang="en-US" dirty="0"/>
          </a:p>
        </p:txBody>
      </p:sp>
      <p:sp>
        <p:nvSpPr>
          <p:cNvPr id="9" name="Subtitle 4"/>
          <p:cNvSpPr>
            <a:spLocks noGrp="1"/>
          </p:cNvSpPr>
          <p:nvPr>
            <p:ph type="subTitle" idx="1"/>
          </p:nvPr>
        </p:nvSpPr>
        <p:spPr/>
        <p:txBody>
          <a:bodyPr/>
          <a:lstStyle/>
          <a:p>
            <a:pPr lvl="0"/>
            <a:endParaRPr lang="en-US" dirty="0"/>
          </a:p>
        </p:txBody>
      </p:sp>
    </p:spTree>
    <p:extLst>
      <p:ext uri="{BB962C8B-B14F-4D97-AF65-F5344CB8AC3E}">
        <p14:creationId xmlns:p14="http://schemas.microsoft.com/office/powerpoint/2010/main" val="3802683099"/>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What’s new in C# 6 Agenda</a:t>
            </a:r>
            <a:endParaRPr lang="en-US" dirty="0"/>
          </a:p>
        </p:txBody>
      </p:sp>
      <p:graphicFrame>
        <p:nvGraphicFramePr>
          <p:cNvPr id="10" name="Content Placeholder 9"/>
          <p:cNvGraphicFramePr>
            <a:graphicFrameLocks noGrp="1"/>
          </p:cNvGraphicFramePr>
          <p:nvPr>
            <p:ph sz="quarter" idx="10"/>
            <p:extLst>
              <p:ext uri="{D42A27DB-BD31-4B8C-83A1-F6EECF244321}">
                <p14:modId xmlns:p14="http://schemas.microsoft.com/office/powerpoint/2010/main" val="660311861"/>
              </p:ext>
            </p:extLst>
          </p:nvPr>
        </p:nvGraphicFramePr>
        <p:xfrm>
          <a:off x="436563" y="1487488"/>
          <a:ext cx="11324908" cy="4299148"/>
        </p:xfrm>
        <a:graphic>
          <a:graphicData uri="http://schemas.openxmlformats.org/drawingml/2006/table">
            <a:tbl>
              <a:tblPr firstRow="1" bandRow="1">
                <a:tableStyleId>{5C22544A-7EE6-4342-B048-85BDC9FD1C3A}</a:tableStyleId>
              </a:tblPr>
              <a:tblGrid>
                <a:gridCol w="11324908">
                  <a:extLst>
                    <a:ext uri="{9D8B030D-6E8A-4147-A177-3AD203B41FA5}">
                      <a16:colId xmlns="" xmlns:a16="http://schemas.microsoft.com/office/drawing/2014/main" val="1253488153"/>
                    </a:ext>
                  </a:extLst>
                </a:gridCol>
              </a:tblGrid>
              <a:tr h="614164">
                <a:tc>
                  <a:txBody>
                    <a:bodyPr/>
                    <a:lstStyle/>
                    <a:p>
                      <a:r>
                        <a:rPr lang="en-US" dirty="0" smtClean="0"/>
                        <a:t>Day 1 | HTML, CSS and JavaScript</a:t>
                      </a:r>
                      <a:endParaRPr lang="en-US" dirty="0"/>
                    </a:p>
                  </a:txBody>
                  <a:tcPr anchor="ctr"/>
                </a:tc>
                <a:extLst>
                  <a:ext uri="{0D108BD9-81ED-4DB2-BD59-A6C34878D82A}">
                    <a16:rowId xmlns="" xmlns:a16="http://schemas.microsoft.com/office/drawing/2014/main" val="829859176"/>
                  </a:ext>
                </a:extLst>
              </a:tr>
              <a:tr h="614164">
                <a:tc>
                  <a:txBody>
                    <a:bodyPr/>
                    <a:lstStyle/>
                    <a:p>
                      <a:r>
                        <a:rPr lang="en-US" dirty="0" smtClean="0"/>
                        <a:t>Module 1: C#</a:t>
                      </a:r>
                      <a:r>
                        <a:rPr lang="en-US" baseline="0" dirty="0" smtClean="0"/>
                        <a:t> features add productivity and conciseness</a:t>
                      </a:r>
                      <a:endParaRPr lang="en-US" dirty="0" smtClean="0"/>
                    </a:p>
                  </a:txBody>
                  <a:tcPr anchor="ctr"/>
                </a:tc>
                <a:extLst>
                  <a:ext uri="{0D108BD9-81ED-4DB2-BD59-A6C34878D82A}">
                    <a16:rowId xmlns="" xmlns:a16="http://schemas.microsoft.com/office/drawing/2014/main" val="1946132611"/>
                  </a:ext>
                </a:extLst>
              </a:tr>
              <a:tr h="614164">
                <a:tc>
                  <a:txBody>
                    <a:bodyPr/>
                    <a:lstStyle/>
                    <a:p>
                      <a:r>
                        <a:rPr lang="en-US" dirty="0" smtClean="0"/>
                        <a:t>Module 2: Data Transfer Object Enhancements</a:t>
                      </a:r>
                    </a:p>
                  </a:txBody>
                  <a:tcPr anchor="ctr"/>
                </a:tc>
                <a:extLst>
                  <a:ext uri="{0D108BD9-81ED-4DB2-BD59-A6C34878D82A}">
                    <a16:rowId xmlns="" xmlns:a16="http://schemas.microsoft.com/office/drawing/2014/main" val="3204002662"/>
                  </a:ext>
                </a:extLst>
              </a:tr>
              <a:tr h="614164">
                <a:tc>
                  <a:txBody>
                    <a:bodyPr/>
                    <a:lstStyle/>
                    <a:p>
                      <a:r>
                        <a:rPr lang="en-US" dirty="0" smtClean="0"/>
                        <a:t>Module 3: Handling Strings</a:t>
                      </a:r>
                      <a:r>
                        <a:rPr lang="en-US" baseline="0" dirty="0" smtClean="0"/>
                        <a:t> More Easily</a:t>
                      </a:r>
                      <a:endParaRPr lang="en-US" dirty="0" smtClean="0"/>
                    </a:p>
                  </a:txBody>
                  <a:tcPr anchor="ctr"/>
                </a:tc>
                <a:extLst>
                  <a:ext uri="{0D108BD9-81ED-4DB2-BD59-A6C34878D82A}">
                    <a16:rowId xmlns="" xmlns:a16="http://schemas.microsoft.com/office/drawing/2014/main" val="4266278162"/>
                  </a:ext>
                </a:extLst>
              </a:tr>
              <a:tr h="614164">
                <a:tc>
                  <a:txBody>
                    <a:bodyPr/>
                    <a:lstStyle/>
                    <a:p>
                      <a:r>
                        <a:rPr lang="en-US" dirty="0" smtClean="0"/>
                        <a:t>MEAL BREAK</a:t>
                      </a:r>
                    </a:p>
                  </a:txBody>
                  <a:tcPr anchor="ctr"/>
                </a:tc>
                <a:extLst>
                  <a:ext uri="{0D108BD9-81ED-4DB2-BD59-A6C34878D82A}">
                    <a16:rowId xmlns="" xmlns:a16="http://schemas.microsoft.com/office/drawing/2014/main" val="2975720638"/>
                  </a:ext>
                </a:extLst>
              </a:tr>
              <a:tr h="614164">
                <a:tc>
                  <a:txBody>
                    <a:bodyPr/>
                    <a:lstStyle/>
                    <a:p>
                      <a:r>
                        <a:rPr lang="en-US" dirty="0" smtClean="0"/>
                        <a:t>Module 4: Exceptions</a:t>
                      </a:r>
                      <a:r>
                        <a:rPr lang="en-US" baseline="0" dirty="0" smtClean="0"/>
                        <a:t> and Error Handling Improvements</a:t>
                      </a:r>
                      <a:endParaRPr lang="en-US" dirty="0" smtClean="0"/>
                    </a:p>
                  </a:txBody>
                  <a:tcPr anchor="ctr"/>
                </a:tc>
                <a:extLst>
                  <a:ext uri="{0D108BD9-81ED-4DB2-BD59-A6C34878D82A}">
                    <a16:rowId xmlns="" xmlns:a16="http://schemas.microsoft.com/office/drawing/2014/main" val="1816156953"/>
                  </a:ext>
                </a:extLst>
              </a:tr>
              <a:tr h="614164">
                <a:tc>
                  <a:txBody>
                    <a:bodyPr/>
                    <a:lstStyle/>
                    <a:p>
                      <a:r>
                        <a:rPr lang="en-US" dirty="0" smtClean="0"/>
                        <a:t>Module 5:</a:t>
                      </a:r>
                      <a:r>
                        <a:rPr lang="en-US" baseline="0" dirty="0" smtClean="0"/>
                        <a:t> Adopting C# 6</a:t>
                      </a:r>
                      <a:endParaRPr lang="en-US" dirty="0" smtClean="0"/>
                    </a:p>
                  </a:txBody>
                  <a:tcPr anchor="ctr"/>
                </a:tc>
                <a:extLst>
                  <a:ext uri="{0D108BD9-81ED-4DB2-BD59-A6C34878D82A}">
                    <a16:rowId xmlns="" xmlns:a16="http://schemas.microsoft.com/office/drawing/2014/main" val="22492752"/>
                  </a:ext>
                </a:extLst>
              </a:tr>
            </a:tbl>
          </a:graphicData>
        </a:graphic>
      </p:graphicFrame>
      <p:sp>
        <p:nvSpPr>
          <p:cNvPr id="6" name="Rectangle 5"/>
          <p:cNvSpPr/>
          <p:nvPr/>
        </p:nvSpPr>
        <p:spPr bwMode="auto">
          <a:xfrm>
            <a:off x="497890" y="5207427"/>
            <a:ext cx="6223379" cy="529057"/>
          </a:xfrm>
          <a:prstGeom prst="rect">
            <a:avLst/>
          </a:prstGeom>
          <a:solidFill>
            <a:srgbClr val="FF6A00">
              <a:alpha val="25000"/>
            </a:srgbClr>
          </a:solidFill>
          <a:ln w="31750">
            <a:solidFill>
              <a:srgbClr val="0070C0"/>
            </a:solid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defTabSz="914099" fontAlgn="base">
              <a:spcBef>
                <a:spcPct val="0"/>
              </a:spcBef>
              <a:spcAft>
                <a:spcPct val="0"/>
              </a:spcAft>
            </a:pPr>
            <a:endParaRPr lang="en-US" sz="2400" dirty="0"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1622587199"/>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Adoption Strategies</a:t>
            </a:r>
            <a:endParaRPr lang="en-US" dirty="0"/>
          </a:p>
        </p:txBody>
      </p:sp>
      <p:sp>
        <p:nvSpPr>
          <p:cNvPr id="8" name="Text Placeholder 7"/>
          <p:cNvSpPr>
            <a:spLocks noGrp="1"/>
          </p:cNvSpPr>
          <p:nvPr>
            <p:ph sz="quarter" idx="10"/>
          </p:nvPr>
        </p:nvSpPr>
        <p:spPr>
          <a:xfrm>
            <a:off x="327503" y="2031324"/>
            <a:ext cx="11533187" cy="5159375"/>
          </a:xfrm>
        </p:spPr>
        <p:txBody>
          <a:bodyPr/>
          <a:lstStyle/>
          <a:p>
            <a:r>
              <a:rPr lang="en-US" sz="2800" dirty="0" smtClean="0"/>
              <a:t>Key | </a:t>
            </a:r>
            <a:r>
              <a:rPr lang="en-US" sz="2800" dirty="0" smtClean="0"/>
              <a:t>Your existing code won’t break</a:t>
            </a:r>
            <a:endParaRPr lang="en-US" sz="2800" dirty="0"/>
          </a:p>
          <a:p>
            <a:r>
              <a:rPr lang="en-US" sz="2800" dirty="0" smtClean="0"/>
              <a:t>Key </a:t>
            </a:r>
            <a:r>
              <a:rPr lang="en-US" sz="2800" dirty="0" smtClean="0"/>
              <a:t>| No reason to bulk replace</a:t>
            </a:r>
          </a:p>
          <a:p>
            <a:r>
              <a:rPr lang="en-US" sz="2800" dirty="0" smtClean="0"/>
              <a:t>Key | Improve Readability with Adoption as you add features</a:t>
            </a:r>
          </a:p>
          <a:p>
            <a:r>
              <a:rPr lang="en-US" sz="2800" dirty="0" smtClean="0"/>
              <a:t>Key | Diagnostics and </a:t>
            </a:r>
            <a:r>
              <a:rPr lang="en-US" sz="2800" dirty="0" err="1" smtClean="0"/>
              <a:t>CodeFixes</a:t>
            </a:r>
            <a:r>
              <a:rPr lang="en-US" sz="2800" dirty="0" smtClean="0"/>
              <a:t> can automate the process</a:t>
            </a:r>
            <a:endParaRPr lang="en-US" sz="2800" dirty="0" smtClean="0"/>
          </a:p>
        </p:txBody>
      </p:sp>
      <p:sp>
        <p:nvSpPr>
          <p:cNvPr id="4" name="TextBox 3"/>
          <p:cNvSpPr txBox="1"/>
          <p:nvPr/>
        </p:nvSpPr>
        <p:spPr>
          <a:xfrm>
            <a:off x="9906000" y="-1"/>
            <a:ext cx="2286000" cy="2031325"/>
          </a:xfrm>
          <a:prstGeom prst="rect">
            <a:avLst/>
          </a:prstGeom>
          <a:solidFill>
            <a:srgbClr val="FFFF00"/>
          </a:solidFill>
          <a:ln>
            <a:noFill/>
          </a:ln>
        </p:spPr>
        <p:txBody>
          <a:bodyPr wrap="square" rtlCol="0">
            <a:spAutoFit/>
          </a:bodyPr>
          <a:lstStyle/>
          <a:p>
            <a:pPr algn="ctr"/>
            <a:endParaRPr lang="en-US" dirty="0" smtClean="0"/>
          </a:p>
          <a:p>
            <a:pPr algn="ctr"/>
            <a:endParaRPr lang="en-US" dirty="0"/>
          </a:p>
          <a:p>
            <a:pPr algn="ctr"/>
            <a:r>
              <a:rPr lang="en-US" dirty="0" smtClean="0"/>
              <a:t>Please leave this area blank to allow for picture in picture recording</a:t>
            </a:r>
          </a:p>
          <a:p>
            <a:pPr algn="ctr"/>
            <a:endParaRPr lang="en-US" dirty="0"/>
          </a:p>
        </p:txBody>
      </p:sp>
    </p:spTree>
    <p:extLst>
      <p:ext uri="{BB962C8B-B14F-4D97-AF65-F5344CB8AC3E}">
        <p14:creationId xmlns:p14="http://schemas.microsoft.com/office/powerpoint/2010/main" val="385344731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fade">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fade">
                                      <p:cBhvr>
                                        <p:cTn id="17" dur="500"/>
                                        <p:tgtEl>
                                          <p:spTgt spid="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xEl>
                                              <p:pRg st="3" end="3"/>
                                            </p:txEl>
                                          </p:spTgt>
                                        </p:tgtEl>
                                        <p:attrNameLst>
                                          <p:attrName>style.visibility</p:attrName>
                                        </p:attrNameLst>
                                      </p:cBhvr>
                                      <p:to>
                                        <p:strVal val="visible"/>
                                      </p:to>
                                    </p:set>
                                    <p:animEffect transition="in" filter="fade">
                                      <p:cBhvr>
                                        <p:cTn id="22" dur="500"/>
                                        <p:tgtEl>
                                          <p:spTgt spid="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cs typeface="Segoe UI Light"/>
              </a:rPr>
              <a:t>Additional Resources </a:t>
            </a:r>
            <a:endParaRPr lang="en-US" dirty="0"/>
          </a:p>
        </p:txBody>
      </p:sp>
      <p:sp>
        <p:nvSpPr>
          <p:cNvPr id="6" name="Content Placeholder 5"/>
          <p:cNvSpPr>
            <a:spLocks noGrp="1"/>
          </p:cNvSpPr>
          <p:nvPr>
            <p:ph sz="quarter" idx="10"/>
          </p:nvPr>
        </p:nvSpPr>
        <p:spPr/>
        <p:txBody>
          <a:bodyPr/>
          <a:lstStyle/>
          <a:p>
            <a:pPr lvl="2"/>
            <a:r>
              <a:rPr lang="en-US" sz="3200" dirty="0">
                <a:solidFill>
                  <a:srgbClr val="002050"/>
                </a:solidFill>
              </a:rPr>
              <a:t>For Corp courses, this slide must list 1 MOC, 1 Book ,and 1 Exam Related to this topic as part of the Connected Content Strategy</a:t>
            </a:r>
            <a:endParaRPr lang="en-US" dirty="0"/>
          </a:p>
          <a:p>
            <a:pPr lvl="1"/>
            <a:endParaRPr lang="en-US" dirty="0"/>
          </a:p>
        </p:txBody>
      </p:sp>
      <p:sp>
        <p:nvSpPr>
          <p:cNvPr id="4" name="TextBox 3"/>
          <p:cNvSpPr txBox="1"/>
          <p:nvPr/>
        </p:nvSpPr>
        <p:spPr>
          <a:xfrm>
            <a:off x="9906000" y="-1"/>
            <a:ext cx="2286000" cy="2031325"/>
          </a:xfrm>
          <a:prstGeom prst="rect">
            <a:avLst/>
          </a:prstGeom>
          <a:solidFill>
            <a:srgbClr val="FFFF00"/>
          </a:solidFill>
          <a:ln>
            <a:noFill/>
          </a:ln>
        </p:spPr>
        <p:txBody>
          <a:bodyPr wrap="square" rtlCol="0">
            <a:spAutoFit/>
          </a:bodyPr>
          <a:lstStyle/>
          <a:p>
            <a:pPr algn="ctr"/>
            <a:endParaRPr lang="en-US" dirty="0" smtClean="0"/>
          </a:p>
          <a:p>
            <a:pPr algn="ctr"/>
            <a:endParaRPr lang="en-US" dirty="0"/>
          </a:p>
          <a:p>
            <a:pPr algn="ctr"/>
            <a:r>
              <a:rPr lang="en-US" dirty="0" smtClean="0"/>
              <a:t>Please leave this area blank to allow for picture in picture recording</a:t>
            </a:r>
          </a:p>
          <a:p>
            <a:pPr algn="ctr"/>
            <a:endParaRPr lang="en-US" dirty="0"/>
          </a:p>
        </p:txBody>
      </p:sp>
    </p:spTree>
    <p:extLst>
      <p:ext uri="{BB962C8B-B14F-4D97-AF65-F5344CB8AC3E}">
        <p14:creationId xmlns:p14="http://schemas.microsoft.com/office/powerpoint/2010/main" val="1215775871"/>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Thoughtful Adoption</a:t>
            </a:r>
            <a:endParaRPr lang="en-US" dirty="0"/>
          </a:p>
        </p:txBody>
      </p:sp>
      <p:sp>
        <p:nvSpPr>
          <p:cNvPr id="4" name="TextBox 3"/>
          <p:cNvSpPr txBox="1"/>
          <p:nvPr/>
        </p:nvSpPr>
        <p:spPr>
          <a:xfrm>
            <a:off x="9906000" y="-1"/>
            <a:ext cx="2286000" cy="2031325"/>
          </a:xfrm>
          <a:prstGeom prst="rect">
            <a:avLst/>
          </a:prstGeom>
          <a:solidFill>
            <a:srgbClr val="FFFF00"/>
          </a:solidFill>
          <a:ln>
            <a:noFill/>
          </a:ln>
        </p:spPr>
        <p:txBody>
          <a:bodyPr wrap="square" rtlCol="0">
            <a:spAutoFit/>
          </a:bodyPr>
          <a:lstStyle/>
          <a:p>
            <a:pPr algn="ctr"/>
            <a:endParaRPr lang="en-US" dirty="0" smtClean="0"/>
          </a:p>
          <a:p>
            <a:pPr algn="ctr"/>
            <a:endParaRPr lang="en-US" dirty="0"/>
          </a:p>
          <a:p>
            <a:pPr algn="ctr"/>
            <a:r>
              <a:rPr lang="en-US" dirty="0" smtClean="0"/>
              <a:t>Please leave this area blank to allow for picture in picture recording</a:t>
            </a:r>
          </a:p>
          <a:p>
            <a:pPr algn="ctr"/>
            <a:endParaRPr lang="en-US" dirty="0"/>
          </a:p>
        </p:txBody>
      </p:sp>
      <p:sp>
        <p:nvSpPr>
          <p:cNvPr id="6" name="Text Placeholder 7"/>
          <p:cNvSpPr>
            <a:spLocks noGrp="1"/>
          </p:cNvSpPr>
          <p:nvPr>
            <p:ph sz="quarter" idx="10"/>
          </p:nvPr>
        </p:nvSpPr>
        <p:spPr>
          <a:xfrm>
            <a:off x="327503" y="2031324"/>
            <a:ext cx="11533187" cy="5159375"/>
          </a:xfrm>
        </p:spPr>
        <p:txBody>
          <a:bodyPr/>
          <a:lstStyle/>
          <a:p>
            <a:r>
              <a:rPr lang="en-US" sz="2800" dirty="0" smtClean="0"/>
              <a:t>Any New Code Leverages the features that we’ve discussed</a:t>
            </a:r>
          </a:p>
          <a:p>
            <a:r>
              <a:rPr lang="en-US" sz="2800" dirty="0" smtClean="0"/>
              <a:t>Look for Diagnostics and Code Fixes</a:t>
            </a:r>
          </a:p>
          <a:p>
            <a:r>
              <a:rPr lang="en-US" sz="2800" dirty="0" smtClean="0"/>
              <a:t>Automate the process</a:t>
            </a:r>
          </a:p>
          <a:p>
            <a:r>
              <a:rPr lang="en-US" sz="2800" dirty="0" smtClean="0"/>
              <a:t>Only update when modifying the class</a:t>
            </a:r>
            <a:endParaRPr lang="en-US" sz="2800" dirty="0" smtClean="0"/>
          </a:p>
        </p:txBody>
      </p:sp>
    </p:spTree>
    <p:extLst>
      <p:ext uri="{BB962C8B-B14F-4D97-AF65-F5344CB8AC3E}">
        <p14:creationId xmlns:p14="http://schemas.microsoft.com/office/powerpoint/2010/main" val="32674059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fade">
                                      <p:cBhvr>
                                        <p:cTn id="22" dur="5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b="0" dirty="0" smtClean="0"/>
              <a:t>tdb.github.com</a:t>
            </a:r>
          </a:p>
          <a:p>
            <a:r>
              <a:rPr lang="en-US" dirty="0" smtClean="0"/>
              <a:t>Expression Bodied Members, Static </a:t>
            </a:r>
            <a:r>
              <a:rPr lang="en-US" dirty="0" err="1" smtClean="0"/>
              <a:t>Usings</a:t>
            </a:r>
            <a:r>
              <a:rPr lang="en-US" dirty="0" smtClean="0"/>
              <a:t>, and Elvis</a:t>
            </a:r>
            <a:endParaRPr lang="en-US" dirty="0"/>
          </a:p>
        </p:txBody>
      </p:sp>
      <p:sp>
        <p:nvSpPr>
          <p:cNvPr id="2" name="Text Placeholder 1"/>
          <p:cNvSpPr>
            <a:spLocks noGrp="1"/>
          </p:cNvSpPr>
          <p:nvPr>
            <p:ph type="body" sz="quarter" idx="10"/>
          </p:nvPr>
        </p:nvSpPr>
        <p:spPr/>
        <p:txBody>
          <a:bodyPr/>
          <a:lstStyle/>
          <a:p>
            <a:r>
              <a:rPr lang="en-US" smtClean="0"/>
              <a:t>demo</a:t>
            </a:r>
            <a:endParaRPr lang="en-US" dirty="0"/>
          </a:p>
        </p:txBody>
      </p:sp>
      <p:sp>
        <p:nvSpPr>
          <p:cNvPr id="5" name="TextBox 4"/>
          <p:cNvSpPr txBox="1"/>
          <p:nvPr/>
        </p:nvSpPr>
        <p:spPr>
          <a:xfrm>
            <a:off x="9906000" y="-1"/>
            <a:ext cx="2286000" cy="2031325"/>
          </a:xfrm>
          <a:prstGeom prst="rect">
            <a:avLst/>
          </a:prstGeom>
          <a:solidFill>
            <a:srgbClr val="FFFF00"/>
          </a:solidFill>
          <a:ln>
            <a:noFill/>
          </a:ln>
        </p:spPr>
        <p:txBody>
          <a:bodyPr wrap="square" rtlCol="0">
            <a:spAutoFit/>
          </a:bodyPr>
          <a:lstStyle/>
          <a:p>
            <a:pPr algn="ctr"/>
            <a:endParaRPr lang="en-US" dirty="0" smtClean="0"/>
          </a:p>
          <a:p>
            <a:pPr algn="ctr"/>
            <a:endParaRPr lang="en-US" dirty="0"/>
          </a:p>
          <a:p>
            <a:pPr algn="ctr"/>
            <a:r>
              <a:rPr lang="en-US" dirty="0" smtClean="0"/>
              <a:t>Please leave this area blank to allow for picture in picture recording</a:t>
            </a:r>
          </a:p>
          <a:p>
            <a:pPr algn="ctr"/>
            <a:endParaRPr lang="en-US" dirty="0"/>
          </a:p>
        </p:txBody>
      </p:sp>
    </p:spTree>
    <p:extLst>
      <p:ext uri="{BB962C8B-B14F-4D97-AF65-F5344CB8AC3E}">
        <p14:creationId xmlns:p14="http://schemas.microsoft.com/office/powerpoint/2010/main" val="3993867577"/>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1_Metro Presentation">
  <a:themeElements>
    <a:clrScheme name="New Windows Template 2">
      <a:dk1>
        <a:srgbClr val="292929"/>
      </a:dk1>
      <a:lt1>
        <a:srgbClr val="FFFFFF"/>
      </a:lt1>
      <a:dk2>
        <a:srgbClr val="072B60"/>
      </a:dk2>
      <a:lt2>
        <a:srgbClr val="EEECE1"/>
      </a:lt2>
      <a:accent1>
        <a:srgbClr val="557EB9"/>
      </a:accent1>
      <a:accent2>
        <a:srgbClr val="FFC211"/>
      </a:accent2>
      <a:accent3>
        <a:srgbClr val="6BBD46"/>
      </a:accent3>
      <a:accent4>
        <a:srgbClr val="FE5815"/>
      </a:accent4>
      <a:accent5>
        <a:srgbClr val="EB7C00"/>
      </a:accent5>
      <a:accent6>
        <a:srgbClr val="00DCFF"/>
      </a:accent6>
      <a:hlink>
        <a:srgbClr val="00B9F2"/>
      </a:hlink>
      <a:folHlink>
        <a:srgbClr val="008AB5"/>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200" dirty="0" smtClean="0">
            <a:solidFill>
              <a:schemeClr val="bg1"/>
            </a:solidFill>
          </a:defRPr>
        </a:defPPr>
      </a:lstStyle>
      <a:style>
        <a:lnRef idx="1">
          <a:schemeClr val="accent1"/>
        </a:lnRef>
        <a:fillRef idx="3">
          <a:schemeClr val="accent1"/>
        </a:fillRef>
        <a:effectRef idx="2">
          <a:schemeClr val="accent1"/>
        </a:effectRef>
        <a:fontRef idx="minor">
          <a:schemeClr val="lt1"/>
        </a:fontRef>
      </a:style>
    </a:spDef>
    <a:txDef>
      <a:spPr>
        <a:noFill/>
      </a:spPr>
      <a:bodyPr wrap="square" lIns="0" tIns="0" rIns="0" bIns="0" rtlCol="0" anchor="ctr">
        <a:spAutoFit/>
      </a:bodyPr>
      <a:lstStyle>
        <a:defPPr algn="ctr">
          <a:defRPr sz="6000" dirty="0" smtClean="0">
            <a:solidFill>
              <a:schemeClr val="bg1">
                <a:alpha val="99000"/>
              </a:schemeClr>
            </a:soli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496889825850D44592AC5D2F43187AE4" ma:contentTypeVersion="5" ma:contentTypeDescription="Create a new document." ma:contentTypeScope="" ma:versionID="2e43eb919f408cd810abfc945a86e7c8">
  <xsd:schema xmlns:xsd="http://www.w3.org/2001/XMLSchema" xmlns:xs="http://www.w3.org/2001/XMLSchema" xmlns:p="http://schemas.microsoft.com/office/2006/metadata/properties" xmlns:ns1="http://schemas.microsoft.com/sharepoint/v3" xmlns:ns2="230e9df3-be65-4c73-a93b-d1236ebd677e" xmlns:ns3="27aa9422-7f1f-4c84-9cdf-302b1a67e513" targetNamespace="http://schemas.microsoft.com/office/2006/metadata/properties" ma:root="true" ma:fieldsID="3b003b013a7c5b8f8e3d494956829bef" ns1:_="" ns2:_="" ns3:_="">
    <xsd:import namespace="http://schemas.microsoft.com/sharepoint/v3"/>
    <xsd:import namespace="230e9df3-be65-4c73-a93b-d1236ebd677e"/>
    <xsd:import namespace="27aa9422-7f1f-4c84-9cdf-302b1a67e513"/>
    <xsd:element name="properties">
      <xsd:complexType>
        <xsd:sequence>
          <xsd:element name="documentManagement">
            <xsd:complexType>
              <xsd:all>
                <xsd:element ref="ns1:PublishingStartDate" minOccurs="0"/>
                <xsd:element ref="ns1:PublishingExpirationDate" minOccurs="0"/>
                <xsd:element ref="ns2:TaxKeywordTaxHTField" minOccurs="0"/>
                <xsd:element ref="ns2:TaxCatchAll" minOccurs="0"/>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KeywordTaxHTField" ma:index="11"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TaxCatchAll" ma:index="12" nillable="true" ma:displayName="Taxonomy Catch All Column" ma:hidden="true" ma:list="{c86a1576-3e7e-4087-ab3d-29105cf9744e}" ma:internalName="TaxCatchAll" ma:showField="CatchAllData" ma:web="27aa9422-7f1f-4c84-9cdf-302b1a67e513">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27aa9422-7f1f-4c84-9cdf-302b1a67e513"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TaxCatchAll xmlns="230e9df3-be65-4c73-a93b-d1236ebd677e"/>
    <PublishingExpirationDate xmlns="http://schemas.microsoft.com/sharepoint/v3" xsi:nil="true"/>
    <PublishingStartDate xmlns="http://schemas.microsoft.com/sharepoint/v3" xsi:nil="true"/>
    <TaxKeywordTaxHTField xmlns="230e9df3-be65-4c73-a93b-d1236ebd677e">
      <Terms xmlns="http://schemas.microsoft.com/office/infopath/2007/PartnerControls">
        <TermInfo xmlns="http://schemas.microsoft.com/office/infopath/2007/PartnerControls">
          <TermName xmlns="http://schemas.microsoft.com/office/infopath/2007/PartnerControls">&lt;Any Related Keywords&gt;</TermName>
          <TermId xmlns="http://schemas.microsoft.com/office/infopath/2007/PartnerControls">11111111-1111-1111-1111-111111111111</TermId>
        </TermInfo>
      </Terms>
    </TaxKeywordTaxHTField>
  </documentManagement>
</p:properties>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8279456A-742D-4736-95C0-19A1E0B853B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30e9df3-be65-4c73-a93b-d1236ebd677e"/>
    <ds:schemaRef ds:uri="27aa9422-7f1f-4c84-9cdf-302b1a67e51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990F116-B58F-4255-B05B-DA3808E0E5C6}">
  <ds:schemaRefs>
    <ds:schemaRef ds:uri="http://schemas.microsoft.com/office/2006/documentManagement/types"/>
    <ds:schemaRef ds:uri="http://purl.org/dc/terms/"/>
    <ds:schemaRef ds:uri="http://purl.org/dc/dcmitype/"/>
    <ds:schemaRef ds:uri="http://purl.org/dc/elements/1.1/"/>
    <ds:schemaRef ds:uri="http://schemas.microsoft.com/office/2006/metadata/properties"/>
    <ds:schemaRef ds:uri="http://schemas.microsoft.com/sharepoint/v3"/>
    <ds:schemaRef ds:uri="230e9df3-be65-4c73-a93b-d1236ebd677e"/>
    <ds:schemaRef ds:uri="http://schemas.microsoft.com/office/infopath/2007/PartnerControls"/>
    <ds:schemaRef ds:uri="http://www.w3.org/XML/1998/namespace"/>
    <ds:schemaRef ds:uri="http://schemas.openxmlformats.org/package/2006/metadata/core-properties"/>
    <ds:schemaRef ds:uri="27aa9422-7f1f-4c84-9cdf-302b1a67e513"/>
  </ds:schemaRefs>
</ds:datastoreItem>
</file>

<file path=docProps/app.xml><?xml version="1.0" encoding="utf-8"?>
<Properties xmlns="http://schemas.openxmlformats.org/officeDocument/2006/extended-properties" xmlns:vt="http://schemas.openxmlformats.org/officeDocument/2006/docPropsVTypes">
  <Template>Windows 8 Presentation</Template>
  <TotalTime>3191</TotalTime>
  <Words>578</Words>
  <Application>Microsoft Office PowerPoint</Application>
  <PresentationFormat>Custom</PresentationFormat>
  <Paragraphs>98</Paragraphs>
  <Slides>12</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Consolas</vt:lpstr>
      <vt:lpstr>Courier New</vt:lpstr>
      <vt:lpstr>Segoe UI</vt:lpstr>
      <vt:lpstr>Segoe UI Light</vt:lpstr>
      <vt:lpstr>1_Metro Presentation</vt:lpstr>
      <vt:lpstr>Developer Productivity: What’s New in C# 6</vt:lpstr>
      <vt:lpstr>Meet Bill Wagner | @billwagner</vt:lpstr>
      <vt:lpstr>Meet Anthony D. Green | @IDontKnow</vt:lpstr>
      <vt:lpstr>M5: Adoption Strategies</vt:lpstr>
      <vt:lpstr>What’s new in C# 6 Agenda</vt:lpstr>
      <vt:lpstr>Adoption Strategies</vt:lpstr>
      <vt:lpstr>Additional Resources </vt:lpstr>
      <vt:lpstr>Thoughtful Adoption</vt:lpstr>
      <vt:lpstr>PowerPoint Presentation</vt:lpstr>
      <vt:lpstr>Feature Review</vt:lpstr>
      <vt:lpstr>Feature Review</vt:lpstr>
      <vt:lpstr>PowerPoint Presentation</vt:lpstr>
    </vt:vector>
  </TitlesOfParts>
  <Manager>&lt;Content Manager Name Here&gt;</Manager>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Developing Windows 8 Apps with HTML, CSS &amp; JavaScript JumpStart</dc:title>
  <dc:subject>&lt;Event Name Here&gt;</dc:subject>
  <dc:creator>Jeremy Foster</dc:creator>
  <cp:keywords>&lt;Any Related Keywords&gt;</cp:keywords>
  <dc:description>Template: Saku Uchikawa, Microsoft Corporation
Formatting:
Event Date: 
Event Location: 
Audience Type: Internal</dc:description>
  <cp:lastModifiedBy>Bill Wagner</cp:lastModifiedBy>
  <cp:revision>69</cp:revision>
  <dcterms:created xsi:type="dcterms:W3CDTF">2012-08-31T00:35:42Z</dcterms:created>
  <dcterms:modified xsi:type="dcterms:W3CDTF">2015-02-27T20:01:04Z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0x010100496889825850D44592AC5D2F43187AE4</vt:lpwstr>
  </property>
  <property fmtid="{D5CDD505-2E9C-101B-9397-08002B2CF9AE}" pid="3" name="Product">
    <vt:lpwstr/>
  </property>
  <property fmtid="{D5CDD505-2E9C-101B-9397-08002B2CF9AE}" pid="4" name="Event1">
    <vt:lpwstr>217;#Unassigned|e51362f4-782c-41a8-bb7b-e0cfc8669933</vt:lpwstr>
  </property>
  <property fmtid="{D5CDD505-2E9C-101B-9397-08002B2CF9AE}" pid="5" name="Audience">
    <vt:lpwstr/>
  </property>
  <property fmtid="{D5CDD505-2E9C-101B-9397-08002B2CF9AE}" pid="6" name="_dlc_DocIdItemGuid">
    <vt:lpwstr>3a4ce397-9e60-43e5-9a8d-88d13133f6b6</vt:lpwstr>
  </property>
  <property fmtid="{D5CDD505-2E9C-101B-9397-08002B2CF9AE}" pid="7" name="IsMyDocuments">
    <vt:bool>true</vt:bool>
  </property>
  <property fmtid="{D5CDD505-2E9C-101B-9397-08002B2CF9AE}" pid="8" name="Related Type Document">
    <vt:lpwstr/>
  </property>
  <property fmtid="{D5CDD505-2E9C-101B-9397-08002B2CF9AE}" pid="9" name="Document Tag">
    <vt:lpwstr>24;#Content Templates|bdbbc9aa-4892-4816-9e36-bf1120da60e9</vt:lpwstr>
  </property>
  <property fmtid="{D5CDD505-2E9C-101B-9397-08002B2CF9AE}" pid="10" name="TaxKeyword">
    <vt:lpwstr/>
  </property>
  <property fmtid="{D5CDD505-2E9C-101B-9397-08002B2CF9AE}" pid="11" name="DocVizMetadataToken">
    <vt:lpwstr>256x144x2</vt:lpwstr>
  </property>
  <property fmtid="{D5CDD505-2E9C-101B-9397-08002B2CF9AE}" pid="12" name="DocVizPreviewMetadata_Count">
    <vt:i4>10</vt:i4>
  </property>
  <property fmtid="{D5CDD505-2E9C-101B-9397-08002B2CF9AE}" pid="13" name="DocVizPreviewMetadata_0">
    <vt:lpwstr>300x168x2</vt:lpwstr>
  </property>
</Properties>
</file>