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4"/>
  </p:sldMasterIdLst>
  <p:notesMasterIdLst>
    <p:notesMasterId r:id="rId15"/>
  </p:notesMasterIdLst>
  <p:handoutMasterIdLst>
    <p:handoutMasterId r:id="rId16"/>
  </p:handoutMasterIdLst>
  <p:sldIdLst>
    <p:sldId id="269" r:id="rId5"/>
    <p:sldId id="270" r:id="rId6"/>
    <p:sldId id="271" r:id="rId7"/>
    <p:sldId id="274" r:id="rId8"/>
    <p:sldId id="284" r:id="rId9"/>
    <p:sldId id="272" r:id="rId10"/>
    <p:sldId id="273" r:id="rId11"/>
    <p:sldId id="285" r:id="rId12"/>
    <p:sldId id="267" r:id="rId13"/>
    <p:sldId id="280" r:id="rId1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050"/>
    <a:srgbClr val="4668C5"/>
    <a:srgbClr val="007233"/>
    <a:srgbClr val="292929"/>
    <a:srgbClr val="83B800"/>
    <a:srgbClr val="FBFBFB"/>
    <a:srgbClr val="EE8200"/>
    <a:srgbClr val="F2850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62633" autoAdjust="0"/>
  </p:normalViewPr>
  <p:slideViewPr>
    <p:cSldViewPr snapToGrid="0">
      <p:cViewPr varScale="1">
        <p:scale>
          <a:sx n="45" d="100"/>
          <a:sy n="45" d="100"/>
        </p:scale>
        <p:origin x="53" y="288"/>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56" d="100"/>
          <a:sy n="56" d="100"/>
        </p:scale>
        <p:origin x="-22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3/3/2015</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3/3/2015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669691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a typeface="Segoe UI"/>
                <a:cs typeface="Segoe UI"/>
              </a:rPr>
              <a:t>I</a:t>
            </a:r>
            <a:r>
              <a:rPr lang="en-US" baseline="0" dirty="0" smtClean="0">
                <a:ea typeface="Segoe UI"/>
                <a:cs typeface="Segoe UI"/>
              </a:rPr>
              <a:t> left these slides in, just to say hello again.</a:t>
            </a:r>
            <a:endParaRPr lang="en-US" dirty="0">
              <a:ea typeface="Segoe UI"/>
              <a:cs typeface="Segoe UI"/>
            </a:endParaRPr>
          </a:p>
        </p:txBody>
      </p:sp>
    </p:spTree>
    <p:extLst>
      <p:ext uri="{BB962C8B-B14F-4D97-AF65-F5344CB8AC3E}">
        <p14:creationId xmlns:p14="http://schemas.microsoft.com/office/powerpoint/2010/main" val="765196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98094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Segoe UI" pitchFamily="34" charset="0"/>
                <a:ea typeface="+mn-ea"/>
                <a:cs typeface="+mn-cs"/>
              </a:rPr>
              <a:t>More and more we work with ‘string-</a:t>
            </a:r>
            <a:r>
              <a:rPr lang="en-US" sz="900" kern="1200" dirty="0" err="1" smtClean="0">
                <a:solidFill>
                  <a:schemeClr val="tx1"/>
                </a:solidFill>
                <a:effectLst/>
                <a:latin typeface="Segoe UI" pitchFamily="34" charset="0"/>
                <a:ea typeface="+mn-ea"/>
                <a:cs typeface="+mn-cs"/>
              </a:rPr>
              <a:t>ly</a:t>
            </a:r>
            <a:r>
              <a:rPr lang="en-US" sz="900" kern="1200" dirty="0" smtClean="0">
                <a:solidFill>
                  <a:schemeClr val="tx1"/>
                </a:solidFill>
                <a:effectLst/>
                <a:latin typeface="Segoe UI" pitchFamily="34" charset="0"/>
                <a:ea typeface="+mn-ea"/>
                <a:cs typeface="+mn-cs"/>
              </a:rPr>
              <a:t> typed’ APIs. We work extensively with human readable text in all of our programs. Modern programs mix symbols and strings. These two features go a long way to make it easier to work with this mechanisms: </a:t>
            </a:r>
          </a:p>
          <a:p>
            <a:pPr lvl="0"/>
            <a:r>
              <a:rPr lang="en-US" sz="900" kern="1200" dirty="0" err="1" smtClean="0">
                <a:solidFill>
                  <a:schemeClr val="tx1"/>
                </a:solidFill>
                <a:effectLst/>
                <a:latin typeface="Segoe UI" pitchFamily="34" charset="0"/>
                <a:ea typeface="+mn-ea"/>
                <a:cs typeface="+mn-cs"/>
              </a:rPr>
              <a:t>Nameof</a:t>
            </a:r>
            <a:endParaRPr lang="en-US" sz="900" kern="1200" dirty="0" smtClean="0">
              <a:solidFill>
                <a:schemeClr val="tx1"/>
              </a:solidFill>
              <a:effectLst/>
              <a:latin typeface="Segoe UI" pitchFamily="34" charset="0"/>
              <a:ea typeface="+mn-ea"/>
              <a:cs typeface="+mn-cs"/>
            </a:endParaRPr>
          </a:p>
          <a:p>
            <a:pPr lvl="0"/>
            <a:r>
              <a:rPr lang="en-US" sz="900" kern="1200" dirty="0" smtClean="0">
                <a:solidFill>
                  <a:schemeClr val="tx1"/>
                </a:solidFill>
                <a:effectLst/>
                <a:latin typeface="Segoe UI" pitchFamily="34" charset="0"/>
                <a:ea typeface="+mn-ea"/>
                <a:cs typeface="+mn-cs"/>
              </a:rPr>
              <a:t>String interpolation</a:t>
            </a:r>
            <a:endParaRPr lang="en-US" sz="900" kern="1200" dirty="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866970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the second module. It’s Data Transfer</a:t>
            </a:r>
            <a:r>
              <a:rPr lang="en-US" baseline="0" dirty="0" smtClean="0"/>
              <a:t> Enhancement.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208898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keys for this session are to discuss how the new features make it easier to work with code when we need to use strings to identify symbols. </a:t>
            </a:r>
          </a:p>
          <a:p>
            <a:endParaRPr lang="en-US" dirty="0" smtClean="0"/>
          </a:p>
          <a:p>
            <a:r>
              <a:rPr lang="en-US" dirty="0" smtClean="0"/>
              <a:t>This would include APIs that works with XAML</a:t>
            </a:r>
            <a:r>
              <a:rPr lang="en-US" baseline="0" dirty="0" smtClean="0"/>
              <a:t> (</a:t>
            </a:r>
            <a:r>
              <a:rPr lang="en-US" baseline="0" dirty="0" err="1" smtClean="0"/>
              <a:t>INotifyPropertyChanged</a:t>
            </a:r>
            <a:r>
              <a:rPr lang="en-US" baseline="0" dirty="0" smtClean="0"/>
              <a:t>) some exception messages, and developer notifications.</a:t>
            </a:r>
          </a:p>
          <a:p>
            <a:endParaRPr lang="en-US" baseline="0" dirty="0" smtClean="0"/>
          </a:p>
          <a:p>
            <a:r>
              <a:rPr lang="en-US" baseline="0" dirty="0" smtClean="0"/>
              <a:t>The other set of language changes make it much easier to write code that presents information for humans.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989130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780343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683605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Script goes here.</a:t>
            </a:r>
          </a:p>
          <a:p>
            <a:endParaRPr lang="en-US" dirty="0" smtClean="0"/>
          </a:p>
          <a:p>
            <a:r>
              <a:rPr lang="en-US" dirty="0" smtClean="0"/>
              <a:t>Build it, and talk about it.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2115829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4" y="2312126"/>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Subtitle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3522069566"/>
      </p:ext>
    </p:extLst>
  </p:cSld>
  <p:clrMapOvr>
    <a:masterClrMapping/>
  </p:clrMapOvr>
  <p:transition>
    <p:fade/>
  </p:transition>
  <p:timing>
    <p:tnLst>
      <p:par>
        <p:cTn id="1" dur="indefinite" restart="never" nodeType="tmRoot"/>
      </p:par>
    </p:tnLst>
  </p:timing>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0"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0"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Course Title Style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1081823264"/>
      </p:ext>
    </p:extLst>
  </p:cSld>
  <p:clrMapOvr>
    <a:masterClrMapping/>
  </p:clrMapOvr>
  <p:transition>
    <p:fade/>
  </p:transition>
  <p:timing>
    <p:tnLst>
      <p:par>
        <p:cTn id="1" dur="indefinite" restart="never" nodeType="tmRoot"/>
      </p:par>
    </p:tnLst>
  </p:timing>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3" y="424446"/>
            <a:ext cx="10052322" cy="1168379"/>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lang="en-US" sz="4200"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400" baseline="0">
                <a:solidFill>
                  <a:schemeClr val="bg1"/>
                </a:solidFill>
              </a:defRPr>
            </a:lvl1pPr>
            <a:lvl2pPr>
              <a:defRPr sz="2400">
                <a:solidFill>
                  <a:srgbClr val="83B800">
                    <a:alpha val="99000"/>
                  </a:srgbClr>
                </a:solidFill>
              </a:defRPr>
            </a:lvl2pPr>
            <a:lvl3pPr>
              <a:defRPr sz="2400">
                <a:solidFill>
                  <a:srgbClr val="83B800">
                    <a:alpha val="99000"/>
                  </a:srgbClr>
                </a:solidFill>
              </a:defRPr>
            </a:lvl3pPr>
            <a:lvl4pPr>
              <a:defRPr sz="2400">
                <a:solidFill>
                  <a:srgbClr val="83B800">
                    <a:alpha val="99000"/>
                  </a:srgbClr>
                </a:solidFill>
              </a:defRPr>
            </a:lvl4pPr>
            <a:lvl5pPr>
              <a:defRPr sz="24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6494284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6"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2"/>
            <a:ext cx="11722682" cy="1205345"/>
          </a:xfrm>
          <a:prstGeom prst="rect">
            <a:avLst/>
          </a:prstGeom>
        </p:spPr>
        <p:txBody>
          <a:bodyPr/>
          <a:lstStyle>
            <a:lvl1pPr>
              <a:defRPr sz="400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603674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2"/>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8"/>
            <a:ext cx="11533187" cy="5159375"/>
          </a:xfrm>
          <a:prstGeom prst="rect">
            <a:avLst/>
          </a:prstGeom>
        </p:spPr>
        <p:txBody>
          <a:bodyPr/>
          <a:lstStyle>
            <a:lvl1pPr marL="342900" indent="-342900">
              <a:lnSpc>
                <a:spcPct val="100000"/>
              </a:lnSpc>
              <a:spcBef>
                <a:spcPts val="1800"/>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8038" indent="-344488">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8563" indent="-342900">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67759298"/>
      </p:ext>
    </p:extLst>
  </p:cSld>
  <p:clrMapOvr>
    <a:masterClrMapping/>
  </p:clrMapOvr>
  <p:transition>
    <p:fade/>
  </p:transition>
  <p:timing>
    <p:tnLst>
      <p:par>
        <p:cT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612011"/>
      </p:ext>
    </p:extLst>
  </p:cSld>
  <p:clrMapOvr>
    <a:masterClrMapping/>
  </p:clrMapOvr>
  <p:transition>
    <p:fade/>
  </p:transition>
  <p:timing>
    <p:tnLst>
      <p:par>
        <p:cTn id="1" dur="indefinite" restart="never" nodeType="tmRoot"/>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363"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1"/>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675422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1" y="2922745"/>
            <a:ext cx="5767719" cy="2350013"/>
          </a:xfrm>
          <a:prstGeom prst="rect">
            <a:avLst/>
          </a:prstGeom>
        </p:spPr>
      </p:pic>
      <p:sp>
        <p:nvSpPr>
          <p:cNvPr id="9"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86289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
        <p:nvSpPr>
          <p:cNvPr id="3" name="Text Placeholder 6"/>
          <p:cNvSpPr txBox="1">
            <a:spLocks/>
          </p:cNvSpPr>
          <p:nvPr userDrawn="1"/>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Tree>
    <p:extLst>
      <p:ext uri="{BB962C8B-B14F-4D97-AF65-F5344CB8AC3E}">
        <p14:creationId xmlns:p14="http://schemas.microsoft.com/office/powerpoint/2010/main" val="350949291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50" r:id="rId4"/>
    <p:sldLayoutId id="2147483852" r:id="rId5"/>
    <p:sldLayoutId id="2147483853" r:id="rId6"/>
    <p:sldLayoutId id="2147483857" r:id="rId7"/>
    <p:sldLayoutId id="2147483858" r:id="rId8"/>
  </p:sldLayoutIdLst>
  <p:transition>
    <p:fade/>
  </p:transition>
  <p:timing>
    <p:tnLst>
      <p:par>
        <p:cTn id="1" dur="indefinite" restart="never" nodeType="tmRoot"/>
      </p:par>
    </p:tnLst>
  </p:timing>
  <p:hf hdr="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Developer Productivity: What’s New in C# 6</a:t>
            </a:r>
            <a:endParaRPr lang="en-US" dirty="0"/>
          </a:p>
        </p:txBody>
      </p:sp>
      <p:sp>
        <p:nvSpPr>
          <p:cNvPr id="5" name="Subtitle 4"/>
          <p:cNvSpPr>
            <a:spLocks noGrp="1"/>
          </p:cNvSpPr>
          <p:nvPr>
            <p:ph type="subTitle" idx="1"/>
          </p:nvPr>
        </p:nvSpPr>
        <p:spPr/>
        <p:txBody>
          <a:bodyPr/>
          <a:lstStyle/>
          <a:p>
            <a:r>
              <a:rPr lang="en-US" dirty="0" smtClean="0"/>
              <a:t>Bill Wagner</a:t>
            </a:r>
          </a:p>
          <a:p>
            <a:r>
              <a:rPr lang="en-US" dirty="0" smtClean="0"/>
              <a:t>Author / Consultant</a:t>
            </a:r>
          </a:p>
          <a:p>
            <a:endParaRPr lang="en-US" dirty="0" smtClean="0"/>
          </a:p>
          <a:p>
            <a:r>
              <a:rPr lang="en-US" dirty="0" smtClean="0"/>
              <a:t>Anthony D. Green</a:t>
            </a:r>
          </a:p>
          <a:p>
            <a:r>
              <a:rPr lang="en-US" dirty="0" smtClean="0"/>
              <a:t>Managed Languages Program Manager</a:t>
            </a:r>
            <a:endParaRPr lang="en-US" dirty="0"/>
          </a:p>
        </p:txBody>
      </p:sp>
    </p:spTree>
    <p:extLst>
      <p:ext uri="{BB962C8B-B14F-4D97-AF65-F5344CB8AC3E}">
        <p14:creationId xmlns:p14="http://schemas.microsoft.com/office/powerpoint/2010/main" val="1125571563"/>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87954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t>
            </a:r>
            <a:r>
              <a:rPr lang="en-US" smtClean="0"/>
              <a:t>Bill Wagner | </a:t>
            </a:r>
            <a:r>
              <a:rPr lang="en-US" dirty="0" smtClean="0"/>
              <a:t>@</a:t>
            </a:r>
            <a:r>
              <a:rPr lang="en-US" dirty="0" err="1" smtClean="0"/>
              <a:t>billwagner</a:t>
            </a:r>
            <a:endParaRPr lang="en-US" dirty="0"/>
          </a:p>
        </p:txBody>
      </p:sp>
      <p:sp>
        <p:nvSpPr>
          <p:cNvPr id="7" name="Content Placeholder 6"/>
          <p:cNvSpPr>
            <a:spLocks noGrp="1"/>
          </p:cNvSpPr>
          <p:nvPr>
            <p:ph sz="quarter" idx="10"/>
          </p:nvPr>
        </p:nvSpPr>
        <p:spPr/>
        <p:txBody>
          <a:bodyPr/>
          <a:lstStyle/>
          <a:p>
            <a:r>
              <a:rPr lang="en-US" dirty="0" smtClean="0">
                <a:solidFill>
                  <a:srgbClr val="002050"/>
                </a:solidFill>
              </a:rPr>
              <a:t>Author</a:t>
            </a:r>
            <a:endParaRPr lang="en-US" dirty="0">
              <a:solidFill>
                <a:srgbClr val="002050"/>
              </a:solidFill>
            </a:endParaRPr>
          </a:p>
          <a:p>
            <a:pPr lvl="1"/>
            <a:r>
              <a:rPr lang="en-US" dirty="0" smtClean="0">
                <a:solidFill>
                  <a:srgbClr val="002050"/>
                </a:solidFill>
              </a:rPr>
              <a:t>Effective C#</a:t>
            </a:r>
          </a:p>
          <a:p>
            <a:pPr lvl="1"/>
            <a:r>
              <a:rPr lang="en-US" dirty="0" smtClean="0">
                <a:solidFill>
                  <a:srgbClr val="002050"/>
                </a:solidFill>
              </a:rPr>
              <a:t>More Effective C#</a:t>
            </a:r>
          </a:p>
          <a:p>
            <a:r>
              <a:rPr lang="en-US" dirty="0" smtClean="0"/>
              <a:t>Passion for informing </a:t>
            </a:r>
            <a:r>
              <a:rPr lang="en-US" dirty="0"/>
              <a:t>and inspiring software developers to write </a:t>
            </a:r>
            <a:r>
              <a:rPr lang="en-US" dirty="0" smtClean="0"/>
              <a:t>better code be more productive</a:t>
            </a:r>
          </a:p>
          <a:p>
            <a:pPr lvl="1"/>
            <a:r>
              <a:rPr lang="en-US" dirty="0" smtClean="0"/>
              <a:t>www.thebillwagner.com</a:t>
            </a:r>
          </a:p>
          <a:p>
            <a:pPr lvl="1"/>
            <a:r>
              <a:rPr lang="en-US" dirty="0" smtClean="0"/>
              <a:t>www.github.com/BillWagner</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4831" y="4029046"/>
            <a:ext cx="2699299" cy="2699299"/>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2930909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Anthony D. Green |</a:t>
            </a:r>
            <a:endParaRPr lang="en-US" dirty="0"/>
          </a:p>
        </p:txBody>
      </p:sp>
      <p:sp>
        <p:nvSpPr>
          <p:cNvPr id="9" name="Content Placeholder 8"/>
          <p:cNvSpPr>
            <a:spLocks noGrp="1"/>
          </p:cNvSpPr>
          <p:nvPr>
            <p:ph sz="quarter" idx="10"/>
          </p:nvPr>
        </p:nvSpPr>
        <p:spPr/>
        <p:txBody>
          <a:bodyPr/>
          <a:lstStyle/>
          <a:p>
            <a:r>
              <a:rPr lang="en-US" dirty="0"/>
              <a:t>Microsoft Program Manager</a:t>
            </a:r>
          </a:p>
          <a:p>
            <a:pPr lvl="1"/>
            <a:r>
              <a:rPr lang="en-US" dirty="0"/>
              <a:t>Managed Languages Team</a:t>
            </a:r>
          </a:p>
          <a:p>
            <a:r>
              <a:rPr lang="en-US" dirty="0"/>
              <a:t>Focus on Language APIs</a:t>
            </a:r>
          </a:p>
          <a:p>
            <a:pPr lvl="1"/>
            <a:r>
              <a:rPr lang="en-US" dirty="0"/>
              <a:t>Syntactic and semantic analysis tools</a:t>
            </a:r>
          </a:p>
          <a:p>
            <a:pPr lvl="1"/>
            <a:r>
              <a:rPr lang="en-US" dirty="0"/>
              <a:t>Diagnostics and </a:t>
            </a:r>
            <a:r>
              <a:rPr lang="en-US" dirty="0" err="1"/>
              <a:t>Refactorings</a:t>
            </a:r>
            <a:endParaRPr lang="en-US" dirty="0"/>
          </a:p>
          <a:p>
            <a:pPr lvl="1"/>
            <a:endParaRPr lang="en-US"/>
          </a:p>
          <a:p>
            <a:pPr marL="463550" lvl="1" indent="0">
              <a:buNone/>
            </a:pP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3687" y="4107561"/>
            <a:ext cx="2529431" cy="2542271"/>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0198036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M3: String handling</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0268309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What’s new in C# 6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660311861"/>
              </p:ext>
            </p:extLst>
          </p:nvPr>
        </p:nvGraphicFramePr>
        <p:xfrm>
          <a:off x="436563" y="1487488"/>
          <a:ext cx="11324908" cy="4299148"/>
        </p:xfrm>
        <a:graphic>
          <a:graphicData uri="http://schemas.openxmlformats.org/drawingml/2006/table">
            <a:tbl>
              <a:tblPr firstRow="1" bandRow="1">
                <a:tableStyleId>{5C22544A-7EE6-4342-B048-85BDC9FD1C3A}</a:tableStyleId>
              </a:tblPr>
              <a:tblGrid>
                <a:gridCol w="11324908">
                  <a:extLst>
                    <a:ext uri="{9D8B030D-6E8A-4147-A177-3AD203B41FA5}">
                      <a16:colId xmlns="" xmlns:a16="http://schemas.microsoft.com/office/drawing/2014/main" val="1253488153"/>
                    </a:ext>
                  </a:extLst>
                </a:gridCol>
              </a:tblGrid>
              <a:tr h="614164">
                <a:tc>
                  <a:txBody>
                    <a:bodyPr/>
                    <a:lstStyle/>
                    <a:p>
                      <a:r>
                        <a:rPr lang="en-US" dirty="0" smtClean="0"/>
                        <a:t>Day 1 | HTML, CSS and JavaScript</a:t>
                      </a:r>
                      <a:endParaRPr lang="en-US" dirty="0"/>
                    </a:p>
                  </a:txBody>
                  <a:tcPr anchor="ctr"/>
                </a:tc>
                <a:extLst>
                  <a:ext uri="{0D108BD9-81ED-4DB2-BD59-A6C34878D82A}">
                    <a16:rowId xmlns="" xmlns:a16="http://schemas.microsoft.com/office/drawing/2014/main" val="829859176"/>
                  </a:ext>
                </a:extLst>
              </a:tr>
              <a:tr h="614164">
                <a:tc>
                  <a:txBody>
                    <a:bodyPr/>
                    <a:lstStyle/>
                    <a:p>
                      <a:r>
                        <a:rPr lang="en-US" dirty="0" smtClean="0"/>
                        <a:t>Module 1: C#</a:t>
                      </a:r>
                      <a:r>
                        <a:rPr lang="en-US" baseline="0" dirty="0" smtClean="0"/>
                        <a:t> features add productivity and conciseness</a:t>
                      </a:r>
                      <a:endParaRPr lang="en-US" dirty="0" smtClean="0"/>
                    </a:p>
                  </a:txBody>
                  <a:tcPr anchor="ctr"/>
                </a:tc>
                <a:extLst>
                  <a:ext uri="{0D108BD9-81ED-4DB2-BD59-A6C34878D82A}">
                    <a16:rowId xmlns="" xmlns:a16="http://schemas.microsoft.com/office/drawing/2014/main" val="1946132611"/>
                  </a:ext>
                </a:extLst>
              </a:tr>
              <a:tr h="614164">
                <a:tc>
                  <a:txBody>
                    <a:bodyPr/>
                    <a:lstStyle/>
                    <a:p>
                      <a:r>
                        <a:rPr lang="en-US" dirty="0" smtClean="0"/>
                        <a:t>Module 2: Data Transfer Object Enhancements</a:t>
                      </a:r>
                    </a:p>
                  </a:txBody>
                  <a:tcPr anchor="ctr"/>
                </a:tc>
                <a:extLst>
                  <a:ext uri="{0D108BD9-81ED-4DB2-BD59-A6C34878D82A}">
                    <a16:rowId xmlns="" xmlns:a16="http://schemas.microsoft.com/office/drawing/2014/main" val="3204002662"/>
                  </a:ext>
                </a:extLst>
              </a:tr>
              <a:tr h="614164">
                <a:tc>
                  <a:txBody>
                    <a:bodyPr/>
                    <a:lstStyle/>
                    <a:p>
                      <a:r>
                        <a:rPr lang="en-US" dirty="0" smtClean="0"/>
                        <a:t>Module 3: Handling Strings</a:t>
                      </a:r>
                      <a:r>
                        <a:rPr lang="en-US" baseline="0" dirty="0" smtClean="0"/>
                        <a:t> More Easily</a:t>
                      </a:r>
                      <a:endParaRPr lang="en-US" dirty="0" smtClean="0"/>
                    </a:p>
                  </a:txBody>
                  <a:tcPr anchor="ctr"/>
                </a:tc>
                <a:extLst>
                  <a:ext uri="{0D108BD9-81ED-4DB2-BD59-A6C34878D82A}">
                    <a16:rowId xmlns="" xmlns:a16="http://schemas.microsoft.com/office/drawing/2014/main" val="4266278162"/>
                  </a:ext>
                </a:extLst>
              </a:tr>
              <a:tr h="614164">
                <a:tc>
                  <a:txBody>
                    <a:bodyPr/>
                    <a:lstStyle/>
                    <a:p>
                      <a:r>
                        <a:rPr lang="en-US" dirty="0" smtClean="0"/>
                        <a:t>MEAL BREAK</a:t>
                      </a:r>
                    </a:p>
                  </a:txBody>
                  <a:tcPr anchor="ctr"/>
                </a:tc>
                <a:extLst>
                  <a:ext uri="{0D108BD9-81ED-4DB2-BD59-A6C34878D82A}">
                    <a16:rowId xmlns="" xmlns:a16="http://schemas.microsoft.com/office/drawing/2014/main" val="2975720638"/>
                  </a:ext>
                </a:extLst>
              </a:tr>
              <a:tr h="614164">
                <a:tc>
                  <a:txBody>
                    <a:bodyPr/>
                    <a:lstStyle/>
                    <a:p>
                      <a:r>
                        <a:rPr lang="en-US" dirty="0" smtClean="0"/>
                        <a:t>Module 4: Exceptions</a:t>
                      </a:r>
                      <a:r>
                        <a:rPr lang="en-US" baseline="0" dirty="0" smtClean="0"/>
                        <a:t> and Error Handling Improvements</a:t>
                      </a:r>
                      <a:endParaRPr lang="en-US" dirty="0" smtClean="0"/>
                    </a:p>
                  </a:txBody>
                  <a:tcPr anchor="ctr"/>
                </a:tc>
                <a:extLst>
                  <a:ext uri="{0D108BD9-81ED-4DB2-BD59-A6C34878D82A}">
                    <a16:rowId xmlns="" xmlns:a16="http://schemas.microsoft.com/office/drawing/2014/main" val="1816156953"/>
                  </a:ext>
                </a:extLst>
              </a:tr>
              <a:tr h="614164">
                <a:tc>
                  <a:txBody>
                    <a:bodyPr/>
                    <a:lstStyle/>
                    <a:p>
                      <a:r>
                        <a:rPr lang="en-US" dirty="0" smtClean="0"/>
                        <a:t>Module 5:</a:t>
                      </a:r>
                      <a:r>
                        <a:rPr lang="en-US" baseline="0" dirty="0" smtClean="0"/>
                        <a:t> Adopting C# 6</a:t>
                      </a:r>
                      <a:endParaRPr lang="en-US" dirty="0" smtClean="0"/>
                    </a:p>
                  </a:txBody>
                  <a:tcPr anchor="ctr"/>
                </a:tc>
                <a:extLst>
                  <a:ext uri="{0D108BD9-81ED-4DB2-BD59-A6C34878D82A}">
                    <a16:rowId xmlns="" xmlns:a16="http://schemas.microsoft.com/office/drawing/2014/main" val="22492752"/>
                  </a:ext>
                </a:extLst>
              </a:tr>
            </a:tbl>
          </a:graphicData>
        </a:graphic>
      </p:graphicFrame>
      <p:sp>
        <p:nvSpPr>
          <p:cNvPr id="6" name="Rectangle 5"/>
          <p:cNvSpPr/>
          <p:nvPr/>
        </p:nvSpPr>
        <p:spPr bwMode="auto">
          <a:xfrm>
            <a:off x="464024" y="3395559"/>
            <a:ext cx="6223379" cy="529057"/>
          </a:xfrm>
          <a:prstGeom prst="rect">
            <a:avLst/>
          </a:prstGeom>
          <a:solidFill>
            <a:srgbClr val="FF6A00">
              <a:alpha val="25000"/>
            </a:srgbClr>
          </a:solidFill>
          <a:ln w="31750">
            <a:solidFill>
              <a:srgbClr val="0070C0"/>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2258719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String Support</a:t>
            </a:r>
            <a:endParaRPr lang="en-US" dirty="0"/>
          </a:p>
        </p:txBody>
      </p:sp>
      <p:sp>
        <p:nvSpPr>
          <p:cNvPr id="8" name="Text Placeholder 7"/>
          <p:cNvSpPr>
            <a:spLocks noGrp="1"/>
          </p:cNvSpPr>
          <p:nvPr>
            <p:ph sz="quarter" idx="10"/>
          </p:nvPr>
        </p:nvSpPr>
        <p:spPr>
          <a:xfrm>
            <a:off x="327503" y="2031324"/>
            <a:ext cx="11533187" cy="5159375"/>
          </a:xfrm>
        </p:spPr>
        <p:txBody>
          <a:bodyPr/>
          <a:lstStyle/>
          <a:p>
            <a:r>
              <a:rPr lang="en-US" sz="2800" dirty="0" smtClean="0"/>
              <a:t>Key | ‘</a:t>
            </a:r>
            <a:r>
              <a:rPr lang="en-US" sz="2800" dirty="0" err="1" smtClean="0"/>
              <a:t>Stringly</a:t>
            </a:r>
            <a:r>
              <a:rPr lang="en-US" sz="2800" dirty="0" smtClean="0"/>
              <a:t> – typed’ APIs</a:t>
            </a:r>
          </a:p>
          <a:p>
            <a:r>
              <a:rPr lang="en-US" sz="2800" dirty="0" smtClean="0"/>
              <a:t>Key | Developer messages including symbol names</a:t>
            </a:r>
          </a:p>
          <a:p>
            <a:r>
              <a:rPr lang="en-US" sz="2800" dirty="0" smtClean="0"/>
              <a:t>Key | Formatted string and text output</a:t>
            </a:r>
            <a:endParaRPr lang="en-US" sz="2800"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853447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cs typeface="Segoe UI Light"/>
              </a:rPr>
              <a:t>Additional Resources </a:t>
            </a:r>
            <a:endParaRPr lang="en-US" dirty="0"/>
          </a:p>
        </p:txBody>
      </p:sp>
      <p:sp>
        <p:nvSpPr>
          <p:cNvPr id="6" name="Content Placeholder 5"/>
          <p:cNvSpPr>
            <a:spLocks noGrp="1"/>
          </p:cNvSpPr>
          <p:nvPr>
            <p:ph sz="quarter" idx="10"/>
          </p:nvPr>
        </p:nvSpPr>
        <p:spPr/>
        <p:txBody>
          <a:bodyPr/>
          <a:lstStyle/>
          <a:p>
            <a:pPr lvl="2"/>
            <a:r>
              <a:rPr lang="en-US" sz="3200" dirty="0">
                <a:solidFill>
                  <a:srgbClr val="002050"/>
                </a:solidFill>
              </a:rPr>
              <a:t>For Corp courses, this slide must list 1 MOC, 1 Book ,and 1 Exam Related to this topic as part of the Connected Content Strategy</a:t>
            </a:r>
            <a:endParaRPr lang="en-US" dirty="0"/>
          </a:p>
          <a:p>
            <a:pPr lvl="1"/>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21577587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Features for </a:t>
            </a:r>
            <a:r>
              <a:rPr lang="en-US" smtClean="0"/>
              <a:t>String manipulation</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6" name="Content Placeholder 5"/>
          <p:cNvSpPr txBox="1">
            <a:spLocks/>
          </p:cNvSpPr>
          <p:nvPr/>
        </p:nvSpPr>
        <p:spPr>
          <a:xfrm>
            <a:off x="5500052" y="4331425"/>
            <a:ext cx="5852160" cy="1447800"/>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0" marR="0" indent="0">
              <a:lnSpc>
                <a:spcPct val="107000"/>
              </a:lnSpc>
              <a:spcBef>
                <a:spcPts val="0"/>
              </a:spcBef>
              <a:spcAft>
                <a:spcPts val="0"/>
              </a:spcAft>
              <a:buNone/>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public</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override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ToString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r>
            <a:br>
              <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X:F2</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Y:F2</a:t>
            </a:r>
            <a:r>
              <a:rPr lang="en-US" sz="1600" dirty="0"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Distance = {</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Distance:F2</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Content Placeholder 5"/>
          <p:cNvSpPr txBox="1">
            <a:spLocks/>
          </p:cNvSpPr>
          <p:nvPr/>
        </p:nvSpPr>
        <p:spPr>
          <a:xfrm>
            <a:off x="589385" y="1733575"/>
            <a:ext cx="6861282" cy="2465892"/>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0" marR="0">
              <a:lnSpc>
                <a:spcPct val="107000"/>
              </a:lnSpc>
              <a:spcBef>
                <a:spcPts val="0"/>
              </a:spcBef>
              <a:spcAft>
                <a:spcPts val="0"/>
              </a:spcAft>
            </a:pPr>
            <a:r>
              <a:rPr lang="en-US" sz="16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(name == </a:t>
            </a:r>
            <a:r>
              <a:rPr lang="en-US" sz="16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null</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throw</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ArgumentNullException</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nameof</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(name),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"The Evil Genius must have a name"</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string</a:t>
            </a:r>
            <a:r>
              <a:rPr lang="en-US" sz="16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.IsNullOrWhiteSpace</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(name))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throw</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ArgumentException</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nameof</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(name),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"The Evil Genius must have a non-blank name"</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7405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smtClean="0"/>
              <a:t>tdb.github.com</a:t>
            </a:r>
          </a:p>
          <a:p>
            <a:r>
              <a:rPr lang="en-US" dirty="0" smtClean="0"/>
              <a:t>Expression Bodied Members, Static </a:t>
            </a:r>
            <a:r>
              <a:rPr lang="en-US" dirty="0" err="1" smtClean="0"/>
              <a:t>Usings</a:t>
            </a:r>
            <a:r>
              <a:rPr lang="en-US" dirty="0" smtClean="0"/>
              <a:t>, and Elvis</a:t>
            </a:r>
            <a:endParaRPr lang="en-US" dirty="0"/>
          </a:p>
        </p:txBody>
      </p:sp>
      <p:sp>
        <p:nvSpPr>
          <p:cNvPr id="2" name="Text Placeholder 1"/>
          <p:cNvSpPr>
            <a:spLocks noGrp="1"/>
          </p:cNvSpPr>
          <p:nvPr>
            <p:ph type="body" sz="quarter" idx="10"/>
          </p:nvPr>
        </p:nvSpPr>
        <p:spPr/>
        <p:txBody>
          <a:bodyPr/>
          <a:lstStyle/>
          <a:p>
            <a:r>
              <a:rPr lang="en-US" smtClean="0"/>
              <a:t>demo</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99386757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2e43eb919f408cd810abfc945a86e7c8">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3b003b013a7c5b8f8e3d494956829bef"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&lt;Any Related Keywords&gt;</TermName>
          <TermId xmlns="http://schemas.microsoft.com/office/infopath/2007/PartnerControls">11111111-1111-1111-1111-111111111111</TermId>
        </TermInfo>
      </Terms>
    </TaxKeywordTaxHTField>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8279456A-742D-4736-95C0-19A1E0B853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purl.org/dc/terms/"/>
    <ds:schemaRef ds:uri="http://purl.org/dc/dcmitype/"/>
    <ds:schemaRef ds:uri="http://purl.org/dc/elements/1.1/"/>
    <ds:schemaRef ds:uri="http://schemas.microsoft.com/office/2006/metadata/properties"/>
    <ds:schemaRef ds:uri="http://schemas.microsoft.com/sharepoint/v3"/>
    <ds:schemaRef ds:uri="230e9df3-be65-4c73-a93b-d1236ebd677e"/>
    <ds:schemaRef ds:uri="http://schemas.microsoft.com/office/infopath/2007/PartnerControls"/>
    <ds:schemaRef ds:uri="http://www.w3.org/XML/1998/namespace"/>
    <ds:schemaRef ds:uri="http://schemas.openxmlformats.org/package/2006/metadata/core-properties"/>
    <ds:schemaRef ds:uri="27aa9422-7f1f-4c84-9cdf-302b1a67e513"/>
  </ds:schemaRefs>
</ds:datastoreItem>
</file>

<file path=docProps/app.xml><?xml version="1.0" encoding="utf-8"?>
<Properties xmlns="http://schemas.openxmlformats.org/officeDocument/2006/extended-properties" xmlns:vt="http://schemas.openxmlformats.org/officeDocument/2006/docPropsVTypes">
  <Template>Windows 8 Presentation</Template>
  <TotalTime>3156</TotalTime>
  <Words>462</Words>
  <Application>Microsoft Office PowerPoint</Application>
  <PresentationFormat>Custom</PresentationFormat>
  <Paragraphs>81</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Consolas</vt:lpstr>
      <vt:lpstr>Courier New</vt:lpstr>
      <vt:lpstr>Segoe UI</vt:lpstr>
      <vt:lpstr>Segoe UI Light</vt:lpstr>
      <vt:lpstr>Times New Roman</vt:lpstr>
      <vt:lpstr>1_Metro Presentation</vt:lpstr>
      <vt:lpstr>Developer Productivity: What’s New in C# 6</vt:lpstr>
      <vt:lpstr>Meet Bill Wagner | @billwagner</vt:lpstr>
      <vt:lpstr>Meet Anthony D. Green |</vt:lpstr>
      <vt:lpstr>M3: String handling</vt:lpstr>
      <vt:lpstr>What’s new in C# 6 Agenda</vt:lpstr>
      <vt:lpstr>String Support</vt:lpstr>
      <vt:lpstr>Additional Resources </vt:lpstr>
      <vt:lpstr>Features for String manipulation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Windows 8 Apps with HTML, CSS &amp; JavaScript JumpStart</dc:title>
  <dc:subject>&lt;Event Name Here&gt;</dc:subject>
  <dc:creator>Jeremy Foster</dc:creator>
  <cp:keywords>&lt;Any Related Keywords&gt;</cp:keywords>
  <dc:description>Template: Saku Uchikawa, Microsoft Corporation
Formatting:
Event Date: 
Event Location: 
Audience Type: Internal</dc:description>
  <cp:lastModifiedBy>Bill Wagner</cp:lastModifiedBy>
  <cp:revision>67</cp:revision>
  <dcterms:created xsi:type="dcterms:W3CDTF">2012-08-31T00:35:42Z</dcterms:created>
  <dcterms:modified xsi:type="dcterms:W3CDTF">2015-03-03T15:39:56Z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3a4ce397-9e60-43e5-9a8d-88d13133f6b6</vt:lpwstr>
  </property>
  <property fmtid="{D5CDD505-2E9C-101B-9397-08002B2CF9AE}" pid="7" name="IsMyDocuments">
    <vt:bool>true</vt:bool>
  </property>
  <property fmtid="{D5CDD505-2E9C-101B-9397-08002B2CF9AE}" pid="8" name="Related Type Document">
    <vt:lpwstr/>
  </property>
  <property fmtid="{D5CDD505-2E9C-101B-9397-08002B2CF9AE}" pid="9" name="Document Tag">
    <vt:lpwstr>24;#Content Templates|bdbbc9aa-4892-4816-9e36-bf1120da60e9</vt:lpwstr>
  </property>
  <property fmtid="{D5CDD505-2E9C-101B-9397-08002B2CF9AE}" pid="10" name="TaxKeyword">
    <vt:lpwstr/>
  </property>
  <property fmtid="{D5CDD505-2E9C-101B-9397-08002B2CF9AE}" pid="11" name="DocVizMetadataToken">
    <vt:lpwstr>256x144x2</vt:lpwstr>
  </property>
  <property fmtid="{D5CDD505-2E9C-101B-9397-08002B2CF9AE}" pid="12" name="DocVizPreviewMetadata_Count">
    <vt:i4>10</vt:i4>
  </property>
  <property fmtid="{D5CDD505-2E9C-101B-9397-08002B2CF9AE}" pid="13" name="DocVizPreviewMetadata_0">
    <vt:lpwstr>300x168x2</vt:lpwstr>
  </property>
</Properties>
</file>