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0" r:id="rId5"/>
    <p:sldMasterId id="2147483871" r:id="rId6"/>
  </p:sldMasterIdLst>
  <p:notesMasterIdLst>
    <p:notesMasterId r:id="rId24"/>
  </p:notesMasterIdLst>
  <p:handoutMasterIdLst>
    <p:handoutMasterId r:id="rId25"/>
  </p:handoutMasterIdLst>
  <p:sldIdLst>
    <p:sldId id="286" r:id="rId7"/>
    <p:sldId id="270" r:id="rId8"/>
    <p:sldId id="271" r:id="rId9"/>
    <p:sldId id="287" r:id="rId10"/>
    <p:sldId id="272" r:id="rId11"/>
    <p:sldId id="289" r:id="rId12"/>
    <p:sldId id="288" r:id="rId13"/>
    <p:sldId id="285" r:id="rId14"/>
    <p:sldId id="291" r:id="rId15"/>
    <p:sldId id="292" r:id="rId16"/>
    <p:sldId id="267" r:id="rId17"/>
    <p:sldId id="293" r:id="rId18"/>
    <p:sldId id="294" r:id="rId19"/>
    <p:sldId id="295" r:id="rId20"/>
    <p:sldId id="296" r:id="rId21"/>
    <p:sldId id="297" r:id="rId22"/>
    <p:sldId id="290" r:id="rId2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43" d="100"/>
          <a:sy n="43" d="100"/>
        </p:scale>
        <p:origin x="342" y="4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9114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11582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774424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23145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71903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26595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56205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339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003590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5415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2858346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4882246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436137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6866671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05346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31594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56369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36209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2127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5093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881664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681838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2826242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084718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7379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58183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100391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96504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961368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92682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70" r:id="rId10"/>
    <p:sldLayoutId id="214748388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520396450"/>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03786909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529263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a:ln w="0"/>
                <a:effectLst>
                  <a:outerShdw blurRad="38100" dist="19050" dir="2700000" algn="tl" rotWithShape="0">
                    <a:schemeClr val="dk1">
                      <a:alpha val="40000"/>
                    </a:schemeClr>
                  </a:outerShdw>
                </a:effectLst>
              </a:rPr>
              <a:t>Expression Bodied Members</a:t>
            </a: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4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 </a:t>
            </a:r>
            <a:r>
              <a:rPr lang="en-US" dirty="0" smtClean="0"/>
              <a:t>Expression Bodied Members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Static </a:t>
            </a:r>
            <a:r>
              <a:rPr lang="en-US" sz="3600" dirty="0" err="1" smtClean="0">
                <a:ln w="0"/>
                <a:effectLst>
                  <a:outerShdw blurRad="38100" dist="19050" dir="2700000" algn="tl" rotWithShape="0">
                    <a:schemeClr val="dk1">
                      <a:alpha val="40000"/>
                    </a:schemeClr>
                  </a:outerShdw>
                </a:effectLst>
              </a:rPr>
              <a:t>Usings</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329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 </a:t>
            </a:r>
          </a:p>
          <a:p>
            <a:r>
              <a:rPr lang="en-US" dirty="0" smtClean="0"/>
              <a:t>Static </a:t>
            </a:r>
            <a:r>
              <a:rPr lang="en-US" dirty="0" err="1" smtClean="0"/>
              <a:t>Usings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28061901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Null Coalescing Operator</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867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 </a:t>
            </a:r>
            <a:endParaRPr lang="en-US" dirty="0"/>
          </a:p>
          <a:p>
            <a:r>
              <a:rPr lang="en-US" dirty="0" smtClean="0"/>
              <a:t>Null </a:t>
            </a:r>
            <a:r>
              <a:rPr lang="en-US" smtClean="0"/>
              <a:t>Coalescing Operator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5864916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concise code</a:t>
            </a:r>
            <a:endParaRPr lang="en-US" dirty="0"/>
          </a:p>
        </p:txBody>
      </p:sp>
      <p:sp>
        <p:nvSpPr>
          <p:cNvPr id="9" name="Content Placeholder 5"/>
          <p:cNvSpPr txBox="1">
            <a:spLocks/>
          </p:cNvSpPr>
          <p:nvPr/>
        </p:nvSpPr>
        <p:spPr>
          <a:xfrm>
            <a:off x="451121" y="1521230"/>
            <a:ext cx="4251960" cy="3429000"/>
          </a:xfrm>
          <a:prstGeom prst="rect">
            <a:avLst/>
          </a:prstGeom>
        </p:spPr>
        <p:txBody>
          <a:bodyPr>
            <a:normAutofit/>
          </a:bodyPr>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 static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Math</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TourOfCSharp6</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Distance =&gt; </a:t>
            </a: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Sqrt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(X * X + Y * Y);</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p:txBody>
      </p:sp>
      <p:sp>
        <p:nvSpPr>
          <p:cNvPr id="10" name="Content Placeholder 3"/>
          <p:cNvSpPr>
            <a:spLocks noGrp="1"/>
          </p:cNvSpPr>
          <p:nvPr>
            <p:ph sz="half" idx="4294967295"/>
          </p:nvPr>
        </p:nvSpPr>
        <p:spPr>
          <a:xfrm>
            <a:off x="4703081" y="1363286"/>
            <a:ext cx="5202919" cy="2662803"/>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location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
        <p:nvSpPr>
          <p:cNvPr id="11" name="Content Placeholder 5"/>
          <p:cNvSpPr>
            <a:spLocks noGrp="1"/>
          </p:cNvSpPr>
          <p:nvPr>
            <p:ph sz="quarter" idx="4294967295"/>
          </p:nvPr>
        </p:nvSpPr>
        <p:spPr>
          <a:xfrm>
            <a:off x="4703081" y="4111318"/>
            <a:ext cx="4544700" cy="1993710"/>
          </a:xfrm>
          <a:prstGeom prst="rect">
            <a:avLst/>
          </a:prstGeom>
        </p:spPr>
        <p:txBody>
          <a:bodyPr>
            <a:norm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vendor?.</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045075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Effect transition="in" filter="fade">
                                      <p:cBhvr>
                                        <p:cTn id="67" dur="500"/>
                                        <p:tgtEl>
                                          <p:spTgt spid="11">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3" end="3"/>
                                            </p:txEl>
                                          </p:spTgt>
                                        </p:tgtEl>
                                        <p:attrNameLst>
                                          <p:attrName>style.visibility</p:attrName>
                                        </p:attrNameLst>
                                      </p:cBhvr>
                                      <p:to>
                                        <p:strVal val="visible"/>
                                      </p:to>
                                    </p:set>
                                    <p:animEffect transition="in" filter="fade">
                                      <p:cBhvr>
                                        <p:cTn id="7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4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Bill Wagner | @</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Focus on Language APIs</a:t>
            </a:r>
          </a:p>
          <a:p>
            <a:pPr lvl="1"/>
            <a:r>
              <a:rPr lang="en-US" dirty="0" smtClean="0"/>
              <a:t>Syntactic and semantic analysis tools</a:t>
            </a:r>
          </a:p>
          <a:p>
            <a:pPr lvl="1"/>
            <a:r>
              <a:rPr lang="en-US" dirty="0" smtClean="0"/>
              <a:t>Diagnostics and </a:t>
            </a:r>
            <a:r>
              <a:rPr lang="en-US" dirty="0" err="1" smtClean="0"/>
              <a:t>Refactorings</a:t>
            </a:r>
            <a:endParaRPr lang="en-US" dirty="0" smtClean="0"/>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740" y="1428439"/>
            <a:ext cx="11522249" cy="5289010"/>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dirty="0" err="1"/>
              <a:t>WhatsNewCSharp</a:t>
            </a:r>
            <a:r>
              <a:rPr lang="en-US" dirty="0" smtClean="0"/>
              <a:t> (</a:t>
            </a:r>
            <a:r>
              <a:rPr lang="en-US" dirty="0" err="1" smtClean="0"/>
              <a:t>Exp</a:t>
            </a:r>
            <a:r>
              <a:rPr lang="en-US" dirty="0"/>
              <a:t>: </a:t>
            </a:r>
            <a:r>
              <a:rPr lang="en-US" dirty="0" smtClean="0"/>
              <a:t>4/6/2015)</a:t>
            </a:r>
            <a:endParaRPr lang="en-US" dirty="0">
              <a:solidFill>
                <a:srgbClr val="FF0000"/>
              </a:solidFill>
            </a:endParaRPr>
          </a:p>
        </p:txBody>
      </p:sp>
      <p:sp>
        <p:nvSpPr>
          <p:cNvPr id="3" name="Title 2"/>
          <p:cNvSpPr>
            <a:spLocks noGrp="1"/>
          </p:cNvSpPr>
          <p:nvPr>
            <p:ph type="title"/>
          </p:nvPr>
        </p:nvSpPr>
        <p:spPr>
          <a:xfrm>
            <a:off x="-367171" y="183061"/>
            <a:ext cx="11413293" cy="1063210"/>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13786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Preparing for C# 6</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Goal | Learn the new features and how you will use them</a:t>
            </a:r>
          </a:p>
          <a:p>
            <a:r>
              <a:rPr lang="en-US" sz="2800" dirty="0" smtClean="0"/>
              <a:t>Goal | Understand how to structure code today to make adoption easier</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192331904"/>
              </p:ext>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 xmlns:a16="http://schemas.microsoft.com/office/drawing/2014/main"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 xmlns:a16="http://schemas.microsoft.com/office/drawing/2014/main"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454648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01 | C</a:t>
            </a:r>
            <a:r>
              <a:rPr lang="en-US" sz="2800" dirty="0"/>
              <a:t># Features Add Productivity </a:t>
            </a:r>
            <a:r>
              <a:rPr lang="en-US" sz="2800" dirty="0" smtClean="0"/>
              <a:t>and Conciseness</a:t>
            </a:r>
            <a:endParaRPr lang="en-US" sz="2800" dirty="0"/>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3370216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Module Overview</a:t>
            </a:r>
            <a:endParaRPr lang="en-US" sz="4800" dirty="0"/>
          </a:p>
        </p:txBody>
      </p:sp>
      <p:sp>
        <p:nvSpPr>
          <p:cNvPr id="2" name="TextBox 1"/>
          <p:cNvSpPr txBox="1"/>
          <p:nvPr/>
        </p:nvSpPr>
        <p:spPr>
          <a:xfrm flipH="1">
            <a:off x="704882" y="2013815"/>
            <a:ext cx="10450456" cy="1846659"/>
          </a:xfrm>
          <a:prstGeom prst="rect">
            <a:avLst/>
          </a:prstGeom>
          <a:noFill/>
        </p:spPr>
        <p:txBody>
          <a:bodyPr wrap="square" lIns="0" tIns="0" rIns="0" bIns="0" rtlCol="0" anchor="ctr">
            <a:spAutoFit/>
          </a:bodyPr>
          <a:lstStyle/>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Expression Bodied Members</a:t>
            </a: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Static </a:t>
            </a:r>
            <a:r>
              <a:rPr lang="en-US" sz="4000" dirty="0" err="1" smtClean="0">
                <a:ln w="0"/>
                <a:effectLst>
                  <a:outerShdw blurRad="38100" dist="19050" dir="2700000" algn="tl" rotWithShape="0">
                    <a:schemeClr val="dk1">
                      <a:alpha val="40000"/>
                    </a:schemeClr>
                  </a:outerShdw>
                </a:effectLst>
              </a:rPr>
              <a:t>Usings</a:t>
            </a:r>
            <a:endParaRPr lang="en-US" sz="4000" dirty="0" smtClean="0">
              <a:ln w="0"/>
              <a:effectLst>
                <a:outerShdw blurRad="38100" dist="19050" dir="2700000" algn="tl" rotWithShape="0">
                  <a:schemeClr val="dk1">
                    <a:alpha val="40000"/>
                  </a:schemeClr>
                </a:outerShdw>
              </a:effectLst>
            </a:endParaRP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Null Coalescing Operator</a:t>
            </a: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concise code</a:t>
            </a:r>
            <a:endParaRPr lang="en-US" dirty="0"/>
          </a:p>
        </p:txBody>
      </p:sp>
      <p:sp>
        <p:nvSpPr>
          <p:cNvPr id="9" name="Content Placeholder 5"/>
          <p:cNvSpPr txBox="1">
            <a:spLocks/>
          </p:cNvSpPr>
          <p:nvPr/>
        </p:nvSpPr>
        <p:spPr>
          <a:xfrm>
            <a:off x="451121" y="1521230"/>
            <a:ext cx="4251960" cy="3429000"/>
          </a:xfrm>
          <a:prstGeom prst="rect">
            <a:avLst/>
          </a:prstGeom>
        </p:spPr>
        <p:txBody>
          <a:bodyPr>
            <a:normAutofit/>
          </a:bodyPr>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 static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Math</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TourOfCSharp6</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Distance =&gt; </a:t>
            </a: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Sqrt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(X * X + Y * Y);</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p:txBody>
      </p:sp>
      <p:sp>
        <p:nvSpPr>
          <p:cNvPr id="10" name="Content Placeholder 3"/>
          <p:cNvSpPr>
            <a:spLocks noGrp="1"/>
          </p:cNvSpPr>
          <p:nvPr>
            <p:ph sz="half" idx="4294967295"/>
          </p:nvPr>
        </p:nvSpPr>
        <p:spPr>
          <a:xfrm>
            <a:off x="4703081" y="1363286"/>
            <a:ext cx="5202919" cy="2662803"/>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location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
        <p:nvSpPr>
          <p:cNvPr id="11" name="Content Placeholder 5"/>
          <p:cNvSpPr>
            <a:spLocks noGrp="1"/>
          </p:cNvSpPr>
          <p:nvPr>
            <p:ph sz="quarter" idx="4294967295"/>
          </p:nvPr>
        </p:nvSpPr>
        <p:spPr>
          <a:xfrm>
            <a:off x="4703081" y="4111318"/>
            <a:ext cx="4544700" cy="1993710"/>
          </a:xfrm>
          <a:prstGeom prst="rect">
            <a:avLst/>
          </a:prstGeom>
        </p:spPr>
        <p:txBody>
          <a:bodyPr>
            <a:norm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vendor?.</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2953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Effect transition="in" filter="fade">
                                      <p:cBhvr>
                                        <p:cTn id="67" dur="500"/>
                                        <p:tgtEl>
                                          <p:spTgt spid="11">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3" end="3"/>
                                            </p:txEl>
                                          </p:spTgt>
                                        </p:tgtEl>
                                        <p:attrNameLst>
                                          <p:attrName>style.visibility</p:attrName>
                                        </p:attrNameLst>
                                      </p:cBhvr>
                                      <p:to>
                                        <p:strVal val="visible"/>
                                      </p:to>
                                    </p:set>
                                    <p:animEffect transition="in" filter="fade">
                                      <p:cBhvr>
                                        <p:cTn id="7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1" grpId="0" build="p"/>
    </p:bld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348</TotalTime>
  <Words>428</Words>
  <Application>Microsoft Office PowerPoint</Application>
  <PresentationFormat>Custom</PresentationFormat>
  <Paragraphs>116</Paragraphs>
  <Slides>17</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Consolas</vt:lpstr>
      <vt:lpstr>Courier New</vt:lpstr>
      <vt:lpstr>Segoe UI</vt:lpstr>
      <vt:lpstr>Segoe UI Light</vt:lpstr>
      <vt:lpstr>1_Metro Presentation</vt:lpstr>
      <vt:lpstr>1_Office Theme</vt:lpstr>
      <vt:lpstr>2_Office Theme</vt:lpstr>
      <vt:lpstr>Developer Productivity: What’s New in C# 6</vt:lpstr>
      <vt:lpstr>Meet Bill Wagner | @billwagner</vt:lpstr>
      <vt:lpstr>Meet Anthony D. Green</vt:lpstr>
      <vt:lpstr>     Join the MVA Community!</vt:lpstr>
      <vt:lpstr>Preparing for C# 6</vt:lpstr>
      <vt:lpstr>Developer Productivity: What's New in C# 6</vt:lpstr>
      <vt:lpstr>PowerPoint Presentation</vt:lpstr>
      <vt:lpstr>Module Overview</vt:lpstr>
      <vt:lpstr>Features for concise code</vt:lpstr>
      <vt:lpstr>PowerPoint Presentation</vt:lpstr>
      <vt:lpstr>PowerPoint Presentation</vt:lpstr>
      <vt:lpstr>PowerPoint Presentation</vt:lpstr>
      <vt:lpstr>PowerPoint Presentation</vt:lpstr>
      <vt:lpstr>PowerPoint Presentation</vt:lpstr>
      <vt:lpstr>PowerPoint Presentation</vt:lpstr>
      <vt:lpstr>Features for concise code</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MS LeX Studio L</cp:lastModifiedBy>
  <cp:revision>65</cp:revision>
  <dcterms:created xsi:type="dcterms:W3CDTF">2012-08-31T00:35:42Z</dcterms:created>
  <dcterms:modified xsi:type="dcterms:W3CDTF">2015-03-05T00:44:58Z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