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318" r:id="rId4"/>
    <p:sldId id="275" r:id="rId5"/>
    <p:sldId id="319" r:id="rId6"/>
    <p:sldId id="321" r:id="rId7"/>
    <p:sldId id="323" r:id="rId8"/>
    <p:sldId id="322" r:id="rId9"/>
    <p:sldId id="324" r:id="rId10"/>
    <p:sldId id="325" r:id="rId11"/>
    <p:sldId id="326" r:id="rId12"/>
    <p:sldId id="328" r:id="rId13"/>
    <p:sldId id="327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7" r:id="rId22"/>
    <p:sldId id="336" r:id="rId23"/>
    <p:sldId id="338" r:id="rId24"/>
    <p:sldId id="339" r:id="rId25"/>
    <p:sldId id="340" r:id="rId26"/>
    <p:sldId id="341" r:id="rId27"/>
    <p:sldId id="342" r:id="rId28"/>
    <p:sldId id="274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60" autoAdjust="0"/>
  </p:normalViewPr>
  <p:slideViewPr>
    <p:cSldViewPr showGuides="1">
      <p:cViewPr varScale="1">
        <p:scale>
          <a:sx n="89" d="100"/>
          <a:sy n="89" d="100"/>
        </p:scale>
        <p:origin x="96" y="52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15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quoter.azurewebsites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bill@thebillwagner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hebillwagner.com/" TargetMode="External"/><Relationship Id="rId2" Type="http://schemas.openxmlformats.org/officeDocument/2006/relationships/hyperlink" Target="mailto:bill@thebillwagner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jpg"/><Relationship Id="rId4" Type="http://schemas.openxmlformats.org/officeDocument/2006/relationships/hyperlink" Target="http://github.com/BillWagner/NonVirtualEventAnalyze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Into the Matrix</a:t>
            </a:r>
            <a:endParaRPr lang="en-US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Using the Roslyn APIs to fix code…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Writing More cod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Find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Syntax Visualizer</a:t>
            </a:r>
          </a:p>
          <a:p>
            <a:r>
              <a:rPr lang="en-US" dirty="0" smtClean="0"/>
              <a:t>Determine What to Find</a:t>
            </a:r>
          </a:p>
          <a:p>
            <a:r>
              <a:rPr lang="en-US" dirty="0" smtClean="0"/>
              <a:t>Analyze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1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Report Diagnostic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Resources</a:t>
            </a:r>
          </a:p>
          <a:p>
            <a:r>
              <a:rPr lang="en-US" dirty="0" smtClean="0"/>
              <a:t>Update IDs</a:t>
            </a:r>
          </a:p>
          <a:p>
            <a:r>
              <a:rPr lang="en-US" dirty="0" smtClean="0"/>
              <a:t>Report Diagnostic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Diagnostics are called as User Types Code</a:t>
            </a:r>
          </a:p>
          <a:p>
            <a:r>
              <a:rPr lang="en-US" dirty="0" smtClean="0"/>
              <a:t>Diagnostics must be performant</a:t>
            </a:r>
          </a:p>
          <a:p>
            <a:pPr lvl="1"/>
            <a:r>
              <a:rPr lang="en-US" dirty="0" smtClean="0"/>
              <a:t>Minimize syntax nodes checked</a:t>
            </a:r>
          </a:p>
          <a:p>
            <a:pPr lvl="1"/>
            <a:r>
              <a:rPr lang="en-US" dirty="0" smtClean="0"/>
              <a:t>Exit Quickly</a:t>
            </a:r>
          </a:p>
          <a:p>
            <a:r>
              <a:rPr lang="en-US" dirty="0" smtClean="0"/>
              <a:t>Remember Immutable Trees</a:t>
            </a:r>
          </a:p>
          <a:p>
            <a:r>
              <a:rPr lang="en-US" dirty="0" smtClean="0"/>
              <a:t>Diagnostics called when new Tree Nodes are Created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Virtual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Modify Code</a:t>
            </a:r>
          </a:p>
          <a:p>
            <a:endParaRPr lang="en-US" dirty="0"/>
          </a:p>
          <a:p>
            <a:r>
              <a:rPr lang="en-US" dirty="0" smtClean="0"/>
              <a:t>Fix the bad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Remove Virtual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paths here</a:t>
            </a:r>
          </a:p>
          <a:p>
            <a:r>
              <a:rPr lang="en-US" dirty="0" smtClean="0"/>
              <a:t>Find the Field Based Event Declaration</a:t>
            </a:r>
          </a:p>
          <a:p>
            <a:r>
              <a:rPr lang="en-US" dirty="0" smtClean="0"/>
              <a:t>Find the modifiers</a:t>
            </a:r>
          </a:p>
          <a:p>
            <a:r>
              <a:rPr lang="en-US" dirty="0" smtClean="0"/>
              <a:t>Remove Virtual Node</a:t>
            </a:r>
          </a:p>
          <a:p>
            <a:r>
              <a:rPr lang="en-US" dirty="0" smtClean="0"/>
              <a:t>Find the Property Based Event Declaration</a:t>
            </a:r>
          </a:p>
          <a:p>
            <a:r>
              <a:rPr lang="en-US" dirty="0" smtClean="0"/>
              <a:t>Find the modifiers</a:t>
            </a:r>
          </a:p>
          <a:p>
            <a:r>
              <a:rPr lang="en-US" dirty="0" smtClean="0"/>
              <a:t>Remove the Virtual Node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CodeFix</a:t>
            </a:r>
            <a:r>
              <a:rPr lang="en-US" dirty="0" smtClean="0"/>
              <a:t> Keys,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Fixes are called for preview.</a:t>
            </a:r>
          </a:p>
          <a:p>
            <a:pPr lvl="1"/>
            <a:r>
              <a:rPr lang="en-US" dirty="0" smtClean="0"/>
              <a:t>Must not modify main source document</a:t>
            </a:r>
          </a:p>
          <a:p>
            <a:r>
              <a:rPr lang="en-US" dirty="0" smtClean="0"/>
              <a:t>Code Fixes are called when the user Accepts Changes</a:t>
            </a:r>
          </a:p>
          <a:p>
            <a:pPr lvl="1"/>
            <a:r>
              <a:rPr lang="en-US" dirty="0" smtClean="0"/>
              <a:t>Must create a new document</a:t>
            </a:r>
          </a:p>
          <a:p>
            <a:r>
              <a:rPr lang="en-US" dirty="0" smtClean="0"/>
              <a:t>Asynchronous generation of new document</a:t>
            </a:r>
          </a:p>
          <a:p>
            <a:pPr lvl="1"/>
            <a:r>
              <a:rPr lang="en-US" dirty="0" smtClean="0"/>
              <a:t>Or Project</a:t>
            </a:r>
          </a:p>
          <a:p>
            <a:pPr lvl="1"/>
            <a:r>
              <a:rPr lang="en-US" dirty="0" smtClean="0"/>
              <a:t>Or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9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Virtual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Tests</a:t>
            </a:r>
          </a:p>
          <a:p>
            <a:endParaRPr lang="en-US" dirty="0"/>
          </a:p>
          <a:p>
            <a:r>
              <a:rPr lang="en-US" dirty="0" smtClean="0"/>
              <a:t>New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Create New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Diagnostic is the same</a:t>
            </a:r>
          </a:p>
          <a:p>
            <a:r>
              <a:rPr lang="en-US" dirty="0" smtClean="0"/>
              <a:t>Code Fix has two options</a:t>
            </a:r>
          </a:p>
          <a:p>
            <a:r>
              <a:rPr lang="en-US" dirty="0" smtClean="0"/>
              <a:t>Field event method is easy</a:t>
            </a:r>
          </a:p>
          <a:p>
            <a:r>
              <a:rPr lang="en-US" dirty="0" smtClean="0"/>
              <a:t>Property event method has extra complications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Roslyn </a:t>
            </a:r>
            <a:r>
              <a:rPr lang="en-US" dirty="0" err="1" smtClean="0"/>
              <a:t>Quoter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http://roslynquoter.azurewebsites.net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Type C# code</a:t>
            </a:r>
          </a:p>
          <a:p>
            <a:r>
              <a:rPr lang="en-US" dirty="0" smtClean="0"/>
              <a:t>See Roslyn APIs to Generate</a:t>
            </a:r>
          </a:p>
          <a:p>
            <a:endParaRPr lang="en-US" dirty="0"/>
          </a:p>
          <a:p>
            <a:r>
              <a:rPr lang="en-US" dirty="0" smtClean="0"/>
              <a:t>Caveats:</a:t>
            </a:r>
          </a:p>
          <a:p>
            <a:pPr lvl="1"/>
            <a:r>
              <a:rPr lang="en-US" dirty="0" smtClean="0"/>
              <a:t>Not all Convenience Methods are here</a:t>
            </a:r>
          </a:p>
          <a:p>
            <a:pPr lvl="1"/>
            <a:r>
              <a:rPr lang="en-US" dirty="0" smtClean="0"/>
              <a:t>Not all APIs are 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Implement for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Virtual Keyword</a:t>
            </a:r>
          </a:p>
          <a:p>
            <a:r>
              <a:rPr lang="en-US" dirty="0" smtClean="0"/>
              <a:t>Create a node for the method</a:t>
            </a:r>
          </a:p>
          <a:p>
            <a:r>
              <a:rPr lang="en-US" dirty="0" smtClean="0"/>
              <a:t>Make sure to raise the correct event name</a:t>
            </a:r>
          </a:p>
          <a:p>
            <a:r>
              <a:rPr lang="en-US" dirty="0" smtClean="0"/>
              <a:t>Set the function name to match the event being raised</a:t>
            </a:r>
          </a:p>
          <a:p>
            <a:r>
              <a:rPr lang="en-US" dirty="0" smtClean="0"/>
              <a:t>Note that you must find the declaration after first edit</a:t>
            </a:r>
          </a:p>
          <a:p>
            <a:endParaRPr lang="en-US" dirty="0" smtClean="0"/>
          </a:p>
          <a:p>
            <a:r>
              <a:rPr lang="en-US" dirty="0" smtClean="0"/>
              <a:t>Bonus points: Use C# 7 ?.Invoke() syntax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63800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Boston Code Camp </a:t>
            </a:r>
            <a:r>
              <a:rPr lang="en-US" b="1" dirty="0" smtClean="0">
                <a:latin typeface="+mn-lt"/>
              </a:rPr>
              <a:t>24 </a:t>
            </a:r>
            <a:r>
              <a:rPr lang="en-US" b="1" dirty="0">
                <a:latin typeface="+mn-lt"/>
              </a:rPr>
              <a:t>- Thanks to our Sponsors!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0900" y="1270563"/>
            <a:ext cx="7465655" cy="4905685"/>
          </a:xfrm>
        </p:spPr>
        <p:txBody>
          <a:bodyPr/>
          <a:lstStyle/>
          <a:p>
            <a:r>
              <a:rPr lang="en-US" dirty="0" smtClean="0"/>
              <a:t>Gold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599" dirty="0"/>
          </a:p>
          <a:p>
            <a:r>
              <a:rPr lang="en-US" dirty="0" smtClean="0"/>
              <a:t>Silver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Bronze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65306" y="1003932"/>
            <a:ext cx="3732828" cy="5535758"/>
          </a:xfrm>
        </p:spPr>
        <p:txBody>
          <a:bodyPr/>
          <a:lstStyle/>
          <a:p>
            <a:r>
              <a:rPr lang="en-US" dirty="0" smtClean="0"/>
              <a:t>In-Kind Donations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15" y="2193399"/>
            <a:ext cx="2172515" cy="1303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16" y="4689176"/>
            <a:ext cx="1422302" cy="628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294" y="2143875"/>
            <a:ext cx="1394640" cy="453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55" y="2701853"/>
            <a:ext cx="809700" cy="778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27" y="4181946"/>
            <a:ext cx="1932570" cy="5024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48" y="4684415"/>
            <a:ext cx="2015578" cy="5744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1" y="890434"/>
            <a:ext cx="3633476" cy="133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92" y="4896012"/>
            <a:ext cx="1241542" cy="256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77" y="2587587"/>
            <a:ext cx="2950286" cy="681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1" y="4158756"/>
            <a:ext cx="2502928" cy="485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10" y="5346377"/>
            <a:ext cx="1962679" cy="510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8" y="3665082"/>
            <a:ext cx="1276476" cy="357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27" y="1632777"/>
            <a:ext cx="1735269" cy="4521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57" y="4145045"/>
            <a:ext cx="1248894" cy="56322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846556" y="1181685"/>
            <a:ext cx="0" cy="4875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4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CodeFix</a:t>
            </a:r>
            <a:r>
              <a:rPr lang="en-US" dirty="0" smtClean="0"/>
              <a:t> Keys,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Code with Code is hard</a:t>
            </a:r>
          </a:p>
          <a:p>
            <a:r>
              <a:rPr lang="en-US" dirty="0" smtClean="0"/>
              <a:t>Consider </a:t>
            </a:r>
            <a:r>
              <a:rPr lang="en-US" dirty="0" err="1" smtClean="0"/>
              <a:t>Syntax.Parse</a:t>
            </a:r>
            <a:r>
              <a:rPr lang="en-US" dirty="0" smtClean="0"/>
              <a:t>*()</a:t>
            </a:r>
          </a:p>
          <a:p>
            <a:pPr lvl="1"/>
            <a:r>
              <a:rPr lang="en-US" dirty="0" err="1" smtClean="0"/>
              <a:t>ParseToken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ParseStatement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.With*() extension methods</a:t>
            </a:r>
          </a:p>
          <a:p>
            <a:r>
              <a:rPr lang="en-US" dirty="0" smtClean="0"/>
              <a:t>Trivia is really annoying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9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Implement for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Find the private event field for this property</a:t>
            </a:r>
          </a:p>
          <a:p>
            <a:r>
              <a:rPr lang="en-US" dirty="0" smtClean="0"/>
              <a:t>Must Raise the correct event</a:t>
            </a:r>
          </a:p>
          <a:p>
            <a:r>
              <a:rPr lang="en-US" dirty="0" smtClean="0"/>
              <a:t>Implement the correct Raise method</a:t>
            </a:r>
          </a:p>
          <a:p>
            <a:r>
              <a:rPr lang="en-US" dirty="0" smtClean="0"/>
              <a:t>Reuse much of the code for creating the method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CodeFix</a:t>
            </a:r>
            <a:r>
              <a:rPr lang="en-US" dirty="0" smtClean="0"/>
              <a:t> Keys,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Symbols to create correct code.</a:t>
            </a:r>
          </a:p>
          <a:p>
            <a:r>
              <a:rPr lang="en-US" dirty="0" smtClean="0"/>
              <a:t>Must find the right event field for this property</a:t>
            </a:r>
          </a:p>
          <a:p>
            <a:r>
              <a:rPr lang="en-US" dirty="0" smtClean="0"/>
              <a:t>Look at accessors, find the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have we built?</a:t>
            </a:r>
          </a:p>
          <a:p>
            <a:endParaRPr lang="en-US" dirty="0"/>
          </a:p>
          <a:p>
            <a:r>
              <a:rPr lang="en-US" dirty="0" smtClean="0"/>
              <a:t>What’s the 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and Code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As-you-type Guidance for Developers</a:t>
            </a:r>
          </a:p>
          <a:p>
            <a:r>
              <a:rPr lang="en-US" b="1" dirty="0" smtClean="0"/>
              <a:t>Errors, Warnings, Messages</a:t>
            </a:r>
          </a:p>
          <a:p>
            <a:r>
              <a:rPr lang="en-US" b="1" dirty="0" smtClean="0"/>
              <a:t>By Developer or By Project</a:t>
            </a:r>
          </a:p>
          <a:p>
            <a:pPr lvl="1"/>
            <a:r>
              <a:rPr lang="en-US" b="1" dirty="0" smtClean="0"/>
              <a:t>Delivered as VSIX (developer) or NuGet package (project)</a:t>
            </a:r>
          </a:p>
          <a:p>
            <a:r>
              <a:rPr lang="en-US" b="1" dirty="0" smtClean="0"/>
              <a:t>Test, Test, Test</a:t>
            </a:r>
          </a:p>
          <a:p>
            <a:pPr lvl="1"/>
            <a:r>
              <a:rPr lang="en-US" b="1" dirty="0" smtClean="0"/>
              <a:t>What we built today misses many permutations</a:t>
            </a:r>
          </a:p>
          <a:p>
            <a:pPr lvl="1"/>
            <a:r>
              <a:rPr lang="en-US" b="1" dirty="0" smtClean="0"/>
              <a:t>Not using </a:t>
            </a:r>
            <a:r>
              <a:rPr lang="en-US" b="1" dirty="0" err="1" smtClean="0"/>
              <a:t>EventHandler</a:t>
            </a:r>
            <a:r>
              <a:rPr lang="en-US" b="1" dirty="0" smtClean="0"/>
              <a:t>&lt;T&gt;</a:t>
            </a:r>
          </a:p>
          <a:p>
            <a:pPr lvl="1"/>
            <a:r>
              <a:rPr lang="en-US" b="1" dirty="0" smtClean="0"/>
              <a:t>Not using (sender, </a:t>
            </a:r>
            <a:r>
              <a:rPr lang="en-US" b="1" dirty="0" err="1" smtClean="0"/>
              <a:t>args</a:t>
            </a:r>
            <a:r>
              <a:rPr lang="en-US" b="1" dirty="0" smtClean="0"/>
              <a:t>) convention</a:t>
            </a:r>
          </a:p>
        </p:txBody>
      </p:sp>
    </p:spTree>
    <p:extLst>
      <p:ext uri="{BB962C8B-B14F-4D97-AF65-F5344CB8AC3E}">
        <p14:creationId xmlns:p14="http://schemas.microsoft.com/office/powerpoint/2010/main" val="254804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Effective C#, Second Edition</a:t>
            </a:r>
          </a:p>
          <a:p>
            <a:endParaRPr lang="en-US" dirty="0"/>
          </a:p>
          <a:p>
            <a:r>
              <a:rPr lang="en-US" dirty="0" smtClean="0"/>
              <a:t>Diagnostics?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use or recommend?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Effective C# Analyzer?</a:t>
            </a:r>
          </a:p>
          <a:p>
            <a:r>
              <a:rPr lang="en-US" dirty="0" smtClean="0"/>
              <a:t>For fee?</a:t>
            </a:r>
          </a:p>
          <a:p>
            <a:r>
              <a:rPr lang="en-US" dirty="0" smtClean="0"/>
              <a:t>Associated with book purchase?</a:t>
            </a:r>
          </a:p>
          <a:p>
            <a:r>
              <a:rPr lang="en-US" dirty="0" smtClean="0"/>
              <a:t>Reach out and tell me your thoughts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bill@thebillwagner.com</a:t>
            </a:r>
            <a:endParaRPr lang="en-US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209800"/>
            <a:ext cx="6018212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bill@thebillwagner.com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billwagner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github.com/BillWagner/NonVirtualEventAnalyzer/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Engineering Practices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Mentor and Teacher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65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MVP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ECMA Standardization Committee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Foundation Advisory Board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Author, Trainer, Consultant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Analyzer and Code Fix</a:t>
            </a:r>
          </a:p>
          <a:p>
            <a:r>
              <a:rPr lang="en-US" dirty="0" smtClean="0"/>
              <a:t>Guide Developers to a better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Guidance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Declare only Non-Virtual Events</a:t>
            </a:r>
          </a:p>
          <a:p>
            <a:r>
              <a:rPr lang="en-US" dirty="0" smtClean="0"/>
              <a:t>More Effective C#</a:t>
            </a:r>
          </a:p>
          <a:p>
            <a:r>
              <a:rPr lang="en-US" dirty="0" smtClean="0"/>
              <a:t>Item 24</a:t>
            </a:r>
          </a:p>
          <a:p>
            <a:endParaRPr lang="en-US" dirty="0"/>
          </a:p>
          <a:p>
            <a:r>
              <a:rPr lang="en-US" dirty="0" smtClean="0"/>
              <a:t>Backing event field gets hidden</a:t>
            </a:r>
          </a:p>
          <a:p>
            <a:r>
              <a:rPr lang="en-US" dirty="0" smtClean="0"/>
              <a:t>Leads to Subtle Bugs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Remove Virtual Keyword</a:t>
            </a:r>
          </a:p>
          <a:p>
            <a:r>
              <a:rPr lang="en-US" dirty="0" smtClean="0"/>
              <a:t>Implement Virtual Method</a:t>
            </a:r>
          </a:p>
          <a:p>
            <a:r>
              <a:rPr lang="en-US" dirty="0" smtClean="0"/>
              <a:t>That raises the non-virtual event</a:t>
            </a:r>
          </a:p>
        </p:txBody>
      </p:sp>
    </p:spTree>
    <p:extLst>
      <p:ext uri="{BB962C8B-B14F-4D97-AF65-F5344CB8AC3E}">
        <p14:creationId xmlns:p14="http://schemas.microsoft.com/office/powerpoint/2010/main" val="21202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of Roslyn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File: New Project</a:t>
            </a:r>
          </a:p>
          <a:p>
            <a:endParaRPr lang="en-US" dirty="0"/>
          </a:p>
          <a:p>
            <a:r>
              <a:rPr lang="en-US" dirty="0" smtClean="0"/>
              <a:t>Guidelines on APIs and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6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File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Extensibility Tools</a:t>
            </a:r>
          </a:p>
          <a:p>
            <a:r>
              <a:rPr lang="en-US" dirty="0" smtClean="0"/>
              <a:t>File: New Project</a:t>
            </a:r>
          </a:p>
          <a:p>
            <a:r>
              <a:rPr lang="en-US" dirty="0" smtClean="0"/>
              <a:t>Tour the Code</a:t>
            </a:r>
          </a:p>
          <a:p>
            <a:r>
              <a:rPr lang="en-US" dirty="0" smtClean="0"/>
              <a:t>Test Project</a:t>
            </a:r>
          </a:p>
          <a:p>
            <a:r>
              <a:rPr lang="en-US" dirty="0" smtClean="0"/>
              <a:t>Run and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Virtual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First Tests</a:t>
            </a:r>
          </a:p>
          <a:p>
            <a:endParaRPr lang="en-US" dirty="0"/>
          </a:p>
          <a:p>
            <a:r>
              <a:rPr lang="en-US" dirty="0" smtClean="0"/>
              <a:t>Implement Diagnostic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Update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Tests for our expected results</a:t>
            </a:r>
          </a:p>
          <a:p>
            <a:r>
              <a:rPr lang="en-US" dirty="0" smtClean="0"/>
              <a:t>Find Event Field declarations</a:t>
            </a:r>
          </a:p>
          <a:p>
            <a:r>
              <a:rPr lang="en-US" dirty="0" smtClean="0"/>
              <a:t>Find Event Property Declarations</a:t>
            </a:r>
          </a:p>
          <a:p>
            <a:r>
              <a:rPr lang="en-US" dirty="0" smtClean="0"/>
              <a:t>Assert Diagnostics are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636</Words>
  <Application>Microsoft Office PowerPoint</Application>
  <PresentationFormat>Custom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Franklin Gothic Medium</vt:lpstr>
      <vt:lpstr>Segoe UI</vt:lpstr>
      <vt:lpstr>Segoe UI Emoji</vt:lpstr>
      <vt:lpstr>Business Contrast 16x9</vt:lpstr>
      <vt:lpstr>Into the Matrix</vt:lpstr>
      <vt:lpstr>Boston Code Camp 24 - Thanks to our Sponsors!</vt:lpstr>
      <vt:lpstr>Bill Wagner</vt:lpstr>
      <vt:lpstr>Today’s Mission</vt:lpstr>
      <vt:lpstr>Guidance Review</vt:lpstr>
      <vt:lpstr>Tour of Roslyn APIs</vt:lpstr>
      <vt:lpstr>Step 1: File New Project</vt:lpstr>
      <vt:lpstr>Find Virtual Events</vt:lpstr>
      <vt:lpstr>Step 2: Update Test Code</vt:lpstr>
      <vt:lpstr>Step 3: Find Diagnostics</vt:lpstr>
      <vt:lpstr>Step 3: Report Diagnostic</vt:lpstr>
      <vt:lpstr>Diagnostic Keys</vt:lpstr>
      <vt:lpstr>Remove Virtual Keyword</vt:lpstr>
      <vt:lpstr>Step 4: Remove Virtual Keyword</vt:lpstr>
      <vt:lpstr>CodeFix Keys, part 1</vt:lpstr>
      <vt:lpstr>Implement Virtual Method</vt:lpstr>
      <vt:lpstr>Step 5: Create New Tests</vt:lpstr>
      <vt:lpstr>Step 6: Roslyn Quoter</vt:lpstr>
      <vt:lpstr>Step 7: Implement for Fields</vt:lpstr>
      <vt:lpstr>CodeFix Keys, part 2</vt:lpstr>
      <vt:lpstr>Step 8: Implement for Properties</vt:lpstr>
      <vt:lpstr>CodeFix Keys, part 3</vt:lpstr>
      <vt:lpstr>Summing Up</vt:lpstr>
      <vt:lpstr>Diagnostic and Code Fix</vt:lpstr>
      <vt:lpstr>Call to Action</vt:lpstr>
      <vt:lpstr>Would you use or recommend?</vt:lpstr>
      <vt:lpstr>Bill Wagner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2014-11-13T15:41:24Z</dcterms:created>
  <dcterms:modified xsi:type="dcterms:W3CDTF">2015-11-21T20:12:38Z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