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4"/>
  </p:sldMasterIdLst>
  <p:notesMasterIdLst>
    <p:notesMasterId r:id="rId15"/>
  </p:notesMasterIdLst>
  <p:sldIdLst>
    <p:sldId id="256" r:id="rId5"/>
    <p:sldId id="257" r:id="rId6"/>
    <p:sldId id="260" r:id="rId7"/>
    <p:sldId id="263" r:id="rId8"/>
    <p:sldId id="266" r:id="rId9"/>
    <p:sldId id="265" r:id="rId10"/>
    <p:sldId id="261" r:id="rId11"/>
    <p:sldId id="267" r:id="rId12"/>
    <p:sldId id="271"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0B4A14-7F6D-4728-80C5-61C7FF281B6F}">
          <p14:sldIdLst>
            <p14:sldId id="256"/>
            <p14:sldId id="257"/>
            <p14:sldId id="260"/>
            <p14:sldId id="263"/>
            <p14:sldId id="266"/>
            <p14:sldId id="265"/>
            <p14:sldId id="261"/>
            <p14:sldId id="267"/>
            <p14:sldId id="271"/>
            <p14:sldId id="27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FCC27"/>
    <a:srgbClr val="231F20"/>
    <a:srgbClr val="151628"/>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0" autoAdjust="0"/>
    <p:restoredTop sz="76966" autoAdjust="0"/>
  </p:normalViewPr>
  <p:slideViewPr>
    <p:cSldViewPr snapToGrid="0">
      <p:cViewPr varScale="1">
        <p:scale>
          <a:sx n="121" d="100"/>
          <a:sy n="121" d="100"/>
        </p:scale>
        <p:origin x="60" y="84"/>
      </p:cViewPr>
      <p:guideLst/>
    </p:cSldViewPr>
  </p:slideViewPr>
  <p:notesTextViewPr>
    <p:cViewPr>
      <p:scale>
        <a:sx n="1" d="1"/>
        <a:sy n="1" d="1"/>
      </p:scale>
      <p:origin x="0" y="0"/>
    </p:cViewPr>
  </p:notesText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438622-0837-4E9E-A16C-0B0206CE676E}" type="datetimeFigureOut">
              <a:rPr lang="en-US" smtClean="0"/>
              <a:t>1/29/2019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E778D-2A57-4226-B72B-26EA3CA60131}" type="slidenum">
              <a:rPr lang="en-US" smtClean="0"/>
              <a:t>‹#›</a:t>
            </a:fld>
            <a:endParaRPr lang="en-US"/>
          </a:p>
        </p:txBody>
      </p:sp>
    </p:spTree>
    <p:extLst>
      <p:ext uri="{BB962C8B-B14F-4D97-AF65-F5344CB8AC3E}">
        <p14:creationId xmlns:p14="http://schemas.microsoft.com/office/powerpoint/2010/main" val="906552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E778D-2A57-4226-B72B-26EA3CA60131}" type="slidenum">
              <a:rPr lang="en-US" smtClean="0"/>
              <a:t>1</a:t>
            </a:fld>
            <a:endParaRPr lang="en-US"/>
          </a:p>
        </p:txBody>
      </p:sp>
    </p:spTree>
    <p:extLst>
      <p:ext uri="{BB962C8B-B14F-4D97-AF65-F5344CB8AC3E}">
        <p14:creationId xmlns:p14="http://schemas.microsoft.com/office/powerpoint/2010/main" val="2610550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Take Qs</a:t>
            </a:r>
          </a:p>
        </p:txBody>
      </p:sp>
      <p:sp>
        <p:nvSpPr>
          <p:cNvPr id="4" name="Slide Number Placeholder 3"/>
          <p:cNvSpPr>
            <a:spLocks noGrp="1"/>
          </p:cNvSpPr>
          <p:nvPr>
            <p:ph type="sldNum" sz="quarter" idx="5"/>
          </p:nvPr>
        </p:nvSpPr>
        <p:spPr/>
        <p:txBody>
          <a:bodyPr/>
          <a:lstStyle/>
          <a:p>
            <a:fld id="{E0AE778D-2A57-4226-B72B-26EA3CA60131}" type="slidenum">
              <a:rPr lang="en-US" smtClean="0"/>
              <a:t>10</a:t>
            </a:fld>
            <a:endParaRPr lang="en-US"/>
          </a:p>
        </p:txBody>
      </p:sp>
    </p:spTree>
    <p:extLst>
      <p:ext uri="{BB962C8B-B14F-4D97-AF65-F5344CB8AC3E}">
        <p14:creationId xmlns:p14="http://schemas.microsoft.com/office/powerpoint/2010/main" val="817624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talk is a conceptual discussion of asynchronous programming, and how it is handled in .NET and C#.</a:t>
            </a:r>
          </a:p>
          <a:p>
            <a:endParaRPr lang="en-US" dirty="0"/>
          </a:p>
          <a:p>
            <a:r>
              <a:rPr lang="en-US" dirty="0"/>
              <a:t>The demos are meant to show the concepts, not the implementation.</a:t>
            </a:r>
          </a:p>
          <a:p>
            <a:endParaRPr lang="en-US" dirty="0"/>
          </a:p>
          <a:p>
            <a:r>
              <a:rPr lang="en-US" dirty="0"/>
              <a:t>The outcome is for the audience to understand and distinguish synchronous programming, asynchronous programming, and parallel programming idioms. </a:t>
            </a:r>
          </a:p>
          <a:p>
            <a:endParaRPr lang="en-US" dirty="0"/>
          </a:p>
          <a:p>
            <a:r>
              <a:rPr lang="en-US" dirty="0"/>
              <a:t>The audience will learn how async routines compose, and how to leverage asynchronous operations for scale out in cloud </a:t>
            </a:r>
            <a:r>
              <a:rPr lang="en-US" dirty="0" err="1"/>
              <a:t>sceanarios</a:t>
            </a:r>
            <a:r>
              <a:rPr lang="en-US" dirty="0"/>
              <a:t>.</a:t>
            </a:r>
          </a:p>
        </p:txBody>
      </p:sp>
      <p:sp>
        <p:nvSpPr>
          <p:cNvPr id="4" name="Slide Number Placeholder 3"/>
          <p:cNvSpPr>
            <a:spLocks noGrp="1"/>
          </p:cNvSpPr>
          <p:nvPr>
            <p:ph type="sldNum" sz="quarter" idx="10"/>
          </p:nvPr>
        </p:nvSpPr>
        <p:spPr/>
        <p:txBody>
          <a:bodyPr/>
          <a:lstStyle/>
          <a:p>
            <a:fld id="{E0AE778D-2A57-4226-B72B-26EA3CA60131}" type="slidenum">
              <a:rPr lang="en-US" smtClean="0"/>
              <a:t>2</a:t>
            </a:fld>
            <a:endParaRPr lang="en-US"/>
          </a:p>
        </p:txBody>
      </p:sp>
    </p:spTree>
    <p:extLst>
      <p:ext uri="{BB962C8B-B14F-4D97-AF65-F5344CB8AC3E}">
        <p14:creationId xmlns:p14="http://schemas.microsoft.com/office/powerpoint/2010/main" val="428488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concept, we’ll use the tasks that are part of making a breakfast to illustrate the difference between sync, async, and parallel programming.</a:t>
            </a:r>
          </a:p>
          <a:p>
            <a:endParaRPr lang="en-US" dirty="0"/>
          </a:p>
          <a:p>
            <a:r>
              <a:rPr lang="en-US" dirty="0"/>
              <a:t>Some of the code in the simulation is stubbed out, but it still illustrates the concepts.</a:t>
            </a:r>
          </a:p>
        </p:txBody>
      </p:sp>
      <p:sp>
        <p:nvSpPr>
          <p:cNvPr id="4" name="Slide Number Placeholder 3"/>
          <p:cNvSpPr>
            <a:spLocks noGrp="1"/>
          </p:cNvSpPr>
          <p:nvPr>
            <p:ph type="sldNum" sz="quarter" idx="10"/>
          </p:nvPr>
        </p:nvSpPr>
        <p:spPr/>
        <p:txBody>
          <a:bodyPr/>
          <a:lstStyle/>
          <a:p>
            <a:fld id="{E0AE778D-2A57-4226-B72B-26EA3CA60131}" type="slidenum">
              <a:rPr lang="en-US" smtClean="0"/>
              <a:t>3</a:t>
            </a:fld>
            <a:endParaRPr lang="en-US"/>
          </a:p>
        </p:txBody>
      </p:sp>
    </p:spTree>
    <p:extLst>
      <p:ext uri="{BB962C8B-B14F-4D97-AF65-F5344CB8AC3E}">
        <p14:creationId xmlns:p14="http://schemas.microsoft.com/office/powerpoint/2010/main" val="1182493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lists the tasks necessary to make the breakfast.</a:t>
            </a:r>
          </a:p>
          <a:p>
            <a:endParaRPr lang="en-US" dirty="0"/>
          </a:p>
          <a:p>
            <a:r>
              <a:rPr lang="en-US" dirty="0"/>
              <a:t>Key concept:  Some of these tasks require work of a person.</a:t>
            </a:r>
          </a:p>
          <a:p>
            <a:r>
              <a:rPr lang="en-US" dirty="0"/>
              <a:t>Some are started by a person, and then complete (toasting the bread, cooking the eggs)</a:t>
            </a:r>
          </a:p>
          <a:p>
            <a:r>
              <a:rPr lang="en-US" dirty="0"/>
              <a:t>Some have steps (bacon needs to be flipped occasionally)</a:t>
            </a:r>
          </a:p>
          <a:p>
            <a:endParaRPr lang="en-US" dirty="0"/>
          </a:p>
          <a:p>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4</a:t>
            </a:fld>
            <a:endParaRPr lang="en-US"/>
          </a:p>
        </p:txBody>
      </p:sp>
    </p:spTree>
    <p:extLst>
      <p:ext uri="{BB962C8B-B14F-4D97-AF65-F5344CB8AC3E}">
        <p14:creationId xmlns:p14="http://schemas.microsoft.com/office/powerpoint/2010/main" val="742047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key concept for the talk. Take time. Walk through each of the three scenarios. Imagine a person represents a CPU.</a:t>
            </a:r>
          </a:p>
          <a:p>
            <a:endParaRPr lang="en-US" dirty="0"/>
          </a:p>
          <a:p>
            <a:r>
              <a:rPr lang="en-US" dirty="0"/>
              <a:t>Synchronous: One person does each task in order. That person waits (synchronously blocking) for each task to finish. Breakfast takes longer to make, and when everything is done, some of the first items are cold. You get breakfast later, and it’s not what you wanted. We can do better.</a:t>
            </a:r>
          </a:p>
          <a:p>
            <a:endParaRPr lang="en-US" dirty="0"/>
          </a:p>
          <a:p>
            <a:r>
              <a:rPr lang="en-US" dirty="0"/>
              <a:t>Parallel:  You can get a hot breakfast by making these tasks run in parallel. One person does each breakfast item (bacon, eggs, toast, coffee &amp; </a:t>
            </a:r>
            <a:r>
              <a:rPr lang="en-US" dirty="0" err="1"/>
              <a:t>oj</a:t>
            </a:r>
            <a:r>
              <a:rPr lang="en-US" dirty="0"/>
              <a:t>). But, that is expensive. Use that analogy for cloud services, and your cloud based program needs many more resources (CPUs) to scale than it should. Too many CPUs are blocked, waiting for the next task. The point is not that parallel programming is bad. Rather, programming and async are not the same: parallel programming is for CPU bound tasks.</a:t>
            </a:r>
          </a:p>
          <a:p>
            <a:endParaRPr lang="en-US" dirty="0"/>
          </a:p>
          <a:p>
            <a:r>
              <a:rPr lang="en-US" dirty="0"/>
              <a:t>Asynchronous: One person makes breakfast. Work does not stop waiting for tasks to complete. Rather, the cook is notified when an action is required.</a:t>
            </a:r>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5</a:t>
            </a:fld>
            <a:endParaRPr lang="en-US"/>
          </a:p>
        </p:txBody>
      </p:sp>
    </p:spTree>
    <p:extLst>
      <p:ext uri="{BB962C8B-B14F-4D97-AF65-F5344CB8AC3E}">
        <p14:creationId xmlns:p14="http://schemas.microsoft.com/office/powerpoint/2010/main" val="728997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intro to the demo. This is one representation of the code would look like.</a:t>
            </a:r>
          </a:p>
        </p:txBody>
      </p:sp>
      <p:sp>
        <p:nvSpPr>
          <p:cNvPr id="4" name="Slide Number Placeholder 3"/>
          <p:cNvSpPr>
            <a:spLocks noGrp="1"/>
          </p:cNvSpPr>
          <p:nvPr>
            <p:ph type="sldNum" sz="quarter" idx="10"/>
          </p:nvPr>
        </p:nvSpPr>
        <p:spPr/>
        <p:txBody>
          <a:bodyPr/>
          <a:lstStyle/>
          <a:p>
            <a:fld id="{E0AE778D-2A57-4226-B72B-26EA3CA60131}" type="slidenum">
              <a:rPr lang="en-US" smtClean="0"/>
              <a:t>6</a:t>
            </a:fld>
            <a:endParaRPr lang="en-US"/>
          </a:p>
        </p:txBody>
      </p:sp>
    </p:spTree>
    <p:extLst>
      <p:ext uri="{BB962C8B-B14F-4D97-AF65-F5344CB8AC3E}">
        <p14:creationId xmlns:p14="http://schemas.microsoft.com/office/powerpoint/2010/main" val="2020705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demo1.md</a:t>
            </a:r>
          </a:p>
        </p:txBody>
      </p:sp>
      <p:sp>
        <p:nvSpPr>
          <p:cNvPr id="4" name="Slide Number Placeholder 3"/>
          <p:cNvSpPr>
            <a:spLocks noGrp="1"/>
          </p:cNvSpPr>
          <p:nvPr>
            <p:ph type="sldNum" sz="quarter" idx="10"/>
          </p:nvPr>
        </p:nvSpPr>
        <p:spPr/>
        <p:txBody>
          <a:bodyPr/>
          <a:lstStyle/>
          <a:p>
            <a:fld id="{E0AE778D-2A57-4226-B72B-26EA3CA60131}" type="slidenum">
              <a:rPr lang="en-US" smtClean="0"/>
              <a:t>7</a:t>
            </a:fld>
            <a:endParaRPr lang="en-US"/>
          </a:p>
        </p:txBody>
      </p:sp>
    </p:spTree>
    <p:extLst>
      <p:ext uri="{BB962C8B-B14F-4D97-AF65-F5344CB8AC3E}">
        <p14:creationId xmlns:p14="http://schemas.microsoft.com/office/powerpoint/2010/main" val="1117941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Conclusion of the first demo: The *structure* of the code looks very similar. Squint and ignore the awaits, and it looks like synchronous code. The *execution* path is very different though.</a:t>
            </a:r>
          </a:p>
          <a:p>
            <a:endParaRPr lang="en-US" dirty="0"/>
          </a:p>
          <a:p>
            <a:r>
              <a:rPr lang="en-US" dirty="0"/>
              <a:t>Now, your breakfast is hot, and it is ready sooner.</a:t>
            </a:r>
          </a:p>
          <a:p>
            <a:endParaRPr lang="en-US" dirty="0"/>
          </a:p>
          <a:p>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8</a:t>
            </a:fld>
            <a:endParaRPr lang="en-US"/>
          </a:p>
        </p:txBody>
      </p:sp>
    </p:spTree>
    <p:extLst>
      <p:ext uri="{BB962C8B-B14F-4D97-AF65-F5344CB8AC3E}">
        <p14:creationId xmlns:p14="http://schemas.microsoft.com/office/powerpoint/2010/main" val="982545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the final async code for making breakfast.</a:t>
            </a:r>
          </a:p>
          <a:p>
            <a:endParaRPr lang="en-US" dirty="0"/>
          </a:p>
          <a:p>
            <a:r>
              <a:rPr lang="en-US" dirty="0"/>
              <a:t>Now, assume toast takes 1 minute, eggs 3 minutes, and bacon 2.5 minutes per side. In what order to the tasks happen?</a:t>
            </a:r>
          </a:p>
          <a:p>
            <a:endParaRPr lang="en-US" dirty="0"/>
          </a:p>
          <a:p>
            <a:r>
              <a:rPr lang="en-US" dirty="0"/>
              <a:t>NOTES: Make it clear that Thread != context. Add discussion of </a:t>
            </a:r>
            <a:r>
              <a:rPr lang="en-US" dirty="0" err="1"/>
              <a:t>ConfigureAwait</a:t>
            </a:r>
            <a:r>
              <a:rPr lang="en-US" dirty="0"/>
              <a:t> for </a:t>
            </a:r>
            <a:r>
              <a:rPr lang="en-US"/>
              <a:t>next module.</a:t>
            </a:r>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9</a:t>
            </a:fld>
            <a:endParaRPr lang="en-US"/>
          </a:p>
        </p:txBody>
      </p:sp>
    </p:spTree>
    <p:extLst>
      <p:ext uri="{BB962C8B-B14F-4D97-AF65-F5344CB8AC3E}">
        <p14:creationId xmlns:p14="http://schemas.microsoft.com/office/powerpoint/2010/main" val="39048984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sp>
        <p:nvSpPr>
          <p:cNvPr id="5" name="TextBox 4">
            <a:extLst>
              <a:ext uri="{FF2B5EF4-FFF2-40B4-BE49-F238E27FC236}">
                <a16:creationId xmlns:a16="http://schemas.microsoft.com/office/drawing/2014/main" id="{72D58D4C-8C36-4E83-A6D0-5CCDE628C6A1}"/>
              </a:ext>
            </a:extLst>
          </p:cNvPr>
          <p:cNvSpPr txBox="1"/>
          <p:nvPr userDrawn="1"/>
        </p:nvSpPr>
        <p:spPr>
          <a:xfrm>
            <a:off x="2719659" y="1009127"/>
            <a:ext cx="7620000" cy="360560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39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.NET</a:t>
            </a:r>
          </a:p>
        </p:txBody>
      </p:sp>
      <p:sp>
        <p:nvSpPr>
          <p:cNvPr id="6" name="TextBox 5">
            <a:extLst>
              <a:ext uri="{FF2B5EF4-FFF2-40B4-BE49-F238E27FC236}">
                <a16:creationId xmlns:a16="http://schemas.microsoft.com/office/drawing/2014/main" id="{59D84138-C5D8-434E-B158-149140D533BE}"/>
              </a:ext>
            </a:extLst>
          </p:cNvPr>
          <p:cNvSpPr txBox="1"/>
          <p:nvPr userDrawn="1"/>
        </p:nvSpPr>
        <p:spPr>
          <a:xfrm>
            <a:off x="0" y="4142676"/>
            <a:ext cx="12191999" cy="1966692"/>
          </a:xfrm>
          <a:prstGeom prst="rect">
            <a:avLst/>
          </a:prstGeom>
          <a:noFill/>
        </p:spPr>
        <p:txBody>
          <a:bodyPr wrap="square" lIns="182880" tIns="146304" rIns="182880" bIns="146304" rtlCol="0">
            <a:spAutoFit/>
          </a:bodyPr>
          <a:lstStyle/>
          <a:p>
            <a:pPr algn="ctr">
              <a:lnSpc>
                <a:spcPct val="90000"/>
              </a:lnSpc>
              <a:spcAft>
                <a:spcPts val="600"/>
              </a:spcAft>
            </a:pPr>
            <a:r>
              <a:rPr lang="en-US" sz="2400" i="1" dirty="0">
                <a:solidFill>
                  <a:schemeClr val="bg1"/>
                </a:solidFill>
              </a:rPr>
              <a:t>Free. Cross-platform. </a:t>
            </a:r>
            <a:r>
              <a:rPr lang="en-US" sz="2400" i="1" dirty="0">
                <a:solidFill>
                  <a:schemeClr val="bg2"/>
                </a:solidFill>
              </a:rPr>
              <a:t>Open source. </a:t>
            </a:r>
          </a:p>
          <a:p>
            <a:pPr algn="ctr">
              <a:lnSpc>
                <a:spcPct val="90000"/>
              </a:lnSpc>
              <a:spcAft>
                <a:spcPts val="600"/>
              </a:spcAft>
            </a:pPr>
            <a:r>
              <a:rPr lang="en-US" sz="2400" i="1" dirty="0">
                <a:solidFill>
                  <a:schemeClr val="bg1"/>
                </a:solidFill>
              </a:rPr>
              <a:t>A developer platform for building all your apps. </a:t>
            </a:r>
          </a:p>
          <a:p>
            <a:pPr algn="ctr">
              <a:lnSpc>
                <a:spcPct val="90000"/>
              </a:lnSpc>
              <a:spcAft>
                <a:spcPts val="600"/>
              </a:spcAft>
            </a:pPr>
            <a:endParaRPr lang="en-US" sz="2400" i="1" dirty="0">
              <a:solidFill>
                <a:schemeClr val="bg1"/>
              </a:solidFill>
            </a:endParaRPr>
          </a:p>
          <a:p>
            <a:pPr algn="ctr">
              <a:lnSpc>
                <a:spcPct val="90000"/>
              </a:lnSpc>
              <a:spcAft>
                <a:spcPts val="600"/>
              </a:spcAft>
            </a:pPr>
            <a:r>
              <a:rPr lang="en-US" sz="3200" i="0" dirty="0">
                <a:solidFill>
                  <a:schemeClr val="bg1"/>
                </a:solidFill>
              </a:rPr>
              <a:t>www.dot.net</a:t>
            </a:r>
          </a:p>
        </p:txBody>
      </p:sp>
    </p:spTree>
    <p:extLst>
      <p:ext uri="{BB962C8B-B14F-4D97-AF65-F5344CB8AC3E}">
        <p14:creationId xmlns:p14="http://schemas.microsoft.com/office/powerpoint/2010/main" val="6620934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715219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178135" y="2082614"/>
            <a:ext cx="3927804" cy="3586208"/>
          </a:xfrm>
          <a:solidFill>
            <a:schemeClr val="accent2"/>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158259" y="2082614"/>
            <a:ext cx="3927804" cy="3586208"/>
          </a:xfrm>
          <a:solidFill>
            <a:schemeClr val="accent3"/>
          </a:solidFill>
          <a:ln>
            <a:noFill/>
          </a:ln>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2"/>
          </p:nvPr>
        </p:nvSpPr>
        <p:spPr>
          <a:xfrm>
            <a:off x="8138382" y="2082614"/>
            <a:ext cx="3875483" cy="3586208"/>
          </a:xfrm>
          <a:solidFill>
            <a:schemeClr val="accent1"/>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34129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ampl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4C3A-647A-4380-8F58-7DACBC37B8D6}"/>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E231ED1D-3304-42EE-8EF4-679A6BE4CBA5}"/>
              </a:ext>
            </a:extLst>
          </p:cNvPr>
          <p:cNvSpPr txBox="1"/>
          <p:nvPr userDrawn="1"/>
        </p:nvSpPr>
        <p:spPr>
          <a:xfrm>
            <a:off x="269240" y="1459523"/>
            <a:ext cx="1165584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latin typeface="Consolas" panose="020B0609020204030204" pitchFamily="49" charset="0"/>
              </a:rPr>
              <a:t>Code Sample</a:t>
            </a:r>
          </a:p>
        </p:txBody>
      </p:sp>
    </p:spTree>
    <p:extLst>
      <p:ext uri="{BB962C8B-B14F-4D97-AF65-F5344CB8AC3E}">
        <p14:creationId xmlns:p14="http://schemas.microsoft.com/office/powerpoint/2010/main" val="41496482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nnouncement">
    <p:bg>
      <p:bgPr>
        <a:solidFill>
          <a:schemeClr val="tx2"/>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alphaModFix amt="51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Rectangle 7"/>
          <p:cNvSpPr/>
          <p:nvPr/>
        </p:nvSpPr>
        <p:spPr bwMode="auto">
          <a:xfrm>
            <a:off x="1624135" y="0"/>
            <a:ext cx="8943730" cy="6858000"/>
          </a:xfrm>
          <a:prstGeom prst="rect">
            <a:avLst/>
          </a:prstGeom>
          <a:solidFill>
            <a:schemeClr val="accent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896074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63340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57041002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1">
    <p:bg>
      <p:bgPr>
        <a:solidFill>
          <a:schemeClr val="bg2"/>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3" name="Title 1"/>
          <p:cNvSpPr>
            <a:spLocks noGrp="1"/>
          </p:cNvSpPr>
          <p:nvPr>
            <p:ph type="title" hasCustomPrompt="1"/>
          </p:nvPr>
        </p:nvSpPr>
        <p:spPr>
          <a:xfrm>
            <a:off x="543147"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4" name="Text Placeholder 4"/>
          <p:cNvSpPr>
            <a:spLocks noGrp="1"/>
          </p:cNvSpPr>
          <p:nvPr>
            <p:ph type="body" sz="quarter" idx="12" hasCustomPrompt="1"/>
          </p:nvPr>
        </p:nvSpPr>
        <p:spPr>
          <a:xfrm>
            <a:off x="543146"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3" name="Group 2">
            <a:extLst>
              <a:ext uri="{FF2B5EF4-FFF2-40B4-BE49-F238E27FC236}">
                <a16:creationId xmlns:a16="http://schemas.microsoft.com/office/drawing/2014/main" id="{3AAD6D8B-19E8-4D03-AF4A-2ECBD7219199}"/>
              </a:ext>
            </a:extLst>
          </p:cNvPr>
          <p:cNvGrpSpPr/>
          <p:nvPr userDrawn="1"/>
        </p:nvGrpSpPr>
        <p:grpSpPr>
          <a:xfrm>
            <a:off x="3019127" y="448578"/>
            <a:ext cx="9646191" cy="6621296"/>
            <a:chOff x="3019127" y="448578"/>
            <a:chExt cx="9646191" cy="6621296"/>
          </a:xfrm>
        </p:grpSpPr>
        <p:pic>
          <p:nvPicPr>
            <p:cNvPr id="5" name="Picture 4">
              <a:extLst>
                <a:ext uri="{FF2B5EF4-FFF2-40B4-BE49-F238E27FC236}">
                  <a16:creationId xmlns:a16="http://schemas.microsoft.com/office/drawing/2014/main" id="{ACCB7245-0950-4F4D-A2A6-29638419508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2" name="TextBox 1">
              <a:extLst>
                <a:ext uri="{FF2B5EF4-FFF2-40B4-BE49-F238E27FC236}">
                  <a16:creationId xmlns:a16="http://schemas.microsoft.com/office/drawing/2014/main" id="{ABA4263D-8DDB-49FB-AF7F-346C7DC7B3F9}"/>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28539960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266006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70976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83632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l="17176"/>
          <a:stretch/>
        </p:blipFill>
        <p:spPr>
          <a:xfrm>
            <a:off x="0" y="798242"/>
            <a:ext cx="5872872" cy="5096933"/>
          </a:xfrm>
          <a:prstGeom prst="rect">
            <a:avLst/>
          </a:prstGeom>
        </p:spPr>
      </p:pic>
      <p:grpSp>
        <p:nvGrpSpPr>
          <p:cNvPr id="5" name="Group 4">
            <a:extLst>
              <a:ext uri="{FF2B5EF4-FFF2-40B4-BE49-F238E27FC236}">
                <a16:creationId xmlns:a16="http://schemas.microsoft.com/office/drawing/2014/main" id="{90EF4A5C-345F-488C-AC5E-0AF3B8376036}"/>
              </a:ext>
            </a:extLst>
          </p:cNvPr>
          <p:cNvGrpSpPr/>
          <p:nvPr userDrawn="1"/>
        </p:nvGrpSpPr>
        <p:grpSpPr>
          <a:xfrm>
            <a:off x="3019127" y="448578"/>
            <a:ext cx="9646191" cy="6621296"/>
            <a:chOff x="3019127" y="448578"/>
            <a:chExt cx="9646191" cy="6621296"/>
          </a:xfrm>
        </p:grpSpPr>
        <p:pic>
          <p:nvPicPr>
            <p:cNvPr id="7" name="Picture 6">
              <a:extLst>
                <a:ext uri="{FF2B5EF4-FFF2-40B4-BE49-F238E27FC236}">
                  <a16:creationId xmlns:a16="http://schemas.microsoft.com/office/drawing/2014/main" id="{CC8E3C5F-48E2-412C-A5AF-F85384D5EE53}"/>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8" name="TextBox 7">
              <a:extLst>
                <a:ext uri="{FF2B5EF4-FFF2-40B4-BE49-F238E27FC236}">
                  <a16:creationId xmlns:a16="http://schemas.microsoft.com/office/drawing/2014/main" id="{0A9EAD12-9B65-48D0-91A3-85F3DD932746}"/>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3199952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85498" y="2881341"/>
            <a:ext cx="10010687" cy="1015663"/>
          </a:xfrm>
          <a:noFill/>
        </p:spPr>
        <p:txBody>
          <a:bodyPr wrap="square" tIns="91440" bIns="91440" anchor="t" anchorCtr="0">
            <a:spAutoFit/>
          </a:bodyPr>
          <a:lstStyle>
            <a:lvl1pPr>
              <a:defRPr sz="6000" spc="-98" baseline="0">
                <a:gradFill>
                  <a:gsLst>
                    <a:gs pos="0">
                      <a:schemeClr val="tx1"/>
                    </a:gs>
                    <a:gs pos="100000">
                      <a:schemeClr val="tx1"/>
                    </a:gs>
                  </a:gsLst>
                  <a:lin ang="5400000" scaled="0"/>
                </a:gradFill>
              </a:defRPr>
            </a:lvl1pPr>
          </a:lstStyle>
          <a:p>
            <a:r>
              <a:rPr lang="en-US" dirty="0"/>
              <a:t>Demo</a:t>
            </a:r>
          </a:p>
        </p:txBody>
      </p:sp>
      <p:sp>
        <p:nvSpPr>
          <p:cNvPr id="6" name="Rectangle 5"/>
          <p:cNvSpPr/>
          <p:nvPr/>
        </p:nvSpPr>
        <p:spPr bwMode="auto">
          <a:xfrm>
            <a:off x="880949" y="1070515"/>
            <a:ext cx="10415239" cy="463890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97550BA1-B17C-488A-B13B-EAE642576B33}"/>
              </a:ext>
            </a:extLst>
          </p:cNvPr>
          <p:cNvGrpSpPr/>
          <p:nvPr userDrawn="1"/>
        </p:nvGrpSpPr>
        <p:grpSpPr>
          <a:xfrm>
            <a:off x="2112911" y="118352"/>
            <a:ext cx="9646191" cy="6621296"/>
            <a:chOff x="3019127" y="448578"/>
            <a:chExt cx="9646191" cy="6621296"/>
          </a:xfrm>
        </p:grpSpPr>
        <p:pic>
          <p:nvPicPr>
            <p:cNvPr id="8" name="Picture 7">
              <a:extLst>
                <a:ext uri="{FF2B5EF4-FFF2-40B4-BE49-F238E27FC236}">
                  <a16:creationId xmlns:a16="http://schemas.microsoft.com/office/drawing/2014/main" id="{26C5F131-CDD3-4833-8C45-E235D5E9F73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9" name="TextBox 8">
              <a:extLst>
                <a:ext uri="{FF2B5EF4-FFF2-40B4-BE49-F238E27FC236}">
                  <a16:creationId xmlns:a16="http://schemas.microsoft.com/office/drawing/2014/main" id="{9DBC19F9-263B-4FF9-BEAE-41F5BF5689F3}"/>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6304530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Plain">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68047" y="2084172"/>
            <a:ext cx="11354714" cy="1158793"/>
          </a:xfrm>
          <a:noFill/>
        </p:spPr>
        <p:txBody>
          <a:bodyPr wrap="square" tIns="91440" bIns="91440" anchor="t" anchorCtr="0">
            <a:spAutoFit/>
          </a:bodyPr>
          <a:lstStyle>
            <a:lvl1pPr>
              <a:defRPr sz="7058" spc="-98" baseline="0">
                <a:solidFill>
                  <a:schemeClr val="bg1"/>
                </a:solidFill>
              </a:defRPr>
            </a:lvl1pPr>
          </a:lstStyle>
          <a:p>
            <a:r>
              <a:rPr lang="en-US"/>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09404" y="448578"/>
            <a:ext cx="9172873" cy="6621296"/>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dirty="0">
                <a:ln>
                  <a:noFill/>
                </a:ln>
                <a:solidFill>
                  <a:srgbClr val="F2F2F2">
                    <a:alpha val="49000"/>
                  </a:srgbClr>
                </a:solidFill>
                <a:effectLst/>
                <a:uLnTx/>
                <a:uFillTx/>
              </a:rPr>
              <a:t>.NET</a:t>
            </a:r>
          </a:p>
        </p:txBody>
      </p:sp>
    </p:spTree>
    <p:extLst>
      <p:ext uri="{BB962C8B-B14F-4D97-AF65-F5344CB8AC3E}">
        <p14:creationId xmlns:p14="http://schemas.microsoft.com/office/powerpoint/2010/main" val="9573217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296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370906" y="-217"/>
            <a:ext cx="935477" cy="5654619"/>
            <a:chOff x="12618967" y="-221"/>
            <a:chExt cx="954235" cy="5767187"/>
          </a:xfrm>
        </p:grpSpPr>
        <p:grpSp>
          <p:nvGrpSpPr>
            <p:cNvPr id="18" name="Group 17"/>
            <p:cNvGrpSpPr/>
            <p:nvPr userDrawn="1"/>
          </p:nvGrpSpPr>
          <p:grpSpPr>
            <a:xfrm>
              <a:off x="12618967" y="-221"/>
              <a:ext cx="954235" cy="5767187"/>
              <a:chOff x="12618967" y="-221"/>
              <a:chExt cx="954235" cy="5767187"/>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G:120 B:215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a:gradFill>
                        <a:gsLst>
                          <a:gs pos="92035">
                            <a:srgbClr val="505050"/>
                          </a:gs>
                          <a:gs pos="27000">
                            <a:srgbClr val="505050"/>
                          </a:gs>
                        </a:gsLst>
                        <a:lin ang="5400000" scaled="0"/>
                      </a:gradFill>
                      <a:ea typeface="Segoe UI" pitchFamily="34" charset="0"/>
                      <a:cs typeface="Segoe UI" pitchFamily="34" charset="0"/>
                    </a:rPr>
                    <a:t>R:</a:t>
                  </a:r>
                  <a:r>
                    <a:rPr lang="en-US" sz="490" baseline="0">
                      <a:gradFill>
                        <a:gsLst>
                          <a:gs pos="92035">
                            <a:srgbClr val="505050"/>
                          </a:gs>
                          <a:gs pos="27000">
                            <a:srgbClr val="505050"/>
                          </a:gs>
                        </a:gsLst>
                        <a:lin ang="5400000" scaled="0"/>
                      </a:gradFill>
                      <a:ea typeface="Segoe UI" pitchFamily="34" charset="0"/>
                      <a:cs typeface="Segoe UI" pitchFamily="34" charset="0"/>
                    </a:rPr>
                    <a:t>210 G:210 B:210</a:t>
                  </a:r>
                  <a:endParaRPr lang="en-US" sz="49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R:92</a:t>
                  </a:r>
                  <a:r>
                    <a:rPr lang="en-US" sz="490" baseline="0">
                      <a:gradFill>
                        <a:gsLst>
                          <a:gs pos="0">
                            <a:srgbClr val="FFFFFF"/>
                          </a:gs>
                          <a:gs pos="100000">
                            <a:srgbClr val="FFFFFF"/>
                          </a:gs>
                        </a:gsLst>
                        <a:lin ang="5400000" scaled="0"/>
                      </a:gradFill>
                      <a:ea typeface="Segoe UI" pitchFamily="34" charset="0"/>
                      <a:cs typeface="Segoe UI" pitchFamily="34" charset="0"/>
                    </a:rPr>
                    <a:t> G:45 B:145</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80 G:80 B:80</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115 G:115 B:115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solidFill>
                        <a:srgbClr val="000000"/>
                      </a:soli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R:0</a:t>
                  </a:r>
                  <a:r>
                    <a:rPr lang="en-US" sz="490" baseline="0">
                      <a:gradFill>
                        <a:gsLst>
                          <a:gs pos="2092">
                            <a:srgbClr val="F8F8F8"/>
                          </a:gs>
                          <a:gs pos="10042">
                            <a:srgbClr val="F8F8F8"/>
                          </a:gs>
                        </a:gsLst>
                        <a:lin ang="5400000" scaled="0"/>
                      </a:gradFill>
                      <a:ea typeface="Segoe UI" pitchFamily="34" charset="0"/>
                      <a:cs typeface="Segoe UI" pitchFamily="34" charset="0"/>
                    </a:rPr>
                    <a:t> G:130 B:114</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Secondary colors (use only when</a:t>
                </a:r>
                <a:r>
                  <a:rPr lang="en-US" sz="980" baseline="0">
                    <a:gradFill>
                      <a:gsLst>
                        <a:gs pos="2917">
                          <a:schemeClr val="tx1"/>
                        </a:gs>
                        <a:gs pos="30000">
                          <a:schemeClr val="tx1"/>
                        </a:gs>
                      </a:gsLst>
                      <a:lin ang="5400000" scaled="0"/>
                    </a:gradFill>
                  </a:rPr>
                  <a:t> necessary)</a:t>
                </a:r>
                <a:endParaRPr lang="en-US" sz="980">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9300156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2" r:id="rId6"/>
    <p:sldLayoutId id="2147483723" r:id="rId7"/>
    <p:sldLayoutId id="2147483725" r:id="rId8"/>
    <p:sldLayoutId id="2147483711" r:id="rId9"/>
    <p:sldLayoutId id="2147483714" r:id="rId10"/>
    <p:sldLayoutId id="2147483752" r:id="rId11"/>
    <p:sldLayoutId id="2147483753" r:id="rId12"/>
    <p:sldLayoutId id="2147483728" r:id="rId13"/>
    <p:sldLayoutId id="2147483726" r:id="rId14"/>
    <p:sldLayoutId id="2147483754"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626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B401B2-77EA-43A1-9737-24DA472FA1D8}"/>
              </a:ext>
            </a:extLst>
          </p:cNvPr>
          <p:cNvSpPr txBox="1"/>
          <p:nvPr/>
        </p:nvSpPr>
        <p:spPr>
          <a:xfrm>
            <a:off x="1742303" y="1474619"/>
            <a:ext cx="8707394" cy="3908762"/>
          </a:xfrm>
          <a:prstGeom prst="rect">
            <a:avLst/>
          </a:prstGeom>
          <a:noFill/>
        </p:spPr>
        <p:txBody>
          <a:bodyPr wrap="square" lIns="182880" tIns="146304" rIns="182880" bIns="146304" rtlCol="0" anchor="ctr">
            <a:spAutoFit/>
          </a:bodyPr>
          <a:lstStyle/>
          <a:p>
            <a:pPr algn="ctr">
              <a:lnSpc>
                <a:spcPct val="90000"/>
              </a:lnSpc>
              <a:spcAft>
                <a:spcPts val="600"/>
              </a:spcAft>
            </a:pPr>
            <a:r>
              <a:rPr lang="en-US" sz="5400" dirty="0">
                <a:solidFill>
                  <a:schemeClr val="bg1"/>
                </a:solidFill>
              </a:rPr>
              <a:t>Questions?</a:t>
            </a:r>
          </a:p>
          <a:p>
            <a:pPr algn="ctr">
              <a:lnSpc>
                <a:spcPct val="90000"/>
              </a:lnSpc>
              <a:spcAft>
                <a:spcPts val="600"/>
              </a:spcAft>
            </a:pPr>
            <a:endParaRPr lang="en-US" sz="2400" dirty="0">
              <a:solidFill>
                <a:schemeClr val="bg1"/>
              </a:solidFill>
            </a:endParaRPr>
          </a:p>
          <a:p>
            <a:pPr algn="ctr">
              <a:lnSpc>
                <a:spcPct val="90000"/>
              </a:lnSpc>
              <a:spcAft>
                <a:spcPts val="600"/>
              </a:spcAft>
            </a:pPr>
            <a:endParaRPr lang="en-US" sz="2400" dirty="0">
              <a:solidFill>
                <a:schemeClr val="bg1"/>
              </a:solidFill>
            </a:endParaRPr>
          </a:p>
          <a:p>
            <a:pPr algn="ctr">
              <a:lnSpc>
                <a:spcPct val="90000"/>
              </a:lnSpc>
              <a:spcAft>
                <a:spcPts val="600"/>
              </a:spcAft>
            </a:pPr>
            <a:endParaRPr lang="en-US" sz="2400" dirty="0">
              <a:solidFill>
                <a:schemeClr val="bg1"/>
              </a:solidFill>
            </a:endParaRPr>
          </a:p>
          <a:p>
            <a:pPr algn="ctr">
              <a:lnSpc>
                <a:spcPct val="90000"/>
              </a:lnSpc>
              <a:spcAft>
                <a:spcPts val="600"/>
              </a:spcAft>
            </a:pPr>
            <a:endParaRPr lang="en-US" sz="2400" dirty="0">
              <a:solidFill>
                <a:schemeClr val="bg1"/>
              </a:solidFill>
            </a:endParaRPr>
          </a:p>
          <a:p>
            <a:pPr algn="ctr">
              <a:lnSpc>
                <a:spcPct val="90000"/>
              </a:lnSpc>
              <a:spcAft>
                <a:spcPts val="600"/>
              </a:spcAft>
            </a:pPr>
            <a:endParaRPr lang="en-US" sz="2400" dirty="0">
              <a:solidFill>
                <a:schemeClr val="bg1"/>
              </a:solidFill>
            </a:endParaRPr>
          </a:p>
          <a:p>
            <a:pPr algn="ctr">
              <a:lnSpc>
                <a:spcPct val="90000"/>
              </a:lnSpc>
              <a:spcAft>
                <a:spcPts val="600"/>
              </a:spcAft>
            </a:pPr>
            <a:endParaRPr lang="en-US" sz="2400" dirty="0">
              <a:solidFill>
                <a:schemeClr val="bg1"/>
              </a:solidFill>
            </a:endParaRPr>
          </a:p>
          <a:p>
            <a:pPr algn="ctr">
              <a:lnSpc>
                <a:spcPct val="90000"/>
              </a:lnSpc>
              <a:spcAft>
                <a:spcPts val="600"/>
              </a:spcAft>
            </a:pPr>
            <a:r>
              <a:rPr lang="en-US" sz="2400" dirty="0">
                <a:solidFill>
                  <a:schemeClr val="bg1"/>
                </a:solidFill>
              </a:rPr>
              <a:t>@</a:t>
            </a:r>
            <a:r>
              <a:rPr lang="en-US" sz="2400" dirty="0" err="1">
                <a:solidFill>
                  <a:schemeClr val="bg1"/>
                </a:solidFill>
              </a:rPr>
              <a:t>billwagner</a:t>
            </a:r>
            <a:endParaRPr lang="en-US" sz="2400" dirty="0">
              <a:solidFill>
                <a:schemeClr val="bg1"/>
              </a:solidFill>
            </a:endParaRPr>
          </a:p>
        </p:txBody>
      </p:sp>
    </p:spTree>
    <p:extLst>
      <p:ext uri="{BB962C8B-B14F-4D97-AF65-F5344CB8AC3E}">
        <p14:creationId xmlns:p14="http://schemas.microsoft.com/office/powerpoint/2010/main" val="175158944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7298-752B-48BD-843F-683A22D59A7E}"/>
              </a:ext>
            </a:extLst>
          </p:cNvPr>
          <p:cNvSpPr>
            <a:spLocks noGrp="1"/>
          </p:cNvSpPr>
          <p:nvPr>
            <p:ph type="title"/>
          </p:nvPr>
        </p:nvSpPr>
        <p:spPr/>
        <p:txBody>
          <a:bodyPr/>
          <a:lstStyle/>
          <a:p>
            <a:r>
              <a:rPr lang="en-US" dirty="0"/>
              <a:t>One abstraction to rule them all</a:t>
            </a:r>
          </a:p>
        </p:txBody>
      </p:sp>
      <p:sp>
        <p:nvSpPr>
          <p:cNvPr id="3" name="Text Placeholder 2">
            <a:extLst>
              <a:ext uri="{FF2B5EF4-FFF2-40B4-BE49-F238E27FC236}">
                <a16:creationId xmlns:a16="http://schemas.microsoft.com/office/drawing/2014/main" id="{2BA8E374-5793-40F2-A7B7-2D8AB053A278}"/>
              </a:ext>
            </a:extLst>
          </p:cNvPr>
          <p:cNvSpPr>
            <a:spLocks noGrp="1"/>
          </p:cNvSpPr>
          <p:nvPr>
            <p:ph type="body" sz="quarter" idx="12"/>
          </p:nvPr>
        </p:nvSpPr>
        <p:spPr/>
        <p:txBody>
          <a:bodyPr/>
          <a:lstStyle/>
          <a:p>
            <a:r>
              <a:rPr lang="en-US" dirty="0"/>
              <a:t>Bill Wagner</a:t>
            </a:r>
          </a:p>
          <a:p>
            <a:r>
              <a:rPr lang="en-US" dirty="0"/>
              <a:t>@</a:t>
            </a:r>
            <a:r>
              <a:rPr lang="en-US" dirty="0" err="1"/>
              <a:t>billwagner</a:t>
            </a:r>
            <a:endParaRPr lang="en-US" dirty="0"/>
          </a:p>
          <a:p>
            <a:r>
              <a:rPr lang="en-US" dirty="0"/>
              <a:t>wiwagn@microsoft.com</a:t>
            </a:r>
          </a:p>
        </p:txBody>
      </p:sp>
    </p:spTree>
    <p:extLst>
      <p:ext uri="{BB962C8B-B14F-4D97-AF65-F5344CB8AC3E}">
        <p14:creationId xmlns:p14="http://schemas.microsoft.com/office/powerpoint/2010/main" val="477504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504C-C15B-4B85-88CA-781AD4B14DC8}"/>
              </a:ext>
            </a:extLst>
          </p:cNvPr>
          <p:cNvSpPr>
            <a:spLocks noGrp="1"/>
          </p:cNvSpPr>
          <p:nvPr>
            <p:ph type="title"/>
          </p:nvPr>
        </p:nvSpPr>
        <p:spPr/>
        <p:txBody>
          <a:bodyPr/>
          <a:lstStyle/>
          <a:p>
            <a:r>
              <a:rPr lang="en-US" dirty="0"/>
              <a:t>An Async Breakfast</a:t>
            </a:r>
          </a:p>
        </p:txBody>
      </p:sp>
    </p:spTree>
    <p:extLst>
      <p:ext uri="{BB962C8B-B14F-4D97-AF65-F5344CB8AC3E}">
        <p14:creationId xmlns:p14="http://schemas.microsoft.com/office/powerpoint/2010/main" val="386967465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54F6B1-9A29-47D2-8AA6-EA9FFD02BA9D}"/>
              </a:ext>
            </a:extLst>
          </p:cNvPr>
          <p:cNvSpPr>
            <a:spLocks noGrp="1"/>
          </p:cNvSpPr>
          <p:nvPr>
            <p:ph type="body" sz="quarter" idx="10"/>
          </p:nvPr>
        </p:nvSpPr>
        <p:spPr>
          <a:xfrm>
            <a:off x="269239" y="1189177"/>
            <a:ext cx="11653523" cy="4709944"/>
          </a:xfrm>
        </p:spPr>
        <p:txBody>
          <a:bodyPr/>
          <a:lstStyle/>
          <a:p>
            <a:r>
              <a:rPr lang="en-US" dirty="0"/>
              <a:t>Pour a cup of coffee</a:t>
            </a:r>
          </a:p>
          <a:p>
            <a:r>
              <a:rPr lang="en-US" dirty="0"/>
              <a:t>Fry two eggs</a:t>
            </a:r>
          </a:p>
          <a:p>
            <a:r>
              <a:rPr lang="en-US" dirty="0"/>
              <a:t>Fry three slices of bacon</a:t>
            </a:r>
          </a:p>
          <a:p>
            <a:r>
              <a:rPr lang="en-US" dirty="0"/>
              <a:t>Toast two pieces of bread </a:t>
            </a:r>
          </a:p>
          <a:p>
            <a:r>
              <a:rPr lang="en-US" dirty="0"/>
              <a:t>Add butter and jam to toast</a:t>
            </a:r>
          </a:p>
          <a:p>
            <a:r>
              <a:rPr lang="en-US" dirty="0"/>
              <a:t>Pour orange juice</a:t>
            </a:r>
          </a:p>
          <a:p>
            <a:endParaRPr lang="en-US" dirty="0"/>
          </a:p>
        </p:txBody>
      </p:sp>
      <p:sp>
        <p:nvSpPr>
          <p:cNvPr id="3" name="Title 2">
            <a:extLst>
              <a:ext uri="{FF2B5EF4-FFF2-40B4-BE49-F238E27FC236}">
                <a16:creationId xmlns:a16="http://schemas.microsoft.com/office/drawing/2014/main" id="{4D6FEFBB-5DFC-4490-BA6A-1BC45DEA5EC8}"/>
              </a:ext>
            </a:extLst>
          </p:cNvPr>
          <p:cNvSpPr>
            <a:spLocks noGrp="1"/>
          </p:cNvSpPr>
          <p:nvPr>
            <p:ph type="title"/>
          </p:nvPr>
        </p:nvSpPr>
        <p:spPr/>
        <p:txBody>
          <a:bodyPr/>
          <a:lstStyle/>
          <a:p>
            <a:r>
              <a:rPr lang="en-US" dirty="0"/>
              <a:t>Breakfast means many tasks</a:t>
            </a:r>
          </a:p>
        </p:txBody>
      </p:sp>
    </p:spTree>
    <p:extLst>
      <p:ext uri="{BB962C8B-B14F-4D97-AF65-F5344CB8AC3E}">
        <p14:creationId xmlns:p14="http://schemas.microsoft.com/office/powerpoint/2010/main" val="150786155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E424-5EF0-4079-85AC-3CCA98C7AACE}"/>
              </a:ext>
            </a:extLst>
          </p:cNvPr>
          <p:cNvSpPr>
            <a:spLocks noGrp="1"/>
          </p:cNvSpPr>
          <p:nvPr>
            <p:ph type="title"/>
          </p:nvPr>
        </p:nvSpPr>
        <p:spPr/>
        <p:txBody>
          <a:bodyPr/>
          <a:lstStyle/>
          <a:p>
            <a:r>
              <a:rPr lang="en-US" dirty="0"/>
              <a:t>Synchronous, Parallel, Asynchronous</a:t>
            </a:r>
          </a:p>
        </p:txBody>
      </p:sp>
      <p:sp>
        <p:nvSpPr>
          <p:cNvPr id="3" name="Text Placeholder 2">
            <a:extLst>
              <a:ext uri="{FF2B5EF4-FFF2-40B4-BE49-F238E27FC236}">
                <a16:creationId xmlns:a16="http://schemas.microsoft.com/office/drawing/2014/main" id="{9A9A852C-0DC7-4135-972F-2E4C1C6428FA}"/>
              </a:ext>
            </a:extLst>
          </p:cNvPr>
          <p:cNvSpPr>
            <a:spLocks noGrp="1"/>
          </p:cNvSpPr>
          <p:nvPr>
            <p:ph type="body" sz="quarter" idx="10"/>
          </p:nvPr>
        </p:nvSpPr>
        <p:spPr/>
        <p:txBody>
          <a:bodyPr/>
          <a:lstStyle/>
          <a:p>
            <a:r>
              <a:rPr lang="en-US" dirty="0"/>
              <a:t>One cook performs each task in sequence. The next begins when previous completes.</a:t>
            </a:r>
          </a:p>
        </p:txBody>
      </p:sp>
      <p:sp>
        <p:nvSpPr>
          <p:cNvPr id="4" name="Text Placeholder 3">
            <a:extLst>
              <a:ext uri="{FF2B5EF4-FFF2-40B4-BE49-F238E27FC236}">
                <a16:creationId xmlns:a16="http://schemas.microsoft.com/office/drawing/2014/main" id="{44F04F26-6517-4A35-893D-E63B2D1D3288}"/>
              </a:ext>
            </a:extLst>
          </p:cNvPr>
          <p:cNvSpPr>
            <a:spLocks noGrp="1"/>
          </p:cNvSpPr>
          <p:nvPr>
            <p:ph type="body" sz="quarter" idx="11"/>
          </p:nvPr>
        </p:nvSpPr>
        <p:spPr/>
        <p:txBody>
          <a:bodyPr/>
          <a:lstStyle/>
          <a:p>
            <a:r>
              <a:rPr lang="en-US" dirty="0"/>
              <a:t>Six cooks work on breakfast. Each performs one task. </a:t>
            </a:r>
          </a:p>
        </p:txBody>
      </p:sp>
      <p:sp>
        <p:nvSpPr>
          <p:cNvPr id="5" name="Text Placeholder 4">
            <a:extLst>
              <a:ext uri="{FF2B5EF4-FFF2-40B4-BE49-F238E27FC236}">
                <a16:creationId xmlns:a16="http://schemas.microsoft.com/office/drawing/2014/main" id="{4CC057AE-3BF7-4DF8-B849-FB6DB8CDAFEA}"/>
              </a:ext>
            </a:extLst>
          </p:cNvPr>
          <p:cNvSpPr>
            <a:spLocks noGrp="1"/>
          </p:cNvSpPr>
          <p:nvPr>
            <p:ph type="body" sz="quarter" idx="12"/>
          </p:nvPr>
        </p:nvSpPr>
        <p:spPr/>
        <p:txBody>
          <a:bodyPr/>
          <a:lstStyle/>
          <a:p>
            <a:r>
              <a:rPr lang="en-US" dirty="0"/>
              <a:t>One cook starts a task. Starts next while awaiting the previous.</a:t>
            </a:r>
          </a:p>
        </p:txBody>
      </p:sp>
    </p:spTree>
    <p:extLst>
      <p:ext uri="{BB962C8B-B14F-4D97-AF65-F5344CB8AC3E}">
        <p14:creationId xmlns:p14="http://schemas.microsoft.com/office/powerpoint/2010/main" val="281535321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A7D0-2347-4019-A2A1-9874E0010DE0}"/>
              </a:ext>
            </a:extLst>
          </p:cNvPr>
          <p:cNvSpPr>
            <a:spLocks noGrp="1"/>
          </p:cNvSpPr>
          <p:nvPr>
            <p:ph type="title"/>
          </p:nvPr>
        </p:nvSpPr>
        <p:spPr/>
        <p:txBody>
          <a:bodyPr/>
          <a:lstStyle/>
          <a:p>
            <a:r>
              <a:rPr lang="en-US" dirty="0"/>
              <a:t>Cook Breakfast Synchronously</a:t>
            </a:r>
          </a:p>
        </p:txBody>
      </p:sp>
      <p:sp>
        <p:nvSpPr>
          <p:cNvPr id="4" name="Rectangle 3">
            <a:extLst>
              <a:ext uri="{FF2B5EF4-FFF2-40B4-BE49-F238E27FC236}">
                <a16:creationId xmlns:a16="http://schemas.microsoft.com/office/drawing/2014/main" id="{F73D6AD7-ECFA-494F-9FD5-FCE80F2F38A1}"/>
              </a:ext>
            </a:extLst>
          </p:cNvPr>
          <p:cNvSpPr/>
          <p:nvPr/>
        </p:nvSpPr>
        <p:spPr>
          <a:xfrm>
            <a:off x="351295" y="2232285"/>
            <a:ext cx="8165024" cy="3416320"/>
          </a:xfrm>
          <a:prstGeom prst="rect">
            <a:avLst/>
          </a:prstGeom>
        </p:spPr>
        <p:txBody>
          <a:bodyPr wrap="square">
            <a:spAutoFit/>
          </a:bodyPr>
          <a:lstStyle/>
          <a:p>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Main(</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args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Coffee cup = </a:t>
            </a:r>
            <a:r>
              <a:rPr lang="en-US" dirty="0" err="1">
                <a:solidFill>
                  <a:srgbClr val="000000"/>
                </a:solidFill>
                <a:latin typeface="Consolas" panose="020B0609020204030204" pitchFamily="49" charset="0"/>
              </a:rPr>
              <a:t>PourCoffee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Egg eggs = </a:t>
            </a:r>
            <a:r>
              <a:rPr lang="en-US" dirty="0" err="1">
                <a:solidFill>
                  <a:srgbClr val="000000"/>
                </a:solidFill>
                <a:latin typeface="Consolas" panose="020B0609020204030204" pitchFamily="49" charset="0"/>
              </a:rPr>
              <a:t>FryEggs</a:t>
            </a:r>
            <a:r>
              <a:rPr lang="en-US" dirty="0">
                <a:solidFill>
                  <a:srgbClr val="000000"/>
                </a:solidFill>
                <a:latin typeface="Consolas" panose="020B0609020204030204" pitchFamily="49" charset="0"/>
              </a:rPr>
              <a:t>(2);</a:t>
            </a:r>
          </a:p>
          <a:p>
            <a:r>
              <a:rPr lang="en-US" dirty="0">
                <a:solidFill>
                  <a:srgbClr val="000000"/>
                </a:solidFill>
                <a:latin typeface="Consolas" panose="020B0609020204030204" pitchFamily="49" charset="0"/>
              </a:rPr>
              <a:t>    Bacon </a:t>
            </a:r>
            <a:r>
              <a:rPr lang="en-US" dirty="0" err="1">
                <a:solidFill>
                  <a:srgbClr val="000000"/>
                </a:solidFill>
                <a:latin typeface="Consolas" panose="020B0609020204030204" pitchFamily="49" charset="0"/>
              </a:rPr>
              <a:t>bacon</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FryBacon</a:t>
            </a:r>
            <a:r>
              <a:rPr lang="en-US" dirty="0">
                <a:solidFill>
                  <a:srgbClr val="000000"/>
                </a:solidFill>
                <a:latin typeface="Consolas" panose="020B0609020204030204" pitchFamily="49" charset="0"/>
              </a:rPr>
              <a:t>(3);</a:t>
            </a:r>
          </a:p>
          <a:p>
            <a:r>
              <a:rPr lang="en-US" dirty="0">
                <a:solidFill>
                  <a:srgbClr val="000000"/>
                </a:solidFill>
                <a:latin typeface="Consolas" panose="020B0609020204030204" pitchFamily="49" charset="0"/>
              </a:rPr>
              <a:t>    Toast </a:t>
            </a:r>
            <a:r>
              <a:rPr lang="en-US" dirty="0" err="1">
                <a:solidFill>
                  <a:srgbClr val="000000"/>
                </a:solidFill>
                <a:latin typeface="Consolas" panose="020B0609020204030204" pitchFamily="49" charset="0"/>
              </a:rPr>
              <a:t>toast</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ToastBread</a:t>
            </a:r>
            <a:r>
              <a:rPr lang="en-US" dirty="0">
                <a:solidFill>
                  <a:srgbClr val="000000"/>
                </a:solidFill>
                <a:latin typeface="Consolas" panose="020B0609020204030204" pitchFamily="49" charset="0"/>
              </a:rPr>
              <a:t>(2);</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ApplyButter</a:t>
            </a:r>
            <a:r>
              <a:rPr lang="en-US" dirty="0">
                <a:solidFill>
                  <a:srgbClr val="000000"/>
                </a:solidFill>
                <a:latin typeface="Consolas" panose="020B0609020204030204" pitchFamily="49" charset="0"/>
              </a:rPr>
              <a:t>(toast);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ApplyJam</a:t>
            </a:r>
            <a:r>
              <a:rPr lang="en-US" dirty="0">
                <a:solidFill>
                  <a:srgbClr val="000000"/>
                </a:solidFill>
                <a:latin typeface="Consolas" panose="020B0609020204030204" pitchFamily="49" charset="0"/>
              </a:rPr>
              <a:t>(toast);</a:t>
            </a:r>
          </a:p>
          <a:p>
            <a:r>
              <a:rPr lang="en-US" dirty="0">
                <a:solidFill>
                  <a:srgbClr val="000000"/>
                </a:solidFill>
                <a:latin typeface="Consolas" panose="020B0609020204030204" pitchFamily="49" charset="0"/>
              </a:rPr>
              <a:t>    Juice </a:t>
            </a:r>
            <a:r>
              <a:rPr lang="en-US" dirty="0" err="1">
                <a:solidFill>
                  <a:srgbClr val="000000"/>
                </a:solidFill>
                <a:latin typeface="Consolas" panose="020B0609020204030204" pitchFamily="49" charset="0"/>
              </a:rPr>
              <a:t>oj</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PourOJ</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Console.WriteLine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"Breakfast is ready!"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76757052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36756-4ECC-4563-9847-79578B809B5C}"/>
              </a:ext>
            </a:extLst>
          </p:cNvPr>
          <p:cNvSpPr>
            <a:spLocks noGrp="1"/>
          </p:cNvSpPr>
          <p:nvPr>
            <p:ph type="title"/>
          </p:nvPr>
        </p:nvSpPr>
        <p:spPr>
          <a:xfrm>
            <a:off x="1285498" y="2881341"/>
            <a:ext cx="10010687" cy="1015663"/>
          </a:xfrm>
        </p:spPr>
        <p:txBody>
          <a:bodyPr/>
          <a:lstStyle/>
          <a:p>
            <a:r>
              <a:rPr lang="en-US" dirty="0"/>
              <a:t>Make Breakfast Asynchronously</a:t>
            </a:r>
          </a:p>
        </p:txBody>
      </p:sp>
    </p:spTree>
    <p:extLst>
      <p:ext uri="{BB962C8B-B14F-4D97-AF65-F5344CB8AC3E}">
        <p14:creationId xmlns:p14="http://schemas.microsoft.com/office/powerpoint/2010/main" val="28590711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A7D0-2347-4019-A2A1-9874E0010DE0}"/>
              </a:ext>
            </a:extLst>
          </p:cNvPr>
          <p:cNvSpPr>
            <a:spLocks noGrp="1"/>
          </p:cNvSpPr>
          <p:nvPr>
            <p:ph type="title"/>
          </p:nvPr>
        </p:nvSpPr>
        <p:spPr/>
        <p:txBody>
          <a:bodyPr/>
          <a:lstStyle/>
          <a:p>
            <a:r>
              <a:rPr lang="en-US" dirty="0"/>
              <a:t>Cook Breakfast Asynchronously</a:t>
            </a:r>
          </a:p>
        </p:txBody>
      </p:sp>
      <p:sp>
        <p:nvSpPr>
          <p:cNvPr id="3" name="Rectangle 2">
            <a:extLst>
              <a:ext uri="{FF2B5EF4-FFF2-40B4-BE49-F238E27FC236}">
                <a16:creationId xmlns:a16="http://schemas.microsoft.com/office/drawing/2014/main" id="{FB28F911-A2B5-4032-930E-910BD4DC71BE}"/>
              </a:ext>
            </a:extLst>
          </p:cNvPr>
          <p:cNvSpPr/>
          <p:nvPr/>
        </p:nvSpPr>
        <p:spPr>
          <a:xfrm>
            <a:off x="2858530" y="1189176"/>
            <a:ext cx="8874760" cy="5632311"/>
          </a:xfrm>
          <a:prstGeom prst="rect">
            <a:avLst/>
          </a:prstGeom>
        </p:spPr>
        <p:txBody>
          <a:bodyPr wrap="square">
            <a:spAutoFit/>
          </a:bodyPr>
          <a:lstStyle/>
          <a:p>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Task Main(</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args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Coffee cup = </a:t>
            </a:r>
            <a:r>
              <a:rPr lang="en-US" dirty="0" err="1">
                <a:solidFill>
                  <a:srgbClr val="000000"/>
                </a:solidFill>
                <a:latin typeface="Consolas" panose="020B0609020204030204" pitchFamily="49" charset="0"/>
              </a:rPr>
              <a:t>PourCoffee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eggsTask</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FryEggsAsync</a:t>
            </a:r>
            <a:r>
              <a:rPr lang="en-US" dirty="0">
                <a:solidFill>
                  <a:srgbClr val="000000"/>
                </a:solidFill>
                <a:latin typeface="Consolas" panose="020B0609020204030204" pitchFamily="49" charset="0"/>
              </a:rPr>
              <a:t>(2);</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baconTask</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FryBaconAsync</a:t>
            </a:r>
            <a:r>
              <a:rPr lang="en-US" dirty="0">
                <a:solidFill>
                  <a:srgbClr val="000000"/>
                </a:solidFill>
                <a:latin typeface="Consolas" panose="020B0609020204030204" pitchFamily="49" charset="0"/>
              </a:rPr>
              <a:t>(3);</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toastTask</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makeToastWithButterAndJamAsync</a:t>
            </a:r>
            <a:r>
              <a:rPr lang="en-US" dirty="0">
                <a:solidFill>
                  <a:srgbClr val="000000"/>
                </a:solidFill>
                <a:latin typeface="Consolas" panose="020B0609020204030204" pitchFamily="49" charset="0"/>
              </a:rPr>
              <a:t>(2);</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eggs =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eggsTask</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var</a:t>
            </a:r>
            <a:r>
              <a:rPr lang="en-US" dirty="0">
                <a:solidFill>
                  <a:srgbClr val="000000"/>
                </a:solidFill>
                <a:latin typeface="Consolas" panose="020B0609020204030204" pitchFamily="49" charset="0"/>
              </a:rPr>
              <a:t> bacon =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baconTask</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var</a:t>
            </a:r>
            <a:r>
              <a:rPr lang="en-US" dirty="0">
                <a:solidFill>
                  <a:srgbClr val="000000"/>
                </a:solidFill>
                <a:latin typeface="Consolas" panose="020B0609020204030204" pitchFamily="49" charset="0"/>
              </a:rPr>
              <a:t> toast =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toastTask</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Juice </a:t>
            </a:r>
            <a:r>
              <a:rPr lang="en-US" dirty="0" err="1">
                <a:solidFill>
                  <a:srgbClr val="000000"/>
                </a:solidFill>
                <a:latin typeface="Consolas" panose="020B0609020204030204" pitchFamily="49" charset="0"/>
              </a:rPr>
              <a:t>oj</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PourOJ</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async</a:t>
            </a:r>
            <a:r>
              <a:rPr lang="en-US" dirty="0">
                <a:solidFill>
                  <a:srgbClr val="000000"/>
                </a:solidFill>
                <a:latin typeface="Consolas" panose="020B0609020204030204" pitchFamily="49" charset="0"/>
              </a:rPr>
              <a:t> Task&lt;Toast&gt; </a:t>
            </a:r>
            <a:r>
              <a:rPr lang="en-US" dirty="0" err="1">
                <a:solidFill>
                  <a:srgbClr val="000000"/>
                </a:solidFill>
                <a:latin typeface="Consolas" panose="020B0609020204030204" pitchFamily="49" charset="0"/>
              </a:rPr>
              <a:t>makeToastWithButterAndJamAsync</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number)</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plainToast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ToastBreadAsync</a:t>
            </a:r>
            <a:r>
              <a:rPr lang="en-US" dirty="0">
                <a:solidFill>
                  <a:srgbClr val="000000"/>
                </a:solidFill>
                <a:latin typeface="Consolas" panose="020B0609020204030204" pitchFamily="49" charset="0"/>
              </a:rPr>
              <a:t>(number);</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ApplyButter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plainToast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ApplyJam</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plainToast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plainToast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6064165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36756-4ECC-4563-9847-79578B809B5C}"/>
              </a:ext>
            </a:extLst>
          </p:cNvPr>
          <p:cNvSpPr>
            <a:spLocks noGrp="1"/>
          </p:cNvSpPr>
          <p:nvPr>
            <p:ph type="title"/>
          </p:nvPr>
        </p:nvSpPr>
        <p:spPr>
          <a:xfrm>
            <a:off x="1285498" y="2881341"/>
            <a:ext cx="10010687" cy="1015663"/>
          </a:xfrm>
        </p:spPr>
        <p:txBody>
          <a:bodyPr/>
          <a:lstStyle/>
          <a:p>
            <a:r>
              <a:rPr lang="en-US" dirty="0"/>
              <a:t>Thought exercise: trace code</a:t>
            </a:r>
          </a:p>
        </p:txBody>
      </p:sp>
    </p:spTree>
    <p:extLst>
      <p:ext uri="{BB962C8B-B14F-4D97-AF65-F5344CB8AC3E}">
        <p14:creationId xmlns:p14="http://schemas.microsoft.com/office/powerpoint/2010/main" val="32943200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Dotnet_Template">
  <a:themeElements>
    <a:clrScheme name="Dotnet">
      <a:dk1>
        <a:srgbClr val="505050"/>
      </a:dk1>
      <a:lt1>
        <a:srgbClr val="FFFFFF"/>
      </a:lt1>
      <a:dk2>
        <a:srgbClr val="7030A0"/>
      </a:dk2>
      <a:lt2>
        <a:srgbClr val="F2F2F2"/>
      </a:lt2>
      <a:accent1>
        <a:srgbClr val="7030A0"/>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DotnetTeam_PresentationTemplate.pptx  -  Read-Only" id="{2363CE02-760E-413D-8221-AF67AFE765C4}" vid="{611879E8-DE26-489A-8B91-DA84EE062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Properties xmlns="http://schemas.microsoft.com/sharepoint/v3" xsi:nil="true"/>
    <_ip_UnifiedCompliancePolicyUIAction xmlns="http://schemas.microsoft.com/sharepoint/v3" xsi:nil="true"/>
    <LastSharedByUser xmlns="11245976-3b4d-4794-a754-317688483df2">jogallow@microsoft.com</LastSharedByUser>
    <SharedWithUsers xmlns="11245976-3b4d-4794-a754-317688483df2">
      <UserInfo>
        <DisplayName>Martin Woodward</DisplayName>
        <AccountId>67</AccountId>
        <AccountType/>
      </UserInfo>
    </SharedWithUsers>
    <LastSharedByTime xmlns="11245976-3b4d-4794-a754-317688483df2">2018-03-16T04:12:59+00:00</LastSharedByTime>
    <Spec_x0020_Status xmlns="569b343d-e775-480b-9b2b-6a6986deb9b0">Draft</Spec_x0020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2F88B0CCF1BBA489747F146E6B5E06D" ma:contentTypeVersion="16" ma:contentTypeDescription="Create a new document." ma:contentTypeScope="" ma:versionID="4677366f1ec88b108cc9809d67224d75">
  <xsd:schema xmlns:xsd="http://www.w3.org/2001/XMLSchema" xmlns:xs="http://www.w3.org/2001/XMLSchema" xmlns:p="http://schemas.microsoft.com/office/2006/metadata/properties" xmlns:ns1="http://schemas.microsoft.com/sharepoint/v3" xmlns:ns2="569b343d-e775-480b-9b2b-6a6986deb9b0" xmlns:ns3="11245976-3b4d-4794-a754-317688483df2" targetNamespace="http://schemas.microsoft.com/office/2006/metadata/properties" ma:root="true" ma:fieldsID="7dbf3602f5ca62d07a3562e26ed70b78" ns1:_="" ns2:_="" ns3:_="">
    <xsd:import namespace="http://schemas.microsoft.com/sharepoint/v3"/>
    <xsd:import namespace="569b343d-e775-480b-9b2b-6a6986deb9b0"/>
    <xsd:import namespace="11245976-3b4d-4794-a754-317688483df2"/>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ServiceAutoTags" minOccurs="0"/>
                <xsd:element ref="ns3:SharedWithUsers" minOccurs="0"/>
                <xsd:element ref="ns3:SharedWithDetails" minOccurs="0"/>
                <xsd:element ref="ns3:LastSharedByUser" minOccurs="0"/>
                <xsd:element ref="ns3:LastSharedByTime" minOccurs="0"/>
                <xsd:element ref="ns2:MediaServiceOCR" minOccurs="0"/>
                <xsd:element ref="ns2:MediaServiceDateTaken" minOccurs="0"/>
                <xsd:element ref="ns2:MediaServiceAutoKeyPoints" minOccurs="0"/>
                <xsd:element ref="ns2:MediaServiceKeyPoints" minOccurs="0"/>
                <xsd:element ref="ns2:MediaServiceGenerationTime" minOccurs="0"/>
                <xsd:element ref="ns2:MediaServiceEventHashCode" minOccurs="0"/>
                <xsd:element ref="ns2:Spec_x0020_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description="" ma:hidden="true" ma:internalName="_ip_UnifiedCompliancePolicyProperties">
      <xsd:simpleType>
        <xsd:restriction base="dms:Note"/>
      </xsd:simpleType>
    </xsd:element>
    <xsd:element name="_ip_UnifiedCompliancePolicyUIAction" ma:index="9"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9b343d-e775-480b-9b2b-6a6986deb9b0"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OCR" ma:index="17" nillable="true" ma:displayName="MediaServiceOCR" ma:description=""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element name="Spec_x0020_Status" ma:index="23" nillable="true" ma:displayName="Status" ma:default="Draft" ma:format="Dropdown" ma:internalName="Spec_x0020_Status">
      <xsd:simpleType>
        <xsd:restriction base="dms:Choice">
          <xsd:enumeration value="Draft"/>
          <xsd:enumeration value="Reviewed"/>
        </xsd:restriction>
      </xsd:simpleType>
    </xsd:element>
  </xsd:schema>
  <xsd:schema xmlns:xsd="http://www.w3.org/2001/XMLSchema" xmlns:xs="http://www.w3.org/2001/XMLSchema" xmlns:dms="http://schemas.microsoft.com/office/2006/documentManagement/types" xmlns:pc="http://schemas.microsoft.com/office/infopath/2007/PartnerControls" targetNamespace="11245976-3b4d-4794-a754-317688483df2"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element name="LastSharedByUser" ma:index="15" nillable="true" ma:displayName="Last Shared By User" ma:description="" ma:hidden="true" ma:internalName="LastSharedByUser" ma:readOnly="true">
      <xsd:simpleType>
        <xsd:restriction base="dms:Note"/>
      </xsd:simpleType>
    </xsd:element>
    <xsd:element name="LastSharedByTime" ma:index="16"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3821A7-5528-48BE-BD00-067FBFDD28D5}">
  <ds:schemaRefs>
    <ds:schemaRef ds:uri="http://schemas.microsoft.com/sharepoint/v3/contenttype/forms"/>
  </ds:schemaRefs>
</ds:datastoreItem>
</file>

<file path=customXml/itemProps2.xml><?xml version="1.0" encoding="utf-8"?>
<ds:datastoreItem xmlns:ds="http://schemas.openxmlformats.org/officeDocument/2006/customXml" ds:itemID="{D23E43D6-DB2F-4C33-A8C8-D28F777A5DE7}">
  <ds:schemaRefs>
    <ds:schemaRef ds:uri="http://schemas.microsoft.com/sharepoint/v3"/>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11245976-3b4d-4794-a754-317688483df2"/>
    <ds:schemaRef ds:uri="569b343d-e775-480b-9b2b-6a6986deb9b0"/>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33E0CF7C-A7C7-4DF2-AB3E-F1938704FE31}"/>
</file>

<file path=docProps/app.xml><?xml version="1.0" encoding="utf-8"?>
<Properties xmlns="http://schemas.openxmlformats.org/officeDocument/2006/extended-properties" xmlns:vt="http://schemas.openxmlformats.org/officeDocument/2006/docPropsVTypes">
  <Template>DotnetTeam_PresentationTemplate</Template>
  <TotalTime>2728</TotalTime>
  <Words>821</Words>
  <Application>Microsoft Office PowerPoint</Application>
  <PresentationFormat>Widescreen</PresentationFormat>
  <Paragraphs>103</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Consolas</vt:lpstr>
      <vt:lpstr>Segoe UI</vt:lpstr>
      <vt:lpstr>Segoe UI Light</vt:lpstr>
      <vt:lpstr>Wingdings</vt:lpstr>
      <vt:lpstr>Dotnet_Template</vt:lpstr>
      <vt:lpstr>PowerPoint Presentation</vt:lpstr>
      <vt:lpstr>One abstraction to rule them all</vt:lpstr>
      <vt:lpstr>An Async Breakfast</vt:lpstr>
      <vt:lpstr>Breakfast means many tasks</vt:lpstr>
      <vt:lpstr>Synchronous, Parallel, Asynchronous</vt:lpstr>
      <vt:lpstr>Cook Breakfast Synchronously</vt:lpstr>
      <vt:lpstr>Make Breakfast Asynchronously</vt:lpstr>
      <vt:lpstr>Cook Breakfast Asynchronously</vt:lpstr>
      <vt:lpstr>Thought exercise: trace code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Bill Wagner</dc:creator>
  <cp:lastModifiedBy>Bill Wagner</cp:lastModifiedBy>
  <cp:revision>28</cp:revision>
  <dcterms:created xsi:type="dcterms:W3CDTF">2019-01-11T22:24:18Z</dcterms:created>
  <dcterms:modified xsi:type="dcterms:W3CDTF">2019-01-29T10:34:29Z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bethma@microsoft.com</vt:lpwstr>
  </property>
  <property fmtid="{D5CDD505-2E9C-101B-9397-08002B2CF9AE}" pid="5" name="MSIP_Label_f42aa342-8706-4288-bd11-ebb85995028c_SetDate">
    <vt:lpwstr>2018-01-09T22:28:27.0429869Z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0x01010022F88B0CCF1BBA489747F146E6B5E06D</vt:lpwstr>
  </property>
</Properties>
</file>