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sldIdLst>
    <p:sldId id="256" r:id="rId5"/>
    <p:sldId id="497" r:id="rId6"/>
    <p:sldId id="326" r:id="rId7"/>
    <p:sldId id="328" r:id="rId8"/>
    <p:sldId id="501" r:id="rId9"/>
    <p:sldId id="327" r:id="rId10"/>
    <p:sldId id="338" r:id="rId11"/>
    <p:sldId id="339" r:id="rId12"/>
    <p:sldId id="499" r:id="rId13"/>
    <p:sldId id="500" r:id="rId14"/>
    <p:sldId id="329" r:id="rId15"/>
    <p:sldId id="330" r:id="rId16"/>
    <p:sldId id="331" r:id="rId17"/>
    <p:sldId id="332" r:id="rId18"/>
    <p:sldId id="512" r:id="rId19"/>
    <p:sldId id="364" r:id="rId20"/>
    <p:sldId id="365" r:id="rId21"/>
    <p:sldId id="509" r:id="rId22"/>
    <p:sldId id="510" r:id="rId23"/>
    <p:sldId id="333" r:id="rId24"/>
    <p:sldId id="334" r:id="rId25"/>
    <p:sldId id="335" r:id="rId26"/>
    <p:sldId id="336" r:id="rId27"/>
    <p:sldId id="342" r:id="rId28"/>
    <p:sldId id="343" r:id="rId29"/>
    <p:sldId id="344" r:id="rId30"/>
    <p:sldId id="345" r:id="rId31"/>
    <p:sldId id="346" r:id="rId32"/>
    <p:sldId id="495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505" r:id="rId42"/>
    <p:sldId id="506" r:id="rId43"/>
    <p:sldId id="357" r:id="rId44"/>
    <p:sldId id="358" r:id="rId45"/>
    <p:sldId id="508" r:id="rId46"/>
    <p:sldId id="507" r:id="rId47"/>
    <p:sldId id="360" r:id="rId48"/>
    <p:sldId id="502" r:id="rId49"/>
    <p:sldId id="503" r:id="rId50"/>
    <p:sldId id="366" r:id="rId51"/>
    <p:sldId id="36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4" y="534"/>
      </p:cViewPr>
      <p:guideLst>
        <p:guide orient="horz" pos="7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6F54F-3B9B-484E-8334-E0E61C0B568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ABA0C-B45D-4AEB-B619-31AE5E07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2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72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86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7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</a:t>
            </a:r>
            <a:r>
              <a:rPr lang="en-US" baseline="0" dirty="0"/>
              <a:t> Core Large is 85K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27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40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54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396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to</a:t>
            </a:r>
            <a:r>
              <a:rPr lang="en-US" baseline="0" dirty="0"/>
              <a:t> .NET 4.5, LOH had compaction issues</a:t>
            </a:r>
          </a:p>
          <a:p>
            <a:r>
              <a:rPr lang="en-US" baseline="0" dirty="0"/>
              <a:t>Objects wind up on the heap via “new” and boxing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11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to</a:t>
            </a:r>
            <a:r>
              <a:rPr lang="en-US" baseline="0" dirty="0"/>
              <a:t> .NET 4.5, LOH had compaction issues</a:t>
            </a:r>
          </a:p>
          <a:p>
            <a:r>
              <a:rPr lang="en-US" baseline="0" dirty="0"/>
              <a:t>Objects wind up on the heap via “new” and boxing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577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to</a:t>
            </a:r>
            <a:r>
              <a:rPr lang="en-US" baseline="0" dirty="0"/>
              <a:t> .NET 4.5, LOH had compaction issues</a:t>
            </a:r>
          </a:p>
          <a:p>
            <a:r>
              <a:rPr lang="en-US" baseline="0" dirty="0"/>
              <a:t>Objects wind up on the heap via “new” and boxing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635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0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19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599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64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87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44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40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65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175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04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472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6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710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might possibly affect performance?</a:t>
            </a:r>
          </a:p>
          <a:p>
            <a:r>
              <a:rPr lang="en-US" dirty="0"/>
              <a:t>Which happen in</a:t>
            </a:r>
            <a:r>
              <a:rPr lang="en-US" baseline="0" dirty="0"/>
              <a:t> background? (it depends)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55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369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221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3945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450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2003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6426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41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0305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43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359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6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35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28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391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37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02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34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5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D0BB-3A98-4299-A977-E6E7C4B04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to</a:t>
            </a:r>
            <a:r>
              <a:rPr lang="en-US" baseline="0" dirty="0"/>
              <a:t> .NET 4.5, LOH had compaction issues</a:t>
            </a:r>
          </a:p>
          <a:p>
            <a:r>
              <a:rPr lang="en-US" baseline="0" dirty="0"/>
              <a:t>Objects wind up on the heap via “new” and boxing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15D0E-C9BC-494C-8F8D-C828F621BCCB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4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5DFF-E7D0-4827-A6D7-AAEF9E258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E994A-5A86-40AB-9FA4-967BCE1D4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4D4FF-EB82-40D7-9BB8-B54B8B69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2D33-B6EA-4EEC-A8E5-F3192103032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CF22C-76AF-4057-8837-A6934D2F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B43E0-720C-4FF6-9C3C-F83FC63C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AAD-6644-444A-8AF4-2687B128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5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8555-2703-4455-9FE1-E272AE20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D703-EE3F-4961-8E3B-210D62BF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443BE-052A-4E40-B3BA-18F0CDC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2D33-B6EA-4EEC-A8E5-F3192103032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A1069-6ADA-4C9F-85AD-C130CF3F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3069-EBC9-4517-BBF8-35053808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AAD-6644-444A-8AF4-2687B128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9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DBE5-B9AA-4D50-93F7-80F2E2B0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9B83D-D287-4C02-AD6E-B322AA077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83489-7736-4A65-9E35-08F08B22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2D33-B6EA-4EEC-A8E5-F3192103032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0463-B1D4-4ABF-8B30-4AB5D627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7D7E-41A0-41E6-B2CD-80901810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AAD-6644-444A-8AF4-2687B128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6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F635-E789-4280-B596-6D300339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0C2C-03F8-4546-86B9-6FCF0DD78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77DD-E206-406A-A2AB-64404F8A1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471B1-5C06-456F-B228-BA786C1B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2D33-B6EA-4EEC-A8E5-F3192103032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F1681-E3EA-4649-8AF6-3FB2FF6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93CE8-456E-4605-B04E-2636E12A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AAD-6644-444A-8AF4-2687B128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E0D5-ABCC-41C8-A53D-174780C7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ED96C-D37A-4BDC-809D-9F6C1954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2D33-B6EA-4EEC-A8E5-F3192103032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32DC2-93B3-43D8-A166-148470FA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5034A-E687-4E19-B3C9-9A8A71CC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AAD-6644-444A-8AF4-2687B128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5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73985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84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296E5-3EF0-468A-8963-A5E151B5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338C0-467A-4D48-9262-8B7E09483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1248-DB40-47E0-BD44-A005E2617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82D33-B6EA-4EEC-A8E5-F3192103032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7D16-1152-4A68-A0AE-9C9ECF151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CE79D-0A01-4EA2-981E-786F3BFF7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0AAD-6644-444A-8AF4-2687B128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3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  <p:sldLayoutId id="214748366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0112-9DEF-4D80-8484-ECEE3832A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9A2305-85FB-4781-A2D0-C6EAD37DA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Intro to Garbage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When to use heap and stack</a:t>
            </a:r>
          </a:p>
        </p:txBody>
      </p:sp>
    </p:spTree>
    <p:extLst>
      <p:ext uri="{BB962C8B-B14F-4D97-AF65-F5344CB8AC3E}">
        <p14:creationId xmlns:p14="http://schemas.microsoft.com/office/powerpoint/2010/main" val="71487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937E11-1520-4377-B343-156A6E3D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1133A-EA5A-420A-A745-053F1539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2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947713" y="1357994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109587" y="4204489"/>
            <a:ext cx="1578392" cy="95166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5085080" y="1257300"/>
            <a:ext cx="62611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How do objects wind up on the heap?</a:t>
            </a:r>
          </a:p>
          <a:p>
            <a:pPr marL="685800" lvl="2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34" dirty="0">
                <a:latin typeface="+mn-lt"/>
              </a:rPr>
              <a:t>new()</a:t>
            </a:r>
          </a:p>
          <a:p>
            <a:pPr marL="685800" lvl="2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34" dirty="0">
                <a:latin typeface="+mn-lt"/>
              </a:rPr>
              <a:t>Boxing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1246906" y="3505200"/>
            <a:ext cx="1300599" cy="52086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 type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248486" y="4419894"/>
            <a:ext cx="1300599" cy="520861"/>
          </a:xfrm>
          <a:prstGeom prst="ellipse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type</a:t>
            </a:r>
          </a:p>
        </p:txBody>
      </p:sp>
    </p:spTree>
    <p:extLst>
      <p:ext uri="{BB962C8B-B14F-4D97-AF65-F5344CB8AC3E}">
        <p14:creationId xmlns:p14="http://schemas.microsoft.com/office/powerpoint/2010/main" val="17458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947713" y="1357994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3941372" y="1325523"/>
            <a:ext cx="1898987" cy="4313276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47713" y="2778828"/>
            <a:ext cx="1898987" cy="950027"/>
          </a:xfrm>
          <a:prstGeom prst="rect">
            <a:avLst/>
          </a:prstGeom>
          <a:noFill/>
          <a:ln w="76200"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24575018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6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682" fill="hold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34" decel="50000" autoRev="1" fill="hold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4" fill="hold">
                                          <p:stCondLst>
                                            <p:cond delay="12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947713" y="1357994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3941372" y="1325523"/>
            <a:ext cx="1898987" cy="4313276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47713" y="2778828"/>
            <a:ext cx="1898987" cy="950027"/>
          </a:xfrm>
          <a:prstGeom prst="rect">
            <a:avLst/>
          </a:prstGeom>
          <a:noFill/>
          <a:ln w="76200"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98780497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 bwMode="auto">
          <a:xfrm>
            <a:off x="3941372" y="1325523"/>
            <a:ext cx="1898987" cy="4313276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947713" y="1357994"/>
            <a:ext cx="1898987" cy="4280807"/>
          </a:xfrm>
          <a:prstGeom prst="flowChartMagneticDisk">
            <a:avLst/>
          </a:prstGeom>
          <a:solidFill>
            <a:schemeClr val="accent6"/>
          </a:solidFill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6472646" y="1272502"/>
            <a:ext cx="5241708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Threshold: 85K </a:t>
            </a:r>
          </a:p>
          <a:p>
            <a:r>
              <a:rPr lang="en-US" dirty="0"/>
              <a:t>Large GC is different</a:t>
            </a:r>
          </a:p>
          <a:p>
            <a:r>
              <a:rPr lang="en-US" dirty="0"/>
              <a:t>NOTE: </a:t>
            </a:r>
          </a:p>
          <a:p>
            <a:pPr marL="457200" lvl="1" indent="0">
              <a:buNone/>
            </a:pPr>
            <a:r>
              <a:rPr lang="en-US" dirty="0"/>
              <a:t>Prior to .NET 4.5, </a:t>
            </a:r>
            <a:br>
              <a:rPr lang="en-US" dirty="0"/>
            </a:br>
            <a:r>
              <a:rPr lang="en-US" dirty="0"/>
              <a:t>the large object heap had compaction issues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1544389" y="3856188"/>
            <a:ext cx="1015588" cy="52086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406669" y="3961332"/>
            <a:ext cx="1015588" cy="52086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254647" y="4066476"/>
            <a:ext cx="1015588" cy="52086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3997126" y="3459167"/>
            <a:ext cx="1531183" cy="12803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4149526" y="3611567"/>
            <a:ext cx="1531183" cy="12803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4301926" y="3763967"/>
            <a:ext cx="1531183" cy="12803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</p:txBody>
      </p:sp>
    </p:spTree>
    <p:extLst>
      <p:ext uri="{BB962C8B-B14F-4D97-AF65-F5344CB8AC3E}">
        <p14:creationId xmlns:p14="http://schemas.microsoft.com/office/powerpoint/2010/main" val="395689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ECBC8-085F-4A0D-9679-B8646E8840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82D134-79E4-4AF6-BA52-9FE4F114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Large Object Heap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7F49A-384F-4FF5-B729-9AFFA187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27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5146507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Object Heap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155489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55489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55490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155489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55489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55489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347438" y="4719939"/>
            <a:ext cx="1863052" cy="374576"/>
          </a:xfrm>
          <a:prstGeom prst="ellipse">
            <a:avLst/>
          </a:prstGeom>
          <a:pattFill prst="pct20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254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09877E-6 L 0.13386 -0.036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-1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42" presetClass="path" presetSubtype="0" accel="50000" decel="5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09877E-6 L 0.10452 -0.1012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-5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09877E-6 L 0.23108 -0.209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5" y="-10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5146507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Object Heap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155489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55489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55490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155489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55489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55489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37525" y="3237623"/>
            <a:ext cx="1863052" cy="384923"/>
          </a:xfrm>
          <a:prstGeom prst="ellipse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201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5146507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Object Heap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155489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55489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55490" y="403462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155489" y="4550088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55489" y="3313004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55489" y="3460285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37525" y="3624973"/>
            <a:ext cx="1863052" cy="384923"/>
          </a:xfrm>
          <a:prstGeom prst="ellipse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22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ECBC8-085F-4A0D-9679-B8646E8840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82D134-79E4-4AF6-BA52-9FE4F114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Small Object Heap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7F49A-384F-4FF5-B729-9AFFA187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64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Type System Provide?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Storage </a:t>
            </a:r>
          </a:p>
          <a:p>
            <a:pPr lvl="1"/>
            <a:r>
              <a:rPr lang="en-US" b="0" dirty="0"/>
              <a:t>Type of storage (</a:t>
            </a:r>
            <a:r>
              <a:rPr lang="en-US" dirty="0"/>
              <a:t>direct/via pointers aka </a:t>
            </a:r>
            <a:r>
              <a:rPr lang="en-US" b="0" dirty="0"/>
              <a:t>value/reference)</a:t>
            </a:r>
          </a:p>
          <a:p>
            <a:pPr lvl="1"/>
            <a:r>
              <a:rPr lang="en-US" dirty="0"/>
              <a:t>M</a:t>
            </a:r>
            <a:r>
              <a:rPr lang="en-US" b="0" dirty="0"/>
              <a:t>emory safety - things can’t change/overwrite other things in unplanned ways</a:t>
            </a:r>
          </a:p>
          <a:p>
            <a:r>
              <a:rPr lang="en-US" dirty="0"/>
              <a:t>Features</a:t>
            </a:r>
            <a:endParaRPr lang="en-US" b="0" dirty="0"/>
          </a:p>
          <a:p>
            <a:pPr lvl="1"/>
            <a:r>
              <a:rPr lang="en-US" b="0" dirty="0"/>
              <a:t>Miscellaneous like maximum and minimum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Members (methods, fields, events, operations and so on)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Base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Rules for type casting and conversions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Manages memory so you don’t have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Allocates space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Reclaims space</a:t>
            </a:r>
          </a:p>
        </p:txBody>
      </p:sp>
    </p:spTree>
    <p:extLst>
      <p:ext uri="{BB962C8B-B14F-4D97-AF65-F5344CB8AC3E}">
        <p14:creationId xmlns:p14="http://schemas.microsoft.com/office/powerpoint/2010/main" val="192939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Magnetic Disk 13"/>
          <p:cNvSpPr/>
          <p:nvPr/>
        </p:nvSpPr>
        <p:spPr bwMode="auto">
          <a:xfrm>
            <a:off x="5146507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object heap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155490" y="4448432"/>
            <a:ext cx="1863052" cy="27583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155489" y="4724268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55489" y="509884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55490" y="3651607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155489" y="4153923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155489" y="430120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155490" y="3149291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55489" y="285695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55489" y="300424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3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Magnetic Disk 19"/>
          <p:cNvSpPr/>
          <p:nvPr/>
        </p:nvSpPr>
        <p:spPr bwMode="auto">
          <a:xfrm>
            <a:off x="5146507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Removed as App Runs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155490" y="4444102"/>
            <a:ext cx="1863052" cy="275837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155489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55489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55490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155489" y="4149593"/>
            <a:ext cx="1863051" cy="129427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155489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155490" y="3144962"/>
            <a:ext cx="1863052" cy="502316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55489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55489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155490" y="4448432"/>
            <a:ext cx="1863052" cy="27583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155489" y="4153923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155490" y="3149291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8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Magnetic Disk 13"/>
          <p:cNvSpPr/>
          <p:nvPr/>
        </p:nvSpPr>
        <p:spPr bwMode="auto">
          <a:xfrm>
            <a:off x="5146507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Removed as App Runs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155490" y="4444102"/>
            <a:ext cx="1863052" cy="275837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155489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55489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55490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155489" y="4149593"/>
            <a:ext cx="1863051" cy="129427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155489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155490" y="3144962"/>
            <a:ext cx="1863052" cy="502316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55489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55489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449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5146507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Starts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155489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55489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55490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155489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55489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55489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4353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6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2" name="12-Point Star 11"/>
          <p:cNvSpPr/>
          <p:nvPr/>
        </p:nvSpPr>
        <p:spPr bwMode="auto">
          <a:xfrm>
            <a:off x="2950427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12-Point Star 7"/>
          <p:cNvSpPr/>
          <p:nvPr/>
        </p:nvSpPr>
        <p:spPr bwMode="auto">
          <a:xfrm>
            <a:off x="3169461" y="4414053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12-Point Star 8"/>
          <p:cNvSpPr/>
          <p:nvPr/>
        </p:nvSpPr>
        <p:spPr bwMode="auto">
          <a:xfrm>
            <a:off x="2706637" y="3533705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21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2" name="12-Point Star 11"/>
          <p:cNvSpPr/>
          <p:nvPr/>
        </p:nvSpPr>
        <p:spPr bwMode="auto">
          <a:xfrm>
            <a:off x="2950427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12-Point Star 7"/>
          <p:cNvSpPr/>
          <p:nvPr/>
        </p:nvSpPr>
        <p:spPr bwMode="auto">
          <a:xfrm>
            <a:off x="3169461" y="4414053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12-Point Star 8"/>
          <p:cNvSpPr/>
          <p:nvPr/>
        </p:nvSpPr>
        <p:spPr bwMode="auto">
          <a:xfrm>
            <a:off x="2706637" y="3533705"/>
            <a:ext cx="566855" cy="401444"/>
          </a:xfrm>
          <a:prstGeom prst="star12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22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Magnetic Disk 14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2" name="12-Point Star 11"/>
          <p:cNvSpPr/>
          <p:nvPr/>
        </p:nvSpPr>
        <p:spPr bwMode="auto">
          <a:xfrm>
            <a:off x="2950427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 0 GC</a:t>
            </a:r>
          </a:p>
        </p:txBody>
      </p:sp>
      <p:sp>
        <p:nvSpPr>
          <p:cNvPr id="9" name="12-Point Star 8"/>
          <p:cNvSpPr/>
          <p:nvPr/>
        </p:nvSpPr>
        <p:spPr bwMode="auto">
          <a:xfrm>
            <a:off x="3169461" y="4414053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12-Point Star 9"/>
          <p:cNvSpPr/>
          <p:nvPr/>
        </p:nvSpPr>
        <p:spPr bwMode="auto">
          <a:xfrm>
            <a:off x="2706637" y="3533705"/>
            <a:ext cx="566855" cy="401444"/>
          </a:xfrm>
          <a:prstGeom prst="star12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7981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0.05586 0.04004 C 0.06745 0.04907 0.08503 0.05393 0.10339 0.05393 C 0.12422 0.05393 0.14102 0.04907 0.15261 0.04004 L 0.2086 2.22222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2.22222E-6 L 0.05586 0.04004 C 0.06745 0.04907 0.08503 0.05393 0.10339 0.05393 C 0.12422 0.05393 0.14102 0.04907 0.15261 0.04004 L 0.2086 2.22222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57593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 0 GC</a:t>
            </a:r>
          </a:p>
        </p:txBody>
      </p:sp>
      <p:sp>
        <p:nvSpPr>
          <p:cNvPr id="14" name="12-Point Star 13"/>
          <p:cNvSpPr/>
          <p:nvPr/>
        </p:nvSpPr>
        <p:spPr bwMode="auto">
          <a:xfrm>
            <a:off x="5478037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2-Point Star 11"/>
          <p:cNvSpPr/>
          <p:nvPr/>
        </p:nvSpPr>
        <p:spPr bwMode="auto">
          <a:xfrm>
            <a:off x="5735385" y="4414053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575933" y="2523892"/>
            <a:ext cx="1315844" cy="3297045"/>
            <a:chOff x="1931949" y="1892919"/>
            <a:chExt cx="986883" cy="2472784"/>
          </a:xfrm>
        </p:grpSpPr>
        <p:sp>
          <p:nvSpPr>
            <p:cNvPr id="3" name="Rectangle 2"/>
            <p:cNvSpPr/>
            <p:nvPr/>
          </p:nvSpPr>
          <p:spPr bwMode="auto">
            <a:xfrm>
              <a:off x="1931949" y="1892919"/>
              <a:ext cx="986883" cy="24727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 0</a:t>
              </a:r>
            </a:p>
          </p:txBody>
        </p:sp>
        <p:sp>
          <p:nvSpPr>
            <p:cNvPr id="15" name="12-Point Star 14"/>
            <p:cNvSpPr/>
            <p:nvPr/>
          </p:nvSpPr>
          <p:spPr bwMode="auto">
            <a:xfrm>
              <a:off x="2029977" y="2650278"/>
              <a:ext cx="425141" cy="301083"/>
            </a:xfrm>
            <a:prstGeom prst="star12">
              <a:avLst/>
            </a:prstGeom>
            <a:pattFill prst="dkDnDiag">
              <a:fgClr>
                <a:schemeClr val="accent3">
                  <a:lumMod val="50000"/>
                </a:schemeClr>
              </a:fgClr>
              <a:bgClr>
                <a:schemeClr val="bg1"/>
              </a:bgClr>
            </a:patt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04426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4" name="12-Point Star 13"/>
          <p:cNvSpPr/>
          <p:nvPr/>
        </p:nvSpPr>
        <p:spPr bwMode="auto">
          <a:xfrm>
            <a:off x="5478037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12-Point Star 7"/>
          <p:cNvSpPr/>
          <p:nvPr/>
        </p:nvSpPr>
        <p:spPr bwMode="auto">
          <a:xfrm>
            <a:off x="5735385" y="4414053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3481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25064" y="1257300"/>
            <a:ext cx="1034187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  <a:t>Two fundamental kinds – direct access and indirect access via pointers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i="1" dirty="0">
              <a:solidFill>
                <a:srgbClr val="002060"/>
              </a:solidFill>
              <a:latin typeface="Tekton Pro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i="1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60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4" name="12-Point Star 13"/>
          <p:cNvSpPr/>
          <p:nvPr/>
        </p:nvSpPr>
        <p:spPr bwMode="auto">
          <a:xfrm>
            <a:off x="5478037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12-Point Star 7"/>
          <p:cNvSpPr/>
          <p:nvPr/>
        </p:nvSpPr>
        <p:spPr bwMode="auto">
          <a:xfrm>
            <a:off x="5735385" y="4414053"/>
            <a:ext cx="566855" cy="401444"/>
          </a:xfrm>
          <a:prstGeom prst="star12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1233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 1 GC</a:t>
            </a:r>
          </a:p>
        </p:txBody>
      </p:sp>
      <p:sp>
        <p:nvSpPr>
          <p:cNvPr id="14" name="12-Point Star 13"/>
          <p:cNvSpPr/>
          <p:nvPr/>
        </p:nvSpPr>
        <p:spPr bwMode="auto">
          <a:xfrm>
            <a:off x="5478037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12-Point Star 7"/>
          <p:cNvSpPr/>
          <p:nvPr/>
        </p:nvSpPr>
        <p:spPr bwMode="auto">
          <a:xfrm>
            <a:off x="5735385" y="4414053"/>
            <a:ext cx="566855" cy="401444"/>
          </a:xfrm>
          <a:prstGeom prst="star12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394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0.05586 0.04004 C 0.06745 0.04907 0.08503 0.05393 0.10339 0.05393 C 0.12422 0.05393 0.14102 0.04907 0.15261 0.04004 L 0.2086 2.22222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 1 GC</a:t>
            </a:r>
          </a:p>
        </p:txBody>
      </p:sp>
      <p:sp>
        <p:nvSpPr>
          <p:cNvPr id="12" name="12-Point Star 11"/>
          <p:cNvSpPr/>
          <p:nvPr/>
        </p:nvSpPr>
        <p:spPr bwMode="auto">
          <a:xfrm>
            <a:off x="8005645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03542" y="2523892"/>
            <a:ext cx="1315844" cy="3297045"/>
            <a:chOff x="3827656" y="1892919"/>
            <a:chExt cx="986883" cy="2472784"/>
          </a:xfrm>
        </p:grpSpPr>
        <p:sp>
          <p:nvSpPr>
            <p:cNvPr id="8" name="Rectangle 7"/>
            <p:cNvSpPr/>
            <p:nvPr/>
          </p:nvSpPr>
          <p:spPr bwMode="auto">
            <a:xfrm>
              <a:off x="3827656" y="1892919"/>
              <a:ext cx="986883" cy="24727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 1</a:t>
              </a:r>
            </a:p>
          </p:txBody>
        </p:sp>
        <p:sp>
          <p:nvSpPr>
            <p:cNvPr id="9" name="12-Point Star 8"/>
            <p:cNvSpPr/>
            <p:nvPr/>
          </p:nvSpPr>
          <p:spPr bwMode="auto">
            <a:xfrm>
              <a:off x="4301538" y="3310539"/>
              <a:ext cx="425141" cy="301083"/>
            </a:xfrm>
            <a:prstGeom prst="star12">
              <a:avLst/>
            </a:prstGeom>
            <a:pattFill prst="dkDnDiag">
              <a:fgClr>
                <a:schemeClr val="accent3">
                  <a:lumMod val="50000"/>
                </a:schemeClr>
              </a:fgClr>
              <a:bgClr>
                <a:schemeClr val="bg1"/>
              </a:bgClr>
            </a:patt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038348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 2 GC</a:t>
            </a:r>
          </a:p>
        </p:txBody>
      </p:sp>
      <p:sp>
        <p:nvSpPr>
          <p:cNvPr id="12" name="12-Point Star 11"/>
          <p:cNvSpPr/>
          <p:nvPr/>
        </p:nvSpPr>
        <p:spPr bwMode="auto">
          <a:xfrm>
            <a:off x="8005645" y="4962957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5768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023 L 0.07578 -0.06968 C 0.0931 -0.08426 0.10299 -0.10602 0.10299 -0.12917 C 0.10299 -0.15509 0.0931 -0.17616 0.07578 -0.19051 L -0.00091 -0.26111 " pathEditMode="relative" rAng="16200000" ptsTypes="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-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1046783" y="861164"/>
            <a:ext cx="9892564" cy="565738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wrap="none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6" name="Left Brace 5"/>
          <p:cNvSpPr/>
          <p:nvPr/>
        </p:nvSpPr>
        <p:spPr bwMode="auto">
          <a:xfrm rot="5400000" flipV="1">
            <a:off x="4176134" y="75003"/>
            <a:ext cx="643052" cy="3843455"/>
          </a:xfrm>
          <a:prstGeom prst="leftBrac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>
                  <a:alpha val="100000"/>
                </a:prstClr>
              </a:solidFill>
              <a:latin typeface="Arial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5400000" flipV="1">
            <a:off x="7967547" y="1338809"/>
            <a:ext cx="643051" cy="1315844"/>
          </a:xfrm>
          <a:prstGeom prst="leftBrac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>
                  <a:alpha val="100000"/>
                </a:prstClr>
              </a:solidFill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575933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0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3542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31151" y="2523892"/>
            <a:ext cx="1315844" cy="3297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2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450853" y="1177119"/>
            <a:ext cx="22358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rPr>
              <a:t>Recent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268310" y="1165964"/>
            <a:ext cx="21837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rPr>
              <a:t>Not recent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12-Point Star 13"/>
          <p:cNvSpPr/>
          <p:nvPr/>
        </p:nvSpPr>
        <p:spPr bwMode="auto">
          <a:xfrm>
            <a:off x="8005645" y="3190510"/>
            <a:ext cx="566855" cy="401444"/>
          </a:xfrm>
          <a:prstGeom prst="star12">
            <a:avLst/>
          </a:prstGeom>
          <a:ln w="3810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03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481111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21357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21357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521358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21357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521357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521357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43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481111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21357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21357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521358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21357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521357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521357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 bwMode="auto">
          <a:xfrm>
            <a:off x="5279388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19635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319635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317478" y="4045715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319635" y="4558359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299512" y="3736855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299512" y="3884135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440470" y="2204738"/>
            <a:ext cx="1738954" cy="2695721"/>
          </a:xfrm>
          <a:prstGeom prst="rightArrow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Gen 0 &amp; </a:t>
            </a:r>
            <a:br>
              <a:rPr lang="en-US" sz="2400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Gen 1 </a:t>
            </a:r>
            <a:br>
              <a:rPr lang="en-US" sz="2400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76548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481111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21357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21357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521358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21357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521357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521357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 bwMode="auto">
          <a:xfrm>
            <a:off x="5279388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19635" y="4719939"/>
            <a:ext cx="1863051" cy="374576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319635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317478" y="4045715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319635" y="4558359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299512" y="3736855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299512" y="3884135"/>
            <a:ext cx="1898987" cy="148045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2553" y="1066800"/>
            <a:ext cx="4226464" cy="4865077"/>
          </a:xfrm>
          <a:prstGeom prst="rect">
            <a:avLst/>
          </a:prstGeom>
          <a:solidFill>
            <a:srgbClr val="000000">
              <a:alpha val="25098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67" dirty="0">
              <a:solidFill>
                <a:prstClr val="black"/>
              </a:solidFill>
              <a:latin typeface="Tekton Pro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327541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307419" y="3884135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ight Arrow 4">
            <a:extLst>
              <a:ext uri="{FF2B5EF4-FFF2-40B4-BE49-F238E27FC236}">
                <a16:creationId xmlns:a16="http://schemas.microsoft.com/office/drawing/2014/main" id="{9C44D8B4-2A4C-448F-8D50-D1406D51C60D}"/>
              </a:ext>
            </a:extLst>
          </p:cNvPr>
          <p:cNvSpPr/>
          <p:nvPr/>
        </p:nvSpPr>
        <p:spPr bwMode="auto">
          <a:xfrm>
            <a:off x="3440470" y="2204738"/>
            <a:ext cx="1738954" cy="2695721"/>
          </a:xfrm>
          <a:prstGeom prst="rightArrow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Gen 0 &amp; </a:t>
            </a:r>
            <a:br>
              <a:rPr lang="en-US" sz="2400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Gen 1 </a:t>
            </a:r>
            <a:br>
              <a:rPr lang="en-US" sz="2400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1210161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481111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21357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21357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521358" y="3647278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21357" y="4296874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521357" y="2852629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521357" y="2999910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2553" y="1066800"/>
            <a:ext cx="4226464" cy="4865077"/>
          </a:xfrm>
          <a:prstGeom prst="rect">
            <a:avLst/>
          </a:prstGeom>
          <a:solidFill>
            <a:srgbClr val="000000">
              <a:alpha val="25098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67" dirty="0">
              <a:solidFill>
                <a:prstClr val="black"/>
              </a:solidFill>
              <a:latin typeface="Tekton Pro" pitchFamily="34" charset="0"/>
            </a:endParaRPr>
          </a:p>
        </p:txBody>
      </p:sp>
      <p:sp>
        <p:nvSpPr>
          <p:cNvPr id="26" name="Right Arrow 4">
            <a:extLst>
              <a:ext uri="{FF2B5EF4-FFF2-40B4-BE49-F238E27FC236}">
                <a16:creationId xmlns:a16="http://schemas.microsoft.com/office/drawing/2014/main" id="{3DE2A09B-007C-4942-A9DC-41C8246BB8E8}"/>
              </a:ext>
            </a:extLst>
          </p:cNvPr>
          <p:cNvSpPr/>
          <p:nvPr/>
        </p:nvSpPr>
        <p:spPr bwMode="auto">
          <a:xfrm>
            <a:off x="3440470" y="2204738"/>
            <a:ext cx="1738954" cy="2695721"/>
          </a:xfrm>
          <a:prstGeom prst="rightArrow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Gen 0 &amp; </a:t>
            </a:r>
            <a:br>
              <a:rPr lang="en-US" sz="2400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Gen 1 </a:t>
            </a:r>
            <a:br>
              <a:rPr lang="en-US" sz="2400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Collection</a:t>
            </a: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B86CF8F8-0208-4635-A628-E34C1F419AD1}"/>
              </a:ext>
            </a:extLst>
          </p:cNvPr>
          <p:cNvSpPr/>
          <p:nvPr/>
        </p:nvSpPr>
        <p:spPr bwMode="auto">
          <a:xfrm>
            <a:off x="5279388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E032E5A-2F24-4993-8EEA-444F3C26BA21}"/>
              </a:ext>
            </a:extLst>
          </p:cNvPr>
          <p:cNvSpPr/>
          <p:nvPr/>
        </p:nvSpPr>
        <p:spPr bwMode="auto">
          <a:xfrm>
            <a:off x="5319635" y="4719939"/>
            <a:ext cx="1863051" cy="374576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15ACA-BF82-459A-B533-7F415DAA0776}"/>
              </a:ext>
            </a:extLst>
          </p:cNvPr>
          <p:cNvSpPr/>
          <p:nvPr/>
        </p:nvSpPr>
        <p:spPr bwMode="auto">
          <a:xfrm>
            <a:off x="5319635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F5C52D7-25A7-4B95-B998-DF13E5B0B19C}"/>
              </a:ext>
            </a:extLst>
          </p:cNvPr>
          <p:cNvSpPr/>
          <p:nvPr/>
        </p:nvSpPr>
        <p:spPr bwMode="auto">
          <a:xfrm>
            <a:off x="5317478" y="4045715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4D7154-844D-44C8-9791-7D6C03C4951E}"/>
              </a:ext>
            </a:extLst>
          </p:cNvPr>
          <p:cNvSpPr/>
          <p:nvPr/>
        </p:nvSpPr>
        <p:spPr bwMode="auto">
          <a:xfrm>
            <a:off x="5319635" y="4558359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658A12-25D0-47E1-B608-D1F323D00E5B}"/>
              </a:ext>
            </a:extLst>
          </p:cNvPr>
          <p:cNvSpPr/>
          <p:nvPr/>
        </p:nvSpPr>
        <p:spPr bwMode="auto">
          <a:xfrm>
            <a:off x="5299512" y="3736855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98906D7-3A43-493C-8198-6651D26E3EEE}"/>
              </a:ext>
            </a:extLst>
          </p:cNvPr>
          <p:cNvSpPr/>
          <p:nvPr/>
        </p:nvSpPr>
        <p:spPr bwMode="auto">
          <a:xfrm>
            <a:off x="5299512" y="3884135"/>
            <a:ext cx="1898987" cy="148045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C39868A-BE3E-46AF-A9EE-1F42FF0570B6}"/>
              </a:ext>
            </a:extLst>
          </p:cNvPr>
          <p:cNvSpPr/>
          <p:nvPr/>
        </p:nvSpPr>
        <p:spPr bwMode="auto">
          <a:xfrm>
            <a:off x="5327541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E3311E-7D9B-4A81-9867-335A69D92082}"/>
              </a:ext>
            </a:extLst>
          </p:cNvPr>
          <p:cNvSpPr/>
          <p:nvPr/>
        </p:nvSpPr>
        <p:spPr bwMode="auto">
          <a:xfrm>
            <a:off x="5307419" y="3884135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4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7" grpId="0" animBg="1"/>
      <p:bldP spid="19" grpId="0" animBg="1"/>
      <p:bldP spid="24" grpId="0" animBg="1"/>
      <p:bldP spid="25" grpId="0" animBg="1"/>
      <p:bldP spid="6" grpId="0" animBg="1"/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5279388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19635" y="4719939"/>
            <a:ext cx="1863051" cy="3745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319635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317478" y="4045715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319635" y="4558359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299512" y="3736855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299512" y="3884135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8361953" y="3657153"/>
            <a:ext cx="2944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2 Collection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E23209-94F9-4FFB-9FFD-82F586E26F95}"/>
              </a:ext>
            </a:extLst>
          </p:cNvPr>
          <p:cNvSpPr/>
          <p:nvPr/>
        </p:nvSpPr>
        <p:spPr bwMode="auto">
          <a:xfrm>
            <a:off x="5320111" y="4717006"/>
            <a:ext cx="1863051" cy="374576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AC7814-06FA-4B2C-B59F-8F41C3FE2320}"/>
              </a:ext>
            </a:extLst>
          </p:cNvPr>
          <p:cNvSpPr/>
          <p:nvPr/>
        </p:nvSpPr>
        <p:spPr bwMode="auto">
          <a:xfrm>
            <a:off x="5299988" y="3881202"/>
            <a:ext cx="1898987" cy="148045"/>
          </a:xfrm>
          <a:prstGeom prst="ellipse">
            <a:avLst/>
          </a:prstGeom>
          <a:pattFill prst="dkDnDiag">
            <a:fgClr>
              <a:schemeClr val="accent3">
                <a:lumMod val="50000"/>
              </a:schemeClr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12" grpId="0" animBg="1"/>
      <p:bldP spid="12" grpId="1" animBg="1"/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3891778" y="1371601"/>
            <a:ext cx="1494263" cy="3713356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6820831" y="1371601"/>
            <a:ext cx="1494263" cy="3713356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</a:p>
        </p:txBody>
      </p:sp>
      <p:sp>
        <p:nvSpPr>
          <p:cNvPr id="5" name="Isosceles Triangle 4"/>
          <p:cNvSpPr/>
          <p:nvPr/>
        </p:nvSpPr>
        <p:spPr bwMode="auto">
          <a:xfrm rot="5400000">
            <a:off x="4438186" y="4137103"/>
            <a:ext cx="401444" cy="345688"/>
          </a:xfrm>
          <a:prstGeom prst="triangle">
            <a:avLst/>
          </a:prstGeom>
          <a:ln w="571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12-Point Star 5"/>
          <p:cNvSpPr/>
          <p:nvPr/>
        </p:nvSpPr>
        <p:spPr bwMode="auto">
          <a:xfrm>
            <a:off x="7272454" y="4109226"/>
            <a:ext cx="566855" cy="401444"/>
          </a:xfrm>
          <a:prstGeom prst="star12">
            <a:avLst/>
          </a:prstGeom>
          <a:ln w="571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5" idx="0"/>
            <a:endCxn id="6" idx="7"/>
          </p:cNvCxnSpPr>
          <p:nvPr/>
        </p:nvCxnSpPr>
        <p:spPr bwMode="auto">
          <a:xfrm>
            <a:off x="4811753" y="4309947"/>
            <a:ext cx="2460703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5-Point Star 11"/>
          <p:cNvSpPr/>
          <p:nvPr/>
        </p:nvSpPr>
        <p:spPr bwMode="auto">
          <a:xfrm>
            <a:off x="4337823" y="2771079"/>
            <a:ext cx="540835" cy="512955"/>
          </a:xfrm>
          <a:prstGeom prst="star5">
            <a:avLst/>
          </a:prstGeom>
          <a:ln w="571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463372" y="2771079"/>
            <a:ext cx="22958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2060"/>
                </a:solidFill>
                <a:latin typeface="Arial" pitchFamily="34" charset="0"/>
                <a:cs typeface="Arial" panose="020B0604020202020204" pitchFamily="34" charset="0"/>
              </a:rPr>
              <a:t>Value types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615656" y="3771339"/>
            <a:ext cx="21435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2060"/>
                </a:solidFill>
                <a:latin typeface="Arial" pitchFamily="34" charset="0"/>
                <a:cs typeface="Arial" panose="020B0604020202020204" pitchFamily="34" charset="0"/>
              </a:rPr>
              <a:t>Pointers to</a:t>
            </a:r>
            <a:br>
              <a:rPr lang="en-US" sz="3200" dirty="0">
                <a:solidFill>
                  <a:srgbClr val="002060"/>
                </a:solidFill>
                <a:latin typeface="Arial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rgbClr val="002060"/>
                </a:solidFill>
                <a:latin typeface="Arial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8487493" y="3637994"/>
            <a:ext cx="309490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2060"/>
                </a:solidFill>
                <a:latin typeface="Arial" pitchFamily="34" charset="0"/>
                <a:cs typeface="Arial" panose="020B0604020202020204" pitchFamily="34" charset="0"/>
              </a:rPr>
              <a:t>Instances of 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1299081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 animBg="1"/>
      <p:bldP spid="13" grpId="0"/>
      <p:bldP spid="14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5279388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319635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317478" y="4045715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319635" y="4558359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299512" y="3736855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rved Up Arrow 3"/>
          <p:cNvSpPr/>
          <p:nvPr/>
        </p:nvSpPr>
        <p:spPr bwMode="auto">
          <a:xfrm rot="5400000" flipV="1">
            <a:off x="6639374" y="3338004"/>
            <a:ext cx="2265892" cy="1061792"/>
          </a:xfrm>
          <a:prstGeom prst="curvedUpArrow">
            <a:avLst>
              <a:gd name="adj1" fmla="val 57882"/>
              <a:gd name="adj2" fmla="val 106701"/>
              <a:gd name="adj3" fmla="val 25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67" dirty="0">
              <a:solidFill>
                <a:prstClr val="white"/>
              </a:solidFill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8361952" y="3657151"/>
            <a:ext cx="2944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2 Collection</a:t>
            </a:r>
          </a:p>
        </p:txBody>
      </p:sp>
    </p:spTree>
    <p:extLst>
      <p:ext uri="{BB962C8B-B14F-4D97-AF65-F5344CB8AC3E}">
        <p14:creationId xmlns:p14="http://schemas.microsoft.com/office/powerpoint/2010/main" val="3722857372"/>
      </p:ext>
    </p:extLst>
  </p:cSld>
  <p:clrMapOvr>
    <a:masterClrMapping/>
  </p:clrMapOvr>
  <p:transition spd="slow"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 bwMode="auto">
          <a:xfrm>
            <a:off x="5279388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319635" y="5094515"/>
            <a:ext cx="1898987" cy="1472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337602" y="4398143"/>
            <a:ext cx="1863052" cy="50231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339759" y="4910787"/>
            <a:ext cx="1898987" cy="14804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357727" y="4250875"/>
            <a:ext cx="1863051" cy="12942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rved Up Arrow 3"/>
          <p:cNvSpPr/>
          <p:nvPr/>
        </p:nvSpPr>
        <p:spPr bwMode="auto">
          <a:xfrm rot="5400000" flipV="1">
            <a:off x="6639374" y="3338004"/>
            <a:ext cx="2265892" cy="1061792"/>
          </a:xfrm>
          <a:prstGeom prst="curvedUpArrow">
            <a:avLst>
              <a:gd name="adj1" fmla="val 57882"/>
              <a:gd name="adj2" fmla="val 106701"/>
              <a:gd name="adj3" fmla="val 25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67" dirty="0">
              <a:solidFill>
                <a:prstClr val="white"/>
              </a:solidFill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8361952" y="3657151"/>
            <a:ext cx="2944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2 Collection</a:t>
            </a:r>
          </a:p>
        </p:txBody>
      </p:sp>
    </p:spTree>
    <p:extLst>
      <p:ext uri="{BB962C8B-B14F-4D97-AF65-F5344CB8AC3E}">
        <p14:creationId xmlns:p14="http://schemas.microsoft.com/office/powerpoint/2010/main" val="248511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5125F9B-8BA3-4B0D-94AD-176E9FA3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What’s the point?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527479-4C8C-477A-AF1D-4B779BDB1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00" y="1612413"/>
            <a:ext cx="8029111" cy="36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9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481111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 bwMode="auto">
          <a:xfrm>
            <a:off x="5279388" y="1322367"/>
            <a:ext cx="1898987" cy="4280807"/>
          </a:xfrm>
          <a:prstGeom prst="flowChartMagneticDisk">
            <a:avLst/>
          </a:prstGeom>
          <a:ln w="76200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57200" bIns="4572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3440470" y="2204740"/>
            <a:ext cx="1892823" cy="2695721"/>
          </a:xfrm>
          <a:prstGeom prst="rightArrow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Gen 0 &amp; </a:t>
            </a:r>
            <a:br>
              <a:rPr lang="en-US" sz="2400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Gen 1 </a:t>
            </a:r>
            <a:br>
              <a:rPr lang="en-US" sz="2400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400" dirty="0">
                <a:solidFill>
                  <a:prstClr val="white"/>
                </a:solidFill>
                <a:latin typeface="Tekton Pro" pitchFamily="34" charset="0"/>
              </a:rPr>
              <a:t>Collection</a:t>
            </a:r>
          </a:p>
        </p:txBody>
      </p:sp>
      <p:sp>
        <p:nvSpPr>
          <p:cNvPr id="27" name="Curved Up Arrow 26"/>
          <p:cNvSpPr/>
          <p:nvPr/>
        </p:nvSpPr>
        <p:spPr bwMode="auto">
          <a:xfrm rot="5400000" flipV="1">
            <a:off x="6639377" y="3338007"/>
            <a:ext cx="2265892" cy="1061792"/>
          </a:xfrm>
          <a:prstGeom prst="curvedUpArrow">
            <a:avLst>
              <a:gd name="adj1" fmla="val 57882"/>
              <a:gd name="adj2" fmla="val 106701"/>
              <a:gd name="adj3" fmla="val 25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667" dirty="0">
              <a:solidFill>
                <a:prstClr val="white"/>
              </a:solidFill>
              <a:latin typeface="Tekton Pro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8361953" y="3657153"/>
            <a:ext cx="2944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2 Collection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3554154" y="4807213"/>
            <a:ext cx="2541847" cy="66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srgbClr val="002060"/>
                </a:solidFill>
                <a:latin typeface="Tekton Pro" pitchFamily="34" charset="0"/>
              </a:rPr>
              <a:t>Fast!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8361953" y="3998108"/>
            <a:ext cx="2541847" cy="66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srgbClr val="002060"/>
                </a:solidFill>
                <a:latin typeface="Tekton Pro" pitchFamily="34" charset="0"/>
              </a:rPr>
              <a:t>Slow!</a:t>
            </a:r>
          </a:p>
        </p:txBody>
      </p:sp>
    </p:spTree>
    <p:extLst>
      <p:ext uri="{BB962C8B-B14F-4D97-AF65-F5344CB8AC3E}">
        <p14:creationId xmlns:p14="http://schemas.microsoft.com/office/powerpoint/2010/main" val="87309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Three Generations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328983" y="1375509"/>
            <a:ext cx="7816" cy="1990969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</p:cNvCxnSpPr>
          <p:nvPr/>
        </p:nvCxnSpPr>
        <p:spPr bwMode="auto">
          <a:xfrm>
            <a:off x="2328983" y="3366478"/>
            <a:ext cx="0" cy="2649438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>
            <a:off x="3438769" y="1500554"/>
            <a:ext cx="7816" cy="1367693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 bwMode="auto">
          <a:xfrm>
            <a:off x="3993661" y="1906955"/>
            <a:ext cx="0" cy="4585920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 bwMode="auto">
          <a:xfrm>
            <a:off x="4548552" y="2979634"/>
            <a:ext cx="0" cy="766781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 bwMode="auto">
          <a:xfrm>
            <a:off x="1133230" y="1939157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0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133230" y="4009221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2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548916" y="1335464"/>
            <a:ext cx="3" cy="1937265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5548916" y="4667689"/>
            <a:ext cx="0" cy="1348227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5887258" y="2387680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0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5887260" y="4982296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2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5548920" y="3276634"/>
            <a:ext cx="7816" cy="1391065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 bwMode="auto">
          <a:xfrm>
            <a:off x="5887261" y="3438766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ekton Pro" pitchFamily="34" charset="0"/>
              </a:rPr>
              <a:t>Gen 1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8042033" y="2012351"/>
            <a:ext cx="3321743" cy="173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b="1" dirty="0">
                <a:solidFill>
                  <a:srgbClr val="418F89"/>
                </a:solidFill>
                <a:latin typeface="Tekton Pro" pitchFamily="34" charset="0"/>
              </a:rPr>
              <a:t>Objects must have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b="1" dirty="0">
                <a:solidFill>
                  <a:srgbClr val="418F89"/>
                </a:solidFill>
                <a:latin typeface="Tekton Pro" pitchFamily="34" charset="0"/>
              </a:rPr>
              <a:t>lived at least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b="1" dirty="0">
                <a:solidFill>
                  <a:srgbClr val="418F89"/>
                </a:solidFill>
                <a:latin typeface="Tekton Pro" pitchFamily="34" charset="0"/>
              </a:rPr>
              <a:t>The time length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b="1" dirty="0">
                <a:solidFill>
                  <a:srgbClr val="418F89"/>
                </a:solidFill>
                <a:latin typeface="Tekton Pro" pitchFamily="34" charset="0"/>
              </a:rPr>
              <a:t>of Gen 1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 bwMode="auto">
          <a:xfrm>
            <a:off x="1066800" y="3359589"/>
            <a:ext cx="3955869" cy="6889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452536" y="3248202"/>
            <a:ext cx="1096379" cy="6889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278162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  <p:bldP spid="23" grpId="0"/>
      <p:bldP spid="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 bwMode="auto">
              <a:xfrm>
                <a:off x="3810206" y="1474238"/>
                <a:ext cx="931101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>
                          <a:solidFill>
                            <a:srgbClr val="9BBB59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8800" b="1" dirty="0">
                  <a:solidFill>
                    <a:srgbClr val="9BBB59">
                      <a:lumMod val="75000"/>
                    </a:srgbClr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205" y="1474237"/>
                <a:ext cx="931101" cy="1446550"/>
              </a:xfrm>
              <a:prstGeom prst="rect">
                <a:avLst/>
              </a:prstGeom>
              <a:blipFill rotWithShape="0">
                <a:blip r:embed="rId3"/>
                <a:stretch>
                  <a:fillRect r="-58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 bwMode="auto">
              <a:xfrm>
                <a:off x="4344444" y="3242195"/>
                <a:ext cx="931101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8800" b="1" i="1">
                    <a:solidFill>
                      <a:schemeClr val="accent3">
                        <a:lumMod val="75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9BBB59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dirty="0">
                  <a:solidFill>
                    <a:srgbClr val="9BBB59">
                      <a:lumMod val="7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8333" y="2431646"/>
                <a:ext cx="698326" cy="1107996"/>
              </a:xfrm>
              <a:prstGeom prst="rect">
                <a:avLst/>
              </a:prstGeom>
              <a:blipFill rotWithShape="0">
                <a:blip r:embed="rId4"/>
                <a:stretch>
                  <a:fillRect r="-105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 bwMode="auto">
              <a:xfrm>
                <a:off x="5275546" y="2110655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5545" y="2110655"/>
                <a:ext cx="931101" cy="12003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 bwMode="auto">
              <a:xfrm>
                <a:off x="6181595" y="3242194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1594" y="3242193"/>
                <a:ext cx="931101" cy="12003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 bwMode="auto">
              <a:xfrm>
                <a:off x="6672196" y="2407085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2196" y="2407084"/>
                <a:ext cx="931101" cy="12003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 bwMode="auto">
              <a:xfrm>
                <a:off x="7603296" y="1437422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03296" y="1437422"/>
                <a:ext cx="931101" cy="12003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 bwMode="auto">
              <a:xfrm>
                <a:off x="7622087" y="2866290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086" y="2866290"/>
                <a:ext cx="931101" cy="12003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 bwMode="auto">
          <a:xfrm>
            <a:off x="4779724" y="2304789"/>
            <a:ext cx="669099" cy="237995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080342" y="2699400"/>
            <a:ext cx="823588" cy="16689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4517200" y="2585540"/>
            <a:ext cx="248955" cy="98016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7327727" y="2110658"/>
            <a:ext cx="488515" cy="588743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5084525" y="2937394"/>
            <a:ext cx="446239" cy="64924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6903930" y="3429000"/>
            <a:ext cx="910223" cy="25260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6716037" y="3181613"/>
            <a:ext cx="146139" cy="373692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879167" y="3870502"/>
            <a:ext cx="37625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2A2A2A"/>
                </a:solidFill>
                <a:latin typeface="Calibri Light" panose="020F0302020204030204" pitchFamily="34" charset="0"/>
              </a:rPr>
              <a:t>Roots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A2A2A"/>
                </a:solidFill>
                <a:latin typeface="Calibri Light" panose="020F0302020204030204" pitchFamily="34" charset="0"/>
              </a:rPr>
              <a:t>Stack</a:t>
            </a:r>
            <a:endParaRPr lang="en-US" sz="2800" dirty="0">
              <a:solidFill>
                <a:srgbClr val="2A2A2A"/>
              </a:solidFill>
              <a:latin typeface="Calibri Light" panose="020F03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A2A2A"/>
                </a:solidFill>
                <a:latin typeface="Calibri Light" panose="020F0302020204030204" pitchFamily="34" charset="0"/>
              </a:rPr>
              <a:t>Static data</a:t>
            </a:r>
            <a:endParaRPr lang="en-US" sz="2800" dirty="0">
              <a:solidFill>
                <a:srgbClr val="2A2A2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445631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28FA6-09C7-4D85-B5D8-C30047FE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420" y="2090937"/>
            <a:ext cx="5399874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so objects </a:t>
            </a:r>
            <a:b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are discarded quickly</a:t>
            </a:r>
            <a:b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 live forever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4E362D-E1E2-4F73-95A1-F01A01D71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86" y="1257300"/>
            <a:ext cx="5766518" cy="260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66372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GC Settings </a:t>
            </a:r>
            <a:r>
              <a:rPr lang="en-US" sz="2800" dirty="0"/>
              <a:t>may be out of date, follow @maoni0</a:t>
            </a:r>
            <a:br>
              <a:rPr lang="en-US" sz="2800" dirty="0"/>
            </a:br>
            <a:r>
              <a:rPr lang="en-US" sz="3600" dirty="0"/>
              <a:t>Defaults for app type generally right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Workstation or Server </a:t>
            </a:r>
            <a:r>
              <a:rPr lang="en-US" b="0" dirty="0"/>
              <a:t>(</a:t>
            </a:r>
            <a:r>
              <a:rPr lang="en-US" b="0" dirty="0" err="1"/>
              <a:t>config</a:t>
            </a:r>
            <a:r>
              <a:rPr lang="en-US" b="0" dirty="0"/>
              <a:t>)</a:t>
            </a:r>
            <a:endParaRPr lang="en-US" dirty="0"/>
          </a:p>
          <a:p>
            <a:pPr lvl="1"/>
            <a:r>
              <a:rPr lang="en-US" dirty="0"/>
              <a:t>Server: maximize throughput</a:t>
            </a:r>
          </a:p>
          <a:p>
            <a:pPr lvl="2"/>
            <a:r>
              <a:rPr lang="en-US" dirty="0"/>
              <a:t>Small and large object heap, and GC thread for each working thread</a:t>
            </a:r>
          </a:p>
          <a:p>
            <a:pPr lvl="1"/>
            <a:r>
              <a:rPr lang="en-US" dirty="0"/>
              <a:t>Workstation: minimize latency</a:t>
            </a:r>
          </a:p>
          <a:p>
            <a:r>
              <a:rPr lang="en-US" dirty="0"/>
              <a:t>Concurrent or non-concurrent </a:t>
            </a:r>
            <a:r>
              <a:rPr lang="en-US" b="0" dirty="0"/>
              <a:t>(</a:t>
            </a:r>
            <a:r>
              <a:rPr lang="en-US" b="0" dirty="0" err="1"/>
              <a:t>config</a:t>
            </a:r>
            <a:r>
              <a:rPr lang="en-US" b="0" dirty="0"/>
              <a:t>)	</a:t>
            </a:r>
          </a:p>
          <a:p>
            <a:pPr lvl="1"/>
            <a:r>
              <a:rPr lang="en-US" dirty="0"/>
              <a:t>Concurrent/background default is good</a:t>
            </a:r>
            <a:endParaRPr lang="en-US" b="0" dirty="0"/>
          </a:p>
          <a:p>
            <a:r>
              <a:rPr lang="en-US" dirty="0" err="1"/>
              <a:t>gcTrimCommitOnLowMemory</a:t>
            </a:r>
            <a:r>
              <a:rPr lang="en-US" dirty="0"/>
              <a:t> </a:t>
            </a:r>
            <a:r>
              <a:rPr lang="en-US" b="0" dirty="0"/>
              <a:t>(</a:t>
            </a:r>
            <a:r>
              <a:rPr lang="en-US" b="0" dirty="0" err="1"/>
              <a:t>config</a:t>
            </a:r>
            <a:r>
              <a:rPr lang="en-US" b="0" dirty="0"/>
              <a:t>)</a:t>
            </a:r>
          </a:p>
          <a:p>
            <a:pPr lvl="1"/>
            <a:r>
              <a:rPr lang="en-US" u="sng" dirty="0"/>
              <a:t>Only</a:t>
            </a:r>
            <a:r>
              <a:rPr lang="en-US" dirty="0"/>
              <a:t> for web hosting	 of several small web sites</a:t>
            </a:r>
            <a:endParaRPr lang="en-US" b="0" u="sng" dirty="0"/>
          </a:p>
          <a:p>
            <a:r>
              <a:rPr lang="en-US" dirty="0" err="1"/>
              <a:t>LowLatency</a:t>
            </a:r>
            <a:r>
              <a:rPr lang="en-US" dirty="0"/>
              <a:t> and </a:t>
            </a:r>
            <a:r>
              <a:rPr lang="en-US" dirty="0" err="1"/>
              <a:t>SustainedLowLatency</a:t>
            </a:r>
            <a:r>
              <a:rPr lang="en-US" dirty="0"/>
              <a:t> </a:t>
            </a:r>
            <a:r>
              <a:rPr lang="en-US" b="0" dirty="0"/>
              <a:t>(</a:t>
            </a:r>
            <a:r>
              <a:rPr lang="en-US" b="0" dirty="0" err="1"/>
              <a:t>GCSettings</a:t>
            </a:r>
            <a:r>
              <a:rPr lang="en-US" b="0" dirty="0"/>
              <a:t>)</a:t>
            </a:r>
          </a:p>
          <a:p>
            <a:pPr lvl="1"/>
            <a:r>
              <a:rPr lang="en-US" dirty="0"/>
              <a:t>Almost never use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67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You Effect GC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Allocations</a:t>
            </a:r>
          </a:p>
          <a:p>
            <a:pPr lvl="1"/>
            <a:r>
              <a:rPr lang="en-US" dirty="0"/>
              <a:t>Well, this is sort of the point of memory </a:t>
            </a:r>
            <a:r>
              <a:rPr lang="en-US" sz="4000" b="1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You don’t have a GC problem, you might have an allocation problem</a:t>
            </a:r>
          </a:p>
          <a:p>
            <a:pPr lvl="1"/>
            <a:r>
              <a:rPr lang="en-US" dirty="0"/>
              <a:t>Design objects to live forever (if they are needed) or be discarded quickly</a:t>
            </a:r>
          </a:p>
          <a:p>
            <a:pPr lvl="1"/>
            <a:r>
              <a:rPr lang="en-US" dirty="0"/>
              <a:t>Avoid boxing</a:t>
            </a:r>
          </a:p>
          <a:p>
            <a:endParaRPr lang="en-US" dirty="0"/>
          </a:p>
          <a:p>
            <a:r>
              <a:rPr lang="en-US" dirty="0"/>
              <a:t>GC settings</a:t>
            </a:r>
          </a:p>
          <a:p>
            <a:r>
              <a:rPr lang="en-US" dirty="0"/>
              <a:t>Explicitly calling Collect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Graphic 6" descr="No sign">
            <a:extLst>
              <a:ext uri="{FF2B5EF4-FFF2-40B4-BE49-F238E27FC236}">
                <a16:creationId xmlns:a16="http://schemas.microsoft.com/office/drawing/2014/main" id="{EDB9821D-A181-4FBE-A5F8-59642A2A0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5907" y="5135346"/>
            <a:ext cx="446241" cy="446241"/>
          </a:xfrm>
          <a:prstGeom prst="rect">
            <a:avLst/>
          </a:prstGeom>
        </p:spPr>
      </p:pic>
      <p:pic>
        <p:nvPicPr>
          <p:cNvPr id="8" name="Graphic 7" descr="No sign">
            <a:extLst>
              <a:ext uri="{FF2B5EF4-FFF2-40B4-BE49-F238E27FC236}">
                <a16:creationId xmlns:a16="http://schemas.microsoft.com/office/drawing/2014/main" id="{240E8122-8609-4FD8-9CE4-0CAFA7334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1101" y="4629756"/>
            <a:ext cx="446241" cy="4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4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25066" y="1257300"/>
            <a:ext cx="1034187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  <a:t>Two fundamental kinds – direct access and indirect access via pointers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i="1" dirty="0">
              <a:solidFill>
                <a:srgbClr val="002060"/>
              </a:solidFill>
              <a:latin typeface="Tekton Pro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i="1" dirty="0">
              <a:solidFill>
                <a:srgbClr val="002060"/>
              </a:solidFill>
              <a:latin typeface="Tekton Pro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  <a:t>Depending on platform design, </a:t>
            </a:r>
            <a:b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</a:br>
            <a: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  <a:t>it is either expensive to create or it is expensive to destroy objects </a:t>
            </a:r>
            <a:b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</a:br>
            <a: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  <a:t>on the heap</a:t>
            </a:r>
          </a:p>
        </p:txBody>
      </p:sp>
    </p:spTree>
    <p:extLst>
      <p:ext uri="{BB962C8B-B14F-4D97-AF65-F5344CB8AC3E}">
        <p14:creationId xmlns:p14="http://schemas.microsoft.com/office/powerpoint/2010/main" val="355802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kinds of memory management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697128" y="2018995"/>
            <a:ext cx="2418893" cy="1599592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schemeClr val="tx1"/>
                </a:solidFill>
                <a:latin typeface="Tekton Pro" pitchFamily="34" charset="0"/>
              </a:rPr>
              <a:t>None</a:t>
            </a:r>
            <a:br>
              <a:rPr lang="en-US" sz="2667" dirty="0">
                <a:solidFill>
                  <a:schemeClr val="tx1"/>
                </a:solidFill>
                <a:latin typeface="Tekton Pro" pitchFamily="34" charset="0"/>
              </a:rPr>
            </a:br>
            <a:r>
              <a:rPr lang="en-US" sz="2667" dirty="0">
                <a:solidFill>
                  <a:schemeClr val="tx1"/>
                </a:solidFill>
                <a:latin typeface="Tekton Pro" pitchFamily="34" charset="0"/>
              </a:rPr>
              <a:t>(C++)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33064" y="3618588"/>
            <a:ext cx="3376371" cy="194259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b="1" dirty="0">
                <a:solidFill>
                  <a:prstClr val="black"/>
                </a:solidFill>
                <a:latin typeface="Tekton Pro" pitchFamily="34" charset="0"/>
              </a:rPr>
              <a:t>Traced GC</a:t>
            </a:r>
            <a:br>
              <a:rPr lang="en-US" sz="2667" b="1" dirty="0">
                <a:solidFill>
                  <a:prstClr val="black"/>
                </a:solidFill>
                <a:latin typeface="Tekton Pro" pitchFamily="34" charset="0"/>
              </a:rPr>
            </a:br>
            <a:r>
              <a:rPr lang="en-US" sz="2667" b="1" dirty="0">
                <a:solidFill>
                  <a:prstClr val="black"/>
                </a:solidFill>
                <a:latin typeface="Tekton Pro" pitchFamily="34" charset="0"/>
              </a:rPr>
              <a:t>(C#/VB.NET)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368844" y="1872691"/>
            <a:ext cx="2386381" cy="1576832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Tekton Pro" pitchFamily="34" charset="0"/>
              </a:rPr>
              <a:t>Ref counted</a:t>
            </a:r>
            <a:br>
              <a:rPr lang="en-US" sz="2667" dirty="0">
                <a:solidFill>
                  <a:prstClr val="white"/>
                </a:solidFill>
                <a:latin typeface="Tekton Pro" pitchFamily="34" charset="0"/>
              </a:rPr>
            </a:br>
            <a:r>
              <a:rPr lang="en-US" sz="2667" dirty="0">
                <a:solidFill>
                  <a:prstClr val="white"/>
                </a:solidFill>
                <a:latin typeface="Tekton Pro" pitchFamily="34" charset="0"/>
              </a:rPr>
              <a:t>(VB6)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7679334" y="4102203"/>
            <a:ext cx="2425396" cy="1213509"/>
          </a:xfrm>
          <a:prstGeom prst="leftArrow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Tekton Pro" pitchFamily="34" charset="0"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0628316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Garbage Collection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 bwMode="auto">
              <a:xfrm>
                <a:off x="3810206" y="1474238"/>
                <a:ext cx="931101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>
                          <a:solidFill>
                            <a:srgbClr val="9BBB59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8800" b="1" dirty="0">
                  <a:solidFill>
                    <a:srgbClr val="9BBB59">
                      <a:lumMod val="75000"/>
                    </a:srgbClr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205" y="1474237"/>
                <a:ext cx="931101" cy="1446550"/>
              </a:xfrm>
              <a:prstGeom prst="rect">
                <a:avLst/>
              </a:prstGeom>
              <a:blipFill rotWithShape="0">
                <a:blip r:embed="rId3"/>
                <a:stretch>
                  <a:fillRect r="-58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 bwMode="auto">
              <a:xfrm>
                <a:off x="4344444" y="3242195"/>
                <a:ext cx="931101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8800" b="1" i="1">
                    <a:solidFill>
                      <a:schemeClr val="accent3">
                        <a:lumMod val="75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9BBB59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dirty="0">
                  <a:solidFill>
                    <a:srgbClr val="9BBB59">
                      <a:lumMod val="7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8333" y="2431646"/>
                <a:ext cx="698326" cy="1107996"/>
              </a:xfrm>
              <a:prstGeom prst="rect">
                <a:avLst/>
              </a:prstGeom>
              <a:blipFill rotWithShape="0">
                <a:blip r:embed="rId4"/>
                <a:stretch>
                  <a:fillRect r="-105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 bwMode="auto">
              <a:xfrm>
                <a:off x="5275546" y="2110655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5545" y="2110655"/>
                <a:ext cx="931101" cy="12003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 bwMode="auto">
              <a:xfrm>
                <a:off x="6181595" y="3242194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1594" y="3242193"/>
                <a:ext cx="931101" cy="12003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 bwMode="auto">
              <a:xfrm>
                <a:off x="6672196" y="2407085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2196" y="2407084"/>
                <a:ext cx="931101" cy="12003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 bwMode="auto">
              <a:xfrm>
                <a:off x="7603296" y="1437422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03296" y="1437422"/>
                <a:ext cx="931101" cy="12003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 bwMode="auto">
              <a:xfrm>
                <a:off x="7622087" y="2866290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086" y="2866290"/>
                <a:ext cx="931101" cy="12003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 bwMode="auto">
          <a:xfrm>
            <a:off x="4779724" y="2304789"/>
            <a:ext cx="669099" cy="237995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080342" y="2699400"/>
            <a:ext cx="823588" cy="16689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4517200" y="2585540"/>
            <a:ext cx="248955" cy="98016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7327727" y="2110658"/>
            <a:ext cx="488515" cy="588743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5084525" y="2937394"/>
            <a:ext cx="446239" cy="64924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6903930" y="3429000"/>
            <a:ext cx="910223" cy="25260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6716037" y="3181613"/>
            <a:ext cx="146139" cy="373692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879167" y="3870502"/>
            <a:ext cx="37625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2A2A2A"/>
                </a:solidFill>
                <a:latin typeface="Calibri Light" panose="020F0302020204030204" pitchFamily="34" charset="0"/>
              </a:rPr>
              <a:t>Roots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A2A2A"/>
                </a:solidFill>
                <a:latin typeface="Calibri Light" panose="020F0302020204030204" pitchFamily="34" charset="0"/>
              </a:rPr>
              <a:t>Stack</a:t>
            </a:r>
            <a:endParaRPr lang="en-US" sz="2800" dirty="0">
              <a:solidFill>
                <a:srgbClr val="2A2A2A"/>
              </a:solidFill>
              <a:latin typeface="Calibri Light" panose="020F03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A2A2A"/>
                </a:solidFill>
                <a:latin typeface="Calibri Light" panose="020F0302020204030204" pitchFamily="34" charset="0"/>
              </a:rPr>
              <a:t>Static data</a:t>
            </a:r>
            <a:endParaRPr lang="en-US" sz="2800" dirty="0">
              <a:solidFill>
                <a:srgbClr val="2A2A2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200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3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 bwMode="auto">
              <a:xfrm>
                <a:off x="4344444" y="3242195"/>
                <a:ext cx="931101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>
                          <a:solidFill>
                            <a:srgbClr val="9BBB59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8800" b="1" i="1" dirty="0">
                  <a:solidFill>
                    <a:srgbClr val="9BBB59">
                      <a:lumMod val="75000"/>
                    </a:srgb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8333" y="2431646"/>
                <a:ext cx="698326" cy="1107996"/>
              </a:xfrm>
              <a:prstGeom prst="rect">
                <a:avLst/>
              </a:prstGeom>
              <a:blipFill rotWithShape="0">
                <a:blip r:embed="rId3"/>
                <a:stretch>
                  <a:fillRect r="-105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 bwMode="auto">
              <a:xfrm>
                <a:off x="4350709" y="3242194"/>
                <a:ext cx="906049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>
                          <a:solidFill>
                            <a:srgbClr val="9BBB59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</m:t>
                      </m:r>
                    </m:oMath>
                  </m:oMathPara>
                </a14:m>
                <a:endParaRPr lang="en-US" sz="8800" b="1" i="1" dirty="0">
                  <a:solidFill>
                    <a:srgbClr val="9BBB59">
                      <a:lumMod val="75000"/>
                    </a:srgb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3031" y="2431645"/>
                <a:ext cx="679537" cy="1107996"/>
              </a:xfrm>
              <a:prstGeom prst="rect">
                <a:avLst/>
              </a:prstGeom>
              <a:blipFill rotWithShape="0">
                <a:blip r:embed="rId4"/>
                <a:stretch>
                  <a:fillRect r="-1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Garbage Collection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 bwMode="auto">
              <a:xfrm>
                <a:off x="5275546" y="2110655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5545" y="2110655"/>
                <a:ext cx="931101" cy="12003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 bwMode="auto">
              <a:xfrm>
                <a:off x="6181595" y="3242194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1594" y="3242193"/>
                <a:ext cx="931101" cy="12003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 bwMode="auto">
              <a:xfrm>
                <a:off x="6672196" y="2407085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2196" y="2407084"/>
                <a:ext cx="931101" cy="12003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 bwMode="auto">
              <a:xfrm>
                <a:off x="7603296" y="1437422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03296" y="1437422"/>
                <a:ext cx="931101" cy="12003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 bwMode="auto">
              <a:xfrm>
                <a:off x="7622087" y="2866290"/>
                <a:ext cx="931101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72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086" y="2866290"/>
                <a:ext cx="931101" cy="12003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 bwMode="auto">
          <a:xfrm>
            <a:off x="4779724" y="2304789"/>
            <a:ext cx="669099" cy="237995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080342" y="2699400"/>
            <a:ext cx="823588" cy="16689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4517200" y="2585540"/>
            <a:ext cx="248955" cy="98016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7327727" y="2110658"/>
            <a:ext cx="488515" cy="588743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5084525" y="2937394"/>
            <a:ext cx="446239" cy="64924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6903930" y="3429000"/>
            <a:ext cx="910223" cy="25260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6716037" y="3181613"/>
            <a:ext cx="146139" cy="373692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 bwMode="auto">
              <a:xfrm>
                <a:off x="3810206" y="1474238"/>
                <a:ext cx="931101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>
                          <a:solidFill>
                            <a:srgbClr val="9BBB59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</m:t>
                      </m:r>
                    </m:oMath>
                  </m:oMathPara>
                </a14:m>
                <a:endParaRPr lang="en-US" sz="8800" b="1" dirty="0">
                  <a:solidFill>
                    <a:srgbClr val="9BBB59">
                      <a:lumMod val="75000"/>
                    </a:srgbClr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205" y="1474237"/>
                <a:ext cx="931101" cy="1446550"/>
              </a:xfrm>
              <a:prstGeom prst="rect">
                <a:avLst/>
              </a:prstGeom>
              <a:blipFill rotWithShape="0">
                <a:blip r:embed="rId10"/>
                <a:stretch>
                  <a:fillRect r="-58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949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6" grpId="1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1603" y="1257300"/>
            <a:ext cx="1034187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  <a:t>Two fundamental kinds – direct access and indirect access via pointers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i="1" dirty="0">
              <a:solidFill>
                <a:srgbClr val="002060"/>
              </a:solidFill>
              <a:latin typeface="Tekton Pro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  <a:t>Depending on platform design, </a:t>
            </a:r>
            <a:b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</a:br>
            <a: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  <a:t>it is either expensive to create or it is expensive to destroy objects </a:t>
            </a:r>
            <a:b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</a:br>
            <a: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  <a:t>accessed via pointers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i="1" dirty="0">
              <a:solidFill>
                <a:srgbClr val="002060"/>
              </a:solidFill>
              <a:latin typeface="Tekton Pro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  <a:t>In .NET, cheap to create, not so cheap to destroy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i="1" dirty="0">
              <a:solidFill>
                <a:srgbClr val="002060"/>
              </a:solidFill>
              <a:latin typeface="Tekton Pro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  <a:t>So, they hang around until reclaiming memory </a:t>
            </a:r>
            <a:b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</a:br>
            <a:r>
              <a:rPr lang="en-US" sz="2800" i="1" dirty="0">
                <a:solidFill>
                  <a:srgbClr val="002060"/>
                </a:solidFill>
                <a:latin typeface="Tekton Pro" pitchFamily="34" charset="0"/>
              </a:rPr>
              <a:t>is required or convenient</a:t>
            </a:r>
          </a:p>
        </p:txBody>
      </p:sp>
    </p:spTree>
    <p:extLst>
      <p:ext uri="{BB962C8B-B14F-4D97-AF65-F5344CB8AC3E}">
        <p14:creationId xmlns:p14="http://schemas.microsoft.com/office/powerpoint/2010/main" val="20996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pec_x0020_Status xmlns="569b343d-e775-480b-9b2b-6a6986deb9b0">Draft</Spec_x0020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6" ma:contentTypeDescription="Create a new document." ma:contentTypeScope="" ma:versionID="4677366f1ec88b108cc9809d67224d75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7dbf3602f5ca62d07a3562e26ed70b78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Spec_x0020_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Spec_x0020_Status" ma:index="23" nillable="true" ma:displayName="Status" ma:default="Draft" ma:format="Dropdown" ma:internalName="Spec_x0020_Status">
      <xsd:simpleType>
        <xsd:restriction base="dms:Choice">
          <xsd:enumeration value="Draft"/>
          <xsd:enumeration value="Review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2558E-16B7-41BC-9615-83C2E0CDB6D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569b343d-e775-480b-9b2b-6a6986deb9b0"/>
  </ds:schemaRefs>
</ds:datastoreItem>
</file>

<file path=customXml/itemProps2.xml><?xml version="1.0" encoding="utf-8"?>
<ds:datastoreItem xmlns:ds="http://schemas.openxmlformats.org/officeDocument/2006/customXml" ds:itemID="{47FB72C7-2682-42EA-9EBF-D664CA847E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3D512D-6586-415D-A7BE-09F6073699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979</Words>
  <Application>Microsoft Office PowerPoint</Application>
  <PresentationFormat>Widescreen</PresentationFormat>
  <Paragraphs>272</Paragraphs>
  <Slides>48</Slides>
  <Notes>42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Tekton Pro</vt:lpstr>
      <vt:lpstr>Office Theme</vt:lpstr>
      <vt:lpstr>Memory Management </vt:lpstr>
      <vt:lpstr>What Does the Type System Provide?</vt:lpstr>
      <vt:lpstr>PowerPoint Presentation</vt:lpstr>
      <vt:lpstr>Memory Management</vt:lpstr>
      <vt:lpstr>PowerPoint Presentation</vt:lpstr>
      <vt:lpstr>A few kinds of memory management</vt:lpstr>
      <vt:lpstr>Tracing Garbage Collection</vt:lpstr>
      <vt:lpstr>Tracing Garbage Collection</vt:lpstr>
      <vt:lpstr>PowerPoint Presentation</vt:lpstr>
      <vt:lpstr>PowerPoint Presentation</vt:lpstr>
      <vt:lpstr>Heap</vt:lpstr>
      <vt:lpstr>Heap</vt:lpstr>
      <vt:lpstr>Heaps</vt:lpstr>
      <vt:lpstr>Heaps</vt:lpstr>
      <vt:lpstr>Large Object Heap</vt:lpstr>
      <vt:lpstr>Large Object Heap</vt:lpstr>
      <vt:lpstr>Large Object Heap</vt:lpstr>
      <vt:lpstr>Large Object Heap</vt:lpstr>
      <vt:lpstr>Small Object Heap</vt:lpstr>
      <vt:lpstr>Small object heap</vt:lpstr>
      <vt:lpstr>Pointers Removed as App Runs</vt:lpstr>
      <vt:lpstr>Pointers Removed as App Runs</vt:lpstr>
      <vt:lpstr>Garbage Collection Starts</vt:lpstr>
      <vt:lpstr>PowerPoint Presentation</vt:lpstr>
      <vt:lpstr>PowerPoint Presentation</vt:lpstr>
      <vt:lpstr>PowerPoint Presentation</vt:lpstr>
      <vt:lpstr>Gen 0 GC</vt:lpstr>
      <vt:lpstr>Gen 0 GC</vt:lpstr>
      <vt:lpstr>PowerPoint Presentation</vt:lpstr>
      <vt:lpstr>PowerPoint Presentation</vt:lpstr>
      <vt:lpstr>Gen 1 GC</vt:lpstr>
      <vt:lpstr>Gen 1 GC</vt:lpstr>
      <vt:lpstr>Gen 2 GC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the point?</vt:lpstr>
      <vt:lpstr>PowerPoint Presentation</vt:lpstr>
      <vt:lpstr>Why Three Generations</vt:lpstr>
      <vt:lpstr>Allocations</vt:lpstr>
      <vt:lpstr>Design so objects  are discarded quickly or live forever</vt:lpstr>
      <vt:lpstr>GC Settings may be out of date, follow @maoni0 Defaults for app type generally right</vt:lpstr>
      <vt:lpstr>Ways You Effect GC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 </dc:title>
  <dc:creator>Kathleen Dollard</dc:creator>
  <cp:lastModifiedBy>Kathleen Dollard</cp:lastModifiedBy>
  <cp:revision>3</cp:revision>
  <dcterms:created xsi:type="dcterms:W3CDTF">2019-11-10T11:01:30Z</dcterms:created>
  <dcterms:modified xsi:type="dcterms:W3CDTF">2019-11-11T20:52:49Z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kdollard@microsoft.com</vt:lpwstr>
  </property>
  <property fmtid="{D5CDD505-2E9C-101B-9397-08002B2CF9AE}" pid="5" name="MSIP_Label_f42aa342-8706-4288-bd11-ebb85995028c_SetDate">
    <vt:lpwstr>2019-11-10T11:28:25.4533250Z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5e9fcf59-2de8-4715-b65f-ef5c753f3e74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0x01010022F88B0CCF1BBA489747F146E6B5E06D</vt:lpwstr>
  </property>
</Properties>
</file>