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17"/>
  </p:notesMasterIdLst>
  <p:sldIdLst>
    <p:sldId id="256" r:id="rId5"/>
    <p:sldId id="257" r:id="rId6"/>
    <p:sldId id="260" r:id="rId7"/>
    <p:sldId id="263" r:id="rId8"/>
    <p:sldId id="272" r:id="rId9"/>
    <p:sldId id="273" r:id="rId10"/>
    <p:sldId id="264" r:id="rId11"/>
    <p:sldId id="274" r:id="rId12"/>
    <p:sldId id="268" r:id="rId13"/>
    <p:sldId id="275" r:id="rId14"/>
    <p:sldId id="276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256"/>
            <p14:sldId id="257"/>
            <p14:sldId id="260"/>
            <p14:sldId id="263"/>
            <p14:sldId id="272"/>
            <p14:sldId id="273"/>
            <p14:sldId id="264"/>
            <p14:sldId id="274"/>
            <p14:sldId id="268"/>
            <p14:sldId id="275"/>
            <p14:sldId id="276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FCC27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0" autoAdjust="0"/>
    <p:restoredTop sz="76966" autoAdjust="0"/>
  </p:normalViewPr>
  <p:slideViewPr>
    <p:cSldViewPr snapToGrid="0">
      <p:cViewPr>
        <p:scale>
          <a:sx n="121" d="100"/>
          <a:sy n="121" d="100"/>
        </p:scale>
        <p:origin x="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50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 on progress and cancellation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426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is here because just awaiting is much easier to code and to comprehend.</a:t>
            </a:r>
          </a:p>
          <a:p>
            <a:endParaRPr lang="en-US" dirty="0"/>
          </a:p>
          <a:p>
            <a:r>
              <a:rPr lang="en-US" dirty="0"/>
              <a:t>There isn’t an upside to using this API at all.</a:t>
            </a:r>
          </a:p>
          <a:p>
            <a:endParaRPr lang="en-US" dirty="0"/>
          </a:p>
          <a:p>
            <a:r>
              <a:rPr lang="en-US" dirty="0"/>
              <a:t>Just leave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9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Take Qs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24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Many async APIs include paging and cancellation protocols.</a:t>
            </a:r>
          </a:p>
          <a:p>
            <a:endParaRPr lang="en-US" dirty="0"/>
          </a:p>
          <a:p>
            <a:r>
              <a:rPr lang="en-US" dirty="0"/>
              <a:t>This session explores three different topics on async tasks:</a:t>
            </a:r>
          </a:p>
          <a:p>
            <a:pPr marL="228600" indent="-228600">
              <a:buAutoNum type="arabicPeriod"/>
            </a:pPr>
            <a:r>
              <a:rPr lang="en-US" dirty="0"/>
              <a:t>Errors</a:t>
            </a:r>
          </a:p>
          <a:p>
            <a:pPr marL="228600" indent="-228600">
              <a:buAutoNum type="arabicPeriod"/>
            </a:pPr>
            <a:r>
              <a:rPr lang="en-US" dirty="0"/>
              <a:t>Progress reporting</a:t>
            </a:r>
          </a:p>
          <a:p>
            <a:pPr marL="228600" indent="-228600">
              <a:buAutoNum type="arabicPeriod"/>
            </a:pPr>
            <a:r>
              <a:rPr lang="en-US" dirty="0"/>
              <a:t>Cancellation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happens when you await a faulted task?</a:t>
            </a:r>
          </a:p>
          <a:p>
            <a:r>
              <a:rPr lang="en-US" dirty="0"/>
              <a:t>What if you await multiple tasks that have all faulted?</a:t>
            </a:r>
          </a:p>
          <a:p>
            <a:endParaRPr lang="en-US" dirty="0"/>
          </a:p>
          <a:p>
            <a:r>
              <a:rPr lang="en-US" dirty="0"/>
              <a:t>What if you never await a Task? Where does the error go?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93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Awaiting a faulted task throws the first exception in the aggregate exception;</a:t>
            </a:r>
          </a:p>
          <a:p>
            <a:endParaRPr lang="en-US" dirty="0"/>
          </a:p>
          <a:p>
            <a:r>
              <a:rPr lang="en-US" dirty="0"/>
              <a:t>Note that awaiting again will throw the exception again. (It’s still faulted)</a:t>
            </a:r>
          </a:p>
          <a:p>
            <a:endParaRPr lang="en-US" dirty="0"/>
          </a:p>
          <a:p>
            <a:r>
              <a:rPr lang="en-US" dirty="0"/>
              <a:t>You can unpack the aggregate exception, or examine each task object for its Faulted / Completed state for details.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UnobservedTaskException</a:t>
            </a:r>
            <a:r>
              <a:rPr lang="en-US" dirty="0"/>
              <a:t> is a reasonable way to look for tasks that weren’t awaited but threw exceptions.</a:t>
            </a:r>
          </a:p>
          <a:p>
            <a:endParaRPr lang="en-US" dirty="0"/>
          </a:p>
          <a:p>
            <a:r>
              <a:rPr lang="en-US" dirty="0"/>
              <a:t>Can also configure app termination:</a:t>
            </a:r>
          </a:p>
          <a:p>
            <a:endParaRPr lang="en-US" dirty="0"/>
          </a:p>
          <a:p>
            <a:r>
              <a:rPr lang="en-US" dirty="0"/>
              <a:t>&lt;configuration&gt;   </a:t>
            </a:r>
          </a:p>
          <a:p>
            <a:r>
              <a:rPr lang="en-US" dirty="0"/>
              <a:t>   &lt;runtime&gt;   </a:t>
            </a:r>
          </a:p>
          <a:p>
            <a:r>
              <a:rPr lang="en-US" dirty="0"/>
              <a:t>      &lt;</a:t>
            </a:r>
            <a:r>
              <a:rPr lang="en-US" dirty="0" err="1"/>
              <a:t>ThrowUnobservedTaskExceptions</a:t>
            </a:r>
            <a:r>
              <a:rPr lang="en-US" dirty="0"/>
              <a:t> enabled="true"/&gt;   </a:t>
            </a:r>
          </a:p>
          <a:p>
            <a:r>
              <a:rPr lang="en-US" dirty="0"/>
              <a:t>   &lt;/runtime&gt;   </a:t>
            </a:r>
          </a:p>
          <a:p>
            <a:r>
              <a:rPr lang="en-US" dirty="0"/>
              <a:t>&lt;/configuration&gt;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47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tough concept, but best shown with code</a:t>
            </a:r>
          </a:p>
          <a:p>
            <a:endParaRPr lang="en-US" dirty="0"/>
          </a:p>
          <a:p>
            <a:r>
              <a:rPr lang="en-US" dirty="0"/>
              <a:t>If you check </a:t>
            </a:r>
            <a:r>
              <a:rPr lang="en-US" dirty="0" err="1"/>
              <a:t>args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 before any await statements, that exception is observed only when the returned task is awaited.</a:t>
            </a:r>
          </a:p>
          <a:p>
            <a:r>
              <a:rPr lang="en-US" dirty="0"/>
              <a:t>If it is synchronous, those exceptions are immediately thrown</a:t>
            </a:r>
          </a:p>
          <a:p>
            <a:endParaRPr lang="en-US" dirty="0"/>
          </a:p>
          <a:p>
            <a:r>
              <a:rPr lang="en-US" dirty="0"/>
              <a:t>Tip: use local functions to do the async work. Use an outer Task-returning synchronous method to check state,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98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the first section in section 7.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0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to progress and cancellation</a:t>
            </a:r>
          </a:p>
          <a:p>
            <a:endParaRPr lang="en-US" dirty="0"/>
          </a:p>
          <a:p>
            <a:r>
              <a:rPr lang="en-US" dirty="0"/>
              <a:t>Explain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97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progress and cancellation interfaces. Explain issues and complexity of adding these overloads….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30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81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D58D4C-8C36-4E83-A6D0-5CCDE628C6A1}"/>
              </a:ext>
            </a:extLst>
          </p:cNvPr>
          <p:cNvSpPr txBox="1"/>
          <p:nvPr userDrawn="1"/>
        </p:nvSpPr>
        <p:spPr>
          <a:xfrm>
            <a:off x="2719659" y="1009127"/>
            <a:ext cx="7620000" cy="360560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D84138-C5D8-434E-B158-149140D533BE}"/>
              </a:ext>
            </a:extLst>
          </p:cNvPr>
          <p:cNvSpPr txBox="1"/>
          <p:nvPr userDrawn="1"/>
        </p:nvSpPr>
        <p:spPr>
          <a:xfrm>
            <a:off x="0" y="4142676"/>
            <a:ext cx="12191999" cy="196669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Free. Cross-platform. </a:t>
            </a:r>
            <a:r>
              <a:rPr lang="en-US" sz="2400" i="1" dirty="0">
                <a:solidFill>
                  <a:schemeClr val="bg2"/>
                </a:solidFill>
              </a:rPr>
              <a:t>Open source.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A developer platform for building all your apps.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400" i="1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 i="0" dirty="0">
                <a:solidFill>
                  <a:schemeClr val="bg1"/>
                </a:solidFill>
              </a:rPr>
              <a:t>www.dot.net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7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AD6D8B-19E8-4D03-AF4A-2ECBD7219199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CCB7245-0950-4F4D-A2A6-2963841950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BA4263D-8DDB-49FB-AF7F-346C7DC7B3F9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2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1162178"/>
          </a:xfrm>
        </p:spPr>
        <p:txBody>
          <a:bodyPr/>
          <a:lstStyle/>
          <a:p>
            <a:r>
              <a:rPr lang="en-US" dirty="0"/>
              <a:t>Progress and cancellation</a:t>
            </a:r>
          </a:p>
        </p:txBody>
      </p:sp>
    </p:spTree>
    <p:extLst>
      <p:ext uri="{BB962C8B-B14F-4D97-AF65-F5344CB8AC3E}">
        <p14:creationId xmlns:p14="http://schemas.microsoft.com/office/powerpoint/2010/main" val="218745330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3177101"/>
            <a:ext cx="11653523" cy="1403461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8800" dirty="0"/>
              <a:t>DON’T USE 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on </a:t>
            </a:r>
            <a:r>
              <a:rPr lang="en-US" dirty="0" err="1"/>
              <a:t>ContinueWith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66761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B401B2-77EA-43A1-9737-24DA472FA1D8}"/>
              </a:ext>
            </a:extLst>
          </p:cNvPr>
          <p:cNvSpPr txBox="1"/>
          <p:nvPr/>
        </p:nvSpPr>
        <p:spPr>
          <a:xfrm>
            <a:off x="1742303" y="1474619"/>
            <a:ext cx="8707394" cy="3908762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5400" dirty="0">
                <a:solidFill>
                  <a:schemeClr val="bg1"/>
                </a:solidFill>
              </a:rPr>
              <a:t>Questions?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4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4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4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4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4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4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@</a:t>
            </a:r>
            <a:r>
              <a:rPr lang="en-US" sz="2400" dirty="0" err="1">
                <a:solidFill>
                  <a:schemeClr val="bg1"/>
                </a:solidFill>
              </a:rPr>
              <a:t>billwagner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58944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on composition of tasks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Bill Wagner</a:t>
            </a:r>
          </a:p>
          <a:p>
            <a:r>
              <a:rPr lang="en-US" dirty="0"/>
              <a:t>@</a:t>
            </a:r>
            <a:r>
              <a:rPr lang="en-US" dirty="0" err="1"/>
              <a:t>billwagner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5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errors</a:t>
            </a:r>
          </a:p>
        </p:txBody>
      </p:sp>
    </p:spTree>
    <p:extLst>
      <p:ext uri="{BB962C8B-B14F-4D97-AF65-F5344CB8AC3E}">
        <p14:creationId xmlns:p14="http://schemas.microsoft.com/office/powerpoint/2010/main" val="386967465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598147"/>
          </a:xfrm>
        </p:spPr>
        <p:txBody>
          <a:bodyPr/>
          <a:lstStyle/>
          <a:p>
            <a:r>
              <a:rPr lang="en-US" dirty="0"/>
              <a:t>The default use case is to await one Task</a:t>
            </a:r>
          </a:p>
          <a:p>
            <a:r>
              <a:rPr lang="en-US" dirty="0"/>
              <a:t>The </a:t>
            </a:r>
            <a:r>
              <a:rPr lang="en-US" dirty="0" err="1"/>
              <a:t>AggregateException</a:t>
            </a:r>
            <a:r>
              <a:rPr lang="en-US" dirty="0"/>
              <a:t> enables other scenarios</a:t>
            </a:r>
          </a:p>
          <a:p>
            <a:r>
              <a:rPr lang="en-US" dirty="0" err="1"/>
              <a:t>TaskScheduler.UnobservedTaskException</a:t>
            </a:r>
            <a:r>
              <a:rPr lang="en-US" dirty="0"/>
              <a:t> for faulted tasks not awaited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for the current behavior</a:t>
            </a:r>
          </a:p>
        </p:txBody>
      </p:sp>
    </p:spTree>
    <p:extLst>
      <p:ext uri="{BB962C8B-B14F-4D97-AF65-F5344CB8AC3E}">
        <p14:creationId xmlns:p14="http://schemas.microsoft.com/office/powerpoint/2010/main" val="150786155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391407"/>
          </a:xfrm>
        </p:spPr>
        <p:txBody>
          <a:bodyPr/>
          <a:lstStyle/>
          <a:p>
            <a:r>
              <a:rPr lang="en-US" dirty="0"/>
              <a:t>‘async’ methods never throw synchronously</a:t>
            </a:r>
          </a:p>
          <a:p>
            <a:r>
              <a:rPr lang="en-US" dirty="0"/>
              <a:t>Synchronous Task-returning method may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vs. Asynchronous exceptions</a:t>
            </a:r>
          </a:p>
        </p:txBody>
      </p:sp>
    </p:spTree>
    <p:extLst>
      <p:ext uri="{BB962C8B-B14F-4D97-AF65-F5344CB8AC3E}">
        <p14:creationId xmlns:p14="http://schemas.microsoft.com/office/powerpoint/2010/main" val="291515090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lab: Error reporting</a:t>
            </a:r>
          </a:p>
        </p:txBody>
      </p:sp>
    </p:spTree>
    <p:extLst>
      <p:ext uri="{BB962C8B-B14F-4D97-AF65-F5344CB8AC3E}">
        <p14:creationId xmlns:p14="http://schemas.microsoft.com/office/powerpoint/2010/main" val="137360517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1162178"/>
          </a:xfrm>
        </p:spPr>
        <p:txBody>
          <a:bodyPr/>
          <a:lstStyle/>
          <a:p>
            <a:r>
              <a:rPr lang="en-US" dirty="0"/>
              <a:t>Progress and cancellation</a:t>
            </a:r>
          </a:p>
        </p:txBody>
      </p:sp>
    </p:spTree>
    <p:extLst>
      <p:ext uri="{BB962C8B-B14F-4D97-AF65-F5344CB8AC3E}">
        <p14:creationId xmlns:p14="http://schemas.microsoft.com/office/powerpoint/2010/main" val="354274053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AA7D0-2347-4019-A2A1-9874E001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Overloads for progress </a:t>
            </a:r>
            <a:r>
              <a:rPr lang="en-US"/>
              <a:t>and cancellation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D3CD5F-F5A2-4BE1-BFE6-0DDA45523B3D}"/>
              </a:ext>
            </a:extLst>
          </p:cNvPr>
          <p:cNvSpPr/>
          <p:nvPr/>
        </p:nvSpPr>
        <p:spPr>
          <a:xfrm>
            <a:off x="173420" y="2150580"/>
            <a:ext cx="483475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System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IProgress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Report(T value);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DEDB44-BE43-476C-8818-AF2DC282B1F3}"/>
              </a:ext>
            </a:extLst>
          </p:cNvPr>
          <p:cNvSpPr/>
          <p:nvPr/>
        </p:nvSpPr>
        <p:spPr>
          <a:xfrm>
            <a:off x="4828277" y="1120843"/>
            <a:ext cx="709448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System.Threading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CancellationTokenSource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IDisposable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CancellationTokenSource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IsCancellationRequested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CancellationToken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Token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Cancel();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Cancel(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throwOnFirstException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CancelAfter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TimeSpan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delay);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CancelAfter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millisecondsDelay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0EB27C-655F-4774-802A-D93985CDA72B}"/>
              </a:ext>
            </a:extLst>
          </p:cNvPr>
          <p:cNvSpPr/>
          <p:nvPr/>
        </p:nvSpPr>
        <p:spPr>
          <a:xfrm>
            <a:off x="266920" y="5368160"/>
            <a:ext cx="60970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CancellationToken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ThrowIfCancellationRequested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640268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114"/>
          </a:xfrm>
        </p:spPr>
        <p:txBody>
          <a:bodyPr/>
          <a:lstStyle/>
          <a:p>
            <a:r>
              <a:rPr lang="en-US" dirty="0"/>
              <a:t>Use the </a:t>
            </a:r>
            <a:r>
              <a:rPr lang="en-US" dirty="0" err="1"/>
              <a:t>GraphQL</a:t>
            </a:r>
            <a:r>
              <a:rPr lang="en-US" dirty="0"/>
              <a:t> paging API</a:t>
            </a:r>
          </a:p>
          <a:p>
            <a:r>
              <a:rPr lang="en-US" dirty="0"/>
              <a:t>Report progress after each page (if asked)</a:t>
            </a:r>
          </a:p>
          <a:p>
            <a:r>
              <a:rPr lang="en-US" dirty="0"/>
              <a:t>Check for cancel after each page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 sample for pages</a:t>
            </a:r>
          </a:p>
        </p:txBody>
      </p:sp>
    </p:spTree>
    <p:extLst>
      <p:ext uri="{BB962C8B-B14F-4D97-AF65-F5344CB8AC3E}">
        <p14:creationId xmlns:p14="http://schemas.microsoft.com/office/powerpoint/2010/main" val="307816968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7030A0"/>
      </a:dk2>
      <a:lt2>
        <a:srgbClr val="F2F2F2"/>
      </a:lt2>
      <a:accent1>
        <a:srgbClr val="7030A0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tnetTeam_PresentationTemplate.pptx  -  Read-Only" id="{2363CE02-760E-413D-8221-AF67AFE765C4}" vid="{611879E8-DE26-489A-8B91-DA84EE062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6" ma:contentTypeDescription="Create a new document." ma:contentTypeScope="" ma:versionID="4677366f1ec88b108cc9809d67224d75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7dbf3602f5ca62d07a3562e26ed70b78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Spec_x0020_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Spec_x0020_Status" ma:index="23" nillable="true" ma:displayName="Status" ma:default="Draft" ma:format="Dropdown" ma:internalName="Spec_x0020_Status">
      <xsd:simpleType>
        <xsd:restriction base="dms:Choice">
          <xsd:enumeration value="Draft"/>
          <xsd:enumeration value="Review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  <Spec_x0020_Status xmlns="569b343d-e775-480b-9b2b-6a6986deb9b0">Draft</Spec_x0020_Status>
  </documentManagement>
</p:properties>
</file>

<file path=customXml/itemProps1.xml><?xml version="1.0" encoding="utf-8"?>
<ds:datastoreItem xmlns:ds="http://schemas.openxmlformats.org/officeDocument/2006/customXml" ds:itemID="{CB7C4384-1535-4BF8-86FB-647EBE165C04}"/>
</file>

<file path=customXml/itemProps2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3E43D6-DB2F-4C33-A8C8-D28F777A5DE7}">
  <ds:schemaRefs>
    <ds:schemaRef ds:uri="http://purl.org/dc/elements/1.1/"/>
    <ds:schemaRef ds:uri="http://purl.org/dc/terms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11245976-3b4d-4794-a754-317688483df2"/>
    <ds:schemaRef ds:uri="http://schemas.microsoft.com/sharepoint/v3"/>
    <ds:schemaRef ds:uri="569b343d-e775-480b-9b2b-6a6986deb9b0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DotnetTeam_PresentationTemplate</Template>
  <TotalTime>1741</TotalTime>
  <Words>501</Words>
  <Application>Microsoft Office PowerPoint</Application>
  <PresentationFormat>Widescreen</PresentationFormat>
  <Paragraphs>110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Consolas</vt:lpstr>
      <vt:lpstr>Segoe UI</vt:lpstr>
      <vt:lpstr>Segoe UI Light</vt:lpstr>
      <vt:lpstr>Wingdings</vt:lpstr>
      <vt:lpstr>Dotnet_Template</vt:lpstr>
      <vt:lpstr>PowerPoint Presentation</vt:lpstr>
      <vt:lpstr>Building on composition of tasks</vt:lpstr>
      <vt:lpstr>Asynchronous errors</vt:lpstr>
      <vt:lpstr>Reasons for the current behavior</vt:lpstr>
      <vt:lpstr>Synchronous vs. Asynchronous exceptions</vt:lpstr>
      <vt:lpstr>Short lab: Error reporting</vt:lpstr>
      <vt:lpstr>Progress and cancellation</vt:lpstr>
      <vt:lpstr>Overloads for progress and cancellation</vt:lpstr>
      <vt:lpstr>Extend sample for pages</vt:lpstr>
      <vt:lpstr>Progress and cancellation</vt:lpstr>
      <vt:lpstr>A word on ContinueWith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 Wagner</dc:creator>
  <cp:lastModifiedBy>Bill Wagner</cp:lastModifiedBy>
  <cp:revision>33</cp:revision>
  <dcterms:created xsi:type="dcterms:W3CDTF">2019-01-11T22:24:18Z</dcterms:created>
  <dcterms:modified xsi:type="dcterms:W3CDTF">2019-01-28T22:09:19Z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