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323" r:id="rId6"/>
    <p:sldId id="324" r:id="rId7"/>
    <p:sldId id="325" r:id="rId8"/>
    <p:sldId id="311" r:id="rId9"/>
    <p:sldId id="312" r:id="rId10"/>
    <p:sldId id="326" r:id="rId11"/>
    <p:sldId id="327" r:id="rId12"/>
    <p:sldId id="309" r:id="rId13"/>
    <p:sldId id="328" r:id="rId14"/>
    <p:sldId id="310" r:id="rId15"/>
    <p:sldId id="308" r:id="rId16"/>
    <p:sldId id="4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4B13DC-D5E9-46C7-AEB7-2CD93A573977}">
          <p14:sldIdLst>
            <p14:sldId id="256"/>
          </p14:sldIdLst>
        </p14:section>
        <p14:section name="Zombies" id="{2F0EC894-0C55-4BC9-8DB7-DB1B3D1C6D15}">
          <p14:sldIdLst>
            <p14:sldId id="323"/>
            <p14:sldId id="324"/>
            <p14:sldId id="325"/>
            <p14:sldId id="311"/>
            <p14:sldId id="312"/>
          </p14:sldIdLst>
        </p14:section>
        <p14:section name="ContraptionCode" id="{72DA4292-4327-49C2-97C9-8940DE566858}">
          <p14:sldIdLst>
            <p14:sldId id="326"/>
            <p14:sldId id="327"/>
            <p14:sldId id="309"/>
            <p14:sldId id="328"/>
            <p14:sldId id="310"/>
          </p14:sldIdLst>
        </p14:section>
        <p14:section name="Sloppiness" id="{1778DFDE-1171-4E65-8836-628FAB7035C6}">
          <p14:sldIdLst>
            <p14:sldId id="308"/>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6B48D-18C4-C10E-446D-88AAF2EF4305}" v="2" dt="2019-11-04T20:49:12.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7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leen Dollard" userId="0e099197-7e30-40b4-b137-48962f86e452" providerId="ADAL" clId="{0FD133CA-1529-432A-96F1-698E5F7DEA97}"/>
    <pc:docChg chg="custSel modSld">
      <pc:chgData name="Kathleen Dollard" userId="0e099197-7e30-40b4-b137-48962f86e452" providerId="ADAL" clId="{0FD133CA-1529-432A-96F1-698E5F7DEA97}" dt="2019-11-04T20:24:55.160" v="59" actId="20577"/>
      <pc:docMkLst>
        <pc:docMk/>
      </pc:docMkLst>
      <pc:sldChg chg="modSp mod">
        <pc:chgData name="Kathleen Dollard" userId="0e099197-7e30-40b4-b137-48962f86e452" providerId="ADAL" clId="{0FD133CA-1529-432A-96F1-698E5F7DEA97}" dt="2019-11-04T20:24:55.160" v="59" actId="20577"/>
        <pc:sldMkLst>
          <pc:docMk/>
          <pc:sldMk cId="3118689533" sldId="256"/>
        </pc:sldMkLst>
        <pc:spChg chg="mod">
          <ac:chgData name="Kathleen Dollard" userId="0e099197-7e30-40b4-b137-48962f86e452" providerId="ADAL" clId="{0FD133CA-1529-432A-96F1-698E5F7DEA97}" dt="2019-11-04T20:24:55.160" v="59" actId="20577"/>
          <ac:spMkLst>
            <pc:docMk/>
            <pc:sldMk cId="3118689533" sldId="256"/>
            <ac:spMk id="3" creationId="{95AAE1A0-3681-4DE5-A706-D1653FF91101}"/>
          </ac:spMkLst>
        </pc:spChg>
      </pc:sldChg>
    </pc:docChg>
  </pc:docChgLst>
  <pc:docChgLst>
    <pc:chgData name="Kathleen Dollard" userId="S::kdollard@microsoft.com::0e099197-7e30-40b4-b137-48962f86e452" providerId="AD" clId="Web-{5046B48D-18C4-C10E-446D-88AAF2EF4305}"/>
    <pc:docChg chg="modSld">
      <pc:chgData name="Kathleen Dollard" userId="S::kdollard@microsoft.com::0e099197-7e30-40b4-b137-48962f86e452" providerId="AD" clId="Web-{5046B48D-18C4-C10E-446D-88AAF2EF4305}" dt="2019-11-04T20:49:12.571" v="1" actId="20577"/>
      <pc:docMkLst>
        <pc:docMk/>
      </pc:docMkLst>
      <pc:sldChg chg="modSp">
        <pc:chgData name="Kathleen Dollard" userId="S::kdollard@microsoft.com::0e099197-7e30-40b4-b137-48962f86e452" providerId="AD" clId="Web-{5046B48D-18C4-C10E-446D-88AAF2EF4305}" dt="2019-11-04T20:49:12.571" v="1" actId="20577"/>
        <pc:sldMkLst>
          <pc:docMk/>
          <pc:sldMk cId="3118689533" sldId="256"/>
        </pc:sldMkLst>
        <pc:spChg chg="mod">
          <ac:chgData name="Kathleen Dollard" userId="S::kdollard@microsoft.com::0e099197-7e30-40b4-b137-48962f86e452" providerId="AD" clId="Web-{5046B48D-18C4-C10E-446D-88AAF2EF4305}" dt="2019-11-04T20:49:12.571" v="1" actId="20577"/>
          <ac:spMkLst>
            <pc:docMk/>
            <pc:sldMk cId="3118689533" sldId="256"/>
            <ac:spMk id="3" creationId="{95AAE1A0-3681-4DE5-A706-D1653FF911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12F89-2D7C-4B02-B920-ADBC3ED3FECF}"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BADD7-8C0E-44F9-99E1-A68DB29AED20}" type="slidenum">
              <a:rPr lang="en-US" smtClean="0"/>
              <a:t>‹#›</a:t>
            </a:fld>
            <a:endParaRPr lang="en-US"/>
          </a:p>
        </p:txBody>
      </p:sp>
    </p:spTree>
    <p:extLst>
      <p:ext uri="{BB962C8B-B14F-4D97-AF65-F5344CB8AC3E}">
        <p14:creationId xmlns:p14="http://schemas.microsoft.com/office/powerpoint/2010/main" val="114933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0CA72-111F-A64C-843B-5DB8ADF48587}" type="slidenum">
              <a:rPr lang="en-US" smtClean="0"/>
              <a:t>2</a:t>
            </a:fld>
            <a:endParaRPr lang="en-US"/>
          </a:p>
        </p:txBody>
      </p:sp>
    </p:spTree>
    <p:extLst>
      <p:ext uri="{BB962C8B-B14F-4D97-AF65-F5344CB8AC3E}">
        <p14:creationId xmlns:p14="http://schemas.microsoft.com/office/powerpoint/2010/main" val="268337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0CA72-111F-A64C-843B-5DB8ADF48587}" type="slidenum">
              <a:rPr lang="en-US" smtClean="0"/>
              <a:t>7</a:t>
            </a:fld>
            <a:endParaRPr lang="en-US"/>
          </a:p>
        </p:txBody>
      </p:sp>
    </p:spTree>
    <p:extLst>
      <p:ext uri="{BB962C8B-B14F-4D97-AF65-F5344CB8AC3E}">
        <p14:creationId xmlns:p14="http://schemas.microsoft.com/office/powerpoint/2010/main" val="138203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3E2-B169-4DEA-87B3-4AEAC5C8C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3B2512-6A4D-4677-AB93-0A0D20F09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CC89DE-0ED5-41A2-ADB5-1501A3D14855}"/>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5" name="Footer Placeholder 4">
            <a:extLst>
              <a:ext uri="{FF2B5EF4-FFF2-40B4-BE49-F238E27FC236}">
                <a16:creationId xmlns:a16="http://schemas.microsoft.com/office/drawing/2014/main" id="{780DA55A-B6FA-440F-8240-8165CD5D8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D4A56-71D6-4BE3-BEF6-068B8516265B}"/>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324097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FB49-4F5F-4564-BB1D-A6D31331B4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4DBAFB-6AEB-49C7-9F2C-A65D4F270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35900-049B-4242-8A1D-420CADE17350}"/>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5" name="Footer Placeholder 4">
            <a:extLst>
              <a:ext uri="{FF2B5EF4-FFF2-40B4-BE49-F238E27FC236}">
                <a16:creationId xmlns:a16="http://schemas.microsoft.com/office/drawing/2014/main" id="{36476016-FEA2-4AC5-B3C7-36C3BB51C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2795F-769F-47CD-AE0F-6E5A64AA8E00}"/>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397941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8E8EC-0B03-452D-89C5-92541C79BC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6B9D3-FEB0-457E-A492-EA79023AF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11C1B-325A-4FDA-B76A-8524682A96B6}"/>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5" name="Footer Placeholder 4">
            <a:extLst>
              <a:ext uri="{FF2B5EF4-FFF2-40B4-BE49-F238E27FC236}">
                <a16:creationId xmlns:a16="http://schemas.microsoft.com/office/drawing/2014/main" id="{0BDEB06C-7F2A-4FB4-8E1E-AC9C334E9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E8584-2B29-4F88-BA24-E2DA1C9F800F}"/>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269278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43E5-2D47-4C47-A2D2-D50219B6D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8DDB88-08B1-4793-8390-2904B7E5A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A94C5-F98B-472C-A37A-297D3DA2E07D}"/>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5" name="Footer Placeholder 4">
            <a:extLst>
              <a:ext uri="{FF2B5EF4-FFF2-40B4-BE49-F238E27FC236}">
                <a16:creationId xmlns:a16="http://schemas.microsoft.com/office/drawing/2014/main" id="{FF0B27F9-1AA8-497D-9DAB-16394629F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01726-EDB1-4C96-A0C7-CEB388C2E50B}"/>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247928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2E85-1E69-4E7E-ADDB-2134A825E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202E51-B08C-4C6C-870D-90184B02F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3DF31-3291-41C1-9AF3-9D3351B32783}"/>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5" name="Footer Placeholder 4">
            <a:extLst>
              <a:ext uri="{FF2B5EF4-FFF2-40B4-BE49-F238E27FC236}">
                <a16:creationId xmlns:a16="http://schemas.microsoft.com/office/drawing/2014/main" id="{05179AFA-37AD-4D1E-AF5C-0D374C0A4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8228D-25E3-4A58-9858-50EC2B04C76A}"/>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351697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B9B8-6B1C-41F9-8DBD-4267B87EB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A1BDD-3CB6-4CDA-A114-14CFA0F85F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646126-853C-4F9F-86DC-4B9E6D5831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7E2CD-A41B-45B6-8F12-1A246881B13A}"/>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6" name="Footer Placeholder 5">
            <a:extLst>
              <a:ext uri="{FF2B5EF4-FFF2-40B4-BE49-F238E27FC236}">
                <a16:creationId xmlns:a16="http://schemas.microsoft.com/office/drawing/2014/main" id="{02FF2B42-BC7F-4F91-A574-AEC394772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A5772-D32E-425D-8718-A98CC35F1197}"/>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415689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EDC-B8BF-46F5-B325-EC09DC9FB6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10381-E34E-4F8F-A9BD-F5665DFD1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4FCD4-849F-4941-9D86-265C3B6447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A71F5-609D-4951-8187-44C169916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11604-DA58-4296-A951-CDBC57948E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8E6FE-877F-4CAB-B42F-B6AD4B05194C}"/>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8" name="Footer Placeholder 7">
            <a:extLst>
              <a:ext uri="{FF2B5EF4-FFF2-40B4-BE49-F238E27FC236}">
                <a16:creationId xmlns:a16="http://schemas.microsoft.com/office/drawing/2014/main" id="{11D386B5-3CB4-477A-A980-192FA6E1E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D94910-2449-4164-9419-D3068F068872}"/>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97671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1CDB-530C-4076-BA04-E776B50B49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788B99-E617-466D-88F4-97E56DE44C52}"/>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4" name="Footer Placeholder 3">
            <a:extLst>
              <a:ext uri="{FF2B5EF4-FFF2-40B4-BE49-F238E27FC236}">
                <a16:creationId xmlns:a16="http://schemas.microsoft.com/office/drawing/2014/main" id="{4DEE5D6C-188C-4B19-865A-5C8D6A70C3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9E42B9-3239-4F93-B10A-00D60B007D7B}"/>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62368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44E5E-B33E-4986-B8B4-A4D71DC47E5E}"/>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3" name="Footer Placeholder 2">
            <a:extLst>
              <a:ext uri="{FF2B5EF4-FFF2-40B4-BE49-F238E27FC236}">
                <a16:creationId xmlns:a16="http://schemas.microsoft.com/office/drawing/2014/main" id="{6BC479C0-1AAB-4CA3-9A7C-30492102A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B14146-40E8-413F-A444-13C22B1BAE2F}"/>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238949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79DF-F3DA-4B31-9D8F-4C30A0037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94A9F-8AB3-4C26-8122-58D363946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02B62-72E4-4473-9C64-E7B27EA4E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E15E7-581E-49F5-9E35-F1DEF598BB11}"/>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6" name="Footer Placeholder 5">
            <a:extLst>
              <a:ext uri="{FF2B5EF4-FFF2-40B4-BE49-F238E27FC236}">
                <a16:creationId xmlns:a16="http://schemas.microsoft.com/office/drawing/2014/main" id="{AB6A8FC5-4650-4248-B3C9-75E84E05C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2417D-B240-45BC-8DBA-F231C1026556}"/>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81606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0386-5377-4730-A5A4-39C951E79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4E59BB-8C6D-4730-A4CE-6FB2747C3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2ACE3-32F0-46FA-AE7A-B536FD4B5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60089-BFED-41D9-A6A7-4129EB749160}"/>
              </a:ext>
            </a:extLst>
          </p:cNvPr>
          <p:cNvSpPr>
            <a:spLocks noGrp="1"/>
          </p:cNvSpPr>
          <p:nvPr>
            <p:ph type="dt" sz="half" idx="10"/>
          </p:nvPr>
        </p:nvSpPr>
        <p:spPr/>
        <p:txBody>
          <a:bodyPr/>
          <a:lstStyle/>
          <a:p>
            <a:fld id="{3C696428-1513-4622-B7A1-B1581D9C68A9}" type="datetimeFigureOut">
              <a:rPr lang="en-US" smtClean="0"/>
              <a:t>11/4/2019</a:t>
            </a:fld>
            <a:endParaRPr lang="en-US"/>
          </a:p>
        </p:txBody>
      </p:sp>
      <p:sp>
        <p:nvSpPr>
          <p:cNvPr id="6" name="Footer Placeholder 5">
            <a:extLst>
              <a:ext uri="{FF2B5EF4-FFF2-40B4-BE49-F238E27FC236}">
                <a16:creationId xmlns:a16="http://schemas.microsoft.com/office/drawing/2014/main" id="{280AA26C-7B63-41D2-9FB8-0A5BEBEDB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9191A-CDDC-4965-9FCC-32403A5820B6}"/>
              </a:ext>
            </a:extLst>
          </p:cNvPr>
          <p:cNvSpPr>
            <a:spLocks noGrp="1"/>
          </p:cNvSpPr>
          <p:nvPr>
            <p:ph type="sldNum" sz="quarter" idx="12"/>
          </p:nvPr>
        </p:nvSpPr>
        <p:spPr/>
        <p:txBody>
          <a:bodyPr/>
          <a:lstStyle/>
          <a:p>
            <a:fld id="{B621C12F-A193-44C1-9F57-7972B7D06046}" type="slidenum">
              <a:rPr lang="en-US" smtClean="0"/>
              <a:t>‹#›</a:t>
            </a:fld>
            <a:endParaRPr lang="en-US"/>
          </a:p>
        </p:txBody>
      </p:sp>
    </p:spTree>
    <p:extLst>
      <p:ext uri="{BB962C8B-B14F-4D97-AF65-F5344CB8AC3E}">
        <p14:creationId xmlns:p14="http://schemas.microsoft.com/office/powerpoint/2010/main" val="397762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B8C00-E07E-4525-B487-50888327A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23536C-C583-4F30-B05C-8128575A2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ECB50-7BCC-49C1-90E5-14EB48EC4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96428-1513-4622-B7A1-B1581D9C68A9}" type="datetimeFigureOut">
              <a:rPr lang="en-US" smtClean="0"/>
              <a:t>11/4/2019</a:t>
            </a:fld>
            <a:endParaRPr lang="en-US"/>
          </a:p>
        </p:txBody>
      </p:sp>
      <p:sp>
        <p:nvSpPr>
          <p:cNvPr id="5" name="Footer Placeholder 4">
            <a:extLst>
              <a:ext uri="{FF2B5EF4-FFF2-40B4-BE49-F238E27FC236}">
                <a16:creationId xmlns:a16="http://schemas.microsoft.com/office/drawing/2014/main" id="{65B0FDCF-14B2-40D4-A3C5-B1E63A2B4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53EF8-B61B-4295-A348-8EDF51867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1C12F-A193-44C1-9F57-7972B7D06046}" type="slidenum">
              <a:rPr lang="en-US" smtClean="0"/>
              <a:t>‹#›</a:t>
            </a:fld>
            <a:endParaRPr lang="en-US"/>
          </a:p>
        </p:txBody>
      </p:sp>
    </p:spTree>
    <p:extLst>
      <p:ext uri="{BB962C8B-B14F-4D97-AF65-F5344CB8AC3E}">
        <p14:creationId xmlns:p14="http://schemas.microsoft.com/office/powerpoint/2010/main" val="396794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thleen.Dollard@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1D6A-FA19-40DD-B819-4917E11481E4}"/>
              </a:ext>
            </a:extLst>
          </p:cNvPr>
          <p:cNvSpPr>
            <a:spLocks noGrp="1"/>
          </p:cNvSpPr>
          <p:nvPr>
            <p:ph type="ctrTitle"/>
          </p:nvPr>
        </p:nvSpPr>
        <p:spPr/>
        <p:txBody>
          <a:bodyPr/>
          <a:lstStyle/>
          <a:p>
            <a:r>
              <a:rPr lang="en-US" dirty="0"/>
              <a:t>Worst things </a:t>
            </a:r>
            <a:br>
              <a:rPr lang="en-US" dirty="0"/>
            </a:br>
            <a:r>
              <a:rPr lang="en-US" dirty="0"/>
              <a:t>lurking in your code</a:t>
            </a:r>
          </a:p>
        </p:txBody>
      </p:sp>
      <p:sp>
        <p:nvSpPr>
          <p:cNvPr id="3" name="Subtitle 2">
            <a:extLst>
              <a:ext uri="{FF2B5EF4-FFF2-40B4-BE49-F238E27FC236}">
                <a16:creationId xmlns:a16="http://schemas.microsoft.com/office/drawing/2014/main" id="{95AAE1A0-3681-4DE5-A706-D1653FF91101}"/>
              </a:ext>
            </a:extLst>
          </p:cNvPr>
          <p:cNvSpPr>
            <a:spLocks noGrp="1"/>
          </p:cNvSpPr>
          <p:nvPr>
            <p:ph type="subTitle" idx="1"/>
          </p:nvPr>
        </p:nvSpPr>
        <p:spPr/>
        <p:txBody>
          <a:bodyPr vert="horz" lIns="91440" tIns="45720" rIns="91440" bIns="45720" rtlCol="0" anchor="t">
            <a:normAutofit lnSpcReduction="10000"/>
          </a:bodyPr>
          <a:lstStyle/>
          <a:p>
            <a:r>
              <a:rPr lang="en-US" b="1">
                <a:ea typeface="+mn-lt"/>
                <a:cs typeface="+mn-lt"/>
              </a:rPr>
              <a:t>Kathleen Dollard</a:t>
            </a:r>
          </a:p>
          <a:p>
            <a:r>
              <a:rPr lang="en-US">
                <a:ea typeface="+mn-lt"/>
                <a:cs typeface="+mn-lt"/>
              </a:rPr>
              <a:t>Microsoft</a:t>
            </a:r>
          </a:p>
          <a:p>
            <a:r>
              <a:rPr lang="en-US" dirty="0">
                <a:ea typeface="+mn-lt"/>
                <a:cs typeface="+mn-lt"/>
                <a:hlinkClick r:id="rId2"/>
              </a:rPr>
              <a:t>Kathleen.Dollard@microsoft.com</a:t>
            </a:r>
            <a:endParaRPr lang="en-US">
              <a:ea typeface="+mn-lt"/>
              <a:cs typeface="+mn-lt"/>
            </a:endParaRPr>
          </a:p>
          <a:p>
            <a:r>
              <a:rPr lang="en-US">
                <a:ea typeface="+mn-lt"/>
                <a:cs typeface="+mn-lt"/>
              </a:rPr>
              <a:t>Twitter: KathleenDollard</a:t>
            </a:r>
          </a:p>
          <a:p>
            <a:endParaRPr lang="en-US" dirty="0">
              <a:cs typeface="Calibri"/>
            </a:endParaRPr>
          </a:p>
        </p:txBody>
      </p:sp>
    </p:spTree>
    <p:extLst>
      <p:ext uri="{BB962C8B-B14F-4D97-AF65-F5344CB8AC3E}">
        <p14:creationId xmlns:p14="http://schemas.microsoft.com/office/powerpoint/2010/main" val="311868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3E02-B931-4689-AE59-08ACF123D913}"/>
              </a:ext>
            </a:extLst>
          </p:cNvPr>
          <p:cNvSpPr>
            <a:spLocks noGrp="1"/>
          </p:cNvSpPr>
          <p:nvPr>
            <p:ph type="title"/>
          </p:nvPr>
        </p:nvSpPr>
        <p:spPr/>
        <p:txBody>
          <a:bodyPr>
            <a:normAutofit/>
          </a:bodyPr>
          <a:lstStyle/>
          <a:p>
            <a:r>
              <a:rPr lang="en-US" dirty="0"/>
              <a:t>Contraption Code</a:t>
            </a:r>
            <a:br>
              <a:rPr lang="en-US" dirty="0"/>
            </a:br>
            <a:r>
              <a:rPr lang="en-US" sz="2800" dirty="0"/>
              <a:t>James </a:t>
            </a:r>
            <a:r>
              <a:rPr lang="en-US" sz="2800" dirty="0" err="1"/>
              <a:t>Gleick</a:t>
            </a:r>
            <a:r>
              <a:rPr lang="en-US" sz="2800" dirty="0"/>
              <a:t> </a:t>
            </a:r>
            <a:r>
              <a:rPr lang="en-US" sz="2400" dirty="0"/>
              <a:t>https://www.around.com/ariane.html</a:t>
            </a:r>
            <a:endParaRPr lang="en-US" dirty="0"/>
          </a:p>
        </p:txBody>
      </p:sp>
      <p:sp>
        <p:nvSpPr>
          <p:cNvPr id="3" name="Content Placeholder 2">
            <a:extLst>
              <a:ext uri="{FF2B5EF4-FFF2-40B4-BE49-F238E27FC236}">
                <a16:creationId xmlns:a16="http://schemas.microsoft.com/office/drawing/2014/main" id="{38B0E84F-C6B4-4B62-885B-9C29756ECDD7}"/>
              </a:ext>
            </a:extLst>
          </p:cNvPr>
          <p:cNvSpPr>
            <a:spLocks noGrp="1"/>
          </p:cNvSpPr>
          <p:nvPr>
            <p:ph idx="1"/>
          </p:nvPr>
        </p:nvSpPr>
        <p:spPr/>
        <p:txBody>
          <a:bodyPr>
            <a:normAutofit lnSpcReduction="10000"/>
          </a:bodyPr>
          <a:lstStyle/>
          <a:p>
            <a:pPr marL="0" indent="0">
              <a:buNone/>
            </a:pPr>
            <a:r>
              <a:rPr lang="en-US" dirty="0"/>
              <a:t>“But in this case, the programmers had </a:t>
            </a:r>
            <a:r>
              <a:rPr lang="en-US" b="1" dirty="0"/>
              <a:t>decided that this particular velocity figure would never be large enough to cause trouble</a:t>
            </a:r>
            <a:r>
              <a:rPr lang="en-US" dirty="0"/>
              <a:t>. After all, it never had been before. Unluckily, </a:t>
            </a:r>
            <a:r>
              <a:rPr lang="en-US" b="1" dirty="0"/>
              <a:t>Ariane 5 was a faster rocket </a:t>
            </a:r>
            <a:r>
              <a:rPr lang="en-US" dirty="0"/>
              <a:t>than Ariane 4. One extra absurdity: the calculation containing the bug, which shut down the guidance system, which confused the on-board computer, which forced the rocket off course, actually served no purpose once the rocket was in the air. Its only function was to align the system before launch. So it should have been turned off. But engineers chose long ago, in an earlier version of the Ariane, to leave this function running for the first 40 seconds of flight -- a "special feature" meant to make it easy to restart the system in the event of a brief hold in the countdown.”</a:t>
            </a:r>
          </a:p>
        </p:txBody>
      </p:sp>
    </p:spTree>
    <p:extLst>
      <p:ext uri="{BB962C8B-B14F-4D97-AF65-F5344CB8AC3E}">
        <p14:creationId xmlns:p14="http://schemas.microsoft.com/office/powerpoint/2010/main" val="228859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3E02-B931-4689-AE59-08ACF123D913}"/>
              </a:ext>
            </a:extLst>
          </p:cNvPr>
          <p:cNvSpPr>
            <a:spLocks noGrp="1"/>
          </p:cNvSpPr>
          <p:nvPr>
            <p:ph type="title"/>
          </p:nvPr>
        </p:nvSpPr>
        <p:spPr/>
        <p:txBody>
          <a:bodyPr>
            <a:normAutofit/>
          </a:bodyPr>
          <a:lstStyle/>
          <a:p>
            <a:r>
              <a:rPr lang="en-US" dirty="0"/>
              <a:t>Contraption Code</a:t>
            </a:r>
            <a:br>
              <a:rPr lang="en-US" dirty="0"/>
            </a:br>
            <a:r>
              <a:rPr lang="en-US" sz="2800" dirty="0"/>
              <a:t>James </a:t>
            </a:r>
            <a:r>
              <a:rPr lang="en-US" sz="2800" dirty="0" err="1"/>
              <a:t>Gleick</a:t>
            </a:r>
            <a:r>
              <a:rPr lang="en-US" sz="2800" dirty="0"/>
              <a:t> </a:t>
            </a:r>
            <a:r>
              <a:rPr lang="en-US" sz="2400" dirty="0"/>
              <a:t>https://www.around.com/ariane.html</a:t>
            </a:r>
            <a:endParaRPr lang="en-US" dirty="0"/>
          </a:p>
        </p:txBody>
      </p:sp>
      <p:sp>
        <p:nvSpPr>
          <p:cNvPr id="3" name="Content Placeholder 2">
            <a:extLst>
              <a:ext uri="{FF2B5EF4-FFF2-40B4-BE49-F238E27FC236}">
                <a16:creationId xmlns:a16="http://schemas.microsoft.com/office/drawing/2014/main" id="{38B0E84F-C6B4-4B62-885B-9C29756ECDD7}"/>
              </a:ext>
            </a:extLst>
          </p:cNvPr>
          <p:cNvSpPr>
            <a:spLocks noGrp="1"/>
          </p:cNvSpPr>
          <p:nvPr>
            <p:ph idx="1"/>
          </p:nvPr>
        </p:nvSpPr>
        <p:spPr/>
        <p:txBody>
          <a:bodyPr>
            <a:normAutofit lnSpcReduction="10000"/>
          </a:bodyPr>
          <a:lstStyle/>
          <a:p>
            <a:pPr marL="0" indent="0">
              <a:buNone/>
            </a:pPr>
            <a:r>
              <a:rPr lang="en-US" dirty="0"/>
              <a:t>“But in this case, the programmers had </a:t>
            </a:r>
            <a:r>
              <a:rPr lang="en-US" b="1" dirty="0"/>
              <a:t>decided that this particular velocity figure would never be large enough to cause trouble</a:t>
            </a:r>
            <a:r>
              <a:rPr lang="en-US" dirty="0"/>
              <a:t>. After all, it never had been before. Unluckily, </a:t>
            </a:r>
            <a:r>
              <a:rPr lang="en-US" b="1" dirty="0"/>
              <a:t>Ariane 5 was a faster rocket </a:t>
            </a:r>
            <a:r>
              <a:rPr lang="en-US" dirty="0"/>
              <a:t>than Ariane 4. One extra absurdity: the calculation containing the bug, which shut down the guidance system, which confused the on-board computer, which forced the rocket off course, </a:t>
            </a:r>
            <a:r>
              <a:rPr lang="en-US" b="1" dirty="0"/>
              <a:t>actually served no purpose once the rocket was in the air</a:t>
            </a:r>
            <a:r>
              <a:rPr lang="en-US" dirty="0"/>
              <a:t>. Its only function was to align the system before launch. </a:t>
            </a:r>
            <a:r>
              <a:rPr lang="en-US" b="1" dirty="0"/>
              <a:t>So it should have been turned off</a:t>
            </a:r>
            <a:r>
              <a:rPr lang="en-US" dirty="0"/>
              <a:t>. But engineers chose long ago, in an earlier version of the Ariane, to leave this function running for the first 40 seconds of flight -- </a:t>
            </a:r>
            <a:r>
              <a:rPr lang="en-US" b="1" dirty="0"/>
              <a:t>a "special feature" meant to make it easy to restart the system in the event of a brief hold in the countdown.</a:t>
            </a:r>
            <a:r>
              <a:rPr lang="en-US" dirty="0"/>
              <a:t>”</a:t>
            </a:r>
          </a:p>
        </p:txBody>
      </p:sp>
    </p:spTree>
    <p:extLst>
      <p:ext uri="{BB962C8B-B14F-4D97-AF65-F5344CB8AC3E}">
        <p14:creationId xmlns:p14="http://schemas.microsoft.com/office/powerpoint/2010/main" val="411293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1A8-7E04-4253-B3A0-325EA8C24488}"/>
              </a:ext>
            </a:extLst>
          </p:cNvPr>
          <p:cNvSpPr>
            <a:spLocks noGrp="1"/>
          </p:cNvSpPr>
          <p:nvPr>
            <p:ph type="title"/>
          </p:nvPr>
        </p:nvSpPr>
        <p:spPr/>
        <p:txBody>
          <a:bodyPr/>
          <a:lstStyle/>
          <a:p>
            <a:r>
              <a:rPr lang="en-US" dirty="0"/>
              <a:t>Sloppiness</a:t>
            </a:r>
          </a:p>
        </p:txBody>
      </p:sp>
      <p:sp>
        <p:nvSpPr>
          <p:cNvPr id="4" name="Content Placeholder 3">
            <a:extLst>
              <a:ext uri="{FF2B5EF4-FFF2-40B4-BE49-F238E27FC236}">
                <a16:creationId xmlns:a16="http://schemas.microsoft.com/office/drawing/2014/main" id="{20DD4D0A-50BF-41C4-8CD1-E0C9B9FA12C8}"/>
              </a:ext>
            </a:extLst>
          </p:cNvPr>
          <p:cNvSpPr>
            <a:spLocks noGrp="1"/>
          </p:cNvSpPr>
          <p:nvPr>
            <p:ph idx="1"/>
          </p:nvPr>
        </p:nvSpPr>
        <p:spPr/>
        <p:txBody>
          <a:bodyPr/>
          <a:lstStyle/>
          <a:p>
            <a:r>
              <a:rPr lang="en-US" dirty="0"/>
              <a:t>$135M</a:t>
            </a:r>
          </a:p>
          <a:p>
            <a:r>
              <a:rPr lang="en-US" dirty="0"/>
              <a:t>24 bolts</a:t>
            </a:r>
          </a:p>
          <a:p>
            <a:endParaRPr lang="en-US" dirty="0"/>
          </a:p>
        </p:txBody>
      </p:sp>
      <p:pic>
        <p:nvPicPr>
          <p:cNvPr id="1026" name="Picture 2" descr="https://upload.wikimedia.org/wikipedia/commons/thumb/4/43/NOAA-N%27_accident.jpg/2880px-NOAA-N%27_accident.jpg">
            <a:extLst>
              <a:ext uri="{FF2B5EF4-FFF2-40B4-BE49-F238E27FC236}">
                <a16:creationId xmlns:a16="http://schemas.microsoft.com/office/drawing/2014/main" id="{DBBE0B93-E871-49CA-8F0B-4286307BFE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9" t="33139" r="1200" b="22544"/>
          <a:stretch/>
        </p:blipFill>
        <p:spPr bwMode="auto">
          <a:xfrm>
            <a:off x="54705" y="3212125"/>
            <a:ext cx="12099343" cy="361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2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91A8-7E04-4253-B3A0-325EA8C24488}"/>
              </a:ext>
            </a:extLst>
          </p:cNvPr>
          <p:cNvSpPr>
            <a:spLocks noGrp="1"/>
          </p:cNvSpPr>
          <p:nvPr>
            <p:ph type="title"/>
          </p:nvPr>
        </p:nvSpPr>
        <p:spPr/>
        <p:txBody>
          <a:bodyPr/>
          <a:lstStyle/>
          <a:p>
            <a:r>
              <a:rPr lang="en-US" dirty="0"/>
              <a:t>Solution is not to rewrite the code</a:t>
            </a:r>
          </a:p>
        </p:txBody>
      </p:sp>
      <p:sp>
        <p:nvSpPr>
          <p:cNvPr id="3" name="Content Placeholder 2">
            <a:extLst>
              <a:ext uri="{FF2B5EF4-FFF2-40B4-BE49-F238E27FC236}">
                <a16:creationId xmlns:a16="http://schemas.microsoft.com/office/drawing/2014/main" id="{AD686DC5-D8D6-4830-9CB5-9CD3C0ED79FD}"/>
              </a:ext>
            </a:extLst>
          </p:cNvPr>
          <p:cNvSpPr>
            <a:spLocks noGrp="1"/>
          </p:cNvSpPr>
          <p:nvPr>
            <p:ph sz="half" idx="1"/>
          </p:nvPr>
        </p:nvSpPr>
        <p:spPr>
          <a:xfrm>
            <a:off x="1652954" y="1690688"/>
            <a:ext cx="9700844" cy="4355197"/>
          </a:xfrm>
        </p:spPr>
        <p:txBody>
          <a:bodyPr/>
          <a:lstStyle/>
          <a:p>
            <a:r>
              <a:rPr lang="en-US" dirty="0"/>
              <a:t>Respect the code and the coders</a:t>
            </a:r>
          </a:p>
          <a:p>
            <a:r>
              <a:rPr lang="en-US" dirty="0"/>
              <a:t>Add basics that support stability, like testing and tracing</a:t>
            </a:r>
          </a:p>
          <a:p>
            <a:r>
              <a:rPr lang="en-US" dirty="0"/>
              <a:t>Fix bugs thoughtfully</a:t>
            </a:r>
          </a:p>
          <a:p>
            <a:r>
              <a:rPr lang="en-US" dirty="0"/>
              <a:t>Be vigilant on dead, spurious, unused and redundant code</a:t>
            </a:r>
          </a:p>
        </p:txBody>
      </p:sp>
      <p:sp>
        <p:nvSpPr>
          <p:cNvPr id="6" name="TextBox 5">
            <a:extLst>
              <a:ext uri="{FF2B5EF4-FFF2-40B4-BE49-F238E27FC236}">
                <a16:creationId xmlns:a16="http://schemas.microsoft.com/office/drawing/2014/main" id="{BA971518-492C-4A61-9BB8-D9703628C7F9}"/>
              </a:ext>
            </a:extLst>
          </p:cNvPr>
          <p:cNvSpPr txBox="1"/>
          <p:nvPr/>
        </p:nvSpPr>
        <p:spPr>
          <a:xfrm>
            <a:off x="10539046" y="4888523"/>
            <a:ext cx="934871" cy="646331"/>
          </a:xfrm>
          <a:prstGeom prst="rect">
            <a:avLst/>
          </a:prstGeom>
          <a:noFill/>
        </p:spPr>
        <p:txBody>
          <a:bodyPr wrap="none" rtlCol="0">
            <a:spAutoFit/>
          </a:bodyPr>
          <a:lstStyle/>
          <a:p>
            <a:r>
              <a:rPr lang="en-US" dirty="0"/>
              <a:t>$135M</a:t>
            </a:r>
            <a:br>
              <a:rPr lang="en-US" dirty="0"/>
            </a:br>
            <a:r>
              <a:rPr lang="en-US" dirty="0"/>
              <a:t>24 bolts</a:t>
            </a:r>
          </a:p>
        </p:txBody>
      </p:sp>
    </p:spTree>
    <p:extLst>
      <p:ext uri="{BB962C8B-B14F-4D97-AF65-F5344CB8AC3E}">
        <p14:creationId xmlns:p14="http://schemas.microsoft.com/office/powerpoint/2010/main" val="5525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081F-7E0B-4CD6-AC71-C9A31A34DD37}"/>
              </a:ext>
            </a:extLst>
          </p:cNvPr>
          <p:cNvSpPr>
            <a:spLocks noGrp="1"/>
          </p:cNvSpPr>
          <p:nvPr>
            <p:ph type="title"/>
          </p:nvPr>
        </p:nvSpPr>
        <p:spPr>
          <a:xfrm>
            <a:off x="838200" y="365126"/>
            <a:ext cx="10515600" cy="1004364"/>
          </a:xfrm>
        </p:spPr>
        <p:txBody>
          <a:bodyPr/>
          <a:lstStyle/>
          <a:p>
            <a:r>
              <a:rPr lang="en-US" dirty="0"/>
              <a:t>What’s the worst thing lurking in your code?</a:t>
            </a:r>
          </a:p>
        </p:txBody>
      </p:sp>
      <p:pic>
        <p:nvPicPr>
          <p:cNvPr id="1026" name="Picture 2" descr="Image result for zombie">
            <a:extLst>
              <a:ext uri="{FF2B5EF4-FFF2-40B4-BE49-F238E27FC236}">
                <a16:creationId xmlns:a16="http://schemas.microsoft.com/office/drawing/2014/main" id="{D3221693-6F6C-418F-B317-AB50985E1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69489"/>
            <a:ext cx="9884898" cy="518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325D-BF1C-4AA1-BCBF-3465EB9A72EC}"/>
              </a:ext>
            </a:extLst>
          </p:cNvPr>
          <p:cNvSpPr>
            <a:spLocks noGrp="1"/>
          </p:cNvSpPr>
          <p:nvPr>
            <p:ph type="title"/>
          </p:nvPr>
        </p:nvSpPr>
        <p:spPr/>
        <p:txBody>
          <a:bodyPr>
            <a:normAutofit/>
          </a:bodyPr>
          <a:lstStyle/>
          <a:p>
            <a:r>
              <a:rPr lang="en-US" dirty="0"/>
              <a:t>Zombie code</a:t>
            </a:r>
            <a:br>
              <a:rPr lang="en-US" dirty="0"/>
            </a:br>
            <a:r>
              <a:rPr lang="en-US" sz="2800" dirty="0" err="1"/>
              <a:t>Kevlin</a:t>
            </a:r>
            <a:r>
              <a:rPr lang="en-US" sz="2800" dirty="0"/>
              <a:t> Henny </a:t>
            </a:r>
            <a:r>
              <a:rPr lang="en-US" sz="2400" dirty="0"/>
              <a:t>https://www.infoq.com/news/2017/02/dead-code</a:t>
            </a:r>
            <a:endParaRPr lang="en-US" dirty="0"/>
          </a:p>
        </p:txBody>
      </p:sp>
      <p:sp>
        <p:nvSpPr>
          <p:cNvPr id="3" name="Content Placeholder 2">
            <a:extLst>
              <a:ext uri="{FF2B5EF4-FFF2-40B4-BE49-F238E27FC236}">
                <a16:creationId xmlns:a16="http://schemas.microsoft.com/office/drawing/2014/main" id="{8D4649CC-DCAD-4C8B-8983-40C066B8FE25}"/>
              </a:ext>
            </a:extLst>
          </p:cNvPr>
          <p:cNvSpPr>
            <a:spLocks noGrp="1"/>
          </p:cNvSpPr>
          <p:nvPr>
            <p:ph idx="1"/>
          </p:nvPr>
        </p:nvSpPr>
        <p:spPr/>
        <p:txBody>
          <a:bodyPr>
            <a:normAutofit fontScale="92500"/>
          </a:bodyPr>
          <a:lstStyle/>
          <a:p>
            <a:pPr marL="0" indent="0">
              <a:buNone/>
            </a:pPr>
            <a:r>
              <a:rPr lang="en-US" i="1" dirty="0"/>
              <a:t>Re: Knight </a:t>
            </a:r>
            <a:r>
              <a:rPr lang="en-US" i="1" dirty="0" err="1"/>
              <a:t>CapitalGroup</a:t>
            </a:r>
            <a:endParaRPr lang="en-US" i="1" dirty="0"/>
          </a:p>
          <a:p>
            <a:pPr marL="0" indent="0">
              <a:buNone/>
            </a:pPr>
            <a:r>
              <a:rPr lang="en-US" dirty="0"/>
              <a:t>This bankruptcy-defining event arose from a perfect storm. In anticipation of a new NYSE system, to be launched on  the 1st of August, they had deployed updates to their servers. They updated their servers manually and, unbeknown to them, one of the deployments failed, leaving the old version running. To take advantage of the new NYSE system, they recycled an old flag, a flag that was no longer used but had now been repurposed to mean something different. Although it hadn’t been used in eight years, the old version of the code still had a dependency on the old flag.</a:t>
            </a:r>
          </a:p>
          <a:p>
            <a:pPr marL="0" indent="0">
              <a:buNone/>
            </a:pPr>
            <a:r>
              <a:rPr lang="en-US" dirty="0"/>
              <a:t>The code had been dead for years, but was awakened by a change to the flag’s value. The zombie apocalypse arrived and the rest is bankruptcy.</a:t>
            </a:r>
          </a:p>
          <a:p>
            <a:pPr marL="457200" lvl="1" indent="0">
              <a:buNone/>
            </a:pPr>
            <a:endParaRPr lang="en-US" dirty="0"/>
          </a:p>
        </p:txBody>
      </p:sp>
    </p:spTree>
    <p:extLst>
      <p:ext uri="{BB962C8B-B14F-4D97-AF65-F5344CB8AC3E}">
        <p14:creationId xmlns:p14="http://schemas.microsoft.com/office/powerpoint/2010/main" val="293689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325D-BF1C-4AA1-BCBF-3465EB9A72EC}"/>
              </a:ext>
            </a:extLst>
          </p:cNvPr>
          <p:cNvSpPr>
            <a:spLocks noGrp="1"/>
          </p:cNvSpPr>
          <p:nvPr>
            <p:ph type="title"/>
          </p:nvPr>
        </p:nvSpPr>
        <p:spPr/>
        <p:txBody>
          <a:bodyPr>
            <a:normAutofit/>
          </a:bodyPr>
          <a:lstStyle/>
          <a:p>
            <a:r>
              <a:rPr lang="en-US" dirty="0"/>
              <a:t>Zombie code</a:t>
            </a:r>
            <a:br>
              <a:rPr lang="en-US" dirty="0"/>
            </a:br>
            <a:r>
              <a:rPr lang="en-US" sz="2800" dirty="0" err="1"/>
              <a:t>Kevlin</a:t>
            </a:r>
            <a:r>
              <a:rPr lang="en-US" sz="2800" dirty="0"/>
              <a:t> Henny </a:t>
            </a:r>
            <a:r>
              <a:rPr lang="en-US" sz="2400" dirty="0"/>
              <a:t>https://www.infoq.com/news/2017/02/dead-code</a:t>
            </a:r>
            <a:endParaRPr lang="en-US" dirty="0"/>
          </a:p>
        </p:txBody>
      </p:sp>
      <p:sp>
        <p:nvSpPr>
          <p:cNvPr id="3" name="Content Placeholder 2">
            <a:extLst>
              <a:ext uri="{FF2B5EF4-FFF2-40B4-BE49-F238E27FC236}">
                <a16:creationId xmlns:a16="http://schemas.microsoft.com/office/drawing/2014/main" id="{8D4649CC-DCAD-4C8B-8983-40C066B8FE25}"/>
              </a:ext>
            </a:extLst>
          </p:cNvPr>
          <p:cNvSpPr>
            <a:spLocks noGrp="1"/>
          </p:cNvSpPr>
          <p:nvPr>
            <p:ph idx="1"/>
          </p:nvPr>
        </p:nvSpPr>
        <p:spPr/>
        <p:txBody>
          <a:bodyPr>
            <a:normAutofit fontScale="92500"/>
          </a:bodyPr>
          <a:lstStyle/>
          <a:p>
            <a:pPr marL="0" indent="0">
              <a:buNone/>
            </a:pPr>
            <a:r>
              <a:rPr lang="en-US" i="1" dirty="0"/>
              <a:t>Re: Knight </a:t>
            </a:r>
            <a:r>
              <a:rPr lang="en-US" i="1" dirty="0" err="1"/>
              <a:t>CapitalGroup</a:t>
            </a:r>
            <a:r>
              <a:rPr lang="en-US" i="1" dirty="0"/>
              <a:t> – 450 million in 45 minutes</a:t>
            </a:r>
          </a:p>
          <a:p>
            <a:pPr marL="0" indent="0">
              <a:buNone/>
            </a:pPr>
            <a:r>
              <a:rPr lang="en-US" dirty="0"/>
              <a:t>This bankruptcy-defining event arose from a perfect storm. In anticipation of a new NYSE system, to be launched on  the 1st of August, they had deployed updates to their servers. They </a:t>
            </a:r>
            <a:r>
              <a:rPr lang="en-US" b="1" dirty="0"/>
              <a:t>updated their servers</a:t>
            </a:r>
            <a:r>
              <a:rPr lang="en-US" dirty="0"/>
              <a:t> manually and, unbeknown to them, </a:t>
            </a:r>
            <a:r>
              <a:rPr lang="en-US" b="1" dirty="0"/>
              <a:t>one of the deployments failed, leaving the old version running</a:t>
            </a:r>
            <a:r>
              <a:rPr lang="en-US" dirty="0"/>
              <a:t>. To take advantage of the new NYSE system, they recycled an old flag, a flag that was no longer used but had now been repurposed to mean something different. Although it hadn’t been used in eight years, the old version of the code still had a dependency on the old flag.</a:t>
            </a:r>
          </a:p>
          <a:p>
            <a:pPr marL="0" indent="0">
              <a:buNone/>
            </a:pPr>
            <a:r>
              <a:rPr lang="en-US" dirty="0"/>
              <a:t>The code had been dead for years, but was awakened by a change to the flag’s value. The zombie apocalypse arrived and the rest is bankruptcy.</a:t>
            </a:r>
          </a:p>
          <a:p>
            <a:pPr marL="457200" lvl="1" indent="0">
              <a:buNone/>
            </a:pPr>
            <a:endParaRPr lang="en-US" dirty="0"/>
          </a:p>
        </p:txBody>
      </p:sp>
    </p:spTree>
    <p:extLst>
      <p:ext uri="{BB962C8B-B14F-4D97-AF65-F5344CB8AC3E}">
        <p14:creationId xmlns:p14="http://schemas.microsoft.com/office/powerpoint/2010/main" val="3003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325D-BF1C-4AA1-BCBF-3465EB9A72EC}"/>
              </a:ext>
            </a:extLst>
          </p:cNvPr>
          <p:cNvSpPr>
            <a:spLocks noGrp="1"/>
          </p:cNvSpPr>
          <p:nvPr>
            <p:ph type="title"/>
          </p:nvPr>
        </p:nvSpPr>
        <p:spPr/>
        <p:txBody>
          <a:bodyPr>
            <a:normAutofit/>
          </a:bodyPr>
          <a:lstStyle/>
          <a:p>
            <a:r>
              <a:rPr lang="en-US" dirty="0"/>
              <a:t>Zombie code</a:t>
            </a:r>
            <a:br>
              <a:rPr lang="en-US" dirty="0"/>
            </a:br>
            <a:r>
              <a:rPr lang="en-US" sz="2800" dirty="0" err="1"/>
              <a:t>Kevlin</a:t>
            </a:r>
            <a:r>
              <a:rPr lang="en-US" sz="2800" dirty="0"/>
              <a:t> Henny </a:t>
            </a:r>
            <a:r>
              <a:rPr lang="en-US" sz="2400" dirty="0"/>
              <a:t>https://www.infoq.com/news/2017/02/dead-code</a:t>
            </a:r>
            <a:endParaRPr lang="en-US" dirty="0"/>
          </a:p>
        </p:txBody>
      </p:sp>
      <p:sp>
        <p:nvSpPr>
          <p:cNvPr id="3" name="Content Placeholder 2">
            <a:extLst>
              <a:ext uri="{FF2B5EF4-FFF2-40B4-BE49-F238E27FC236}">
                <a16:creationId xmlns:a16="http://schemas.microsoft.com/office/drawing/2014/main" id="{8D4649CC-DCAD-4C8B-8983-40C066B8FE25}"/>
              </a:ext>
            </a:extLst>
          </p:cNvPr>
          <p:cNvSpPr>
            <a:spLocks noGrp="1"/>
          </p:cNvSpPr>
          <p:nvPr>
            <p:ph idx="1"/>
          </p:nvPr>
        </p:nvSpPr>
        <p:spPr/>
        <p:txBody>
          <a:bodyPr>
            <a:normAutofit fontScale="92500"/>
          </a:bodyPr>
          <a:lstStyle/>
          <a:p>
            <a:pPr marL="0" indent="0">
              <a:buNone/>
            </a:pPr>
            <a:r>
              <a:rPr lang="en-US" i="1" dirty="0"/>
              <a:t>Re: Knight </a:t>
            </a:r>
            <a:r>
              <a:rPr lang="en-US" i="1" dirty="0" err="1"/>
              <a:t>CapitalGroup</a:t>
            </a:r>
            <a:r>
              <a:rPr lang="en-US" i="1" dirty="0"/>
              <a:t> – 450 million in 45 minutes</a:t>
            </a:r>
          </a:p>
          <a:p>
            <a:pPr marL="0" indent="0">
              <a:buNone/>
            </a:pPr>
            <a:r>
              <a:rPr lang="en-US" dirty="0"/>
              <a:t>This bankruptcy-defining event arose from a perfect storm. In anticipation of a new NYSE system, to be launched on  the 1st of August, they had deployed updates to their servers. They </a:t>
            </a:r>
            <a:r>
              <a:rPr lang="en-US" b="1" dirty="0"/>
              <a:t>updated their servers</a:t>
            </a:r>
            <a:r>
              <a:rPr lang="en-US" dirty="0"/>
              <a:t> manually and, unbeknown to them, </a:t>
            </a:r>
            <a:r>
              <a:rPr lang="en-US" b="1" dirty="0"/>
              <a:t>one of the deployments failed, leaving the old version running</a:t>
            </a:r>
            <a:r>
              <a:rPr lang="en-US" dirty="0"/>
              <a:t>. To take advantage of the new NYSE system, they </a:t>
            </a:r>
            <a:r>
              <a:rPr lang="en-US" b="1" dirty="0"/>
              <a:t>recycled an old flag</a:t>
            </a:r>
            <a:r>
              <a:rPr lang="en-US" dirty="0"/>
              <a:t>, a flag that was no longer used but had now been repurposed to mean something different. </a:t>
            </a:r>
            <a:r>
              <a:rPr lang="en-US" b="1" dirty="0"/>
              <a:t>Although it hadn’t been used in eight years, the old version of the code still had a dependency on the old flag</a:t>
            </a:r>
            <a:r>
              <a:rPr lang="en-US" dirty="0"/>
              <a:t>.</a:t>
            </a:r>
          </a:p>
          <a:p>
            <a:pPr marL="0" indent="0">
              <a:buNone/>
            </a:pPr>
            <a:r>
              <a:rPr lang="en-US" dirty="0"/>
              <a:t>The code had been dead for years, but was awakened by a change to the flag’s value. The zombie apocalypse arrived and the rest is bankruptcy.</a:t>
            </a:r>
          </a:p>
          <a:p>
            <a:pPr marL="457200" lvl="1" indent="0">
              <a:buNone/>
            </a:pPr>
            <a:endParaRPr lang="en-US" dirty="0"/>
          </a:p>
        </p:txBody>
      </p:sp>
    </p:spTree>
    <p:extLst>
      <p:ext uri="{BB962C8B-B14F-4D97-AF65-F5344CB8AC3E}">
        <p14:creationId xmlns:p14="http://schemas.microsoft.com/office/powerpoint/2010/main" val="246197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325D-BF1C-4AA1-BCBF-3465EB9A72EC}"/>
              </a:ext>
            </a:extLst>
          </p:cNvPr>
          <p:cNvSpPr>
            <a:spLocks noGrp="1"/>
          </p:cNvSpPr>
          <p:nvPr>
            <p:ph type="title"/>
          </p:nvPr>
        </p:nvSpPr>
        <p:spPr/>
        <p:txBody>
          <a:bodyPr>
            <a:normAutofit/>
          </a:bodyPr>
          <a:lstStyle/>
          <a:p>
            <a:r>
              <a:rPr lang="en-US" dirty="0"/>
              <a:t>Zombie code</a:t>
            </a:r>
            <a:br>
              <a:rPr lang="en-US" dirty="0"/>
            </a:br>
            <a:r>
              <a:rPr lang="en-US" sz="2800" dirty="0" err="1"/>
              <a:t>Kevlin</a:t>
            </a:r>
            <a:r>
              <a:rPr lang="en-US" sz="2800" dirty="0"/>
              <a:t> Henny </a:t>
            </a:r>
            <a:r>
              <a:rPr lang="en-US" sz="2400" dirty="0"/>
              <a:t>https://www.infoq.com/news/2017/02/dead-code</a:t>
            </a:r>
            <a:endParaRPr lang="en-US" dirty="0"/>
          </a:p>
        </p:txBody>
      </p:sp>
      <p:sp>
        <p:nvSpPr>
          <p:cNvPr id="3" name="Content Placeholder 2">
            <a:extLst>
              <a:ext uri="{FF2B5EF4-FFF2-40B4-BE49-F238E27FC236}">
                <a16:creationId xmlns:a16="http://schemas.microsoft.com/office/drawing/2014/main" id="{8D4649CC-DCAD-4C8B-8983-40C066B8FE25}"/>
              </a:ext>
            </a:extLst>
          </p:cNvPr>
          <p:cNvSpPr>
            <a:spLocks noGrp="1"/>
          </p:cNvSpPr>
          <p:nvPr>
            <p:ph idx="1"/>
          </p:nvPr>
        </p:nvSpPr>
        <p:spPr/>
        <p:txBody>
          <a:bodyPr>
            <a:normAutofit fontScale="92500"/>
          </a:bodyPr>
          <a:lstStyle/>
          <a:p>
            <a:pPr marL="0" indent="0">
              <a:buNone/>
            </a:pPr>
            <a:r>
              <a:rPr lang="en-US" i="1" dirty="0"/>
              <a:t>Re: Knight </a:t>
            </a:r>
            <a:r>
              <a:rPr lang="en-US" i="1" dirty="0" err="1"/>
              <a:t>CapitalGroup</a:t>
            </a:r>
            <a:r>
              <a:rPr lang="en-US" i="1" dirty="0"/>
              <a:t> – 450 million in 45 minutes</a:t>
            </a:r>
          </a:p>
          <a:p>
            <a:pPr marL="0" indent="0">
              <a:buNone/>
            </a:pPr>
            <a:r>
              <a:rPr lang="en-US" dirty="0"/>
              <a:t>This bankruptcy-defining event arose from a perfect storm. In anticipation of a new NYSE system, to be launched on  the 1st of August, they had deployed updates to their servers. They </a:t>
            </a:r>
            <a:r>
              <a:rPr lang="en-US" b="1" dirty="0"/>
              <a:t>updated their servers</a:t>
            </a:r>
            <a:r>
              <a:rPr lang="en-US" dirty="0"/>
              <a:t> manually and, unbeknown to them, </a:t>
            </a:r>
            <a:r>
              <a:rPr lang="en-US" b="1" dirty="0"/>
              <a:t>one of the deployments failed, leaving the old version running</a:t>
            </a:r>
            <a:r>
              <a:rPr lang="en-US" dirty="0"/>
              <a:t>. To take advantage of the new NYSE system, they </a:t>
            </a:r>
            <a:r>
              <a:rPr lang="en-US" b="1" dirty="0"/>
              <a:t>recycled an old flag</a:t>
            </a:r>
            <a:r>
              <a:rPr lang="en-US" dirty="0"/>
              <a:t>, a flag that was no longer used but had now been repurposed to mean something different. </a:t>
            </a:r>
            <a:r>
              <a:rPr lang="en-US" b="1" dirty="0"/>
              <a:t>Although it hadn’t been used in eight years, the old version of the code still had a dependency on the old flag</a:t>
            </a:r>
            <a:r>
              <a:rPr lang="en-US" dirty="0"/>
              <a:t>.</a:t>
            </a:r>
          </a:p>
          <a:p>
            <a:pPr marL="0" indent="0">
              <a:buNone/>
            </a:pPr>
            <a:r>
              <a:rPr lang="en-US" b="1" dirty="0"/>
              <a:t>The code had been dead for years, but was awakened by a change to the flag’s value</a:t>
            </a:r>
            <a:r>
              <a:rPr lang="en-US" dirty="0"/>
              <a:t>. The zombie apocalypse arrived and the rest is bankruptcy.</a:t>
            </a:r>
          </a:p>
          <a:p>
            <a:pPr marL="457200" lvl="1" indent="0">
              <a:buNone/>
            </a:pPr>
            <a:endParaRPr lang="en-US" dirty="0"/>
          </a:p>
        </p:txBody>
      </p:sp>
    </p:spTree>
    <p:extLst>
      <p:ext uri="{BB962C8B-B14F-4D97-AF65-F5344CB8AC3E}">
        <p14:creationId xmlns:p14="http://schemas.microsoft.com/office/powerpoint/2010/main" val="37999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9E30-3A18-4A27-A26C-87F72020005C}"/>
              </a:ext>
            </a:extLst>
          </p:cNvPr>
          <p:cNvSpPr>
            <a:spLocks noGrp="1"/>
          </p:cNvSpPr>
          <p:nvPr>
            <p:ph type="title"/>
          </p:nvPr>
        </p:nvSpPr>
        <p:spPr>
          <a:xfrm>
            <a:off x="556846" y="365125"/>
            <a:ext cx="10515600" cy="1325563"/>
          </a:xfrm>
        </p:spPr>
        <p:txBody>
          <a:bodyPr/>
          <a:lstStyle/>
          <a:p>
            <a:r>
              <a:rPr lang="en-US" dirty="0"/>
              <a:t>What else? </a:t>
            </a:r>
          </a:p>
        </p:txBody>
      </p:sp>
      <p:pic>
        <p:nvPicPr>
          <p:cNvPr id="2050" name="Picture 2" descr="https://upload.wikimedia.org/wikipedia/commons/thumb/a/a1/Contraption_on_wheels_in_Alaska_LCCN2011630866.tif/lossy-page1-1920px-Contraption_on_wheels_in_Alaska_LCCN2011630866.tif.jpg">
            <a:extLst>
              <a:ext uri="{FF2B5EF4-FFF2-40B4-BE49-F238E27FC236}">
                <a16:creationId xmlns:a16="http://schemas.microsoft.com/office/drawing/2014/main" id="{7E36A992-161C-4FE8-A67F-688DDB05C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02" b="4267"/>
          <a:stretch/>
        </p:blipFill>
        <p:spPr bwMode="auto">
          <a:xfrm>
            <a:off x="3495822" y="0"/>
            <a:ext cx="8696178" cy="56850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90DEF5-92CC-4173-962A-839BC447AFF5}"/>
              </a:ext>
            </a:extLst>
          </p:cNvPr>
          <p:cNvSpPr/>
          <p:nvPr/>
        </p:nvSpPr>
        <p:spPr>
          <a:xfrm>
            <a:off x="259396" y="5754211"/>
            <a:ext cx="11522295" cy="738664"/>
          </a:xfrm>
          <a:prstGeom prst="rect">
            <a:avLst/>
          </a:prstGeom>
        </p:spPr>
        <p:txBody>
          <a:bodyPr wrap="square">
            <a:spAutoFit/>
          </a:bodyPr>
          <a:lstStyle/>
          <a:p>
            <a:r>
              <a:rPr lang="en-US" sz="1400" dirty="0"/>
              <a:t>By Carol M. Highsmith - Library of </a:t>
            </a:r>
            <a:r>
              <a:rPr lang="en-US" sz="1400" dirty="0" err="1"/>
              <a:t>CongressCatalog</a:t>
            </a:r>
            <a:r>
              <a:rPr lang="en-US" sz="1400" dirty="0"/>
              <a:t>: http://lccn.loc.gov/2011630866Image download: https://cdn.loc.gov/master/pnp/highsm/12600/12672a.tifOriginal url: http://hdl.loc.gov/loc.pnp/highsm.12672, Public Domain, https://commons.wikimedia.org/w/index.php?curid=52220198</a:t>
            </a:r>
          </a:p>
        </p:txBody>
      </p:sp>
    </p:spTree>
    <p:extLst>
      <p:ext uri="{BB962C8B-B14F-4D97-AF65-F5344CB8AC3E}">
        <p14:creationId xmlns:p14="http://schemas.microsoft.com/office/powerpoint/2010/main" val="40710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3E02-B931-4689-AE59-08ACF123D913}"/>
              </a:ext>
            </a:extLst>
          </p:cNvPr>
          <p:cNvSpPr>
            <a:spLocks noGrp="1"/>
          </p:cNvSpPr>
          <p:nvPr>
            <p:ph type="title"/>
          </p:nvPr>
        </p:nvSpPr>
        <p:spPr/>
        <p:txBody>
          <a:bodyPr>
            <a:normAutofit/>
          </a:bodyPr>
          <a:lstStyle/>
          <a:p>
            <a:r>
              <a:rPr lang="en-US" dirty="0"/>
              <a:t>Contraption Code</a:t>
            </a:r>
            <a:br>
              <a:rPr lang="en-US" dirty="0"/>
            </a:br>
            <a:r>
              <a:rPr lang="en-US" sz="2800" dirty="0"/>
              <a:t>James </a:t>
            </a:r>
            <a:r>
              <a:rPr lang="en-US" sz="2800" dirty="0" err="1"/>
              <a:t>Gleick</a:t>
            </a:r>
            <a:r>
              <a:rPr lang="en-US" sz="2800" dirty="0"/>
              <a:t> </a:t>
            </a:r>
            <a:r>
              <a:rPr lang="en-US" sz="2400" dirty="0"/>
              <a:t>https://www.around.com/ariane.html</a:t>
            </a:r>
            <a:endParaRPr lang="en-US" dirty="0"/>
          </a:p>
        </p:txBody>
      </p:sp>
      <p:sp>
        <p:nvSpPr>
          <p:cNvPr id="3" name="Content Placeholder 2">
            <a:extLst>
              <a:ext uri="{FF2B5EF4-FFF2-40B4-BE49-F238E27FC236}">
                <a16:creationId xmlns:a16="http://schemas.microsoft.com/office/drawing/2014/main" id="{38B0E84F-C6B4-4B62-885B-9C29756ECDD7}"/>
              </a:ext>
            </a:extLst>
          </p:cNvPr>
          <p:cNvSpPr>
            <a:spLocks noGrp="1"/>
          </p:cNvSpPr>
          <p:nvPr>
            <p:ph idx="1"/>
          </p:nvPr>
        </p:nvSpPr>
        <p:spPr/>
        <p:txBody>
          <a:bodyPr>
            <a:normAutofit lnSpcReduction="10000"/>
          </a:bodyPr>
          <a:lstStyle/>
          <a:p>
            <a:pPr marL="0" indent="0">
              <a:buNone/>
            </a:pPr>
            <a:r>
              <a:rPr lang="en-US" dirty="0"/>
              <a:t>“But in this case, the programmers had decided that this particular velocity figure would never be large enough to cause trouble. After all, it never had been before. Unluckily, Ariane 5 was a faster rocket than Ariane 4. One extra absurdity: the calculation containing the bug, which shut down the guidance system, which confused the on-board computer, which forced the rocket off course, actually served no purpose once the rocket was in the air. Its only function was to align the system before launch. So it should have been turned off. But engineers chose long ago, in an earlier version of the Ariane, to leave this function running for the first 40 seconds of flight -- a "special feature" meant to make it easy to restart the system in the event of a brief hold in the countdown.”</a:t>
            </a:r>
          </a:p>
        </p:txBody>
      </p:sp>
    </p:spTree>
    <p:extLst>
      <p:ext uri="{BB962C8B-B14F-4D97-AF65-F5344CB8AC3E}">
        <p14:creationId xmlns:p14="http://schemas.microsoft.com/office/powerpoint/2010/main" val="8331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3E02-B931-4689-AE59-08ACF123D913}"/>
              </a:ext>
            </a:extLst>
          </p:cNvPr>
          <p:cNvSpPr>
            <a:spLocks noGrp="1"/>
          </p:cNvSpPr>
          <p:nvPr>
            <p:ph type="title"/>
          </p:nvPr>
        </p:nvSpPr>
        <p:spPr/>
        <p:txBody>
          <a:bodyPr>
            <a:normAutofit/>
          </a:bodyPr>
          <a:lstStyle/>
          <a:p>
            <a:r>
              <a:rPr lang="en-US" dirty="0"/>
              <a:t>Contraption Code</a:t>
            </a:r>
            <a:br>
              <a:rPr lang="en-US" dirty="0"/>
            </a:br>
            <a:r>
              <a:rPr lang="en-US" sz="2800" dirty="0"/>
              <a:t>James </a:t>
            </a:r>
            <a:r>
              <a:rPr lang="en-US" sz="2800" dirty="0" err="1"/>
              <a:t>Gleick</a:t>
            </a:r>
            <a:r>
              <a:rPr lang="en-US" sz="2800" dirty="0"/>
              <a:t> </a:t>
            </a:r>
            <a:r>
              <a:rPr lang="en-US" sz="2400" dirty="0"/>
              <a:t>https://www.around.com/ariane.html</a:t>
            </a:r>
            <a:endParaRPr lang="en-US" dirty="0"/>
          </a:p>
        </p:txBody>
      </p:sp>
      <p:sp>
        <p:nvSpPr>
          <p:cNvPr id="3" name="Content Placeholder 2">
            <a:extLst>
              <a:ext uri="{FF2B5EF4-FFF2-40B4-BE49-F238E27FC236}">
                <a16:creationId xmlns:a16="http://schemas.microsoft.com/office/drawing/2014/main" id="{38B0E84F-C6B4-4B62-885B-9C29756ECDD7}"/>
              </a:ext>
            </a:extLst>
          </p:cNvPr>
          <p:cNvSpPr>
            <a:spLocks noGrp="1"/>
          </p:cNvSpPr>
          <p:nvPr>
            <p:ph idx="1"/>
          </p:nvPr>
        </p:nvSpPr>
        <p:spPr/>
        <p:txBody>
          <a:bodyPr>
            <a:normAutofit lnSpcReduction="10000"/>
          </a:bodyPr>
          <a:lstStyle/>
          <a:p>
            <a:pPr marL="0" indent="0">
              <a:buNone/>
            </a:pPr>
            <a:r>
              <a:rPr lang="en-US" dirty="0"/>
              <a:t>“But in this case, the programmers had </a:t>
            </a:r>
            <a:r>
              <a:rPr lang="en-US" b="1" dirty="0"/>
              <a:t>decided that this particular velocity figure would never be large enough to cause trouble</a:t>
            </a:r>
            <a:r>
              <a:rPr lang="en-US" dirty="0"/>
              <a:t>. After all, it never had been before. Unluckily, Ariane 5 was a faster rocket than Ariane 4. One extra absurdity: the calculation containing the bug, which shut down the guidance system, which confused the on-board computer, which forced the rocket off course, actually served no purpose once the rocket was in the air. Its only function was to align the system before launch. So it should have been turned off. But engineers chose long ago, in an earlier version of the Ariane, to leave this function running for the first 40 seconds of flight -- a "special feature" meant to make it easy to restart the system in the event of a brief hold in the countdown.”</a:t>
            </a:r>
          </a:p>
        </p:txBody>
      </p:sp>
    </p:spTree>
    <p:extLst>
      <p:ext uri="{BB962C8B-B14F-4D97-AF65-F5344CB8AC3E}">
        <p14:creationId xmlns:p14="http://schemas.microsoft.com/office/powerpoint/2010/main" val="2569027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pec_x0020_Status xmlns="569b343d-e775-480b-9b2b-6a6986deb9b0">Draft</Spec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6" ma:contentTypeDescription="Create a new document." ma:contentTypeScope="" ma:versionID="4677366f1ec88b108cc9809d67224d75">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7dbf3602f5ca62d07a3562e26ed70b78"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element ref="ns2:Spec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Spec_x0020_Status" ma:index="23" nillable="true" ma:displayName="Status" ma:default="Draft" ma:format="Dropdown" ma:internalName="Spec_x0020_Status">
      <xsd:simpleType>
        <xsd:restriction base="dms:Choice">
          <xsd:enumeration value="Draft"/>
          <xsd:enumeration value="Reviewed"/>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5CD7C2-4C4C-422C-9207-8A9E2B3A5172}">
  <ds:schemaRefs>
    <ds:schemaRef ds:uri="http://schemas.microsoft.com/sharepoint/v3/contenttype/forms"/>
  </ds:schemaRefs>
</ds:datastoreItem>
</file>

<file path=customXml/itemProps2.xml><?xml version="1.0" encoding="utf-8"?>
<ds:datastoreItem xmlns:ds="http://schemas.openxmlformats.org/officeDocument/2006/customXml" ds:itemID="{9A6F2045-F890-41CF-B746-B7DB39E6B976}">
  <ds:schemaRefs>
    <ds:schemaRef ds:uri="http://purl.org/dc/terms/"/>
    <ds:schemaRef ds:uri="http://schemas.microsoft.com/sharepoint/v3"/>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11245976-3b4d-4794-a754-317688483df2"/>
    <ds:schemaRef ds:uri="569b343d-e775-480b-9b2b-6a6986deb9b0"/>
    <ds:schemaRef ds:uri="http://www.w3.org/XML/1998/namespace"/>
    <ds:schemaRef ds:uri="http://purl.org/dc/dcmitype/"/>
  </ds:schemaRefs>
</ds:datastoreItem>
</file>

<file path=customXml/itemProps3.xml><?xml version="1.0" encoding="utf-8"?>
<ds:datastoreItem xmlns:ds="http://schemas.openxmlformats.org/officeDocument/2006/customXml" ds:itemID="{4490E559-FB26-4916-92F5-13013089E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1522</Words>
  <Application>Microsoft Office PowerPoint</Application>
  <PresentationFormat>Widescreen</PresentationFormat>
  <Paragraphs>42</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Worst things  lurking in your code</vt:lpstr>
      <vt:lpstr>What’s the worst thing lurking in your code?</vt:lpstr>
      <vt:lpstr>Zombie code Kevlin Henny https://www.infoq.com/news/2017/02/dead-code</vt:lpstr>
      <vt:lpstr>Zombie code Kevlin Henny https://www.infoq.com/news/2017/02/dead-code</vt:lpstr>
      <vt:lpstr>Zombie code Kevlin Henny https://www.infoq.com/news/2017/02/dead-code</vt:lpstr>
      <vt:lpstr>Zombie code Kevlin Henny https://www.infoq.com/news/2017/02/dead-code</vt:lpstr>
      <vt:lpstr>What else? </vt:lpstr>
      <vt:lpstr>Contraption Code James Gleick https://www.around.com/ariane.html</vt:lpstr>
      <vt:lpstr>Contraption Code James Gleick https://www.around.com/ariane.html</vt:lpstr>
      <vt:lpstr>Contraption Code James Gleick https://www.around.com/ariane.html</vt:lpstr>
      <vt:lpstr>Contraption Code James Gleick https://www.around.com/ariane.html</vt:lpstr>
      <vt:lpstr>Sloppiness</vt:lpstr>
      <vt:lpstr>Solution is not to rewrite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Worst things  lurking in your code</dc:title>
  <dc:creator>Kathleen Dollard</dc:creator>
  <cp:lastModifiedBy>Kathleen Dollard</cp:lastModifiedBy>
  <cp:revision>3</cp:revision>
  <dcterms:created xsi:type="dcterms:W3CDTF">2019-05-23T11:41:49Z</dcterms:created>
  <dcterms:modified xsi:type="dcterms:W3CDTF">2019-11-04T20:49:12Z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ies>
</file>