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57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CCD2E2-C447-4267-AD88-E83A1DF9EF11}" v="18" dt="2022-06-14T20:15:58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EE3-6B4D-49BE-AB3C-04E078941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8D59A-084D-4ABC-96F5-83637266A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4353D-9D6C-4B9C-8853-5709407F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83EE-B42A-4567-9FED-D6A06C5E748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D4DE5-AD43-4CFD-B158-77B4E099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D9455-3867-43A8-A408-ABDE29F4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00B-2BF9-47F4-9941-9564A37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7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1885-A340-443F-B7D1-D486F605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6C5FC-2995-4CF8-BBA2-753C621CD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FC97D-F63C-4AAD-AB4A-9ADAE2F6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83EE-B42A-4567-9FED-D6A06C5E748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AD1DD-838E-467E-A848-058A6344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48BCD-5F54-4A66-9421-BEC5F2F7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00B-2BF9-47F4-9941-9564A37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8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55FDF-ADF9-4347-8C05-ED17FF1B2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9992A-106D-4C57-8D5E-A120D5A9C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D5E3-BB14-4841-BDB8-31D52E80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83EE-B42A-4567-9FED-D6A06C5E748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720EF-95B2-47F0-98F8-16445F33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564AE-45C6-4E47-8507-DD17AD32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00B-2BF9-47F4-9941-9564A37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5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A61E-4CB6-4D45-8114-AFB97301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3BB1-290A-4724-A19E-A99DA7F46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A0032-1689-4D00-970F-7E43C9DD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83EE-B42A-4567-9FED-D6A06C5E748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95C9E-6A31-466A-BA98-11E3B3A2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BFFA-6DC8-4A1B-96CE-B5F58F2D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00B-2BF9-47F4-9941-9564A37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7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2DF6-05FB-48AB-9CB7-31A0C70C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B407D-6121-423A-9B9F-C213EB13C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3B91B-94E0-4E95-9D65-20BE70DF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83EE-B42A-4567-9FED-D6A06C5E748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8181A-A5BC-4164-BECF-B0C9D165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AFD3A-B568-4B44-B1D9-DDEDAFF3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00B-2BF9-47F4-9941-9564A37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5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0967-7355-4EAA-B1CB-BE27E345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A794B-D743-4952-878A-F6D1CDE58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99CD3-E846-4455-8A16-3CAFCD6FD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F4141-8557-4539-BBAF-90ED1512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83EE-B42A-4567-9FED-D6A06C5E748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EB137-ECA4-43F2-80D7-163FA410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24BC0-D8A0-40A5-9DA7-E38B29F0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00B-2BF9-47F4-9941-9564A37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1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8EA1-02FA-4BBD-97ED-A7C353E6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37606-32A4-480A-A0E2-73FD7FE6E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AEF1B-12A5-413C-9704-1EBE7ECB1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E77C5A-2F54-4B4B-B541-72DE47589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2F024-278A-44D4-9542-2AF6ED519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1F57F-8508-4F0F-A118-08CD44F4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83EE-B42A-4567-9FED-D6A06C5E748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67391-4172-4F87-85A1-91EC8211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33E58-0191-4A40-B03E-89434DB9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00B-2BF9-47F4-9941-9564A37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0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534D-AAFE-4A40-89E3-F0AFFEE8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A977B-5127-4608-980E-AEDB33C5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83EE-B42A-4567-9FED-D6A06C5E748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3C51A-7085-4711-BCE9-88F57B0E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99A72-E975-403D-BBCC-4CB56D4E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00B-2BF9-47F4-9941-9564A37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4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CF449-545C-452F-8DD6-25400E22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83EE-B42A-4567-9FED-D6A06C5E748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78A2D-36AD-43E1-BF57-43B853DD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CF3DA-D8A2-4672-B163-CF59B5C2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00B-2BF9-47F4-9941-9564A37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9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6DC5-8D51-4553-B271-A05360E0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3C51E-11BE-4A79-8C42-61A81506F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8549A-5D2D-4AEF-B9A6-7ED8B6CC9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0D59A-E910-40C2-8C45-97BB6014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83EE-B42A-4567-9FED-D6A06C5E748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11BAD-BDE3-49F6-A64B-492A05C9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B6F0E-18B6-43D1-8B77-CCA36278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00B-2BF9-47F4-9941-9564A37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0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D4A6-F5C2-44F5-998B-BC7CBAED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C92F7-8096-4CB6-8242-E73273727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2B68A-FE9F-404C-8DC6-45F518686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FE4C2-FBF1-4D0A-B7E2-1CADE9E4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83EE-B42A-4567-9FED-D6A06C5E748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1B277-3D4D-4EC2-A0E8-178A00EE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6AE7C-9ABA-443C-8004-8687FA72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00B-2BF9-47F4-9941-9564A37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0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3F06F-7FE6-41EB-B8B5-D6F800AC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2E688-5C8B-43BB-B226-C5EF28B26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EE38-F176-43F5-A55D-996FE5CED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383EE-B42A-4567-9FED-D6A06C5E748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E11C-56C2-4190-95BF-26CD3F0E9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767C0-B0BC-4CEE-B2B3-EDD28E28E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00B-2BF9-47F4-9941-9564A37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0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jpe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opengate.readthedocs.io/en/latest/how_to_run_gate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505A-AA73-407E-AF4B-697A1BE49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MakeGATEEvents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F39D6-9178-46B2-81AD-A40DA7211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Bill Worstell</a:t>
            </a:r>
          </a:p>
          <a:p>
            <a:r>
              <a:rPr lang="en-US" dirty="0" err="1"/>
              <a:t>CapeSym</a:t>
            </a:r>
            <a:endParaRPr lang="en-US" dirty="0"/>
          </a:p>
          <a:p>
            <a:r>
              <a:rPr lang="en-US" dirty="0"/>
              <a:t>6/14/2022</a:t>
            </a:r>
          </a:p>
        </p:txBody>
      </p:sp>
    </p:spTree>
    <p:extLst>
      <p:ext uri="{BB962C8B-B14F-4D97-AF65-F5344CB8AC3E}">
        <p14:creationId xmlns:p14="http://schemas.microsoft.com/office/powerpoint/2010/main" val="389291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A2FAA0-30B4-C9DC-3CB1-FEDF30797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47565" cy="63879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E2C1DC-9D4C-7668-3088-894F1B38F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4" y="1"/>
            <a:ext cx="6334126" cy="614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4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166E1D-8EB9-5363-6413-57313497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2978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767F68-0667-852E-B6A1-5B0299E5F7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486"/>
          <a:stretch/>
        </p:blipFill>
        <p:spPr>
          <a:xfrm>
            <a:off x="6066888" y="2279561"/>
            <a:ext cx="612511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9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2FCBA7-13D4-DDDE-783E-F68FA91488AE}"/>
              </a:ext>
            </a:extLst>
          </p:cNvPr>
          <p:cNvSpPr txBox="1"/>
          <p:nvPr/>
        </p:nvSpPr>
        <p:spPr>
          <a:xfrm>
            <a:off x="6851258" y="69238"/>
            <a:ext cx="271875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GATEDefaultParameters.xls</a:t>
            </a:r>
          </a:p>
          <a:p>
            <a:r>
              <a:rPr lang="en-US" dirty="0"/>
              <a:t>GATERunParameters.xls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21716-CAE2-9C89-3682-B083F9731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98756" cy="646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355560-44EE-9A8B-E5E4-16981A6C7F54}"/>
              </a:ext>
            </a:extLst>
          </p:cNvPr>
          <p:cNvSpPr txBox="1"/>
          <p:nvPr/>
        </p:nvSpPr>
        <p:spPr>
          <a:xfrm>
            <a:off x="1554480" y="1551205"/>
            <a:ext cx="38442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Editor                                   or           Excel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0E3E4D-C933-61AB-E03E-E935C3E84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330"/>
            <a:ext cx="4048125" cy="904875"/>
          </a:xfrm>
          <a:prstGeom prst="rect">
            <a:avLst/>
          </a:prstGeom>
        </p:spPr>
      </p:pic>
      <p:pic>
        <p:nvPicPr>
          <p:cNvPr id="1026" name="Picture 2" descr="Image result for microsoft excel logo">
            <a:extLst>
              <a:ext uri="{FF2B5EF4-FFF2-40B4-BE49-F238E27FC236}">
                <a16:creationId xmlns:a16="http://schemas.microsoft.com/office/drawing/2014/main" id="{39F15868-A2AD-15A5-2CE2-5AF9C71A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064" y="524498"/>
            <a:ext cx="1304703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A08F54-5B30-E87C-BAB1-72F76EB1440B}"/>
              </a:ext>
            </a:extLst>
          </p:cNvPr>
          <p:cNvCxnSpPr>
            <a:cxnSpLocks/>
          </p:cNvCxnSpPr>
          <p:nvPr/>
        </p:nvCxnSpPr>
        <p:spPr>
          <a:xfrm flipV="1">
            <a:off x="5674702" y="430025"/>
            <a:ext cx="1116279" cy="1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9364F3-08B2-4590-D138-6D02F1040CFE}"/>
              </a:ext>
            </a:extLst>
          </p:cNvPr>
          <p:cNvSpPr txBox="1"/>
          <p:nvPr/>
        </p:nvSpPr>
        <p:spPr>
          <a:xfrm>
            <a:off x="5376069" y="9"/>
            <a:ext cx="133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Lists</a:t>
            </a:r>
          </a:p>
        </p:txBody>
      </p:sp>
      <p:pic>
        <p:nvPicPr>
          <p:cNvPr id="1028" name="Picture 4" descr="GNU Octave, the open source alternative to MatLab | Ubunlog">
            <a:extLst>
              <a:ext uri="{FF2B5EF4-FFF2-40B4-BE49-F238E27FC236}">
                <a16:creationId xmlns:a16="http://schemas.microsoft.com/office/drawing/2014/main" id="{036C5F58-AE94-D357-7A42-863751584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109" y="2024414"/>
            <a:ext cx="2082187" cy="118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3C35AB-2F92-8F7D-F6D0-A04974B80A8B}"/>
              </a:ext>
            </a:extLst>
          </p:cNvPr>
          <p:cNvSpPr/>
          <p:nvPr/>
        </p:nvSpPr>
        <p:spPr>
          <a:xfrm>
            <a:off x="1070591" y="2024711"/>
            <a:ext cx="11025012" cy="4057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0CF39A-E605-548B-C289-DAB74EA28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250457"/>
            <a:ext cx="6790981" cy="6075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F8C25D1-1DAF-B03D-6270-1CDEAAB94801}"/>
              </a:ext>
            </a:extLst>
          </p:cNvPr>
          <p:cNvSpPr txBox="1"/>
          <p:nvPr/>
        </p:nvSpPr>
        <p:spPr>
          <a:xfrm>
            <a:off x="9948631" y="568232"/>
            <a:ext cx="164544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$RunGATE.sh</a:t>
            </a:r>
          </a:p>
          <a:p>
            <a:r>
              <a:rPr lang="en-US" dirty="0"/>
              <a:t>$RunGATE.mac</a:t>
            </a:r>
          </a:p>
          <a:p>
            <a:r>
              <a:rPr lang="en-US" dirty="0"/>
              <a:t>$GATE-&gt; GATE</a:t>
            </a:r>
          </a:p>
          <a:p>
            <a:r>
              <a:rPr lang="en-US" dirty="0"/>
              <a:t>$Root -&gt; Root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B2CC47-BB3F-7197-74BC-469B9896C3AA}"/>
              </a:ext>
            </a:extLst>
          </p:cNvPr>
          <p:cNvSpPr txBox="1"/>
          <p:nvPr/>
        </p:nvSpPr>
        <p:spPr>
          <a:xfrm>
            <a:off x="10041861" y="-58556"/>
            <a:ext cx="145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Interactive or</a:t>
            </a:r>
          </a:p>
          <a:p>
            <a:r>
              <a:rPr lang="en-US" dirty="0"/>
              <a:t>Batch Control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74A0DE-308E-7962-FAA3-968F5177F581}"/>
              </a:ext>
            </a:extLst>
          </p:cNvPr>
          <p:cNvCxnSpPr>
            <a:cxnSpLocks/>
          </p:cNvCxnSpPr>
          <p:nvPr/>
        </p:nvCxnSpPr>
        <p:spPr>
          <a:xfrm>
            <a:off x="7810759" y="1735871"/>
            <a:ext cx="0" cy="28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5F42772-979F-B97B-D167-BA79651458A7}"/>
              </a:ext>
            </a:extLst>
          </p:cNvPr>
          <p:cNvSpPr txBox="1"/>
          <p:nvPr/>
        </p:nvSpPr>
        <p:spPr>
          <a:xfrm>
            <a:off x="5100484" y="3058048"/>
            <a:ext cx="294183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$GATE –a ([Name1,Val1],</a:t>
            </a:r>
          </a:p>
          <a:p>
            <a:r>
              <a:rPr lang="en-US" dirty="0"/>
              <a:t>  [Name2,Val2] …)]).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./MakeGATEEvents.mac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4A45E4-1EF1-4FB9-7EFB-F5163D20FF74}"/>
              </a:ext>
            </a:extLst>
          </p:cNvPr>
          <p:cNvSpPr txBox="1"/>
          <p:nvPr/>
        </p:nvSpPr>
        <p:spPr>
          <a:xfrm>
            <a:off x="1371345" y="3075318"/>
            <a:ext cx="2093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Control List</a:t>
            </a:r>
          </a:p>
          <a:p>
            <a:r>
              <a:rPr lang="en-US" dirty="0"/>
              <a:t> and make series of</a:t>
            </a:r>
          </a:p>
          <a:p>
            <a:r>
              <a:rPr lang="en-US" dirty="0"/>
              <a:t>System calls to GATE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B82B36-C95C-CB53-2FA3-E51FA4F51F83}"/>
              </a:ext>
            </a:extLst>
          </p:cNvPr>
          <p:cNvSpPr txBox="1"/>
          <p:nvPr/>
        </p:nvSpPr>
        <p:spPr>
          <a:xfrm>
            <a:off x="3337135" y="3294526"/>
            <a:ext cx="160614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$RunGATE.mac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E49992-133D-F7B4-9C3E-CF0F4FAA4181}"/>
              </a:ext>
            </a:extLst>
          </p:cNvPr>
          <p:cNvCxnSpPr>
            <a:cxnSpLocks/>
          </p:cNvCxnSpPr>
          <p:nvPr/>
        </p:nvCxnSpPr>
        <p:spPr>
          <a:xfrm flipH="1">
            <a:off x="7799192" y="2024414"/>
            <a:ext cx="11566" cy="10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BDDF96-6277-A6DB-8C6F-86E735CFA636}"/>
              </a:ext>
            </a:extLst>
          </p:cNvPr>
          <p:cNvSpPr txBox="1"/>
          <p:nvPr/>
        </p:nvSpPr>
        <p:spPr>
          <a:xfrm>
            <a:off x="10222761" y="3191948"/>
            <a:ext cx="179729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MakeGATEEvents.mac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DD4411-0D33-EB6C-6F32-70D3DCCEEF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0657" y="2031634"/>
            <a:ext cx="1917351" cy="97907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76FA69-0C46-FD16-A9A8-9A3B4475450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1121409" y="1768561"/>
            <a:ext cx="14224" cy="142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74F867F-FAC6-9CE1-3BD7-0C31E6D2F4CE}"/>
              </a:ext>
            </a:extLst>
          </p:cNvPr>
          <p:cNvCxnSpPr>
            <a:cxnSpLocks/>
            <a:stCxn id="20" idx="1"/>
            <a:endCxn id="28" idx="3"/>
          </p:cNvCxnSpPr>
          <p:nvPr/>
        </p:nvCxnSpPr>
        <p:spPr>
          <a:xfrm flipH="1">
            <a:off x="8042315" y="3515114"/>
            <a:ext cx="2180446" cy="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3BAC00-A5E3-EC6F-3B90-7332BC8C840E}"/>
              </a:ext>
            </a:extLst>
          </p:cNvPr>
          <p:cNvSpPr txBox="1"/>
          <p:nvPr/>
        </p:nvSpPr>
        <p:spPr>
          <a:xfrm>
            <a:off x="5219332" y="4697613"/>
            <a:ext cx="2637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$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root -b -q Root2Mat.cc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7DE556-8157-F95A-3FF4-98DAA49BA984}"/>
              </a:ext>
            </a:extLst>
          </p:cNvPr>
          <p:cNvSpPr txBox="1"/>
          <p:nvPr/>
        </p:nvSpPr>
        <p:spPr>
          <a:xfrm>
            <a:off x="10111369" y="4686554"/>
            <a:ext cx="13784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Root2Mat.cc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CAE8B2-E0AE-24FC-6CA4-421A5E584B18}"/>
              </a:ext>
            </a:extLst>
          </p:cNvPr>
          <p:cNvCxnSpPr>
            <a:cxnSpLocks/>
          </p:cNvCxnSpPr>
          <p:nvPr/>
        </p:nvCxnSpPr>
        <p:spPr>
          <a:xfrm flipH="1">
            <a:off x="10115596" y="1790271"/>
            <a:ext cx="64590" cy="287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94822C-074D-9CB5-0CB4-BEE543E717B8}"/>
              </a:ext>
            </a:extLst>
          </p:cNvPr>
          <p:cNvCxnSpPr>
            <a:cxnSpLocks/>
            <a:stCxn id="34" idx="1"/>
            <a:endCxn id="33" idx="3"/>
          </p:cNvCxnSpPr>
          <p:nvPr/>
        </p:nvCxnSpPr>
        <p:spPr>
          <a:xfrm flipH="1">
            <a:off x="7856592" y="4871220"/>
            <a:ext cx="2254777" cy="1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FBF753B-E2EA-9420-9B5B-9B3658BDC89B}"/>
              </a:ext>
            </a:extLst>
          </p:cNvPr>
          <p:cNvSpPr/>
          <p:nvPr/>
        </p:nvSpPr>
        <p:spPr>
          <a:xfrm>
            <a:off x="5112005" y="4131760"/>
            <a:ext cx="6991917" cy="194700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8" name="Picture 4" descr="ROOT Logos - ROOT">
            <a:extLst>
              <a:ext uri="{FF2B5EF4-FFF2-40B4-BE49-F238E27FC236}">
                <a16:creationId xmlns:a16="http://schemas.microsoft.com/office/drawing/2014/main" id="{B14BD9B2-5C53-FDEC-FE4B-CD6386C82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657" y="5077596"/>
            <a:ext cx="3026217" cy="103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A5FAB67A-FFC5-EDBE-BC43-F3C86B2E3F3D}"/>
              </a:ext>
            </a:extLst>
          </p:cNvPr>
          <p:cNvSpPr/>
          <p:nvPr/>
        </p:nvSpPr>
        <p:spPr>
          <a:xfrm>
            <a:off x="5163562" y="2040030"/>
            <a:ext cx="6927520" cy="1947007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1A636F-6F43-6BEA-1245-05C58D68E956}"/>
              </a:ext>
            </a:extLst>
          </p:cNvPr>
          <p:cNvSpPr txBox="1"/>
          <p:nvPr/>
        </p:nvSpPr>
        <p:spPr>
          <a:xfrm>
            <a:off x="3277640" y="4248939"/>
            <a:ext cx="184268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AnalyzeGATE.mac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E5D58A-762C-A0D7-40C0-5252EC2C0731}"/>
              </a:ext>
            </a:extLst>
          </p:cNvPr>
          <p:cNvSpPr txBox="1"/>
          <p:nvPr/>
        </p:nvSpPr>
        <p:spPr>
          <a:xfrm>
            <a:off x="1133022" y="4273242"/>
            <a:ext cx="2082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OCTAVE</a:t>
            </a:r>
          </a:p>
          <a:p>
            <a:r>
              <a:rPr lang="en-US" dirty="0"/>
              <a:t> Outputs (.mat)</a:t>
            </a:r>
          </a:p>
          <a:p>
            <a:r>
              <a:rPr lang="en-US" dirty="0"/>
              <a:t>and plots )(.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C30FFFD-B392-3C8D-00D3-33E8B865B398}"/>
              </a:ext>
            </a:extLst>
          </p:cNvPr>
          <p:cNvCxnSpPr>
            <a:cxnSpLocks/>
          </p:cNvCxnSpPr>
          <p:nvPr/>
        </p:nvCxnSpPr>
        <p:spPr>
          <a:xfrm>
            <a:off x="4048125" y="3711586"/>
            <a:ext cx="0" cy="53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F826C0B-51FD-ED48-F91C-B2813A6EBAD7}"/>
              </a:ext>
            </a:extLst>
          </p:cNvPr>
          <p:cNvCxnSpPr>
            <a:cxnSpLocks/>
          </p:cNvCxnSpPr>
          <p:nvPr/>
        </p:nvCxnSpPr>
        <p:spPr>
          <a:xfrm flipH="1">
            <a:off x="657225" y="5821127"/>
            <a:ext cx="2679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82592C4-107D-AC0A-3721-E58CE760CEAD}"/>
              </a:ext>
            </a:extLst>
          </p:cNvPr>
          <p:cNvSpPr txBox="1"/>
          <p:nvPr/>
        </p:nvSpPr>
        <p:spPr>
          <a:xfrm>
            <a:off x="3400408" y="5104265"/>
            <a:ext cx="1489382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Run.mat</a:t>
            </a:r>
            <a:endParaRPr lang="en-US" dirty="0"/>
          </a:p>
          <a:p>
            <a:r>
              <a:rPr lang="en-US" dirty="0" err="1"/>
              <a:t>Summary.mat</a:t>
            </a:r>
            <a:endParaRPr lang="en-US" dirty="0"/>
          </a:p>
          <a:p>
            <a:r>
              <a:rPr lang="en-US" dirty="0"/>
              <a:t>*.</a:t>
            </a:r>
            <a:r>
              <a:rPr lang="en-US" dirty="0" err="1"/>
              <a:t>png</a:t>
            </a:r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7E07A7E-661E-7467-E4A6-947F254C41F4}"/>
              </a:ext>
            </a:extLst>
          </p:cNvPr>
          <p:cNvCxnSpPr>
            <a:cxnSpLocks/>
          </p:cNvCxnSpPr>
          <p:nvPr/>
        </p:nvCxnSpPr>
        <p:spPr>
          <a:xfrm>
            <a:off x="4048125" y="4602543"/>
            <a:ext cx="0" cy="53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128EC895-3F70-98E5-92C3-F5DE4F3CCAAE}"/>
              </a:ext>
            </a:extLst>
          </p:cNvPr>
          <p:cNvSpPr/>
          <p:nvPr/>
        </p:nvSpPr>
        <p:spPr>
          <a:xfrm>
            <a:off x="1070590" y="2044529"/>
            <a:ext cx="4049733" cy="400270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AB16AD2-AD1E-E572-0190-F1BA16E1D4D7}"/>
              </a:ext>
            </a:extLst>
          </p:cNvPr>
          <p:cNvSpPr/>
          <p:nvPr/>
        </p:nvSpPr>
        <p:spPr>
          <a:xfrm>
            <a:off x="5109140" y="3947806"/>
            <a:ext cx="7003101" cy="16929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172544-AB24-4CF9-776B-E6EE9066607F}"/>
              </a:ext>
            </a:extLst>
          </p:cNvPr>
          <p:cNvSpPr txBox="1"/>
          <p:nvPr/>
        </p:nvSpPr>
        <p:spPr>
          <a:xfrm>
            <a:off x="5883360" y="5466245"/>
            <a:ext cx="9076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Run.bin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4A0C76C-6AA6-6689-47CE-A00A18222685}"/>
              </a:ext>
            </a:extLst>
          </p:cNvPr>
          <p:cNvCxnSpPr>
            <a:cxnSpLocks/>
          </p:cNvCxnSpPr>
          <p:nvPr/>
        </p:nvCxnSpPr>
        <p:spPr>
          <a:xfrm>
            <a:off x="6245020" y="5111926"/>
            <a:ext cx="0" cy="34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9844536-0B89-E85D-DC71-265AC7148D35}"/>
              </a:ext>
            </a:extLst>
          </p:cNvPr>
          <p:cNvCxnSpPr>
            <a:cxnSpLocks/>
            <a:stCxn id="77" idx="1"/>
          </p:cNvCxnSpPr>
          <p:nvPr/>
        </p:nvCxnSpPr>
        <p:spPr>
          <a:xfrm flipH="1">
            <a:off x="4953063" y="5650911"/>
            <a:ext cx="930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500E9E7-C0BC-9B3F-E457-E799CD7B5400}"/>
              </a:ext>
            </a:extLst>
          </p:cNvPr>
          <p:cNvSpPr txBox="1"/>
          <p:nvPr/>
        </p:nvSpPr>
        <p:spPr>
          <a:xfrm>
            <a:off x="6826815" y="1095781"/>
            <a:ext cx="276498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GATEDefaultParameters.csv</a:t>
            </a:r>
          </a:p>
          <a:p>
            <a:r>
              <a:rPr lang="en-US" dirty="0"/>
              <a:t>GATERunParameters.csv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483F81C-D83E-B5B5-72CE-A42741ED61CC}"/>
              </a:ext>
            </a:extLst>
          </p:cNvPr>
          <p:cNvCxnSpPr>
            <a:cxnSpLocks/>
            <a:stCxn id="2" idx="2"/>
            <a:endCxn id="87" idx="0"/>
          </p:cNvCxnSpPr>
          <p:nvPr/>
        </p:nvCxnSpPr>
        <p:spPr>
          <a:xfrm flipH="1">
            <a:off x="8209309" y="715569"/>
            <a:ext cx="1328" cy="380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11E131A-3D44-0001-DFEE-F5545CB53C95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5595027" y="1280454"/>
            <a:ext cx="1231788" cy="13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06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2FCBA7-13D4-DDDE-783E-F68FA91488AE}"/>
              </a:ext>
            </a:extLst>
          </p:cNvPr>
          <p:cNvSpPr txBox="1"/>
          <p:nvPr/>
        </p:nvSpPr>
        <p:spPr>
          <a:xfrm>
            <a:off x="6851258" y="69238"/>
            <a:ext cx="271875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GATEDefaultParameters.xls</a:t>
            </a:r>
          </a:p>
          <a:p>
            <a:r>
              <a:rPr lang="en-US" dirty="0"/>
              <a:t>GATERunParameters.xls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21716-CAE2-9C89-3682-B083F9731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98756" cy="646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355560-44EE-9A8B-E5E4-16981A6C7F54}"/>
              </a:ext>
            </a:extLst>
          </p:cNvPr>
          <p:cNvSpPr txBox="1"/>
          <p:nvPr/>
        </p:nvSpPr>
        <p:spPr>
          <a:xfrm>
            <a:off x="1554480" y="1551205"/>
            <a:ext cx="38442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Editor                                   or           Excel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0E3E4D-C933-61AB-E03E-E935C3E84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330"/>
            <a:ext cx="4048125" cy="904875"/>
          </a:xfrm>
          <a:prstGeom prst="rect">
            <a:avLst/>
          </a:prstGeom>
        </p:spPr>
      </p:pic>
      <p:pic>
        <p:nvPicPr>
          <p:cNvPr id="1026" name="Picture 2" descr="Image result for microsoft excel logo">
            <a:extLst>
              <a:ext uri="{FF2B5EF4-FFF2-40B4-BE49-F238E27FC236}">
                <a16:creationId xmlns:a16="http://schemas.microsoft.com/office/drawing/2014/main" id="{39F15868-A2AD-15A5-2CE2-5AF9C71A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064" y="524498"/>
            <a:ext cx="1304703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A08F54-5B30-E87C-BAB1-72F76EB1440B}"/>
              </a:ext>
            </a:extLst>
          </p:cNvPr>
          <p:cNvCxnSpPr>
            <a:cxnSpLocks/>
          </p:cNvCxnSpPr>
          <p:nvPr/>
        </p:nvCxnSpPr>
        <p:spPr>
          <a:xfrm flipV="1">
            <a:off x="5674702" y="430025"/>
            <a:ext cx="1116279" cy="1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9364F3-08B2-4590-D138-6D02F1040CFE}"/>
              </a:ext>
            </a:extLst>
          </p:cNvPr>
          <p:cNvSpPr txBox="1"/>
          <p:nvPr/>
        </p:nvSpPr>
        <p:spPr>
          <a:xfrm>
            <a:off x="5376069" y="9"/>
            <a:ext cx="133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Lists</a:t>
            </a:r>
          </a:p>
        </p:txBody>
      </p:sp>
      <p:pic>
        <p:nvPicPr>
          <p:cNvPr id="1028" name="Picture 4" descr="GNU Octave, the open source alternative to MatLab | Ubunlog">
            <a:extLst>
              <a:ext uri="{FF2B5EF4-FFF2-40B4-BE49-F238E27FC236}">
                <a16:creationId xmlns:a16="http://schemas.microsoft.com/office/drawing/2014/main" id="{036C5F58-AE94-D357-7A42-863751584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109" y="2024414"/>
            <a:ext cx="2082187" cy="118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3C35AB-2F92-8F7D-F6D0-A04974B80A8B}"/>
              </a:ext>
            </a:extLst>
          </p:cNvPr>
          <p:cNvSpPr/>
          <p:nvPr/>
        </p:nvSpPr>
        <p:spPr>
          <a:xfrm>
            <a:off x="1070591" y="2024711"/>
            <a:ext cx="11025012" cy="4057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0CF39A-E605-548B-C289-DAB74EA28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250457"/>
            <a:ext cx="6790981" cy="60754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DB2CC47-BB3F-7197-74BC-469B9896C3AA}"/>
              </a:ext>
            </a:extLst>
          </p:cNvPr>
          <p:cNvSpPr txBox="1"/>
          <p:nvPr/>
        </p:nvSpPr>
        <p:spPr>
          <a:xfrm>
            <a:off x="10071646" y="131363"/>
            <a:ext cx="145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Control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74A0DE-308E-7962-FAA3-968F5177F581}"/>
              </a:ext>
            </a:extLst>
          </p:cNvPr>
          <p:cNvCxnSpPr>
            <a:cxnSpLocks/>
          </p:cNvCxnSpPr>
          <p:nvPr/>
        </p:nvCxnSpPr>
        <p:spPr>
          <a:xfrm>
            <a:off x="7810759" y="1735871"/>
            <a:ext cx="0" cy="28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5F42772-979F-B97B-D167-BA79651458A7}"/>
              </a:ext>
            </a:extLst>
          </p:cNvPr>
          <p:cNvSpPr txBox="1"/>
          <p:nvPr/>
        </p:nvSpPr>
        <p:spPr>
          <a:xfrm>
            <a:off x="5100484" y="3058048"/>
            <a:ext cx="294183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$GATE –a ([Name1,Val1],</a:t>
            </a:r>
          </a:p>
          <a:p>
            <a:r>
              <a:rPr lang="en-US" dirty="0"/>
              <a:t>  [Name2,Val2] …)]).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./MakeGATEEvents.mac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4A45E4-1EF1-4FB9-7EFB-F5163D20FF74}"/>
              </a:ext>
            </a:extLst>
          </p:cNvPr>
          <p:cNvSpPr txBox="1"/>
          <p:nvPr/>
        </p:nvSpPr>
        <p:spPr>
          <a:xfrm>
            <a:off x="1371345" y="3075318"/>
            <a:ext cx="2093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Control List</a:t>
            </a:r>
          </a:p>
          <a:p>
            <a:r>
              <a:rPr lang="en-US" dirty="0"/>
              <a:t> and make series of</a:t>
            </a:r>
          </a:p>
          <a:p>
            <a:r>
              <a:rPr lang="en-US" dirty="0"/>
              <a:t>System calls to GATE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B82B36-C95C-CB53-2FA3-E51FA4F51F83}"/>
              </a:ext>
            </a:extLst>
          </p:cNvPr>
          <p:cNvSpPr txBox="1"/>
          <p:nvPr/>
        </p:nvSpPr>
        <p:spPr>
          <a:xfrm>
            <a:off x="3337135" y="3294526"/>
            <a:ext cx="160614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$RunGATE.mac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E49992-133D-F7B4-9C3E-CF0F4FAA4181}"/>
              </a:ext>
            </a:extLst>
          </p:cNvPr>
          <p:cNvCxnSpPr>
            <a:cxnSpLocks/>
          </p:cNvCxnSpPr>
          <p:nvPr/>
        </p:nvCxnSpPr>
        <p:spPr>
          <a:xfrm flipH="1">
            <a:off x="7799192" y="2024414"/>
            <a:ext cx="11566" cy="10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2DD4411-0D33-EB6C-6F32-70D3DCCEEF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0657" y="2031634"/>
            <a:ext cx="1917351" cy="979073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A5FAB67A-FFC5-EDBE-BC43-F3C86B2E3F3D}"/>
              </a:ext>
            </a:extLst>
          </p:cNvPr>
          <p:cNvSpPr/>
          <p:nvPr/>
        </p:nvSpPr>
        <p:spPr>
          <a:xfrm>
            <a:off x="5120323" y="2023944"/>
            <a:ext cx="6927520" cy="1947007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28EC895-3F70-98E5-92C3-F5DE4F3CCAAE}"/>
              </a:ext>
            </a:extLst>
          </p:cNvPr>
          <p:cNvSpPr/>
          <p:nvPr/>
        </p:nvSpPr>
        <p:spPr>
          <a:xfrm>
            <a:off x="1095869" y="2052202"/>
            <a:ext cx="4049733" cy="400270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500E9E7-C0BC-9B3F-E457-E799CD7B5400}"/>
              </a:ext>
            </a:extLst>
          </p:cNvPr>
          <p:cNvSpPr txBox="1"/>
          <p:nvPr/>
        </p:nvSpPr>
        <p:spPr>
          <a:xfrm>
            <a:off x="6826815" y="1095781"/>
            <a:ext cx="276498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GATEDefaultParameters.csv</a:t>
            </a:r>
          </a:p>
          <a:p>
            <a:r>
              <a:rPr lang="en-US" dirty="0"/>
              <a:t>GATERunParameters.csv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483F81C-D83E-B5B5-72CE-A42741ED61CC}"/>
              </a:ext>
            </a:extLst>
          </p:cNvPr>
          <p:cNvCxnSpPr>
            <a:cxnSpLocks/>
            <a:stCxn id="2" idx="2"/>
            <a:endCxn id="87" idx="0"/>
          </p:cNvCxnSpPr>
          <p:nvPr/>
        </p:nvCxnSpPr>
        <p:spPr>
          <a:xfrm flipH="1">
            <a:off x="8209309" y="715569"/>
            <a:ext cx="1328" cy="380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11E131A-3D44-0001-DFEE-F5545CB53C95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5595027" y="1280454"/>
            <a:ext cx="1231788" cy="13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2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042312-D4A1-1307-1F66-B44C0EED9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72100" cy="3295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D256CA-5A82-11A1-E0B2-9B87BD12A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320" y="0"/>
            <a:ext cx="7726680" cy="2332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8ACFA8-D8B4-B92B-FC98-60F81673B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461" y="2002938"/>
            <a:ext cx="3914775" cy="1362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553B2A-33F2-FC91-50CB-BBB6BC779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3365013"/>
            <a:ext cx="8945880" cy="349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0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2FCBA7-13D4-DDDE-783E-F68FA91488AE}"/>
              </a:ext>
            </a:extLst>
          </p:cNvPr>
          <p:cNvSpPr txBox="1"/>
          <p:nvPr/>
        </p:nvSpPr>
        <p:spPr>
          <a:xfrm>
            <a:off x="6851258" y="69238"/>
            <a:ext cx="281564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GATEDefaultParameters.xlsx</a:t>
            </a:r>
          </a:p>
          <a:p>
            <a:r>
              <a:rPr lang="en-US" dirty="0"/>
              <a:t>GATERunParameters.xlsx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21716-CAE2-9C89-3682-B083F9731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98756" cy="646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355560-44EE-9A8B-E5E4-16981A6C7F54}"/>
              </a:ext>
            </a:extLst>
          </p:cNvPr>
          <p:cNvSpPr txBox="1"/>
          <p:nvPr/>
        </p:nvSpPr>
        <p:spPr>
          <a:xfrm>
            <a:off x="2081158" y="1564216"/>
            <a:ext cx="38442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Editor                                   or           Excel </a:t>
            </a:r>
          </a:p>
        </p:txBody>
      </p:sp>
      <p:pic>
        <p:nvPicPr>
          <p:cNvPr id="1026" name="Picture 2" descr="Image result for microsoft excel logo">
            <a:extLst>
              <a:ext uri="{FF2B5EF4-FFF2-40B4-BE49-F238E27FC236}">
                <a16:creationId xmlns:a16="http://schemas.microsoft.com/office/drawing/2014/main" id="{39F15868-A2AD-15A5-2CE2-5AF9C71A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064" y="524498"/>
            <a:ext cx="1304703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A08F54-5B30-E87C-BAB1-72F76EB1440B}"/>
              </a:ext>
            </a:extLst>
          </p:cNvPr>
          <p:cNvCxnSpPr>
            <a:cxnSpLocks/>
          </p:cNvCxnSpPr>
          <p:nvPr/>
        </p:nvCxnSpPr>
        <p:spPr>
          <a:xfrm flipV="1">
            <a:off x="5674702" y="430025"/>
            <a:ext cx="1116279" cy="1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9364F3-08B2-4590-D138-6D02F1040CFE}"/>
              </a:ext>
            </a:extLst>
          </p:cNvPr>
          <p:cNvSpPr txBox="1"/>
          <p:nvPr/>
        </p:nvSpPr>
        <p:spPr>
          <a:xfrm>
            <a:off x="5376069" y="9"/>
            <a:ext cx="133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Lists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74A0DE-308E-7962-FAA3-968F5177F581}"/>
              </a:ext>
            </a:extLst>
          </p:cNvPr>
          <p:cNvCxnSpPr>
            <a:cxnSpLocks/>
          </p:cNvCxnSpPr>
          <p:nvPr/>
        </p:nvCxnSpPr>
        <p:spPr>
          <a:xfrm flipV="1">
            <a:off x="10799782" y="1642418"/>
            <a:ext cx="0" cy="56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2DD4411-0D33-EB6C-6F32-70D3DCCEE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2501" y="337182"/>
            <a:ext cx="1982753" cy="101247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F500E9E7-C0BC-9B3F-E457-E799CD7B5400}"/>
              </a:ext>
            </a:extLst>
          </p:cNvPr>
          <p:cNvSpPr txBox="1"/>
          <p:nvPr/>
        </p:nvSpPr>
        <p:spPr>
          <a:xfrm>
            <a:off x="6826815" y="1095781"/>
            <a:ext cx="276498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GATEDefaultParameters.csv</a:t>
            </a:r>
          </a:p>
          <a:p>
            <a:r>
              <a:rPr lang="en-US" dirty="0"/>
              <a:t>GATERunParameters.csv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483F81C-D83E-B5B5-72CE-A42741ED61CC}"/>
              </a:ext>
            </a:extLst>
          </p:cNvPr>
          <p:cNvCxnSpPr>
            <a:cxnSpLocks/>
            <a:stCxn id="2" idx="2"/>
            <a:endCxn id="87" idx="0"/>
          </p:cNvCxnSpPr>
          <p:nvPr/>
        </p:nvCxnSpPr>
        <p:spPr>
          <a:xfrm flipH="1">
            <a:off x="8209309" y="715569"/>
            <a:ext cx="49771" cy="380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11E131A-3D44-0001-DFEE-F5545CB53C95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5595027" y="1280454"/>
            <a:ext cx="1231788" cy="13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71F6669-BDAE-6D0C-44B0-C36C4E0E7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11" y="2132518"/>
            <a:ext cx="3283929" cy="47254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1185C6-DBC0-9BAC-37B8-82D7454B8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8755" y="4149707"/>
            <a:ext cx="6828907" cy="26768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0121E8-6869-B331-7065-47D6C5A6FB9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8713" b="13251"/>
          <a:stretch/>
        </p:blipFill>
        <p:spPr>
          <a:xfrm>
            <a:off x="1311938" y="540538"/>
            <a:ext cx="2929153" cy="10439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BA0E5AF-8E91-D6FF-435B-C66B63A55C0F}"/>
              </a:ext>
            </a:extLst>
          </p:cNvPr>
          <p:cNvSpPr txBox="1"/>
          <p:nvPr/>
        </p:nvSpPr>
        <p:spPr>
          <a:xfrm>
            <a:off x="3526218" y="2185329"/>
            <a:ext cx="8581671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MakeGATEEvents</a:t>
            </a:r>
            <a:endParaRPr lang="en-US" sz="1600" dirty="0"/>
          </a:p>
          <a:p>
            <a:r>
              <a:rPr lang="en-US" sz="1600" dirty="0" err="1"/>
              <a:t>OutputDirectoryName</a:t>
            </a:r>
            <a:r>
              <a:rPr lang="en-US" sz="1600" dirty="0"/>
              <a:t>= GATE_100000_BGO_200_BaF2_100</a:t>
            </a:r>
          </a:p>
          <a:p>
            <a:endParaRPr lang="en-US" sz="1600" dirty="0"/>
          </a:p>
          <a:p>
            <a:r>
              <a:rPr lang="en-US" sz="1600" dirty="0" err="1"/>
              <a:t>GATECallString</a:t>
            </a:r>
            <a:r>
              <a:rPr lang="en-US" sz="1600" dirty="0"/>
              <a:t>= $gate -a [Material1,BGO] [XThickness1,200] [Material2,BaF2] [XThickness2,100] [TotalThickness,15000] [%</a:t>
            </a:r>
            <a:r>
              <a:rPr lang="en-US" sz="1600" dirty="0" err="1"/>
              <a:t>NLayers</a:t>
            </a:r>
            <a:r>
              <a:rPr lang="en-US" sz="1600" dirty="0"/>
              <a:t>,] [YSlab,25500] [ZSlab,15000] [YPixel,3100] [%ZPixel,15000] [NPixelY,8] [NPixelZ,1] [GammaEnergy,511] [NGammas,100000] [</a:t>
            </a:r>
            <a:r>
              <a:rPr lang="en-US" sz="1600" dirty="0" err="1"/>
              <a:t>Source,MySource</a:t>
            </a:r>
            <a:r>
              <a:rPr lang="en-US" sz="1600" dirty="0"/>
              <a:t>] [</a:t>
            </a:r>
            <a:r>
              <a:rPr lang="en-US" sz="1600" dirty="0" err="1"/>
              <a:t>View,NoView</a:t>
            </a:r>
            <a:r>
              <a:rPr lang="en-US" sz="1600" dirty="0"/>
              <a:t>] [DeleteMAT,0] [OutputDirectoryName,GATE_100000_BGO_200_BaF2_100] ./main/RunGATE.mac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7FA90F-99D1-BE20-C540-DB26191D1923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8209309" y="1742112"/>
            <a:ext cx="0" cy="47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4" descr="GNU Octave, the open source alternative to MatLab | Ubunlog">
            <a:extLst>
              <a:ext uri="{FF2B5EF4-FFF2-40B4-BE49-F238E27FC236}">
                <a16:creationId xmlns:a16="http://schemas.microsoft.com/office/drawing/2014/main" id="{02EE739C-2E1B-4D31-2B9A-CAB1CDF34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179" y="2021211"/>
            <a:ext cx="2082187" cy="118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FFACF11-F3F1-70B1-E2BA-C0A8CF3B6F76}"/>
              </a:ext>
            </a:extLst>
          </p:cNvPr>
          <p:cNvSpPr txBox="1"/>
          <p:nvPr/>
        </p:nvSpPr>
        <p:spPr>
          <a:xfrm>
            <a:off x="10062831" y="1320830"/>
            <a:ext cx="198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IssueSystem</a:t>
            </a:r>
            <a:r>
              <a:rPr lang="en-US" dirty="0">
                <a:solidFill>
                  <a:srgbClr val="FF0000"/>
                </a:solidFill>
              </a:rPr>
              <a:t> Call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81053F-AF33-DA36-4A8E-3CD20E33235C}"/>
              </a:ext>
            </a:extLst>
          </p:cNvPr>
          <p:cNvSpPr txBox="1"/>
          <p:nvPr/>
        </p:nvSpPr>
        <p:spPr>
          <a:xfrm>
            <a:off x="7335491" y="2146721"/>
            <a:ext cx="216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Generate System Call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FC7B39CE-766E-6AB4-5230-5C48132523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0302" y="4529484"/>
            <a:ext cx="1919915" cy="86572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945027D-3278-CD42-84C5-4E40E8F979D0}"/>
              </a:ext>
            </a:extLst>
          </p:cNvPr>
          <p:cNvSpPr txBox="1"/>
          <p:nvPr/>
        </p:nvSpPr>
        <p:spPr>
          <a:xfrm>
            <a:off x="3470302" y="5510728"/>
            <a:ext cx="1982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 </a:t>
            </a:r>
          </a:p>
          <a:p>
            <a:r>
              <a:rPr lang="en-US" dirty="0">
                <a:solidFill>
                  <a:srgbClr val="FF0000"/>
                </a:solidFill>
              </a:rPr>
              <a:t>Control Input</a:t>
            </a:r>
          </a:p>
          <a:p>
            <a:r>
              <a:rPr lang="en-US" dirty="0">
                <a:solidFill>
                  <a:srgbClr val="FF0000"/>
                </a:solidFill>
              </a:rPr>
              <a:t>From</a:t>
            </a:r>
          </a:p>
          <a:p>
            <a:r>
              <a:rPr lang="en-US" dirty="0">
                <a:solidFill>
                  <a:srgbClr val="FF0000"/>
                </a:solidFill>
              </a:rPr>
              <a:t>.xlsx files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AC79D6A-D97B-DE23-02A7-C9092DA170C3}"/>
              </a:ext>
            </a:extLst>
          </p:cNvPr>
          <p:cNvCxnSpPr>
            <a:cxnSpLocks/>
          </p:cNvCxnSpPr>
          <p:nvPr/>
        </p:nvCxnSpPr>
        <p:spPr>
          <a:xfrm flipV="1">
            <a:off x="4461678" y="4075459"/>
            <a:ext cx="0" cy="45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09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B1940-9229-2796-72A9-FDAE3BD7B600}"/>
              </a:ext>
            </a:extLst>
          </p:cNvPr>
          <p:cNvSpPr txBox="1"/>
          <p:nvPr/>
        </p:nvSpPr>
        <p:spPr>
          <a:xfrm>
            <a:off x="189962" y="0"/>
            <a:ext cx="33903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https://opengate.readthedocs.io/en/latest/how_to_run_gate.html#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3926E-7B00-C819-317C-CBCD7F2F6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694" y="0"/>
            <a:ext cx="728830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EEF6CE-12A0-B927-A7A0-56FF474D4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58" y="2189408"/>
            <a:ext cx="5189880" cy="466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8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5CAF95-F135-AAB6-950B-FB7534593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096000" cy="4012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B8282F-9A6A-6993-B64C-AD65C4822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42497" cy="4504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538427-CEA4-E2D6-263A-03691207C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62152"/>
            <a:ext cx="9031787" cy="219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0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44DAE9-D424-C728-2037-DFD73BE7E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7413" y="0"/>
            <a:ext cx="673406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98AF4C-D1C5-6F89-CE6D-06154D842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870" y="-1"/>
            <a:ext cx="5367130" cy="66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0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4FAD1-BFE5-309B-1643-6D0CC2F84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2470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30440A-DEAC-94DE-CA24-6DAE2E80B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186" y="0"/>
            <a:ext cx="6668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05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3263</TotalTime>
  <Words>341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Courier New</vt:lpstr>
      <vt:lpstr>Office Theme</vt:lpstr>
      <vt:lpstr>MakeGATEEvents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YSO Scintillator</dc:title>
  <dc:creator>Bill Worstell</dc:creator>
  <cp:lastModifiedBy>Bill Worstell</cp:lastModifiedBy>
  <cp:revision>21</cp:revision>
  <cp:lastPrinted>2022-06-09T17:12:50Z</cp:lastPrinted>
  <dcterms:created xsi:type="dcterms:W3CDTF">2022-03-04T21:55:19Z</dcterms:created>
  <dcterms:modified xsi:type="dcterms:W3CDTF">2023-12-13T15:20:07Z</dcterms:modified>
</cp:coreProperties>
</file>