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9" r:id="rId4"/>
    <p:sldId id="278" r:id="rId5"/>
    <p:sldId id="274" r:id="rId6"/>
    <p:sldId id="275" r:id="rId7"/>
    <p:sldId id="264" r:id="rId8"/>
    <p:sldId id="265" r:id="rId9"/>
    <p:sldId id="266" r:id="rId10"/>
    <p:sldId id="277" r:id="rId11"/>
    <p:sldId id="270" r:id="rId12"/>
    <p:sldId id="272" r:id="rId13"/>
    <p:sldId id="276" r:id="rId14"/>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77" d="100"/>
          <a:sy n="77" d="100"/>
        </p:scale>
        <p:origin x="1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F6EF-8A42-4618-C778-63F2C12CEB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DE4EDB-9AE6-4A6D-8E10-C7B314C2F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F675B-2450-523D-825B-1FB92AC3E317}"/>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5" name="Footer Placeholder 4">
            <a:extLst>
              <a:ext uri="{FF2B5EF4-FFF2-40B4-BE49-F238E27FC236}">
                <a16:creationId xmlns:a16="http://schemas.microsoft.com/office/drawing/2014/main" id="{67897BD9-AB48-0BCE-5B61-6DA6DC920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521E6-B2A0-44E8-1FDD-3DB54FC7BEE9}"/>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290349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EECE-2C61-8F2F-E3AB-65A478B1C4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E5E9D7-75A0-6AC0-C681-F9029CB00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20532-EFA3-190D-2EF7-88B21A1262B5}"/>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5" name="Footer Placeholder 4">
            <a:extLst>
              <a:ext uri="{FF2B5EF4-FFF2-40B4-BE49-F238E27FC236}">
                <a16:creationId xmlns:a16="http://schemas.microsoft.com/office/drawing/2014/main" id="{94FF0AFC-7421-BDDF-31FE-A8AC2C755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0979F-26BC-BB4E-6CD1-6BA1A8E9442D}"/>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191918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2E66B-15B0-15C6-7D3E-375267D04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016021-5C90-70EA-9418-90D2C71DCA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A6DD-3B12-588F-E712-4FE10EB70FA4}"/>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5" name="Footer Placeholder 4">
            <a:extLst>
              <a:ext uri="{FF2B5EF4-FFF2-40B4-BE49-F238E27FC236}">
                <a16:creationId xmlns:a16="http://schemas.microsoft.com/office/drawing/2014/main" id="{632828C5-B392-D9DC-2C8D-D7147A5E1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7594-965B-E365-BD62-43653C450AAA}"/>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361915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AF1F-3D34-099F-9F99-5AC7641B7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3E754-48EA-BF23-1745-EA56AB1E5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526B5-76A5-6D04-D44F-BC73CFD2A86D}"/>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5" name="Footer Placeholder 4">
            <a:extLst>
              <a:ext uri="{FF2B5EF4-FFF2-40B4-BE49-F238E27FC236}">
                <a16:creationId xmlns:a16="http://schemas.microsoft.com/office/drawing/2014/main" id="{8EF4198A-46B6-5973-CFFF-D67AC7AD7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66172-52FF-EB8A-046B-A6428D168072}"/>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73282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E721-0F23-11B4-71AC-24112E4001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55D447-7E56-6DE6-8B02-0A1A84311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D2A53-5D70-7652-D38F-746FD2724B98}"/>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5" name="Footer Placeholder 4">
            <a:extLst>
              <a:ext uri="{FF2B5EF4-FFF2-40B4-BE49-F238E27FC236}">
                <a16:creationId xmlns:a16="http://schemas.microsoft.com/office/drawing/2014/main" id="{E48C9259-74D5-3CCF-1B20-E903DC343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6B8DD-D891-3DB1-CF09-B924113A10EB}"/>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354008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9835-86BE-4FDF-B871-285813042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27543B-F4BA-18D0-DD54-8095EE779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A51F2-CE26-5529-3C03-C0793E647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07E65-5637-13CF-2557-6C8768CB6B84}"/>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6" name="Footer Placeholder 5">
            <a:extLst>
              <a:ext uri="{FF2B5EF4-FFF2-40B4-BE49-F238E27FC236}">
                <a16:creationId xmlns:a16="http://schemas.microsoft.com/office/drawing/2014/main" id="{10FCA127-ECC9-FE7B-BEB3-AA4A1B289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E56AF-1624-B819-F76A-CB2199487493}"/>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364857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0909-0B31-7525-DB23-3A03AAB83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7F71E9-BDF1-5ADD-6FBA-D1D508566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774A47-D1A6-8EA0-515D-3B7BD32D6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615E8C-18CE-316A-F44B-FDA16F9C6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B28D7-E80A-1A7F-256E-50FB6DBE34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2966B4-7BE5-35D4-AA91-5B85B95A0E5E}"/>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8" name="Footer Placeholder 7">
            <a:extLst>
              <a:ext uri="{FF2B5EF4-FFF2-40B4-BE49-F238E27FC236}">
                <a16:creationId xmlns:a16="http://schemas.microsoft.com/office/drawing/2014/main" id="{0DFD619E-86A3-A4C3-CFBC-D4B151390D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5C2F97-ACF7-2F89-3A81-4C87E124B6B3}"/>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7797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AF45-76AF-A3E1-7078-F6C0DC688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006480-A0C5-6238-B7B9-007627D80E5F}"/>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4" name="Footer Placeholder 3">
            <a:extLst>
              <a:ext uri="{FF2B5EF4-FFF2-40B4-BE49-F238E27FC236}">
                <a16:creationId xmlns:a16="http://schemas.microsoft.com/office/drawing/2014/main" id="{10639D9D-CAF4-0CC9-F993-8C84ED324E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AE772C-EBD8-2111-4922-AA64DB53E715}"/>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192808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E5728-FF2C-4877-676E-8D5F09450591}"/>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3" name="Footer Placeholder 2">
            <a:extLst>
              <a:ext uri="{FF2B5EF4-FFF2-40B4-BE49-F238E27FC236}">
                <a16:creationId xmlns:a16="http://schemas.microsoft.com/office/drawing/2014/main" id="{2B960CAE-03A0-E4E1-55D3-2A04B90C3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77F3AF-CFE3-E475-B793-79DD6C75A53C}"/>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273126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7322-C87A-F39C-5E5F-BB9BF4883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270878-3977-EDB1-FF02-909BC4437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347F3E-B20E-8207-0F94-3BCA1DAC7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A8933-B774-697C-32B2-02E94A696A13}"/>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6" name="Footer Placeholder 5">
            <a:extLst>
              <a:ext uri="{FF2B5EF4-FFF2-40B4-BE49-F238E27FC236}">
                <a16:creationId xmlns:a16="http://schemas.microsoft.com/office/drawing/2014/main" id="{F924878E-F159-AD12-FCD0-7C9FAC3BF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BA781-3348-857F-53D0-2FDEA4C4C00A}"/>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348893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1D20-65A4-78AB-B7D6-7CFF396D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AF452C-2286-5EC6-BEB1-0EE5B49F9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F437D3-D3D1-F984-289B-77567B30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9352D-7634-62C7-9F84-E227A639CB96}"/>
              </a:ext>
            </a:extLst>
          </p:cNvPr>
          <p:cNvSpPr>
            <a:spLocks noGrp="1"/>
          </p:cNvSpPr>
          <p:nvPr>
            <p:ph type="dt" sz="half" idx="10"/>
          </p:nvPr>
        </p:nvSpPr>
        <p:spPr/>
        <p:txBody>
          <a:bodyPr/>
          <a:lstStyle/>
          <a:p>
            <a:fld id="{85EBD64F-7348-4647-9B4A-BC81B1D50F04}" type="datetimeFigureOut">
              <a:rPr lang="en-US" smtClean="0"/>
              <a:t>12/21/2023</a:t>
            </a:fld>
            <a:endParaRPr lang="en-US"/>
          </a:p>
        </p:txBody>
      </p:sp>
      <p:sp>
        <p:nvSpPr>
          <p:cNvPr id="6" name="Footer Placeholder 5">
            <a:extLst>
              <a:ext uri="{FF2B5EF4-FFF2-40B4-BE49-F238E27FC236}">
                <a16:creationId xmlns:a16="http://schemas.microsoft.com/office/drawing/2014/main" id="{7CD697E2-2527-4373-9E2A-098C3916E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E4633-15BF-7D8C-9840-0908B47C2D6A}"/>
              </a:ext>
            </a:extLst>
          </p:cNvPr>
          <p:cNvSpPr>
            <a:spLocks noGrp="1"/>
          </p:cNvSpPr>
          <p:nvPr>
            <p:ph type="sldNum" sz="quarter" idx="12"/>
          </p:nvPr>
        </p:nvSpPr>
        <p:spPr/>
        <p:txBody>
          <a:bodyPr/>
          <a:lstStyle/>
          <a:p>
            <a:fld id="{1BBE3668-D6CA-43C0-9DFA-21B7D0BE93B7}" type="slidenum">
              <a:rPr lang="en-US" smtClean="0"/>
              <a:t>‹#›</a:t>
            </a:fld>
            <a:endParaRPr lang="en-US"/>
          </a:p>
        </p:txBody>
      </p:sp>
    </p:spTree>
    <p:extLst>
      <p:ext uri="{BB962C8B-B14F-4D97-AF65-F5344CB8AC3E}">
        <p14:creationId xmlns:p14="http://schemas.microsoft.com/office/powerpoint/2010/main" val="148765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FF677-4039-23D9-40D9-993592585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495DF-E6B2-EC38-3879-D960A213C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EE6D4-04EF-1E09-21CE-CA0F6DEAA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BD64F-7348-4647-9B4A-BC81B1D50F04}" type="datetimeFigureOut">
              <a:rPr lang="en-US" smtClean="0"/>
              <a:t>12/21/2023</a:t>
            </a:fld>
            <a:endParaRPr lang="en-US"/>
          </a:p>
        </p:txBody>
      </p:sp>
      <p:sp>
        <p:nvSpPr>
          <p:cNvPr id="5" name="Footer Placeholder 4">
            <a:extLst>
              <a:ext uri="{FF2B5EF4-FFF2-40B4-BE49-F238E27FC236}">
                <a16:creationId xmlns:a16="http://schemas.microsoft.com/office/drawing/2014/main" id="{5C9A3573-A4F9-4ADE-353D-16590BE18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B992EE-6EF6-AC64-F77F-3DD924F56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E3668-D6CA-43C0-9DFA-21B7D0BE93B7}" type="slidenum">
              <a:rPr lang="en-US" smtClean="0"/>
              <a:t>‹#›</a:t>
            </a:fld>
            <a:endParaRPr lang="en-US"/>
          </a:p>
        </p:txBody>
      </p:sp>
    </p:spTree>
    <p:extLst>
      <p:ext uri="{BB962C8B-B14F-4D97-AF65-F5344CB8AC3E}">
        <p14:creationId xmlns:p14="http://schemas.microsoft.com/office/powerpoint/2010/main" val="279223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iopscience.iop.org/article/10.1088/1361-6560/ac0682/pd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hyperlink" Target="https://www.researchgate.net/profile/Ing-Tsung-Hsiao/publication/228356112_An_accurate_and_efficient_system_model_of_iterative_image_reconstruction_in_high-resolution_pinhole_SPECT_for_small_animal_research/links/0fcfd508a90efbf654000000/An-accurate-and-efficient-system-model-of-iterative-image-reconstruction-in-high-resolution-pinhole-SPECT-for-small-animal-research.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researchgate.net/profile/Ching-Han-Hsu/publication/4155132_Finite_aperture_modeling_in_small_animal_pinhole_SPECT_imaging/links/0f317538d501e14d11000000/Finite-aperture-modeling-in-small-animal-pinhole-SPECT-imaging.pdf"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sc.kth.se/~nillius/publications/NilliusMIC2008.pd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2208.12737"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arxiv.org/pdf/2208.1273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5148182/"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springer.com/article/10.1186/s40658-017-0198-z"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rofile/Andrei-Bronnikov/publication/12314575_A_filtering_approach_to_image_reconstruction_in_3D_SPECT/links/555e657d08ae86c06b5f3a1f/A-filtering-approach-to-image-reconstruction-in-3D-SPECT.pdf"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2208.12737"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208.12737"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2208.12737" TargetMode="External"/><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8FC2-4A6D-C487-E802-804079B9262C}"/>
              </a:ext>
            </a:extLst>
          </p:cNvPr>
          <p:cNvSpPr>
            <a:spLocks noGrp="1"/>
          </p:cNvSpPr>
          <p:nvPr>
            <p:ph type="ctrTitle"/>
          </p:nvPr>
        </p:nvSpPr>
        <p:spPr>
          <a:xfrm>
            <a:off x="192350" y="2201663"/>
            <a:ext cx="3633926" cy="2807563"/>
          </a:xfrm>
        </p:spPr>
        <p:txBody>
          <a:bodyPr>
            <a:normAutofit/>
          </a:bodyPr>
          <a:lstStyle/>
          <a:p>
            <a:r>
              <a:rPr lang="en-US" sz="4800" b="1" dirty="0" err="1">
                <a:solidFill>
                  <a:srgbClr val="00B050"/>
                </a:solidFill>
              </a:rPr>
              <a:t>mphDRR</a:t>
            </a:r>
            <a:br>
              <a:rPr lang="en-US" sz="4800" b="1" dirty="0">
                <a:solidFill>
                  <a:srgbClr val="00B050"/>
                </a:solidFill>
              </a:rPr>
            </a:br>
            <a:r>
              <a:rPr lang="en-US" sz="4800" b="1" dirty="0">
                <a:solidFill>
                  <a:srgbClr val="00B050"/>
                </a:solidFill>
              </a:rPr>
              <a:t>Design and</a:t>
            </a:r>
            <a:br>
              <a:rPr lang="en-US" sz="4800" b="1" dirty="0">
                <a:solidFill>
                  <a:srgbClr val="00B050"/>
                </a:solidFill>
              </a:rPr>
            </a:br>
            <a:r>
              <a:rPr lang="en-US" sz="4800" b="1" dirty="0">
                <a:solidFill>
                  <a:srgbClr val="00B050"/>
                </a:solidFill>
              </a:rPr>
              <a:t>Literature Review</a:t>
            </a:r>
          </a:p>
        </p:txBody>
      </p:sp>
      <p:sp>
        <p:nvSpPr>
          <p:cNvPr id="3" name="Subtitle 2">
            <a:extLst>
              <a:ext uri="{FF2B5EF4-FFF2-40B4-BE49-F238E27FC236}">
                <a16:creationId xmlns:a16="http://schemas.microsoft.com/office/drawing/2014/main" id="{9CD78AE8-FDCD-88B6-CCBD-0F50E4CECCB2}"/>
              </a:ext>
            </a:extLst>
          </p:cNvPr>
          <p:cNvSpPr>
            <a:spLocks noGrp="1"/>
          </p:cNvSpPr>
          <p:nvPr>
            <p:ph type="subTitle" idx="1"/>
          </p:nvPr>
        </p:nvSpPr>
        <p:spPr>
          <a:xfrm>
            <a:off x="192350" y="5252188"/>
            <a:ext cx="3787806" cy="1655762"/>
          </a:xfrm>
        </p:spPr>
        <p:txBody>
          <a:bodyPr>
            <a:normAutofit/>
          </a:bodyPr>
          <a:lstStyle/>
          <a:p>
            <a:r>
              <a:rPr lang="en-US" sz="2800" dirty="0"/>
              <a:t>Bill Worstell</a:t>
            </a:r>
          </a:p>
          <a:p>
            <a:r>
              <a:rPr lang="en-US" sz="2800" dirty="0"/>
              <a:t>PicoRad-&gt;MGH</a:t>
            </a:r>
          </a:p>
          <a:p>
            <a:r>
              <a:rPr lang="en-US" sz="2800" dirty="0"/>
              <a:t>12/22/2023</a:t>
            </a:r>
          </a:p>
        </p:txBody>
      </p:sp>
      <p:pic>
        <p:nvPicPr>
          <p:cNvPr id="4" name="Picture 3">
            <a:extLst>
              <a:ext uri="{FF2B5EF4-FFF2-40B4-BE49-F238E27FC236}">
                <a16:creationId xmlns:a16="http://schemas.microsoft.com/office/drawing/2014/main" id="{703B0B5F-06CB-AC96-8E64-EF5D16E1C1BA}"/>
              </a:ext>
            </a:extLst>
          </p:cNvPr>
          <p:cNvPicPr>
            <a:picLocks noChangeAspect="1"/>
          </p:cNvPicPr>
          <p:nvPr/>
        </p:nvPicPr>
        <p:blipFill>
          <a:blip r:embed="rId2"/>
          <a:stretch>
            <a:fillRect/>
          </a:stretch>
        </p:blipFill>
        <p:spPr>
          <a:xfrm>
            <a:off x="0" y="21095"/>
            <a:ext cx="1997839" cy="2180568"/>
          </a:xfrm>
          <a:prstGeom prst="rect">
            <a:avLst/>
          </a:prstGeom>
        </p:spPr>
      </p:pic>
      <p:pic>
        <p:nvPicPr>
          <p:cNvPr id="6" name="Picture 5">
            <a:extLst>
              <a:ext uri="{FF2B5EF4-FFF2-40B4-BE49-F238E27FC236}">
                <a16:creationId xmlns:a16="http://schemas.microsoft.com/office/drawing/2014/main" id="{75A0E6CA-C453-20D5-64BF-3A09A4CE33EA}"/>
              </a:ext>
            </a:extLst>
          </p:cNvPr>
          <p:cNvPicPr>
            <a:picLocks noChangeAspect="1"/>
          </p:cNvPicPr>
          <p:nvPr/>
        </p:nvPicPr>
        <p:blipFill rotWithShape="1">
          <a:blip r:embed="rId3"/>
          <a:srcRect t="1068"/>
          <a:stretch/>
        </p:blipFill>
        <p:spPr>
          <a:xfrm>
            <a:off x="4625448" y="381739"/>
            <a:ext cx="7480555" cy="5666847"/>
          </a:xfrm>
          <a:prstGeom prst="rect">
            <a:avLst/>
          </a:prstGeom>
        </p:spPr>
      </p:pic>
      <p:pic>
        <p:nvPicPr>
          <p:cNvPr id="7" name="Picture 2" descr="Hamid Sabet | Radiation Physics and Instrumentation Laboratory">
            <a:extLst>
              <a:ext uri="{FF2B5EF4-FFF2-40B4-BE49-F238E27FC236}">
                <a16:creationId xmlns:a16="http://schemas.microsoft.com/office/drawing/2014/main" id="{1CEFBBCB-1D54-714D-655C-B42051E830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996"/>
          <a:stretch/>
        </p:blipFill>
        <p:spPr bwMode="auto">
          <a:xfrm>
            <a:off x="2355723" y="27140"/>
            <a:ext cx="1997839" cy="221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4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8517B-27A0-8C5B-D585-75CBD011CC7C}"/>
              </a:ext>
            </a:extLst>
          </p:cNvPr>
          <p:cNvSpPr txBox="1"/>
          <p:nvPr/>
        </p:nvSpPr>
        <p:spPr>
          <a:xfrm>
            <a:off x="0" y="0"/>
            <a:ext cx="5675243"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Nguyen, M.P., </a:t>
            </a:r>
            <a:r>
              <a:rPr lang="en-US" b="0" i="0" dirty="0" err="1">
                <a:solidFill>
                  <a:srgbClr val="222222"/>
                </a:solidFill>
                <a:effectLst/>
                <a:latin typeface="Arial" panose="020B0604020202020204" pitchFamily="34" charset="0"/>
              </a:rPr>
              <a:t>Goorden</a:t>
            </a:r>
            <a:r>
              <a:rPr lang="en-US" b="0" i="0" dirty="0">
                <a:solidFill>
                  <a:srgbClr val="222222"/>
                </a:solidFill>
                <a:effectLst/>
                <a:latin typeface="Arial" panose="020B0604020202020204" pitchFamily="34" charset="0"/>
              </a:rPr>
              <a:t>, M.C., </a:t>
            </a:r>
            <a:r>
              <a:rPr lang="en-US" b="0" i="0" dirty="0" err="1">
                <a:solidFill>
                  <a:srgbClr val="222222"/>
                </a:solidFill>
                <a:effectLst/>
                <a:latin typeface="Arial" panose="020B0604020202020204" pitchFamily="34" charset="0"/>
              </a:rPr>
              <a:t>Ramakers</a:t>
            </a:r>
            <a:r>
              <a:rPr lang="en-US" b="0" i="0" dirty="0">
                <a:solidFill>
                  <a:srgbClr val="222222"/>
                </a:solidFill>
                <a:effectLst/>
                <a:latin typeface="Arial" panose="020B0604020202020204" pitchFamily="34" charset="0"/>
              </a:rPr>
              <a:t>, R.M. and Beekman, F.J., 2021. </a:t>
            </a:r>
            <a:r>
              <a:rPr lang="en-US" b="0" i="0" dirty="0">
                <a:solidFill>
                  <a:srgbClr val="222222"/>
                </a:solidFill>
                <a:effectLst/>
                <a:latin typeface="Arial" panose="020B0604020202020204" pitchFamily="34" charset="0"/>
                <a:hlinkClick r:id="rId2"/>
              </a:rPr>
              <a:t>Efficient Monte-Carlo based system modelling for image reconstruction in preclinical pinhole SPECT.</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Physics in Medicine &amp; Biology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66</a:t>
            </a:r>
            <a:r>
              <a:rPr lang="en-US" b="0" i="0" dirty="0">
                <a:solidFill>
                  <a:srgbClr val="222222"/>
                </a:solidFill>
                <a:effectLst/>
                <a:latin typeface="Arial" panose="020B0604020202020204" pitchFamily="34" charset="0"/>
              </a:rPr>
              <a:t>(12), p.125013.</a:t>
            </a:r>
            <a:endParaRPr lang="en-US" dirty="0"/>
          </a:p>
        </p:txBody>
      </p:sp>
      <p:pic>
        <p:nvPicPr>
          <p:cNvPr id="5" name="Picture 4">
            <a:extLst>
              <a:ext uri="{FF2B5EF4-FFF2-40B4-BE49-F238E27FC236}">
                <a16:creationId xmlns:a16="http://schemas.microsoft.com/office/drawing/2014/main" id="{0484D146-C2DA-4764-D815-489F718F56C9}"/>
              </a:ext>
            </a:extLst>
          </p:cNvPr>
          <p:cNvPicPr>
            <a:picLocks noChangeAspect="1"/>
          </p:cNvPicPr>
          <p:nvPr/>
        </p:nvPicPr>
        <p:blipFill>
          <a:blip r:embed="rId3"/>
          <a:stretch>
            <a:fillRect/>
          </a:stretch>
        </p:blipFill>
        <p:spPr>
          <a:xfrm>
            <a:off x="110984" y="1847327"/>
            <a:ext cx="5774637" cy="2744382"/>
          </a:xfrm>
          <a:prstGeom prst="rect">
            <a:avLst/>
          </a:prstGeom>
        </p:spPr>
      </p:pic>
      <p:sp>
        <p:nvSpPr>
          <p:cNvPr id="7" name="TextBox 6">
            <a:extLst>
              <a:ext uri="{FF2B5EF4-FFF2-40B4-BE49-F238E27FC236}">
                <a16:creationId xmlns:a16="http://schemas.microsoft.com/office/drawing/2014/main" id="{ADBAF09F-D10E-68D3-E3BD-F2623A2896C6}"/>
              </a:ext>
            </a:extLst>
          </p:cNvPr>
          <p:cNvSpPr txBox="1"/>
          <p:nvPr/>
        </p:nvSpPr>
        <p:spPr>
          <a:xfrm>
            <a:off x="6096000" y="117693"/>
            <a:ext cx="6019800" cy="6740307"/>
          </a:xfrm>
          <a:prstGeom prst="rect">
            <a:avLst/>
          </a:prstGeom>
          <a:noFill/>
        </p:spPr>
        <p:txBody>
          <a:bodyPr wrap="square">
            <a:spAutoFit/>
          </a:bodyPr>
          <a:lstStyle/>
          <a:p>
            <a:r>
              <a:rPr lang="en-US" dirty="0"/>
              <a:t>2.3.2. Accelerated point source </a:t>
            </a:r>
            <a:r>
              <a:rPr lang="en-US" dirty="0" err="1"/>
              <a:t>simulationThis</a:t>
            </a:r>
            <a:r>
              <a:rPr lang="en-US" dirty="0"/>
              <a:t> step is the key that allows for the accurate generation of PSFs for the radionuclide of interest based on MCS without additional measurements. In this simulation, an infinitely small point source was defined in GATE, with the same set of point source positions as in the calibration measurement being used. The point source was assumed to be in water. A simple acceleration technique was applied for the point source simulation by </a:t>
            </a:r>
            <a:r>
              <a:rPr lang="en-US" b="1" dirty="0">
                <a:solidFill>
                  <a:srgbClr val="00B050"/>
                </a:solidFill>
              </a:rPr>
              <a:t>directing the photon emission from the point source to the pinholes in narrow beams </a:t>
            </a:r>
            <a:r>
              <a:rPr lang="en-US" dirty="0"/>
              <a:t>instead of the default emission at all angles. This is a kind of forced detection—one of the variance reduction techniques in MCS. There exist several implementations of forced detection for pinhole SPECT (</a:t>
            </a:r>
            <a:r>
              <a:rPr lang="en-US" dirty="0" err="1"/>
              <a:t>Gieles</a:t>
            </a:r>
            <a:r>
              <a:rPr lang="en-US" dirty="0"/>
              <a:t> et al 2002, </a:t>
            </a:r>
            <a:r>
              <a:rPr lang="en-US" dirty="0" err="1"/>
              <a:t>Beenhouwer</a:t>
            </a:r>
            <a:r>
              <a:rPr lang="en-US" dirty="0"/>
              <a:t> and </a:t>
            </a:r>
            <a:r>
              <a:rPr lang="en-US" dirty="0" err="1"/>
              <a:t>Staelens</a:t>
            </a:r>
            <a:r>
              <a:rPr lang="en-US" dirty="0"/>
              <a:t> 2010). In our method, only the emission angle from the decay location at the point source is adjusted, and no alteration is applied at individual photon interaction points as in the other methods, meaning it is simple to implement in GATE at the macro level just by setting the span of the polar angle and the azimuthal angle of the emission distribution. Note that this acceleration technique was used for a point source, but it was not suitable for large sources and hence not used for the studied scans in section 2.4.In our acceleration technique, the photon beams were adapted for each point source and pinhole combination. </a:t>
            </a:r>
          </a:p>
        </p:txBody>
      </p:sp>
      <p:sp>
        <p:nvSpPr>
          <p:cNvPr id="9" name="TextBox 8">
            <a:extLst>
              <a:ext uri="{FF2B5EF4-FFF2-40B4-BE49-F238E27FC236}">
                <a16:creationId xmlns:a16="http://schemas.microsoft.com/office/drawing/2014/main" id="{B055009D-E880-840C-1905-3F6ED775BBBE}"/>
              </a:ext>
            </a:extLst>
          </p:cNvPr>
          <p:cNvSpPr txBox="1"/>
          <p:nvPr/>
        </p:nvSpPr>
        <p:spPr>
          <a:xfrm>
            <a:off x="76200" y="4736211"/>
            <a:ext cx="6125592"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We have been using a similar method to speed our GATE simulations.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srgbClr val="00B05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B050"/>
                </a:solidFill>
                <a:latin typeface="Calibri" panose="020F0502020204030204"/>
              </a:rPr>
              <a:t>We can learn from GATE system models.</a:t>
            </a: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  </a:t>
            </a:r>
            <a:endParaRPr lang="en-US" sz="2800" dirty="0">
              <a:solidFill>
                <a:srgbClr val="00B050"/>
              </a:solidFill>
              <a:latin typeface="Calibri" panose="020F0502020204030204"/>
            </a:endParaRPr>
          </a:p>
        </p:txBody>
      </p:sp>
    </p:spTree>
    <p:extLst>
      <p:ext uri="{BB962C8B-B14F-4D97-AF65-F5344CB8AC3E}">
        <p14:creationId xmlns:p14="http://schemas.microsoft.com/office/powerpoint/2010/main" val="30211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DBE468-A16A-3BFC-B2A0-30841474DAE0}"/>
              </a:ext>
            </a:extLst>
          </p:cNvPr>
          <p:cNvPicPr>
            <a:picLocks noChangeAspect="1"/>
          </p:cNvPicPr>
          <p:nvPr/>
        </p:nvPicPr>
        <p:blipFill>
          <a:blip r:embed="rId2"/>
          <a:stretch>
            <a:fillRect/>
          </a:stretch>
        </p:blipFill>
        <p:spPr>
          <a:xfrm>
            <a:off x="0" y="1162878"/>
            <a:ext cx="6439501" cy="5616763"/>
          </a:xfrm>
          <a:prstGeom prst="rect">
            <a:avLst/>
          </a:prstGeom>
        </p:spPr>
      </p:pic>
      <p:pic>
        <p:nvPicPr>
          <p:cNvPr id="3" name="Picture 2">
            <a:extLst>
              <a:ext uri="{FF2B5EF4-FFF2-40B4-BE49-F238E27FC236}">
                <a16:creationId xmlns:a16="http://schemas.microsoft.com/office/drawing/2014/main" id="{A5580B48-F65C-64D4-1ABC-03DA08595836}"/>
              </a:ext>
            </a:extLst>
          </p:cNvPr>
          <p:cNvPicPr>
            <a:picLocks noChangeAspect="1"/>
          </p:cNvPicPr>
          <p:nvPr/>
        </p:nvPicPr>
        <p:blipFill>
          <a:blip r:embed="rId3"/>
          <a:stretch>
            <a:fillRect/>
          </a:stretch>
        </p:blipFill>
        <p:spPr>
          <a:xfrm>
            <a:off x="6202617" y="0"/>
            <a:ext cx="5850234" cy="3861278"/>
          </a:xfrm>
          <a:prstGeom prst="rect">
            <a:avLst/>
          </a:prstGeom>
        </p:spPr>
      </p:pic>
      <p:sp>
        <p:nvSpPr>
          <p:cNvPr id="5" name="TextBox 4">
            <a:extLst>
              <a:ext uri="{FF2B5EF4-FFF2-40B4-BE49-F238E27FC236}">
                <a16:creationId xmlns:a16="http://schemas.microsoft.com/office/drawing/2014/main" id="{7A278363-D44E-F12C-07FA-4F58639BFCC7}"/>
              </a:ext>
            </a:extLst>
          </p:cNvPr>
          <p:cNvSpPr txBox="1"/>
          <p:nvPr/>
        </p:nvSpPr>
        <p:spPr>
          <a:xfrm>
            <a:off x="1" y="0"/>
            <a:ext cx="643950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Huang, P.C., Hsu, C.H., Hsiao, I.T. and Lin, K.M., 2009. </a:t>
            </a:r>
            <a:r>
              <a:rPr lang="en-US" b="0" i="0" dirty="0">
                <a:solidFill>
                  <a:srgbClr val="222222"/>
                </a:solidFill>
                <a:effectLst/>
                <a:latin typeface="Arial" panose="020B0604020202020204" pitchFamily="34" charset="0"/>
                <a:hlinkClick r:id="rId4"/>
              </a:rPr>
              <a:t>An accurate and efficient system model of iterative image reconstruction in high-resolution pinhole SPECT for small animal research.</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Journal of Instrumentation</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4</a:t>
            </a:r>
            <a:r>
              <a:rPr lang="en-US" b="0" i="0" dirty="0">
                <a:solidFill>
                  <a:srgbClr val="222222"/>
                </a:solidFill>
                <a:effectLst/>
                <a:latin typeface="Arial" panose="020B0604020202020204" pitchFamily="34" charset="0"/>
              </a:rPr>
              <a:t>(06), p.P06007.</a:t>
            </a:r>
            <a:endParaRPr lang="en-US" dirty="0"/>
          </a:p>
        </p:txBody>
      </p:sp>
      <p:pic>
        <p:nvPicPr>
          <p:cNvPr id="9" name="Picture 8">
            <a:extLst>
              <a:ext uri="{FF2B5EF4-FFF2-40B4-BE49-F238E27FC236}">
                <a16:creationId xmlns:a16="http://schemas.microsoft.com/office/drawing/2014/main" id="{AB4CC113-1D23-75E6-1AF1-797811EC3C6B}"/>
              </a:ext>
            </a:extLst>
          </p:cNvPr>
          <p:cNvPicPr>
            <a:picLocks noChangeAspect="1"/>
          </p:cNvPicPr>
          <p:nvPr/>
        </p:nvPicPr>
        <p:blipFill>
          <a:blip r:embed="rId5"/>
          <a:stretch>
            <a:fillRect/>
          </a:stretch>
        </p:blipFill>
        <p:spPr>
          <a:xfrm>
            <a:off x="8478078" y="3738768"/>
            <a:ext cx="3495261" cy="3060939"/>
          </a:xfrm>
          <a:prstGeom prst="rect">
            <a:avLst/>
          </a:prstGeom>
        </p:spPr>
      </p:pic>
      <p:sp>
        <p:nvSpPr>
          <p:cNvPr id="11" name="TextBox 10">
            <a:extLst>
              <a:ext uri="{FF2B5EF4-FFF2-40B4-BE49-F238E27FC236}">
                <a16:creationId xmlns:a16="http://schemas.microsoft.com/office/drawing/2014/main" id="{1F3C5E8E-BF88-097C-9E53-C128E1BFAEAB}"/>
              </a:ext>
            </a:extLst>
          </p:cNvPr>
          <p:cNvSpPr txBox="1"/>
          <p:nvPr/>
        </p:nvSpPr>
        <p:spPr>
          <a:xfrm>
            <a:off x="6112385" y="4166297"/>
            <a:ext cx="2692809"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Simple methods exist for modeling PSF effects from</a:t>
            </a:r>
            <a:r>
              <a:rPr lang="en-US" sz="2400" dirty="0">
                <a:solidFill>
                  <a:srgbClr val="00B050"/>
                </a:solidFill>
                <a:latin typeface="Calibri" panose="020F0502020204030204"/>
              </a:rPr>
              <a:t> detector coordinate discretization and</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finite-size pinholes</a:t>
            </a:r>
            <a:endParaRPr lang="en-US" sz="2400" dirty="0">
              <a:solidFill>
                <a:srgbClr val="00B050"/>
              </a:solidFill>
              <a:latin typeface="Calibri" panose="020F0502020204030204"/>
            </a:endParaRPr>
          </a:p>
        </p:txBody>
      </p:sp>
    </p:spTree>
    <p:extLst>
      <p:ext uri="{BB962C8B-B14F-4D97-AF65-F5344CB8AC3E}">
        <p14:creationId xmlns:p14="http://schemas.microsoft.com/office/powerpoint/2010/main" val="170142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05C7A-3849-60CB-9EF7-7722E2BF1A27}"/>
              </a:ext>
            </a:extLst>
          </p:cNvPr>
          <p:cNvSpPr txBox="1"/>
          <p:nvPr/>
        </p:nvSpPr>
        <p:spPr>
          <a:xfrm>
            <a:off x="0" y="0"/>
            <a:ext cx="8120270"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Huang, P.C. and Hsu, C.H., 2004, October. </a:t>
            </a:r>
            <a:r>
              <a:rPr lang="en-US" b="0" i="0" dirty="0">
                <a:solidFill>
                  <a:srgbClr val="222222"/>
                </a:solidFill>
                <a:effectLst/>
                <a:latin typeface="Arial" panose="020B0604020202020204" pitchFamily="34" charset="0"/>
                <a:hlinkClick r:id="rId2"/>
              </a:rPr>
              <a:t>Finite aperture modeling in small animal pinhole SPECT imaging</a:t>
            </a:r>
            <a:r>
              <a:rPr lang="en-US" b="0" i="0" dirty="0">
                <a:solidFill>
                  <a:srgbClr val="222222"/>
                </a:solidFill>
                <a:effectLst/>
                <a:latin typeface="Arial" panose="020B0604020202020204" pitchFamily="34" charset="0"/>
              </a:rPr>
              <a:t>. In </a:t>
            </a:r>
            <a:r>
              <a:rPr lang="en-US" b="0" i="1" dirty="0">
                <a:solidFill>
                  <a:srgbClr val="222222"/>
                </a:solidFill>
                <a:effectLst/>
                <a:latin typeface="Arial" panose="020B0604020202020204" pitchFamily="34" charset="0"/>
              </a:rPr>
              <a:t>IEEE Symposium Conference Record Nuclear Science 2004.</a:t>
            </a:r>
            <a:r>
              <a:rPr lang="en-US" b="0" i="0" dirty="0">
                <a:solidFill>
                  <a:srgbClr val="222222"/>
                </a:solidFill>
                <a:effectLst/>
                <a:latin typeface="Arial" panose="020B0604020202020204" pitchFamily="34" charset="0"/>
              </a:rPr>
              <a:t> (Vol. 6, pp. 3454-3457). IEEE.</a:t>
            </a:r>
            <a:endParaRPr lang="en-US" dirty="0"/>
          </a:p>
        </p:txBody>
      </p:sp>
      <p:pic>
        <p:nvPicPr>
          <p:cNvPr id="5" name="Picture 4">
            <a:extLst>
              <a:ext uri="{FF2B5EF4-FFF2-40B4-BE49-F238E27FC236}">
                <a16:creationId xmlns:a16="http://schemas.microsoft.com/office/drawing/2014/main" id="{546E0B24-2E85-1696-97FD-FA3F7F66CC98}"/>
              </a:ext>
            </a:extLst>
          </p:cNvPr>
          <p:cNvPicPr>
            <a:picLocks noChangeAspect="1"/>
          </p:cNvPicPr>
          <p:nvPr/>
        </p:nvPicPr>
        <p:blipFill>
          <a:blip r:embed="rId3"/>
          <a:stretch>
            <a:fillRect/>
          </a:stretch>
        </p:blipFill>
        <p:spPr>
          <a:xfrm>
            <a:off x="1" y="932260"/>
            <a:ext cx="4210928" cy="2888400"/>
          </a:xfrm>
          <a:prstGeom prst="rect">
            <a:avLst/>
          </a:prstGeom>
        </p:spPr>
      </p:pic>
      <p:sp>
        <p:nvSpPr>
          <p:cNvPr id="11" name="TextBox 10">
            <a:extLst>
              <a:ext uri="{FF2B5EF4-FFF2-40B4-BE49-F238E27FC236}">
                <a16:creationId xmlns:a16="http://schemas.microsoft.com/office/drawing/2014/main" id="{E5BF18F5-4D08-EAFB-76EE-DE56A9309A33}"/>
              </a:ext>
            </a:extLst>
          </p:cNvPr>
          <p:cNvSpPr txBox="1"/>
          <p:nvPr/>
        </p:nvSpPr>
        <p:spPr>
          <a:xfrm>
            <a:off x="134178" y="3820660"/>
            <a:ext cx="5599044" cy="2862322"/>
          </a:xfrm>
          <a:prstGeom prst="rect">
            <a:avLst/>
          </a:prstGeom>
          <a:noFill/>
        </p:spPr>
        <p:txBody>
          <a:bodyPr wrap="square">
            <a:spAutoFit/>
          </a:bodyPr>
          <a:lstStyle/>
          <a:p>
            <a:r>
              <a:rPr lang="en-US" dirty="0"/>
              <a:t>consider an image voxel, say image voxel j. To compute the probability value of </a:t>
            </a:r>
            <a:r>
              <a:rPr lang="en-US" dirty="0" err="1"/>
              <a:t>Pij</a:t>
            </a:r>
            <a:r>
              <a:rPr lang="en-US" dirty="0"/>
              <a:t> , we repeat the following step for each grid in detector </a:t>
            </a:r>
            <a:r>
              <a:rPr lang="en-US" dirty="0" err="1"/>
              <a:t>i</a:t>
            </a:r>
            <a:r>
              <a:rPr lang="en-US" dirty="0"/>
              <a:t>. A line is drawn between </a:t>
            </a:r>
            <a:r>
              <a:rPr lang="en-US" dirty="0" err="1"/>
              <a:t>thecenter</a:t>
            </a:r>
            <a:r>
              <a:rPr lang="en-US" dirty="0"/>
              <a:t> of an image voxel and the center of that grid. If the line can pass through the pinhole, the corresponding grid is a valid candidate which can contribute the photon detection at </a:t>
            </a:r>
            <a:r>
              <a:rPr lang="en-US" dirty="0" err="1"/>
              <a:t>detectori</a:t>
            </a:r>
            <a:r>
              <a:rPr lang="en-US" dirty="0"/>
              <a:t>. Therefore, the probability </a:t>
            </a:r>
            <a:r>
              <a:rPr lang="en-US" dirty="0" err="1"/>
              <a:t>Pij</a:t>
            </a:r>
            <a:r>
              <a:rPr lang="en-US" dirty="0"/>
              <a:t> of detector </a:t>
            </a:r>
            <a:r>
              <a:rPr lang="en-US" dirty="0" err="1"/>
              <a:t>i</a:t>
            </a:r>
            <a:r>
              <a:rPr lang="en-US" dirty="0"/>
              <a:t> to detect photons from image voxel j should be proportional to the number of valid grids satisfying the following criterion.</a:t>
            </a:r>
          </a:p>
        </p:txBody>
      </p:sp>
      <p:pic>
        <p:nvPicPr>
          <p:cNvPr id="13" name="Picture 12">
            <a:extLst>
              <a:ext uri="{FF2B5EF4-FFF2-40B4-BE49-F238E27FC236}">
                <a16:creationId xmlns:a16="http://schemas.microsoft.com/office/drawing/2014/main" id="{3DD0C612-9CB4-9A53-0027-17CFA93680A6}"/>
              </a:ext>
            </a:extLst>
          </p:cNvPr>
          <p:cNvPicPr>
            <a:picLocks noChangeAspect="1"/>
          </p:cNvPicPr>
          <p:nvPr/>
        </p:nvPicPr>
        <p:blipFill>
          <a:blip r:embed="rId4"/>
          <a:stretch>
            <a:fillRect/>
          </a:stretch>
        </p:blipFill>
        <p:spPr>
          <a:xfrm>
            <a:off x="5867399" y="1990725"/>
            <a:ext cx="6324600" cy="4867275"/>
          </a:xfrm>
          <a:prstGeom prst="rect">
            <a:avLst/>
          </a:prstGeom>
        </p:spPr>
      </p:pic>
      <p:sp>
        <p:nvSpPr>
          <p:cNvPr id="19" name="TextBox 18">
            <a:extLst>
              <a:ext uri="{FF2B5EF4-FFF2-40B4-BE49-F238E27FC236}">
                <a16:creationId xmlns:a16="http://schemas.microsoft.com/office/drawing/2014/main" id="{7C4FA730-8D7F-3B22-E7C2-00E5D0156080}"/>
              </a:ext>
            </a:extLst>
          </p:cNvPr>
          <p:cNvSpPr txBox="1"/>
          <p:nvPr/>
        </p:nvSpPr>
        <p:spPr>
          <a:xfrm>
            <a:off x="7910004" y="136682"/>
            <a:ext cx="430714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PSF modeling for more realistic pinholes generally casts multiple rays, which </a:t>
            </a: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PyTorch</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mphDRR</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is well-suited for</a:t>
            </a:r>
          </a:p>
        </p:txBody>
      </p:sp>
    </p:spTree>
    <p:extLst>
      <p:ext uri="{BB962C8B-B14F-4D97-AF65-F5344CB8AC3E}">
        <p14:creationId xmlns:p14="http://schemas.microsoft.com/office/powerpoint/2010/main" val="246957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86812-547D-A688-55A5-585595C25320}"/>
              </a:ext>
            </a:extLst>
          </p:cNvPr>
          <p:cNvSpPr txBox="1"/>
          <p:nvPr/>
        </p:nvSpPr>
        <p:spPr>
          <a:xfrm>
            <a:off x="-1656" y="0"/>
            <a:ext cx="10770270" cy="646331"/>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Nillius</a:t>
            </a:r>
            <a:r>
              <a:rPr lang="en-US" b="0" i="0" dirty="0">
                <a:solidFill>
                  <a:srgbClr val="222222"/>
                </a:solidFill>
                <a:effectLst/>
                <a:latin typeface="Arial" panose="020B0604020202020204" pitchFamily="34" charset="0"/>
              </a:rPr>
              <a:t>, P. and Danielsson, M., 2008, October. </a:t>
            </a:r>
            <a:r>
              <a:rPr lang="en-US" b="0" i="0" dirty="0">
                <a:solidFill>
                  <a:srgbClr val="222222"/>
                </a:solidFill>
                <a:effectLst/>
                <a:latin typeface="Arial" panose="020B0604020202020204" pitchFamily="34" charset="0"/>
                <a:hlinkClick r:id="rId2"/>
              </a:rPr>
              <a:t>Theoretical bounds and optimal configurations for multi-pinhole SPECT</a:t>
            </a:r>
            <a:r>
              <a:rPr lang="en-US" b="0" i="0" dirty="0">
                <a:solidFill>
                  <a:srgbClr val="222222"/>
                </a:solidFill>
                <a:effectLst/>
                <a:latin typeface="Arial" panose="020B0604020202020204" pitchFamily="34" charset="0"/>
              </a:rPr>
              <a:t>. In </a:t>
            </a:r>
            <a:r>
              <a:rPr lang="en-US" b="0" i="1" dirty="0">
                <a:solidFill>
                  <a:srgbClr val="222222"/>
                </a:solidFill>
                <a:effectLst/>
                <a:latin typeface="Arial" panose="020B0604020202020204" pitchFamily="34" charset="0"/>
              </a:rPr>
              <a:t>2008 IEEE Nuclear Science Symposium Conference Record</a:t>
            </a:r>
            <a:r>
              <a:rPr lang="en-US" b="0" i="0" dirty="0">
                <a:solidFill>
                  <a:srgbClr val="222222"/>
                </a:solidFill>
                <a:effectLst/>
                <a:latin typeface="Arial" panose="020B0604020202020204" pitchFamily="34" charset="0"/>
              </a:rPr>
              <a:t> (pp. 5020-5022). IEEE.</a:t>
            </a:r>
            <a:endParaRPr lang="en-US" dirty="0"/>
          </a:p>
        </p:txBody>
      </p:sp>
      <p:pic>
        <p:nvPicPr>
          <p:cNvPr id="5" name="Picture 4">
            <a:extLst>
              <a:ext uri="{FF2B5EF4-FFF2-40B4-BE49-F238E27FC236}">
                <a16:creationId xmlns:a16="http://schemas.microsoft.com/office/drawing/2014/main" id="{B070A6B2-3961-BD06-33DF-D0BCE7B5DF9B}"/>
              </a:ext>
            </a:extLst>
          </p:cNvPr>
          <p:cNvPicPr>
            <a:picLocks noChangeAspect="1"/>
          </p:cNvPicPr>
          <p:nvPr/>
        </p:nvPicPr>
        <p:blipFill>
          <a:blip r:embed="rId3"/>
          <a:stretch>
            <a:fillRect/>
          </a:stretch>
        </p:blipFill>
        <p:spPr>
          <a:xfrm>
            <a:off x="3693111" y="555043"/>
            <a:ext cx="8330865" cy="6302957"/>
          </a:xfrm>
          <a:prstGeom prst="rect">
            <a:avLst/>
          </a:prstGeom>
        </p:spPr>
      </p:pic>
      <p:sp>
        <p:nvSpPr>
          <p:cNvPr id="7" name="TextBox 6">
            <a:extLst>
              <a:ext uri="{FF2B5EF4-FFF2-40B4-BE49-F238E27FC236}">
                <a16:creationId xmlns:a16="http://schemas.microsoft.com/office/drawing/2014/main" id="{F1E6E366-D17F-CA3D-2DCE-B7B53BFCE527}"/>
              </a:ext>
            </a:extLst>
          </p:cNvPr>
          <p:cNvSpPr txBox="1"/>
          <p:nvPr/>
        </p:nvSpPr>
        <p:spPr>
          <a:xfrm>
            <a:off x="632535" y="1951672"/>
            <a:ext cx="2962921"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This work describes multi-pinhole SPECT system design issues more generally</a:t>
            </a:r>
          </a:p>
        </p:txBody>
      </p:sp>
    </p:spTree>
    <p:extLst>
      <p:ext uri="{BB962C8B-B14F-4D97-AF65-F5344CB8AC3E}">
        <p14:creationId xmlns:p14="http://schemas.microsoft.com/office/powerpoint/2010/main" val="394617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DD4F49-54C7-ED0E-2898-E1D2E10E3832}"/>
              </a:ext>
            </a:extLst>
          </p:cNvPr>
          <p:cNvPicPr>
            <a:picLocks noChangeAspect="1"/>
          </p:cNvPicPr>
          <p:nvPr/>
        </p:nvPicPr>
        <p:blipFill>
          <a:blip r:embed="rId2"/>
          <a:stretch>
            <a:fillRect/>
          </a:stretch>
        </p:blipFill>
        <p:spPr>
          <a:xfrm>
            <a:off x="3122579" y="173081"/>
            <a:ext cx="9069421" cy="6637294"/>
          </a:xfrm>
          <a:prstGeom prst="rect">
            <a:avLst/>
          </a:prstGeom>
        </p:spPr>
      </p:pic>
      <p:sp>
        <p:nvSpPr>
          <p:cNvPr id="5" name="TextBox 4">
            <a:extLst>
              <a:ext uri="{FF2B5EF4-FFF2-40B4-BE49-F238E27FC236}">
                <a16:creationId xmlns:a16="http://schemas.microsoft.com/office/drawing/2014/main" id="{1A811945-E656-8180-B70C-7F3556A8C96A}"/>
              </a:ext>
            </a:extLst>
          </p:cNvPr>
          <p:cNvSpPr txBox="1"/>
          <p:nvPr/>
        </p:nvSpPr>
        <p:spPr>
          <a:xfrm>
            <a:off x="146826" y="47625"/>
            <a:ext cx="2886684" cy="3416320"/>
          </a:xfrm>
          <a:prstGeom prst="rect">
            <a:avLst/>
          </a:prstGeom>
          <a:noFill/>
        </p:spPr>
        <p:txBody>
          <a:bodyPr wrap="square">
            <a:spAutoFit/>
          </a:bodyPr>
          <a:lstStyle/>
          <a:p>
            <a:r>
              <a:rPr lang="en-US" b="0" i="0" dirty="0">
                <a:solidFill>
                  <a:srgbClr val="222222"/>
                </a:solidFill>
                <a:effectLst/>
                <a:latin typeface="Arial" panose="020B0604020202020204" pitchFamily="34" charset="0"/>
              </a:rPr>
              <a:t>Gopalakrishnan, V. and </a:t>
            </a:r>
            <a:r>
              <a:rPr lang="en-US" b="0" i="0" dirty="0" err="1">
                <a:solidFill>
                  <a:srgbClr val="222222"/>
                </a:solidFill>
                <a:effectLst/>
                <a:latin typeface="Arial" panose="020B0604020202020204" pitchFamily="34" charset="0"/>
              </a:rPr>
              <a:t>Golland</a:t>
            </a:r>
            <a:r>
              <a:rPr lang="en-US" b="0" i="0" dirty="0">
                <a:solidFill>
                  <a:srgbClr val="222222"/>
                </a:solidFill>
                <a:effectLst/>
                <a:latin typeface="Arial" panose="020B0604020202020204" pitchFamily="34" charset="0"/>
              </a:rPr>
              <a:t>, P., 2022, September. </a:t>
            </a:r>
            <a:r>
              <a:rPr lang="en-US" b="0" i="0" dirty="0">
                <a:solidFill>
                  <a:srgbClr val="222222"/>
                </a:solidFill>
                <a:effectLst/>
                <a:latin typeface="Arial" panose="020B0604020202020204" pitchFamily="34" charset="0"/>
                <a:hlinkClick r:id="rId3"/>
              </a:rPr>
              <a:t>Fast auto-differentiable digitally reconstructed radiographs for solving inverse problems in intraoperative imaging</a:t>
            </a:r>
            <a:r>
              <a:rPr lang="en-US" b="0" i="0" dirty="0">
                <a:solidFill>
                  <a:srgbClr val="222222"/>
                </a:solidFill>
                <a:effectLst/>
                <a:latin typeface="Arial" panose="020B0604020202020204" pitchFamily="34" charset="0"/>
              </a:rPr>
              <a:t>. In </a:t>
            </a:r>
            <a:r>
              <a:rPr lang="en-US" b="0" i="1" dirty="0">
                <a:solidFill>
                  <a:srgbClr val="222222"/>
                </a:solidFill>
                <a:effectLst/>
                <a:latin typeface="Arial" panose="020B0604020202020204" pitchFamily="34" charset="0"/>
              </a:rPr>
              <a:t>Workshop on Clinical Image-Based Procedures</a:t>
            </a:r>
            <a:r>
              <a:rPr lang="en-US" b="0" i="0" dirty="0">
                <a:solidFill>
                  <a:srgbClr val="222222"/>
                </a:solidFill>
                <a:effectLst/>
                <a:latin typeface="Arial" panose="020B0604020202020204" pitchFamily="34" charset="0"/>
              </a:rPr>
              <a:t> (pp. 1-11). Cham: Springer Nature Switzerland.</a:t>
            </a:r>
            <a:endParaRPr lang="en-US" dirty="0"/>
          </a:p>
        </p:txBody>
      </p:sp>
      <p:sp>
        <p:nvSpPr>
          <p:cNvPr id="8" name="TextBox 7">
            <a:extLst>
              <a:ext uri="{FF2B5EF4-FFF2-40B4-BE49-F238E27FC236}">
                <a16:creationId xmlns:a16="http://schemas.microsoft.com/office/drawing/2014/main" id="{DB5CFA09-8231-2B7D-4FB0-BE49F4012B42}"/>
              </a:ext>
            </a:extLst>
          </p:cNvPr>
          <p:cNvSpPr txBox="1"/>
          <p:nvPr/>
        </p:nvSpPr>
        <p:spPr>
          <a:xfrm>
            <a:off x="146826" y="3637931"/>
            <a:ext cx="3164545"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mphSPECT</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differs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X-ray forward projection,</a:t>
            </a:r>
            <a:r>
              <a:rPr lang="en-US" sz="2400" dirty="0">
                <a:solidFill>
                  <a:srgbClr val="00B050"/>
                </a:solidFill>
                <a:latin typeface="Calibri" panose="020F0502020204030204"/>
              </a:rPr>
              <a:t> </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requiring multiplication by reciprocal squared distance from pinhole to source voxel</a:t>
            </a:r>
          </a:p>
        </p:txBody>
      </p:sp>
    </p:spTree>
    <p:extLst>
      <p:ext uri="{BB962C8B-B14F-4D97-AF65-F5344CB8AC3E}">
        <p14:creationId xmlns:p14="http://schemas.microsoft.com/office/powerpoint/2010/main" val="242215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31F359-4A38-5B2C-05AA-F0B61BAE9E83}"/>
              </a:ext>
            </a:extLst>
          </p:cNvPr>
          <p:cNvPicPr>
            <a:picLocks noChangeAspect="1"/>
          </p:cNvPicPr>
          <p:nvPr/>
        </p:nvPicPr>
        <p:blipFill rotWithShape="1">
          <a:blip r:embed="rId2"/>
          <a:srcRect r="53029" b="49676"/>
          <a:stretch/>
        </p:blipFill>
        <p:spPr>
          <a:xfrm>
            <a:off x="65408" y="938462"/>
            <a:ext cx="4891603" cy="3835363"/>
          </a:xfrm>
          <a:prstGeom prst="rect">
            <a:avLst/>
          </a:prstGeom>
          <a:ln>
            <a:solidFill>
              <a:schemeClr val="accent1"/>
            </a:solidFill>
          </a:ln>
        </p:spPr>
      </p:pic>
      <p:pic>
        <p:nvPicPr>
          <p:cNvPr id="4" name="Picture 3">
            <a:extLst>
              <a:ext uri="{FF2B5EF4-FFF2-40B4-BE49-F238E27FC236}">
                <a16:creationId xmlns:a16="http://schemas.microsoft.com/office/drawing/2014/main" id="{52D5E7BF-C780-6BE9-DCA2-C9BEA022A08F}"/>
              </a:ext>
            </a:extLst>
          </p:cNvPr>
          <p:cNvPicPr>
            <a:picLocks noChangeAspect="1"/>
          </p:cNvPicPr>
          <p:nvPr/>
        </p:nvPicPr>
        <p:blipFill rotWithShape="1">
          <a:blip r:embed="rId2"/>
          <a:srcRect r="53029" b="49676"/>
          <a:stretch/>
        </p:blipFill>
        <p:spPr>
          <a:xfrm>
            <a:off x="6161408" y="938462"/>
            <a:ext cx="6030592" cy="4728411"/>
          </a:xfrm>
          <a:prstGeom prst="rect">
            <a:avLst/>
          </a:prstGeom>
          <a:ln>
            <a:noFill/>
          </a:ln>
        </p:spPr>
      </p:pic>
      <p:sp>
        <p:nvSpPr>
          <p:cNvPr id="5" name="TextBox 4">
            <a:extLst>
              <a:ext uri="{FF2B5EF4-FFF2-40B4-BE49-F238E27FC236}">
                <a16:creationId xmlns:a16="http://schemas.microsoft.com/office/drawing/2014/main" id="{E5C2F812-B115-42F9-EF2B-326BB038ACCD}"/>
              </a:ext>
            </a:extLst>
          </p:cNvPr>
          <p:cNvSpPr txBox="1"/>
          <p:nvPr/>
        </p:nvSpPr>
        <p:spPr>
          <a:xfrm>
            <a:off x="6235547" y="3918639"/>
            <a:ext cx="1096967" cy="646331"/>
          </a:xfrm>
          <a:prstGeom prst="rect">
            <a:avLst/>
          </a:prstGeom>
          <a:solidFill>
            <a:schemeClr val="bg1"/>
          </a:solidFill>
        </p:spPr>
        <p:txBody>
          <a:bodyPr wrap="square" rtlCol="0">
            <a:spAutoFit/>
          </a:bodyPr>
          <a:lstStyle/>
          <a:p>
            <a:r>
              <a:rPr lang="en-US" dirty="0"/>
              <a:t>Pinhole</a:t>
            </a:r>
          </a:p>
          <a:p>
            <a:r>
              <a:rPr lang="en-US" dirty="0"/>
              <a:t>Center (</a:t>
            </a:r>
            <a:r>
              <a:rPr lang="en-US" b="1" dirty="0"/>
              <a:t>s</a:t>
            </a:r>
            <a:r>
              <a:rPr lang="en-US" dirty="0"/>
              <a:t>)</a:t>
            </a:r>
          </a:p>
        </p:txBody>
      </p:sp>
      <p:pic>
        <p:nvPicPr>
          <p:cNvPr id="7" name="Picture 6">
            <a:extLst>
              <a:ext uri="{FF2B5EF4-FFF2-40B4-BE49-F238E27FC236}">
                <a16:creationId xmlns:a16="http://schemas.microsoft.com/office/drawing/2014/main" id="{7709A388-B455-AE4C-F490-0D1BEFA3E939}"/>
              </a:ext>
            </a:extLst>
          </p:cNvPr>
          <p:cNvPicPr>
            <a:picLocks noChangeAspect="1"/>
          </p:cNvPicPr>
          <p:nvPr/>
        </p:nvPicPr>
        <p:blipFill rotWithShape="1">
          <a:blip r:embed="rId3"/>
          <a:srcRect r="17518"/>
          <a:stretch/>
        </p:blipFill>
        <p:spPr>
          <a:xfrm rot="10800000">
            <a:off x="6412726" y="4617128"/>
            <a:ext cx="817114" cy="730288"/>
          </a:xfrm>
          <a:prstGeom prst="rect">
            <a:avLst/>
          </a:prstGeom>
        </p:spPr>
      </p:pic>
      <p:sp>
        <p:nvSpPr>
          <p:cNvPr id="8" name="Oval 7">
            <a:extLst>
              <a:ext uri="{FF2B5EF4-FFF2-40B4-BE49-F238E27FC236}">
                <a16:creationId xmlns:a16="http://schemas.microsoft.com/office/drawing/2014/main" id="{F5F6134C-285F-E5C3-96C1-FF21313AE23B}"/>
              </a:ext>
            </a:extLst>
          </p:cNvPr>
          <p:cNvSpPr/>
          <p:nvPr/>
        </p:nvSpPr>
        <p:spPr>
          <a:xfrm>
            <a:off x="6933235" y="4514127"/>
            <a:ext cx="345049" cy="2083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C48C74-A37B-3680-CE12-8FD2D5AAA0F6}"/>
              </a:ext>
            </a:extLst>
          </p:cNvPr>
          <p:cNvSpPr/>
          <p:nvPr/>
        </p:nvSpPr>
        <p:spPr>
          <a:xfrm>
            <a:off x="7159989" y="4773928"/>
            <a:ext cx="345049" cy="2083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E46B7D-DE2F-C665-16FC-936E9B6F6D1B}"/>
              </a:ext>
            </a:extLst>
          </p:cNvPr>
          <p:cNvSpPr/>
          <p:nvPr/>
        </p:nvSpPr>
        <p:spPr>
          <a:xfrm>
            <a:off x="7278284" y="4287193"/>
            <a:ext cx="274197" cy="2269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FD91A0F-EDA0-93C5-17C2-7BE303C96B09}"/>
              </a:ext>
            </a:extLst>
          </p:cNvPr>
          <p:cNvCxnSpPr/>
          <p:nvPr/>
        </p:nvCxnSpPr>
        <p:spPr>
          <a:xfrm flipH="1">
            <a:off x="5685183" y="4059141"/>
            <a:ext cx="2655735" cy="16077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44C3218-12CF-A072-6DEE-4BEC78FB5ED6}"/>
              </a:ext>
            </a:extLst>
          </p:cNvPr>
          <p:cNvSpPr/>
          <p:nvPr/>
        </p:nvSpPr>
        <p:spPr>
          <a:xfrm>
            <a:off x="6114542" y="5011749"/>
            <a:ext cx="345049" cy="2083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1481E58-6522-9DBD-D4C1-3E960D7F5717}"/>
              </a:ext>
            </a:extLst>
          </p:cNvPr>
          <p:cNvSpPr/>
          <p:nvPr/>
        </p:nvSpPr>
        <p:spPr>
          <a:xfrm rot="20240585">
            <a:off x="6431194" y="4924749"/>
            <a:ext cx="176506" cy="208344"/>
          </a:xfrm>
          <a:prstGeom prst="ellipse">
            <a:avLst/>
          </a:prstGeom>
          <a:solidFill>
            <a:srgbClr val="FFB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680B5A0-BF21-F26E-B699-2C9D08E0525B}"/>
              </a:ext>
            </a:extLst>
          </p:cNvPr>
          <p:cNvCxnSpPr>
            <a:cxnSpLocks/>
          </p:cNvCxnSpPr>
          <p:nvPr/>
        </p:nvCxnSpPr>
        <p:spPr>
          <a:xfrm flipH="1">
            <a:off x="5502303" y="4134678"/>
            <a:ext cx="3120887" cy="136364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94A998-258E-20EC-B2B8-8C7AC69956CD}"/>
              </a:ext>
            </a:extLst>
          </p:cNvPr>
          <p:cNvCxnSpPr>
            <a:cxnSpLocks/>
          </p:cNvCxnSpPr>
          <p:nvPr/>
        </p:nvCxnSpPr>
        <p:spPr>
          <a:xfrm flipH="1">
            <a:off x="5433236" y="4351007"/>
            <a:ext cx="3236820" cy="874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4A20D7F-5153-E0BA-43B6-F8FE6A7AA930}"/>
              </a:ext>
            </a:extLst>
          </p:cNvPr>
          <p:cNvPicPr>
            <a:picLocks noChangeAspect="1"/>
          </p:cNvPicPr>
          <p:nvPr/>
        </p:nvPicPr>
        <p:blipFill rotWithShape="1">
          <a:blip r:embed="rId2"/>
          <a:srcRect l="31907" r="53029" b="66462"/>
          <a:stretch/>
        </p:blipFill>
        <p:spPr>
          <a:xfrm rot="10800000">
            <a:off x="5228536" y="4933576"/>
            <a:ext cx="835229" cy="1360898"/>
          </a:xfrm>
          <a:prstGeom prst="rect">
            <a:avLst/>
          </a:prstGeom>
          <a:ln>
            <a:solidFill>
              <a:schemeClr val="accent1"/>
            </a:solidFill>
          </a:ln>
        </p:spPr>
      </p:pic>
      <p:sp>
        <p:nvSpPr>
          <p:cNvPr id="24" name="TextBox 23">
            <a:extLst>
              <a:ext uri="{FF2B5EF4-FFF2-40B4-BE49-F238E27FC236}">
                <a16:creationId xmlns:a16="http://schemas.microsoft.com/office/drawing/2014/main" id="{2F48C410-A620-4D90-74FD-F99DCD27C688}"/>
              </a:ext>
            </a:extLst>
          </p:cNvPr>
          <p:cNvSpPr txBox="1"/>
          <p:nvPr/>
        </p:nvSpPr>
        <p:spPr>
          <a:xfrm>
            <a:off x="8340918" y="5562141"/>
            <a:ext cx="2053767" cy="707886"/>
          </a:xfrm>
          <a:prstGeom prst="rect">
            <a:avLst/>
          </a:prstGeom>
          <a:noFill/>
        </p:spPr>
        <p:txBody>
          <a:bodyPr wrap="none" rtlCol="0">
            <a:spAutoFit/>
          </a:bodyPr>
          <a:lstStyle/>
          <a:p>
            <a:r>
              <a:rPr lang="en-US" sz="4000" b="1" dirty="0" err="1">
                <a:solidFill>
                  <a:srgbClr val="00B050"/>
                </a:solidFill>
              </a:rPr>
              <a:t>mphDRR</a:t>
            </a:r>
            <a:endParaRPr lang="en-US" sz="4000" b="1" dirty="0">
              <a:solidFill>
                <a:srgbClr val="00B050"/>
              </a:solidFill>
            </a:endParaRPr>
          </a:p>
        </p:txBody>
      </p:sp>
      <p:sp>
        <p:nvSpPr>
          <p:cNvPr id="28" name="TextBox 27">
            <a:extLst>
              <a:ext uri="{FF2B5EF4-FFF2-40B4-BE49-F238E27FC236}">
                <a16:creationId xmlns:a16="http://schemas.microsoft.com/office/drawing/2014/main" id="{48774FA4-ABCE-BE6F-9DBA-AC7C0FA365E5}"/>
              </a:ext>
            </a:extLst>
          </p:cNvPr>
          <p:cNvSpPr txBox="1"/>
          <p:nvPr/>
        </p:nvSpPr>
        <p:spPr>
          <a:xfrm>
            <a:off x="1296095" y="298955"/>
            <a:ext cx="2430227" cy="646331"/>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B050"/>
                </a:solidFill>
                <a:effectLst/>
                <a:uLnTx/>
                <a:uFillTx/>
                <a:latin typeface="Calibri" panose="020F0502020204030204"/>
                <a:ea typeface="+mn-ea"/>
                <a:cs typeface="+mn-cs"/>
              </a:rPr>
              <a:t>Xray DRR</a:t>
            </a:r>
          </a:p>
        </p:txBody>
      </p:sp>
      <p:sp>
        <p:nvSpPr>
          <p:cNvPr id="29" name="TextBox 28">
            <a:extLst>
              <a:ext uri="{FF2B5EF4-FFF2-40B4-BE49-F238E27FC236}">
                <a16:creationId xmlns:a16="http://schemas.microsoft.com/office/drawing/2014/main" id="{C9FD6FB3-9887-19F1-5F93-51401DEB9EAC}"/>
              </a:ext>
            </a:extLst>
          </p:cNvPr>
          <p:cNvSpPr txBox="1"/>
          <p:nvPr/>
        </p:nvSpPr>
        <p:spPr>
          <a:xfrm rot="968391">
            <a:off x="9927363" y="1369035"/>
            <a:ext cx="2257798" cy="369332"/>
          </a:xfrm>
          <a:prstGeom prst="rect">
            <a:avLst/>
          </a:prstGeom>
          <a:solidFill>
            <a:schemeClr val="bg1"/>
          </a:solidFill>
        </p:spPr>
        <p:txBody>
          <a:bodyPr wrap="none" rtlCol="0">
            <a:spAutoFit/>
          </a:bodyPr>
          <a:lstStyle/>
          <a:p>
            <a:r>
              <a:rPr lang="en-US" dirty="0"/>
              <a:t>Virtual Detector Plane</a:t>
            </a:r>
          </a:p>
        </p:txBody>
      </p:sp>
      <p:sp>
        <p:nvSpPr>
          <p:cNvPr id="32" name="TextBox 31">
            <a:extLst>
              <a:ext uri="{FF2B5EF4-FFF2-40B4-BE49-F238E27FC236}">
                <a16:creationId xmlns:a16="http://schemas.microsoft.com/office/drawing/2014/main" id="{C581F464-B2BA-88D1-12EC-C37DFA590446}"/>
              </a:ext>
            </a:extLst>
          </p:cNvPr>
          <p:cNvSpPr txBox="1"/>
          <p:nvPr/>
        </p:nvSpPr>
        <p:spPr>
          <a:xfrm rot="968391">
            <a:off x="4837428" y="6109809"/>
            <a:ext cx="1578124" cy="369332"/>
          </a:xfrm>
          <a:prstGeom prst="rect">
            <a:avLst/>
          </a:prstGeom>
          <a:solidFill>
            <a:schemeClr val="bg1"/>
          </a:solidFill>
        </p:spPr>
        <p:txBody>
          <a:bodyPr wrap="none" rtlCol="0">
            <a:spAutoFit/>
          </a:bodyPr>
          <a:lstStyle/>
          <a:p>
            <a:r>
              <a:rPr lang="en-US" dirty="0"/>
              <a:t>Detector Plane</a:t>
            </a:r>
          </a:p>
        </p:txBody>
      </p:sp>
      <p:sp>
        <p:nvSpPr>
          <p:cNvPr id="34" name="TextBox 33">
            <a:extLst>
              <a:ext uri="{FF2B5EF4-FFF2-40B4-BE49-F238E27FC236}">
                <a16:creationId xmlns:a16="http://schemas.microsoft.com/office/drawing/2014/main" id="{4B84C927-51F4-CE4C-EBFD-DCE5243B60EC}"/>
              </a:ext>
            </a:extLst>
          </p:cNvPr>
          <p:cNvSpPr txBox="1"/>
          <p:nvPr/>
        </p:nvSpPr>
        <p:spPr>
          <a:xfrm>
            <a:off x="74284" y="4722471"/>
            <a:ext cx="4806224" cy="2031325"/>
          </a:xfrm>
          <a:prstGeom prst="rect">
            <a:avLst/>
          </a:prstGeom>
          <a:noFill/>
          <a:ln>
            <a:solidFill>
              <a:schemeClr val="accent1"/>
            </a:solidFill>
          </a:ln>
        </p:spPr>
        <p:txBody>
          <a:bodyPr wrap="square">
            <a:spAutoFit/>
          </a:bodyPr>
          <a:lstStyle/>
          <a:p>
            <a:r>
              <a:rPr lang="en-US" b="0" i="0" dirty="0">
                <a:solidFill>
                  <a:srgbClr val="222222"/>
                </a:solidFill>
                <a:effectLst/>
                <a:latin typeface="Arial" panose="020B0604020202020204" pitchFamily="34" charset="0"/>
              </a:rPr>
              <a:t>Gopalakrishnan, V. and </a:t>
            </a:r>
            <a:r>
              <a:rPr lang="en-US" b="0" i="0" dirty="0" err="1">
                <a:solidFill>
                  <a:srgbClr val="222222"/>
                </a:solidFill>
                <a:effectLst/>
                <a:latin typeface="Arial" panose="020B0604020202020204" pitchFamily="34" charset="0"/>
              </a:rPr>
              <a:t>Golland</a:t>
            </a:r>
            <a:r>
              <a:rPr lang="en-US" b="0" i="0" dirty="0">
                <a:solidFill>
                  <a:srgbClr val="222222"/>
                </a:solidFill>
                <a:effectLst/>
                <a:latin typeface="Arial" panose="020B0604020202020204" pitchFamily="34" charset="0"/>
              </a:rPr>
              <a:t>, P., 2022, September. </a:t>
            </a:r>
            <a:r>
              <a:rPr lang="en-US" b="0" i="0" dirty="0">
                <a:solidFill>
                  <a:srgbClr val="222222"/>
                </a:solidFill>
                <a:effectLst/>
                <a:latin typeface="Arial" panose="020B0604020202020204" pitchFamily="34" charset="0"/>
                <a:hlinkClick r:id="rId4"/>
              </a:rPr>
              <a:t>Fast auto-differentiable digitally reconstructed radiographs for solving inverse problems in intraoperative imaging</a:t>
            </a:r>
            <a:r>
              <a:rPr lang="en-US" b="0" i="0" dirty="0">
                <a:solidFill>
                  <a:srgbClr val="222222"/>
                </a:solidFill>
                <a:effectLst/>
                <a:latin typeface="Arial" panose="020B0604020202020204" pitchFamily="34" charset="0"/>
              </a:rPr>
              <a:t>. In </a:t>
            </a:r>
            <a:r>
              <a:rPr lang="en-US" b="0" i="1" dirty="0">
                <a:solidFill>
                  <a:srgbClr val="222222"/>
                </a:solidFill>
                <a:effectLst/>
                <a:latin typeface="Arial" panose="020B0604020202020204" pitchFamily="34" charset="0"/>
              </a:rPr>
              <a:t>Workshop on Clinical Image-Based Procedures</a:t>
            </a:r>
            <a:r>
              <a:rPr lang="en-US" b="0" i="0" dirty="0">
                <a:solidFill>
                  <a:srgbClr val="222222"/>
                </a:solidFill>
                <a:effectLst/>
                <a:latin typeface="Arial" panose="020B0604020202020204" pitchFamily="34" charset="0"/>
              </a:rPr>
              <a:t> (pp. 1-11). Cham: Springer Nature Switzerland.</a:t>
            </a:r>
            <a:endParaRPr lang="en-US" dirty="0"/>
          </a:p>
        </p:txBody>
      </p:sp>
      <p:sp>
        <p:nvSpPr>
          <p:cNvPr id="40" name="TextBox 39">
            <a:extLst>
              <a:ext uri="{FF2B5EF4-FFF2-40B4-BE49-F238E27FC236}">
                <a16:creationId xmlns:a16="http://schemas.microsoft.com/office/drawing/2014/main" id="{E64B6BF7-F495-0541-0DBE-0B8E17277488}"/>
              </a:ext>
            </a:extLst>
          </p:cNvPr>
          <p:cNvSpPr txBox="1"/>
          <p:nvPr/>
        </p:nvSpPr>
        <p:spPr>
          <a:xfrm>
            <a:off x="5502303" y="62919"/>
            <a:ext cx="611505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B050"/>
                </a:solidFill>
                <a:effectLst/>
                <a:uLnTx/>
                <a:uFillTx/>
                <a:latin typeface="Calibri" panose="020F0502020204030204"/>
                <a:ea typeface="+mn-ea"/>
                <a:cs typeface="+mn-cs"/>
              </a:rPr>
              <a:t>Virtual </a:t>
            </a:r>
            <a:r>
              <a:rPr kumimoji="0" lang="en-US" sz="3600" b="1" i="0" u="none" strike="noStrike" kern="1200" cap="none" spc="0" normalizeH="0" baseline="0" noProof="0" dirty="0" err="1">
                <a:ln>
                  <a:noFill/>
                </a:ln>
                <a:solidFill>
                  <a:srgbClr val="00B050"/>
                </a:solidFill>
                <a:effectLst/>
                <a:uLnTx/>
                <a:uFillTx/>
                <a:latin typeface="Calibri" panose="020F0502020204030204"/>
                <a:ea typeface="+mn-ea"/>
                <a:cs typeface="+mn-cs"/>
              </a:rPr>
              <a:t>Detecto</a:t>
            </a:r>
            <a:r>
              <a:rPr lang="en-US" sz="3600" b="1" dirty="0">
                <a:solidFill>
                  <a:srgbClr val="00B050"/>
                </a:solidFill>
                <a:latin typeface="Calibri" panose="020F0502020204030204"/>
              </a:rPr>
              <a:t>r Mapping for Infinitesimal Pinhole</a:t>
            </a:r>
            <a:endParaRPr kumimoji="0" lang="en-US" sz="3600" b="1"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9B4F63CA-16AD-1A07-EB83-D87B7E8A3B66}"/>
              </a:ext>
            </a:extLst>
          </p:cNvPr>
          <p:cNvPicPr>
            <a:picLocks noChangeAspect="1"/>
          </p:cNvPicPr>
          <p:nvPr/>
        </p:nvPicPr>
        <p:blipFill rotWithShape="1">
          <a:blip r:embed="rId5"/>
          <a:srcRect l="26010" t="53279" r="37983" b="31033"/>
          <a:stretch/>
        </p:blipFill>
        <p:spPr>
          <a:xfrm>
            <a:off x="5228535" y="1873747"/>
            <a:ext cx="2592692" cy="705505"/>
          </a:xfrm>
          <a:prstGeom prst="rect">
            <a:avLst/>
          </a:prstGeom>
        </p:spPr>
      </p:pic>
    </p:spTree>
    <p:extLst>
      <p:ext uri="{BB962C8B-B14F-4D97-AF65-F5344CB8AC3E}">
        <p14:creationId xmlns:p14="http://schemas.microsoft.com/office/powerpoint/2010/main" val="273926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5D398-4B28-2C5E-EAB0-413D2C54FD51}"/>
              </a:ext>
            </a:extLst>
          </p:cNvPr>
          <p:cNvPicPr>
            <a:picLocks noChangeAspect="1"/>
          </p:cNvPicPr>
          <p:nvPr/>
        </p:nvPicPr>
        <p:blipFill>
          <a:blip r:embed="rId2"/>
          <a:stretch>
            <a:fillRect/>
          </a:stretch>
        </p:blipFill>
        <p:spPr>
          <a:xfrm>
            <a:off x="3222594" y="89980"/>
            <a:ext cx="8969406" cy="5601741"/>
          </a:xfrm>
          <a:prstGeom prst="rect">
            <a:avLst/>
          </a:prstGeom>
        </p:spPr>
      </p:pic>
      <p:sp>
        <p:nvSpPr>
          <p:cNvPr id="5" name="TextBox 4">
            <a:extLst>
              <a:ext uri="{FF2B5EF4-FFF2-40B4-BE49-F238E27FC236}">
                <a16:creationId xmlns:a16="http://schemas.microsoft.com/office/drawing/2014/main" id="{20683754-E042-68C1-4A23-802DAA925ACC}"/>
              </a:ext>
            </a:extLst>
          </p:cNvPr>
          <p:cNvSpPr txBox="1"/>
          <p:nvPr/>
        </p:nvSpPr>
        <p:spPr>
          <a:xfrm>
            <a:off x="-1" y="0"/>
            <a:ext cx="3027285" cy="3139321"/>
          </a:xfrm>
          <a:prstGeom prst="rect">
            <a:avLst/>
          </a:prstGeom>
          <a:noFill/>
        </p:spPr>
        <p:txBody>
          <a:bodyPr wrap="square">
            <a:spAutoFit/>
          </a:bodyPr>
          <a:lstStyle/>
          <a:p>
            <a:r>
              <a:rPr lang="en-US" b="0" i="0" dirty="0">
                <a:solidFill>
                  <a:srgbClr val="222222"/>
                </a:solidFill>
                <a:effectLst/>
                <a:latin typeface="Arial" panose="020B0604020202020204" pitchFamily="34" charset="0"/>
              </a:rPr>
              <a:t>Van </a:t>
            </a:r>
            <a:r>
              <a:rPr lang="en-US" b="0" i="0" dirty="0" err="1">
                <a:solidFill>
                  <a:srgbClr val="222222"/>
                </a:solidFill>
                <a:effectLst/>
                <a:latin typeface="Arial" panose="020B0604020202020204" pitchFamily="34" charset="0"/>
              </a:rPr>
              <a:t>Audenhaege</a:t>
            </a:r>
            <a:r>
              <a:rPr lang="en-US" b="0" i="0" dirty="0">
                <a:solidFill>
                  <a:srgbClr val="222222"/>
                </a:solidFill>
                <a:effectLst/>
                <a:latin typeface="Arial" panose="020B0604020202020204" pitchFamily="34" charset="0"/>
              </a:rPr>
              <a:t>, K., Van </a:t>
            </a:r>
            <a:r>
              <a:rPr lang="en-US" b="0" i="0" dirty="0" err="1">
                <a:solidFill>
                  <a:srgbClr val="222222"/>
                </a:solidFill>
                <a:effectLst/>
                <a:latin typeface="Arial" panose="020B0604020202020204" pitchFamily="34" charset="0"/>
              </a:rPr>
              <a:t>Holen</a:t>
            </a:r>
            <a:r>
              <a:rPr lang="en-US" b="0" i="0" dirty="0">
                <a:solidFill>
                  <a:srgbClr val="222222"/>
                </a:solidFill>
                <a:effectLst/>
                <a:latin typeface="Arial" panose="020B0604020202020204" pitchFamily="34" charset="0"/>
              </a:rPr>
              <a:t>, R., </a:t>
            </a:r>
            <a:r>
              <a:rPr lang="en-US" b="0" i="0" dirty="0" err="1">
                <a:solidFill>
                  <a:srgbClr val="222222"/>
                </a:solidFill>
                <a:effectLst/>
                <a:latin typeface="Arial" panose="020B0604020202020204" pitchFamily="34" charset="0"/>
              </a:rPr>
              <a:t>Vandenberghe</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Vanhove</a:t>
            </a:r>
            <a:r>
              <a:rPr lang="en-US" b="0" i="0" dirty="0">
                <a:solidFill>
                  <a:srgbClr val="222222"/>
                </a:solidFill>
                <a:effectLst/>
                <a:latin typeface="Arial" panose="020B0604020202020204" pitchFamily="34" charset="0"/>
              </a:rPr>
              <a:t>, C., Metzler, S.D. and Moore, S.C., 2015. </a:t>
            </a:r>
            <a:r>
              <a:rPr lang="en-US" b="0" i="0" dirty="0">
                <a:solidFill>
                  <a:srgbClr val="222222"/>
                </a:solidFill>
                <a:effectLst/>
                <a:latin typeface="Arial" panose="020B0604020202020204" pitchFamily="34" charset="0"/>
                <a:hlinkClick r:id="rId3"/>
              </a:rPr>
              <a:t>Review of SPECT collimator selection, optimization, and fabrication for clinical and preclinical imaging. </a:t>
            </a:r>
            <a:r>
              <a:rPr lang="en-US" b="0" i="1" dirty="0">
                <a:solidFill>
                  <a:srgbClr val="222222"/>
                </a:solidFill>
                <a:effectLst/>
                <a:latin typeface="Arial" panose="020B0604020202020204" pitchFamily="34" charset="0"/>
              </a:rPr>
              <a:t>Medical physics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42</a:t>
            </a:r>
            <a:r>
              <a:rPr lang="en-US" b="0" i="0" dirty="0">
                <a:solidFill>
                  <a:srgbClr val="222222"/>
                </a:solidFill>
                <a:effectLst/>
                <a:latin typeface="Arial" panose="020B0604020202020204" pitchFamily="34" charset="0"/>
              </a:rPr>
              <a:t>(8), pp.4796-4813.</a:t>
            </a:r>
            <a:endParaRPr lang="en-US" dirty="0"/>
          </a:p>
        </p:txBody>
      </p:sp>
      <p:sp>
        <p:nvSpPr>
          <p:cNvPr id="7" name="TextBox 6">
            <a:extLst>
              <a:ext uri="{FF2B5EF4-FFF2-40B4-BE49-F238E27FC236}">
                <a16:creationId xmlns:a16="http://schemas.microsoft.com/office/drawing/2014/main" id="{C3F12747-FB15-DA97-0D8B-F1FCEF6C6CBB}"/>
              </a:ext>
            </a:extLst>
          </p:cNvPr>
          <p:cNvSpPr txBox="1"/>
          <p:nvPr/>
        </p:nvSpPr>
        <p:spPr>
          <a:xfrm>
            <a:off x="0" y="3226112"/>
            <a:ext cx="3027284"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mphDRR</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differs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X-ray forward projection,</a:t>
            </a:r>
            <a:r>
              <a:rPr lang="en-US" sz="2400" dirty="0">
                <a:solidFill>
                  <a:srgbClr val="00B050"/>
                </a:solidFill>
                <a:latin typeface="Calibri" panose="020F0502020204030204"/>
              </a:rPr>
              <a:t> </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requiring multiplication by reciprocal squared distance from pinhole to source voxel</a:t>
            </a:r>
          </a:p>
        </p:txBody>
      </p:sp>
    </p:spTree>
    <p:extLst>
      <p:ext uri="{BB962C8B-B14F-4D97-AF65-F5344CB8AC3E}">
        <p14:creationId xmlns:p14="http://schemas.microsoft.com/office/powerpoint/2010/main" val="90061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6E8CE-A18F-3A55-C2C5-30022701FE97}"/>
              </a:ext>
            </a:extLst>
          </p:cNvPr>
          <p:cNvSpPr txBox="1"/>
          <p:nvPr/>
        </p:nvSpPr>
        <p:spPr>
          <a:xfrm>
            <a:off x="0" y="0"/>
            <a:ext cx="5227982"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Peterson, M., Gustafsson, J. and Ljungberg, M., 2017. </a:t>
            </a:r>
            <a:r>
              <a:rPr lang="en-US" b="0" i="0" dirty="0">
                <a:solidFill>
                  <a:srgbClr val="222222"/>
                </a:solidFill>
                <a:effectLst/>
                <a:latin typeface="Arial" panose="020B0604020202020204" pitchFamily="34" charset="0"/>
                <a:hlinkClick r:id="rId2"/>
              </a:rPr>
              <a:t>Monte Carlo-based quantitative pinhole SPECT reconstruction using a ray-tracing back-projector</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EJNMMI physics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4</a:t>
            </a:r>
            <a:r>
              <a:rPr lang="en-US" b="0" i="0" dirty="0">
                <a:solidFill>
                  <a:srgbClr val="222222"/>
                </a:solidFill>
                <a:effectLst/>
                <a:latin typeface="Arial" panose="020B0604020202020204" pitchFamily="34" charset="0"/>
              </a:rPr>
              <a:t>, pp.1-21.</a:t>
            </a:r>
            <a:endParaRPr lang="en-US" dirty="0"/>
          </a:p>
        </p:txBody>
      </p:sp>
      <p:pic>
        <p:nvPicPr>
          <p:cNvPr id="5" name="Picture 4">
            <a:extLst>
              <a:ext uri="{FF2B5EF4-FFF2-40B4-BE49-F238E27FC236}">
                <a16:creationId xmlns:a16="http://schemas.microsoft.com/office/drawing/2014/main" id="{B2E9B644-5E54-D0CC-2EB6-2D7EF08AEBD0}"/>
              </a:ext>
            </a:extLst>
          </p:cNvPr>
          <p:cNvPicPr>
            <a:picLocks noChangeAspect="1"/>
          </p:cNvPicPr>
          <p:nvPr/>
        </p:nvPicPr>
        <p:blipFill rotWithShape="1">
          <a:blip r:embed="rId3"/>
          <a:srcRect t="73795" r="30698"/>
          <a:stretch/>
        </p:blipFill>
        <p:spPr>
          <a:xfrm>
            <a:off x="0" y="4412974"/>
            <a:ext cx="6393063" cy="1580322"/>
          </a:xfrm>
          <a:prstGeom prst="rect">
            <a:avLst/>
          </a:prstGeom>
        </p:spPr>
      </p:pic>
      <p:pic>
        <p:nvPicPr>
          <p:cNvPr id="7" name="Picture 6">
            <a:extLst>
              <a:ext uri="{FF2B5EF4-FFF2-40B4-BE49-F238E27FC236}">
                <a16:creationId xmlns:a16="http://schemas.microsoft.com/office/drawing/2014/main" id="{50D014E2-111F-A36A-5362-03BD24CD4C42}"/>
              </a:ext>
            </a:extLst>
          </p:cNvPr>
          <p:cNvPicPr>
            <a:picLocks noChangeAspect="1"/>
          </p:cNvPicPr>
          <p:nvPr/>
        </p:nvPicPr>
        <p:blipFill>
          <a:blip r:embed="rId4"/>
          <a:stretch>
            <a:fillRect/>
          </a:stretch>
        </p:blipFill>
        <p:spPr>
          <a:xfrm>
            <a:off x="5438405" y="56194"/>
            <a:ext cx="6753595" cy="4199950"/>
          </a:xfrm>
          <a:prstGeom prst="rect">
            <a:avLst/>
          </a:prstGeom>
        </p:spPr>
      </p:pic>
      <p:sp>
        <p:nvSpPr>
          <p:cNvPr id="11" name="TextBox 10">
            <a:extLst>
              <a:ext uri="{FF2B5EF4-FFF2-40B4-BE49-F238E27FC236}">
                <a16:creationId xmlns:a16="http://schemas.microsoft.com/office/drawing/2014/main" id="{A3914BE3-310A-3BF1-4618-F4E1F903E8D5}"/>
              </a:ext>
            </a:extLst>
          </p:cNvPr>
          <p:cNvSpPr txBox="1"/>
          <p:nvPr/>
        </p:nvSpPr>
        <p:spPr>
          <a:xfrm>
            <a:off x="252206" y="1513990"/>
            <a:ext cx="5227982" cy="2585323"/>
          </a:xfrm>
          <a:prstGeom prst="rect">
            <a:avLst/>
          </a:prstGeom>
          <a:noFill/>
        </p:spPr>
        <p:txBody>
          <a:bodyPr wrap="square">
            <a:spAutoFit/>
          </a:bodyPr>
          <a:lstStyle/>
          <a:p>
            <a:r>
              <a:rPr lang="en-US" b="0" i="0" dirty="0">
                <a:solidFill>
                  <a:srgbClr val="222222"/>
                </a:solidFill>
                <a:effectLst/>
                <a:latin typeface="Merriweather" panose="00000500000000000000" pitchFamily="2" charset="0"/>
              </a:rPr>
              <a:t>The line from the source volume origin through the pinhole </a:t>
            </a:r>
            <a:r>
              <a:rPr lang="en-US" b="0" i="0" dirty="0" err="1">
                <a:solidFill>
                  <a:srgbClr val="222222"/>
                </a:solidFill>
                <a:effectLst/>
                <a:latin typeface="Merriweather" panose="00000500000000000000" pitchFamily="2" charset="0"/>
              </a:rPr>
              <a:t>centre</a:t>
            </a:r>
            <a:r>
              <a:rPr lang="en-US" b="0" i="0" dirty="0">
                <a:solidFill>
                  <a:srgbClr val="222222"/>
                </a:solidFill>
                <a:effectLst/>
                <a:latin typeface="Merriweather" panose="00000500000000000000" pitchFamily="2" charset="0"/>
              </a:rPr>
              <a:t> is referred to as the pinhole axis, and the direction of the pinhole axis is specified by a polar angle </a:t>
            </a:r>
            <a:r>
              <a:rPr lang="en-US" b="0" i="1" dirty="0">
                <a:solidFill>
                  <a:srgbClr val="222222"/>
                </a:solidFill>
                <a:effectLst/>
                <a:latin typeface="Merriweather" panose="00000500000000000000" pitchFamily="2" charset="0"/>
              </a:rPr>
              <a:t>θ</a:t>
            </a:r>
            <a:r>
              <a:rPr lang="en-US" b="0" i="0" dirty="0">
                <a:solidFill>
                  <a:srgbClr val="222222"/>
                </a:solidFill>
                <a:effectLst/>
                <a:latin typeface="Merriweather" panose="00000500000000000000" pitchFamily="2" charset="0"/>
              </a:rPr>
              <a:t> and an azimuthal angle </a:t>
            </a:r>
            <a:r>
              <a:rPr lang="en-US" b="0" i="1" dirty="0">
                <a:solidFill>
                  <a:srgbClr val="222222"/>
                </a:solidFill>
                <a:effectLst/>
                <a:latin typeface="Merriweather" panose="00000500000000000000" pitchFamily="2" charset="0"/>
              </a:rPr>
              <a:t>φ</a:t>
            </a:r>
            <a:r>
              <a:rPr lang="en-US" b="0" i="0" dirty="0">
                <a:solidFill>
                  <a:srgbClr val="222222"/>
                </a:solidFill>
                <a:effectLst/>
                <a:latin typeface="Merriweather" panose="00000500000000000000" pitchFamily="2" charset="0"/>
              </a:rPr>
              <a:t>. The coordinates of </a:t>
            </a:r>
            <a:r>
              <a:rPr lang="en-US" b="1" i="0" dirty="0">
                <a:solidFill>
                  <a:srgbClr val="222222"/>
                </a:solidFill>
                <a:effectLst/>
                <a:latin typeface="Merriweather" panose="00000500000000000000" pitchFamily="2" charset="0"/>
              </a:rPr>
              <a:t>D</a:t>
            </a:r>
            <a:r>
              <a:rPr lang="en-US" b="0" i="0" dirty="0">
                <a:solidFill>
                  <a:srgbClr val="222222"/>
                </a:solidFill>
                <a:effectLst/>
                <a:latin typeface="Merriweather" panose="00000500000000000000" pitchFamily="2" charset="0"/>
              </a:rPr>
              <a:t> are calculated from those of </a:t>
            </a:r>
            <a:r>
              <a:rPr lang="en-US" b="1" i="0" dirty="0">
                <a:solidFill>
                  <a:srgbClr val="222222"/>
                </a:solidFill>
                <a:effectLst/>
                <a:latin typeface="Merriweather" panose="00000500000000000000" pitchFamily="2" charset="0"/>
              </a:rPr>
              <a:t>P</a:t>
            </a:r>
            <a:r>
              <a:rPr lang="en-US" b="0" i="0" dirty="0">
                <a:solidFill>
                  <a:srgbClr val="222222"/>
                </a:solidFill>
                <a:effectLst/>
                <a:latin typeface="Merriweather" panose="00000500000000000000" pitchFamily="2" charset="0"/>
              </a:rPr>
              <a:t> using the detector-to-pinhole distance </a:t>
            </a:r>
            <a:r>
              <a:rPr lang="en-US" b="1" i="0" dirty="0">
                <a:solidFill>
                  <a:srgbClr val="222222"/>
                </a:solidFill>
                <a:effectLst/>
                <a:latin typeface="Merriweather" panose="00000500000000000000" pitchFamily="2" charset="0"/>
              </a:rPr>
              <a:t>H</a:t>
            </a:r>
            <a:r>
              <a:rPr lang="en-US" b="0" i="0" dirty="0">
                <a:solidFill>
                  <a:srgbClr val="222222"/>
                </a:solidFill>
                <a:effectLst/>
                <a:latin typeface="Merriweather" panose="00000500000000000000" pitchFamily="2" charset="0"/>
              </a:rPr>
              <a:t> and origin-to-pinhole distance </a:t>
            </a:r>
            <a:r>
              <a:rPr lang="en-US" b="1" i="0" dirty="0">
                <a:solidFill>
                  <a:srgbClr val="222222"/>
                </a:solidFill>
                <a:effectLst/>
                <a:latin typeface="Merriweather" panose="00000500000000000000" pitchFamily="2" charset="0"/>
              </a:rPr>
              <a:t>R</a:t>
            </a:r>
            <a:r>
              <a:rPr lang="en-US" b="0" i="0" dirty="0">
                <a:solidFill>
                  <a:srgbClr val="222222"/>
                </a:solidFill>
                <a:effectLst/>
                <a:latin typeface="Merriweather" panose="00000500000000000000" pitchFamily="2" charset="0"/>
              </a:rPr>
              <a:t>.</a:t>
            </a:r>
            <a:endParaRPr lang="en-US" dirty="0"/>
          </a:p>
        </p:txBody>
      </p:sp>
      <p:sp>
        <p:nvSpPr>
          <p:cNvPr id="13" name="TextBox 12">
            <a:extLst>
              <a:ext uri="{FF2B5EF4-FFF2-40B4-BE49-F238E27FC236}">
                <a16:creationId xmlns:a16="http://schemas.microsoft.com/office/drawing/2014/main" id="{425C7DF4-D3CF-D3BD-BDBB-9C2AF93FB598}"/>
              </a:ext>
            </a:extLst>
          </p:cNvPr>
          <p:cNvSpPr txBox="1"/>
          <p:nvPr/>
        </p:nvSpPr>
        <p:spPr>
          <a:xfrm>
            <a:off x="6393062" y="4569805"/>
            <a:ext cx="5483391" cy="1754326"/>
          </a:xfrm>
          <a:prstGeom prst="rect">
            <a:avLst/>
          </a:prstGeom>
          <a:noFill/>
        </p:spPr>
        <p:txBody>
          <a:bodyPr wrap="square">
            <a:spAutoFit/>
          </a:bodyPr>
          <a:lstStyle/>
          <a:p>
            <a:r>
              <a:rPr lang="en-US" b="0" i="0" dirty="0">
                <a:solidFill>
                  <a:srgbClr val="222222"/>
                </a:solidFill>
                <a:effectLst/>
                <a:latin typeface="Merriweather" panose="00000500000000000000" pitchFamily="2" charset="0"/>
              </a:rPr>
              <a:t>model includes several approximations. These are that (a) no attenuation or scatter occurs in the object, (b) the pinhole aperture opening is infinitely small without penetration effects (i.e. perfect collimation), and (c) the efficiency is independent of the incident angle. </a:t>
            </a:r>
            <a:endParaRPr lang="en-US" dirty="0"/>
          </a:p>
        </p:txBody>
      </p:sp>
      <p:sp>
        <p:nvSpPr>
          <p:cNvPr id="16" name="TextBox 15">
            <a:extLst>
              <a:ext uri="{FF2B5EF4-FFF2-40B4-BE49-F238E27FC236}">
                <a16:creationId xmlns:a16="http://schemas.microsoft.com/office/drawing/2014/main" id="{E10AAC46-9C5C-AC93-B75A-B8D75CA96B68}"/>
              </a:ext>
            </a:extLst>
          </p:cNvPr>
          <p:cNvSpPr txBox="1"/>
          <p:nvPr/>
        </p:nvSpPr>
        <p:spPr>
          <a:xfrm>
            <a:off x="7812349" y="1044307"/>
            <a:ext cx="3027284"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This is for a rotating </a:t>
            </a: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mphSPECT</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system,</a:t>
            </a:r>
            <a:r>
              <a:rPr lang="en-US" sz="2400" dirty="0">
                <a:solidFill>
                  <a:srgbClr val="00B050"/>
                </a:solidFill>
                <a:latin typeface="Calibri" panose="020F0502020204030204"/>
              </a:rPr>
              <a:t> but we use a similar mapping and make the same approximations</a:t>
            </a:r>
            <a:endPar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145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5B8D3-DADB-319E-7F1C-D691D62F3C43}"/>
              </a:ext>
            </a:extLst>
          </p:cNvPr>
          <p:cNvSpPr txBox="1"/>
          <p:nvPr/>
        </p:nvSpPr>
        <p:spPr>
          <a:xfrm>
            <a:off x="0" y="84988"/>
            <a:ext cx="6097656" cy="92333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Bronnikov</a:t>
            </a:r>
            <a:r>
              <a:rPr lang="en-US" b="0" i="0" dirty="0">
                <a:solidFill>
                  <a:srgbClr val="222222"/>
                </a:solidFill>
                <a:effectLst/>
                <a:latin typeface="Arial" panose="020B0604020202020204" pitchFamily="34" charset="0"/>
              </a:rPr>
              <a:t>, A.V., 2000. </a:t>
            </a:r>
            <a:r>
              <a:rPr lang="en-US" b="0" i="0" dirty="0">
                <a:solidFill>
                  <a:srgbClr val="222222"/>
                </a:solidFill>
                <a:effectLst/>
                <a:latin typeface="Arial" panose="020B0604020202020204" pitchFamily="34" charset="0"/>
                <a:hlinkClick r:id="rId2"/>
              </a:rPr>
              <a:t>A filtering approach to image reconstruction in 3D SPECT. </a:t>
            </a:r>
            <a:r>
              <a:rPr lang="en-US" b="0" i="1" dirty="0">
                <a:solidFill>
                  <a:srgbClr val="222222"/>
                </a:solidFill>
                <a:effectLst/>
                <a:latin typeface="Arial" panose="020B0604020202020204" pitchFamily="34" charset="0"/>
              </a:rPr>
              <a:t>Physics in Medicine &amp; Biology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45</a:t>
            </a:r>
            <a:r>
              <a:rPr lang="en-US" b="0" i="0" dirty="0">
                <a:solidFill>
                  <a:srgbClr val="222222"/>
                </a:solidFill>
                <a:effectLst/>
                <a:latin typeface="Arial" panose="020B0604020202020204" pitchFamily="34" charset="0"/>
              </a:rPr>
              <a:t>(9), p.2639.</a:t>
            </a:r>
            <a:endParaRPr lang="en-US" dirty="0"/>
          </a:p>
        </p:txBody>
      </p:sp>
      <p:pic>
        <p:nvPicPr>
          <p:cNvPr id="5" name="Picture 4">
            <a:extLst>
              <a:ext uri="{FF2B5EF4-FFF2-40B4-BE49-F238E27FC236}">
                <a16:creationId xmlns:a16="http://schemas.microsoft.com/office/drawing/2014/main" id="{1A65B30F-135F-4946-246C-F88C690C3D9E}"/>
              </a:ext>
            </a:extLst>
          </p:cNvPr>
          <p:cNvPicPr>
            <a:picLocks noChangeAspect="1"/>
          </p:cNvPicPr>
          <p:nvPr/>
        </p:nvPicPr>
        <p:blipFill>
          <a:blip r:embed="rId3"/>
          <a:stretch>
            <a:fillRect/>
          </a:stretch>
        </p:blipFill>
        <p:spPr>
          <a:xfrm>
            <a:off x="7146524" y="0"/>
            <a:ext cx="4844622" cy="5408546"/>
          </a:xfrm>
          <a:prstGeom prst="rect">
            <a:avLst/>
          </a:prstGeom>
        </p:spPr>
      </p:pic>
      <p:pic>
        <p:nvPicPr>
          <p:cNvPr id="7" name="Picture 6">
            <a:extLst>
              <a:ext uri="{FF2B5EF4-FFF2-40B4-BE49-F238E27FC236}">
                <a16:creationId xmlns:a16="http://schemas.microsoft.com/office/drawing/2014/main" id="{A2612F98-DA1F-7F76-FA75-B0E8BD60E6A8}"/>
              </a:ext>
            </a:extLst>
          </p:cNvPr>
          <p:cNvPicPr>
            <a:picLocks noChangeAspect="1"/>
          </p:cNvPicPr>
          <p:nvPr/>
        </p:nvPicPr>
        <p:blipFill>
          <a:blip r:embed="rId4"/>
          <a:stretch>
            <a:fillRect/>
          </a:stretch>
        </p:blipFill>
        <p:spPr>
          <a:xfrm>
            <a:off x="0" y="1326284"/>
            <a:ext cx="7029450" cy="4772025"/>
          </a:xfrm>
          <a:prstGeom prst="rect">
            <a:avLst/>
          </a:prstGeom>
        </p:spPr>
      </p:pic>
      <p:sp>
        <p:nvSpPr>
          <p:cNvPr id="11" name="TextBox 10">
            <a:extLst>
              <a:ext uri="{FF2B5EF4-FFF2-40B4-BE49-F238E27FC236}">
                <a16:creationId xmlns:a16="http://schemas.microsoft.com/office/drawing/2014/main" id="{A1A0885A-809B-1060-1118-7841642006A3}"/>
              </a:ext>
            </a:extLst>
          </p:cNvPr>
          <p:cNvSpPr txBox="1"/>
          <p:nvPr/>
        </p:nvSpPr>
        <p:spPr>
          <a:xfrm>
            <a:off x="6993202" y="5198190"/>
            <a:ext cx="5151266"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We will ignore attenuation, planning to use </a:t>
            </a: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PyTomography</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method of co-registering with dual-energy </a:t>
            </a:r>
            <a:r>
              <a:rPr lang="en-US" sz="2400" dirty="0">
                <a:solidFill>
                  <a:srgbClr val="00B050"/>
                </a:solidFill>
                <a:latin typeface="Calibri" panose="020F0502020204030204"/>
              </a:rPr>
              <a:t>CT </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and modeling attenuation at SPECT energies</a:t>
            </a:r>
          </a:p>
        </p:txBody>
      </p:sp>
    </p:spTree>
    <p:extLst>
      <p:ext uri="{BB962C8B-B14F-4D97-AF65-F5344CB8AC3E}">
        <p14:creationId xmlns:p14="http://schemas.microsoft.com/office/powerpoint/2010/main" val="58730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27AEA-D61C-DF2F-E257-89B0F9B4919F}"/>
              </a:ext>
            </a:extLst>
          </p:cNvPr>
          <p:cNvPicPr>
            <a:picLocks noChangeAspect="1"/>
          </p:cNvPicPr>
          <p:nvPr/>
        </p:nvPicPr>
        <p:blipFill>
          <a:blip r:embed="rId2"/>
          <a:stretch>
            <a:fillRect/>
          </a:stretch>
        </p:blipFill>
        <p:spPr>
          <a:xfrm>
            <a:off x="3095531" y="0"/>
            <a:ext cx="8958146" cy="6858000"/>
          </a:xfrm>
          <a:prstGeom prst="rect">
            <a:avLst/>
          </a:prstGeom>
        </p:spPr>
      </p:pic>
      <p:sp>
        <p:nvSpPr>
          <p:cNvPr id="7" name="TextBox 6">
            <a:extLst>
              <a:ext uri="{FF2B5EF4-FFF2-40B4-BE49-F238E27FC236}">
                <a16:creationId xmlns:a16="http://schemas.microsoft.com/office/drawing/2014/main" id="{26E67C7B-456B-9FFB-3DA0-425BF836D3F0}"/>
              </a:ext>
            </a:extLst>
          </p:cNvPr>
          <p:cNvSpPr txBox="1"/>
          <p:nvPr/>
        </p:nvSpPr>
        <p:spPr>
          <a:xfrm>
            <a:off x="138323" y="83323"/>
            <a:ext cx="3042622" cy="3416320"/>
          </a:xfrm>
          <a:prstGeom prst="rect">
            <a:avLst/>
          </a:prstGeom>
          <a:noFill/>
        </p:spPr>
        <p:txBody>
          <a:bodyPr wrap="square">
            <a:spAutoFit/>
          </a:bodyPr>
          <a:lstStyle/>
          <a:p>
            <a:r>
              <a:rPr lang="en-US" b="0" i="0" dirty="0">
                <a:solidFill>
                  <a:srgbClr val="222222"/>
                </a:solidFill>
                <a:effectLst/>
                <a:latin typeface="Arial" panose="020B0604020202020204" pitchFamily="34" charset="0"/>
              </a:rPr>
              <a:t>Gopalakrishnan, V. and </a:t>
            </a:r>
            <a:r>
              <a:rPr lang="en-US" b="0" i="0" dirty="0" err="1">
                <a:solidFill>
                  <a:srgbClr val="222222"/>
                </a:solidFill>
                <a:effectLst/>
                <a:latin typeface="Arial" panose="020B0604020202020204" pitchFamily="34" charset="0"/>
              </a:rPr>
              <a:t>Golland</a:t>
            </a:r>
            <a:r>
              <a:rPr lang="en-US" b="0" i="0" dirty="0">
                <a:solidFill>
                  <a:srgbClr val="222222"/>
                </a:solidFill>
                <a:effectLst/>
                <a:latin typeface="Arial" panose="020B0604020202020204" pitchFamily="34" charset="0"/>
              </a:rPr>
              <a:t>, P., 2022, September. </a:t>
            </a:r>
            <a:r>
              <a:rPr lang="en-US" b="0" i="0" dirty="0">
                <a:solidFill>
                  <a:srgbClr val="222222"/>
                </a:solidFill>
                <a:effectLst/>
                <a:latin typeface="Arial" panose="020B0604020202020204" pitchFamily="34" charset="0"/>
                <a:hlinkClick r:id="rId3"/>
              </a:rPr>
              <a:t>Fast auto-differentiable digitally reconstructed radiographs for solving inverse problems in intraoperative imaging</a:t>
            </a:r>
            <a:r>
              <a:rPr lang="en-US" b="0" i="0" dirty="0">
                <a:solidFill>
                  <a:srgbClr val="222222"/>
                </a:solidFill>
                <a:effectLst/>
                <a:latin typeface="Arial" panose="020B0604020202020204" pitchFamily="34" charset="0"/>
              </a:rPr>
              <a:t>. In </a:t>
            </a:r>
            <a:r>
              <a:rPr lang="en-US" b="0" i="1" dirty="0">
                <a:solidFill>
                  <a:srgbClr val="222222"/>
                </a:solidFill>
                <a:effectLst/>
                <a:latin typeface="Arial" panose="020B0604020202020204" pitchFamily="34" charset="0"/>
              </a:rPr>
              <a:t>Workshop on Clinical Image-Based Procedures</a:t>
            </a:r>
            <a:r>
              <a:rPr lang="en-US" b="0" i="0" dirty="0">
                <a:solidFill>
                  <a:srgbClr val="222222"/>
                </a:solidFill>
                <a:effectLst/>
                <a:latin typeface="Arial" panose="020B0604020202020204" pitchFamily="34" charset="0"/>
              </a:rPr>
              <a:t> (pp. 1-11). Cham: Springer Nature Switzerland.</a:t>
            </a:r>
            <a:endParaRPr lang="en-US" dirty="0"/>
          </a:p>
        </p:txBody>
      </p:sp>
      <p:sp>
        <p:nvSpPr>
          <p:cNvPr id="8" name="TextBox 7">
            <a:extLst>
              <a:ext uri="{FF2B5EF4-FFF2-40B4-BE49-F238E27FC236}">
                <a16:creationId xmlns:a16="http://schemas.microsoft.com/office/drawing/2014/main" id="{DBEF39D4-BD4A-D98E-2BFE-3EDAD02024F8}"/>
              </a:ext>
            </a:extLst>
          </p:cNvPr>
          <p:cNvSpPr txBox="1"/>
          <p:nvPr/>
        </p:nvSpPr>
        <p:spPr>
          <a:xfrm>
            <a:off x="138323" y="3727689"/>
            <a:ext cx="3209217" cy="3046988"/>
          </a:xfrm>
          <a:prstGeom prst="rect">
            <a:avLst/>
          </a:prstGeom>
          <a:noFill/>
        </p:spPr>
        <p:txBody>
          <a:bodyPr wrap="square" rtlCol="0">
            <a:spAutoFit/>
          </a:bodyPr>
          <a:lstStyle/>
          <a:p>
            <a:r>
              <a:rPr lang="en-US" sz="2400" dirty="0" err="1">
                <a:solidFill>
                  <a:srgbClr val="00B050"/>
                </a:solidFill>
              </a:rPr>
              <a:t>mphDRR</a:t>
            </a:r>
            <a:r>
              <a:rPr lang="en-US" sz="2400" dirty="0">
                <a:solidFill>
                  <a:srgbClr val="00B050"/>
                </a:solidFill>
              </a:rPr>
              <a:t> differs from</a:t>
            </a:r>
          </a:p>
          <a:p>
            <a:r>
              <a:rPr lang="en-US" sz="2400" dirty="0">
                <a:solidFill>
                  <a:srgbClr val="00B050"/>
                </a:solidFill>
              </a:rPr>
              <a:t>X-ray forward projection in requiring multiplication of voxel source intensity by reciprocal of squared pinhole source to voxel distance</a:t>
            </a:r>
          </a:p>
        </p:txBody>
      </p:sp>
      <p:cxnSp>
        <p:nvCxnSpPr>
          <p:cNvPr id="11" name="Straight Arrow Connector 10">
            <a:extLst>
              <a:ext uri="{FF2B5EF4-FFF2-40B4-BE49-F238E27FC236}">
                <a16:creationId xmlns:a16="http://schemas.microsoft.com/office/drawing/2014/main" id="{8DECD294-C092-BBED-E70E-1C2E642BD582}"/>
              </a:ext>
            </a:extLst>
          </p:cNvPr>
          <p:cNvCxnSpPr>
            <a:cxnSpLocks/>
          </p:cNvCxnSpPr>
          <p:nvPr/>
        </p:nvCxnSpPr>
        <p:spPr>
          <a:xfrm flipV="1">
            <a:off x="3180945" y="5293801"/>
            <a:ext cx="7800733" cy="143961"/>
          </a:xfrm>
          <a:prstGeom prst="straightConnector1">
            <a:avLst/>
          </a:prstGeom>
          <a:ln w="25400">
            <a:solidFill>
              <a:srgbClr val="00B050"/>
            </a:solidFill>
            <a:tailEnd type="triangle"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7B0FAE8-0C4F-F3AB-2AAE-1BE1EA83CC3A}"/>
              </a:ext>
            </a:extLst>
          </p:cNvPr>
          <p:cNvCxnSpPr>
            <a:cxnSpLocks/>
          </p:cNvCxnSpPr>
          <p:nvPr/>
        </p:nvCxnSpPr>
        <p:spPr>
          <a:xfrm flipV="1">
            <a:off x="3095531" y="3313591"/>
            <a:ext cx="6669905" cy="2124171"/>
          </a:xfrm>
          <a:prstGeom prst="straightConnector1">
            <a:avLst/>
          </a:prstGeom>
          <a:ln w="25400">
            <a:solidFill>
              <a:srgbClr val="00B050"/>
            </a:solidFill>
            <a:tailEnd type="triangle" w="lg" len="lg"/>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15220520-7D82-4227-88C5-72776FD0240E}"/>
              </a:ext>
            </a:extLst>
          </p:cNvPr>
          <p:cNvPicPr>
            <a:picLocks noChangeAspect="1"/>
          </p:cNvPicPr>
          <p:nvPr/>
        </p:nvPicPr>
        <p:blipFill rotWithShape="1">
          <a:blip r:embed="rId4"/>
          <a:srcRect l="47773" t="53279" r="37983" b="31033"/>
          <a:stretch/>
        </p:blipFill>
        <p:spPr>
          <a:xfrm>
            <a:off x="9765436" y="2542667"/>
            <a:ext cx="1120709" cy="770924"/>
          </a:xfrm>
          <a:prstGeom prst="rect">
            <a:avLst/>
          </a:prstGeom>
          <a:solidFill>
            <a:srgbClr val="92D050"/>
          </a:solidFill>
        </p:spPr>
      </p:pic>
      <p:pic>
        <p:nvPicPr>
          <p:cNvPr id="14" name="Picture 13">
            <a:extLst>
              <a:ext uri="{FF2B5EF4-FFF2-40B4-BE49-F238E27FC236}">
                <a16:creationId xmlns:a16="http://schemas.microsoft.com/office/drawing/2014/main" id="{5CB9F9BE-268B-81B3-6931-7277BF85E392}"/>
              </a:ext>
            </a:extLst>
          </p:cNvPr>
          <p:cNvPicPr>
            <a:picLocks noChangeAspect="1"/>
          </p:cNvPicPr>
          <p:nvPr/>
        </p:nvPicPr>
        <p:blipFill rotWithShape="1">
          <a:blip r:embed="rId4"/>
          <a:srcRect l="47773" t="53279" r="37983" b="31033"/>
          <a:stretch/>
        </p:blipFill>
        <p:spPr>
          <a:xfrm>
            <a:off x="10886145" y="4666838"/>
            <a:ext cx="1120709" cy="770924"/>
          </a:xfrm>
          <a:prstGeom prst="rect">
            <a:avLst/>
          </a:prstGeom>
        </p:spPr>
      </p:pic>
      <p:sp>
        <p:nvSpPr>
          <p:cNvPr id="16" name="Rectangle 15">
            <a:extLst>
              <a:ext uri="{FF2B5EF4-FFF2-40B4-BE49-F238E27FC236}">
                <a16:creationId xmlns:a16="http://schemas.microsoft.com/office/drawing/2014/main" id="{2C575881-A1DD-682A-8D91-7DD8C2566301}"/>
              </a:ext>
            </a:extLst>
          </p:cNvPr>
          <p:cNvSpPr/>
          <p:nvPr/>
        </p:nvSpPr>
        <p:spPr>
          <a:xfrm>
            <a:off x="9765436" y="2542667"/>
            <a:ext cx="1216242" cy="787256"/>
          </a:xfrm>
          <a:prstGeom prst="rect">
            <a:avLst/>
          </a:prstGeom>
          <a:solidFill>
            <a:srgbClr val="92D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C14E97-A5DD-2ED5-39A8-19E8281A306E}"/>
              </a:ext>
            </a:extLst>
          </p:cNvPr>
          <p:cNvSpPr/>
          <p:nvPr/>
        </p:nvSpPr>
        <p:spPr>
          <a:xfrm>
            <a:off x="10886145" y="4658672"/>
            <a:ext cx="1216242" cy="787256"/>
          </a:xfrm>
          <a:prstGeom prst="rect">
            <a:avLst/>
          </a:prstGeom>
          <a:solidFill>
            <a:srgbClr val="92D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65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E98D93-4B56-790A-E713-DD930EA676F4}"/>
              </a:ext>
            </a:extLst>
          </p:cNvPr>
          <p:cNvPicPr>
            <a:picLocks noChangeAspect="1"/>
          </p:cNvPicPr>
          <p:nvPr/>
        </p:nvPicPr>
        <p:blipFill>
          <a:blip r:embed="rId2"/>
          <a:stretch>
            <a:fillRect/>
          </a:stretch>
        </p:blipFill>
        <p:spPr>
          <a:xfrm>
            <a:off x="3467815" y="0"/>
            <a:ext cx="8724185" cy="6858000"/>
          </a:xfrm>
          <a:prstGeom prst="rect">
            <a:avLst/>
          </a:prstGeom>
        </p:spPr>
      </p:pic>
      <p:sp>
        <p:nvSpPr>
          <p:cNvPr id="5" name="TextBox 4">
            <a:extLst>
              <a:ext uri="{FF2B5EF4-FFF2-40B4-BE49-F238E27FC236}">
                <a16:creationId xmlns:a16="http://schemas.microsoft.com/office/drawing/2014/main" id="{6CE9274A-C85D-3168-5B91-C78272474F9E}"/>
              </a:ext>
            </a:extLst>
          </p:cNvPr>
          <p:cNvSpPr txBox="1"/>
          <p:nvPr/>
        </p:nvSpPr>
        <p:spPr>
          <a:xfrm>
            <a:off x="158074" y="151417"/>
            <a:ext cx="3129875" cy="3416320"/>
          </a:xfrm>
          <a:prstGeom prst="rect">
            <a:avLst/>
          </a:prstGeom>
          <a:noFill/>
        </p:spPr>
        <p:txBody>
          <a:bodyPr wrap="square">
            <a:spAutoFit/>
          </a:bodyPr>
          <a:lstStyle/>
          <a:p>
            <a:r>
              <a:rPr lang="en-US" b="0" i="0" dirty="0">
                <a:solidFill>
                  <a:srgbClr val="222222"/>
                </a:solidFill>
                <a:effectLst/>
                <a:latin typeface="Arial" panose="020B0604020202020204" pitchFamily="34" charset="0"/>
              </a:rPr>
              <a:t>Gopalakrishnan, V. and </a:t>
            </a:r>
            <a:r>
              <a:rPr lang="en-US" b="0" i="0" dirty="0" err="1">
                <a:solidFill>
                  <a:srgbClr val="222222"/>
                </a:solidFill>
                <a:effectLst/>
                <a:latin typeface="Arial" panose="020B0604020202020204" pitchFamily="34" charset="0"/>
              </a:rPr>
              <a:t>Golland</a:t>
            </a:r>
            <a:r>
              <a:rPr lang="en-US" b="0" i="0" dirty="0">
                <a:solidFill>
                  <a:srgbClr val="222222"/>
                </a:solidFill>
                <a:effectLst/>
                <a:latin typeface="Arial" panose="020B0604020202020204" pitchFamily="34" charset="0"/>
              </a:rPr>
              <a:t>, P., 2022, September. </a:t>
            </a:r>
            <a:r>
              <a:rPr lang="en-US" b="0" i="0" dirty="0">
                <a:solidFill>
                  <a:srgbClr val="222222"/>
                </a:solidFill>
                <a:effectLst/>
                <a:latin typeface="Arial" panose="020B0604020202020204" pitchFamily="34" charset="0"/>
                <a:hlinkClick r:id="rId3"/>
              </a:rPr>
              <a:t>Fast auto-differentiable digitally reconstructed radiographs for solving inverse problems in intraoperative imaging</a:t>
            </a:r>
            <a:r>
              <a:rPr lang="en-US" b="0" i="0" dirty="0">
                <a:solidFill>
                  <a:srgbClr val="222222"/>
                </a:solidFill>
                <a:effectLst/>
                <a:latin typeface="Arial" panose="020B0604020202020204" pitchFamily="34" charset="0"/>
              </a:rPr>
              <a:t>. In </a:t>
            </a:r>
            <a:r>
              <a:rPr lang="en-US" b="0" i="1" dirty="0">
                <a:solidFill>
                  <a:srgbClr val="222222"/>
                </a:solidFill>
                <a:effectLst/>
                <a:latin typeface="Arial" panose="020B0604020202020204" pitchFamily="34" charset="0"/>
              </a:rPr>
              <a:t>Workshop on Clinical Image-Based Procedures</a:t>
            </a:r>
            <a:r>
              <a:rPr lang="en-US" b="0" i="0" dirty="0">
                <a:solidFill>
                  <a:srgbClr val="222222"/>
                </a:solidFill>
                <a:effectLst/>
                <a:latin typeface="Arial" panose="020B0604020202020204" pitchFamily="34" charset="0"/>
              </a:rPr>
              <a:t> (pp. 1-11). Cham: Springer Nature Switzerland.</a:t>
            </a:r>
            <a:endParaRPr lang="en-US" dirty="0"/>
          </a:p>
        </p:txBody>
      </p:sp>
      <p:sp>
        <p:nvSpPr>
          <p:cNvPr id="9" name="TextBox 8">
            <a:extLst>
              <a:ext uri="{FF2B5EF4-FFF2-40B4-BE49-F238E27FC236}">
                <a16:creationId xmlns:a16="http://schemas.microsoft.com/office/drawing/2014/main" id="{81A888DA-D1E3-DA25-C451-89AA14925CDE}"/>
              </a:ext>
            </a:extLst>
          </p:cNvPr>
          <p:cNvSpPr txBox="1"/>
          <p:nvPr/>
        </p:nvSpPr>
        <p:spPr>
          <a:xfrm>
            <a:off x="158074" y="3656006"/>
            <a:ext cx="3382794"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mphDRR</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does NOT differ from X-ray forward projection</a:t>
            </a:r>
            <a:r>
              <a:rPr lang="en-US" sz="2400" dirty="0">
                <a:solidFill>
                  <a:srgbClr val="00B050"/>
                </a:solidFill>
                <a:latin typeface="Calibri" panose="020F0502020204030204"/>
              </a:rPr>
              <a:t> in the generation of </a:t>
            </a:r>
            <a:r>
              <a:rPr lang="en-US" sz="2400" dirty="0" err="1">
                <a:solidFill>
                  <a:srgbClr val="00B050"/>
                </a:solidFill>
                <a:latin typeface="Calibri" panose="020F0502020204030204"/>
              </a:rPr>
              <a:t>Siddon</a:t>
            </a:r>
            <a:r>
              <a:rPr lang="en-US" sz="2400" dirty="0">
                <a:solidFill>
                  <a:srgbClr val="00B050"/>
                </a:solidFill>
                <a:latin typeface="Calibri" panose="020F0502020204030204"/>
              </a:rPr>
              <a:t> coefficients, just in their application in a modified Eq. (2)</a:t>
            </a:r>
            <a:endPar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81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BAE09-6065-7DFE-20B5-3099D27248CA}"/>
              </a:ext>
            </a:extLst>
          </p:cNvPr>
          <p:cNvPicPr>
            <a:picLocks noChangeAspect="1"/>
          </p:cNvPicPr>
          <p:nvPr/>
        </p:nvPicPr>
        <p:blipFill>
          <a:blip r:embed="rId2"/>
          <a:stretch>
            <a:fillRect/>
          </a:stretch>
        </p:blipFill>
        <p:spPr>
          <a:xfrm>
            <a:off x="11387" y="57777"/>
            <a:ext cx="7036340" cy="3918046"/>
          </a:xfrm>
          <a:prstGeom prst="rect">
            <a:avLst/>
          </a:prstGeom>
        </p:spPr>
      </p:pic>
      <p:sp>
        <p:nvSpPr>
          <p:cNvPr id="7" name="TextBox 6">
            <a:extLst>
              <a:ext uri="{FF2B5EF4-FFF2-40B4-BE49-F238E27FC236}">
                <a16:creationId xmlns:a16="http://schemas.microsoft.com/office/drawing/2014/main" id="{AFB7CD53-3722-6BE6-1239-EAB3E36878FA}"/>
              </a:ext>
            </a:extLst>
          </p:cNvPr>
          <p:cNvSpPr txBox="1"/>
          <p:nvPr/>
        </p:nvSpPr>
        <p:spPr>
          <a:xfrm>
            <a:off x="7441660" y="85248"/>
            <a:ext cx="4514645"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Gopalakrishnan, V. and </a:t>
            </a:r>
            <a:r>
              <a:rPr kumimoji="0" lang="en-US" sz="18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Golland</a:t>
            </a:r>
            <a:r>
              <a:rPr kumimoji="0" lang="en-US" sz="1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P., 2022, September. </a:t>
            </a:r>
            <a:r>
              <a:rPr kumimoji="0" lang="en-US" sz="1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hlinkClick r:id="rId3"/>
              </a:rPr>
              <a:t>Fast auto-differentiable digitally reconstructed radiographs for solving inverse problems in intraoperative imaging</a:t>
            </a:r>
            <a:r>
              <a:rPr kumimoji="0" lang="en-US" sz="1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In </a:t>
            </a:r>
            <a:r>
              <a:rPr kumimoji="0" lang="en-US" sz="1800" b="0" i="1" u="none" strike="noStrike" kern="1200" cap="none" spc="0" normalizeH="0" baseline="0" noProof="0" dirty="0">
                <a:ln>
                  <a:noFill/>
                </a:ln>
                <a:solidFill>
                  <a:srgbClr val="222222"/>
                </a:solidFill>
                <a:effectLst/>
                <a:uLnTx/>
                <a:uFillTx/>
                <a:latin typeface="Arial" panose="020B0604020202020204" pitchFamily="34" charset="0"/>
                <a:ea typeface="+mn-ea"/>
                <a:cs typeface="+mn-cs"/>
              </a:rPr>
              <a:t>Workshop on Clinical Image-Based Procedures</a:t>
            </a:r>
            <a:r>
              <a:rPr kumimoji="0" lang="en-US" sz="1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(pp. 1-11). Cham: Springer Nature Switzerland.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FF102D1-5AB3-4B39-8917-CF56B709C1E6}"/>
              </a:ext>
            </a:extLst>
          </p:cNvPr>
          <p:cNvPicPr>
            <a:picLocks noChangeAspect="1"/>
          </p:cNvPicPr>
          <p:nvPr/>
        </p:nvPicPr>
        <p:blipFill>
          <a:blip r:embed="rId4"/>
          <a:stretch>
            <a:fillRect/>
          </a:stretch>
        </p:blipFill>
        <p:spPr>
          <a:xfrm>
            <a:off x="0" y="3968740"/>
            <a:ext cx="6369389" cy="2635609"/>
          </a:xfrm>
          <a:prstGeom prst="rect">
            <a:avLst/>
          </a:prstGeom>
        </p:spPr>
      </p:pic>
      <p:sp>
        <p:nvSpPr>
          <p:cNvPr id="11" name="TextBox 10">
            <a:extLst>
              <a:ext uri="{FF2B5EF4-FFF2-40B4-BE49-F238E27FC236}">
                <a16:creationId xmlns:a16="http://schemas.microsoft.com/office/drawing/2014/main" id="{1942142C-EC67-0A7B-B5A6-CF27CB5A35BF}"/>
              </a:ext>
            </a:extLst>
          </p:cNvPr>
          <p:cNvSpPr txBox="1"/>
          <p:nvPr/>
        </p:nvSpPr>
        <p:spPr>
          <a:xfrm>
            <a:off x="7083471" y="2285999"/>
            <a:ext cx="50182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B050"/>
                </a:solidFill>
                <a:effectLst/>
                <a:uLnTx/>
                <a:uFillTx/>
                <a:latin typeface="Calibri" panose="020F0502020204030204"/>
                <a:ea typeface="+mn-ea"/>
                <a:cs typeface="+mn-cs"/>
              </a:rPr>
              <a:t>mphDRR</a:t>
            </a:r>
            <a:r>
              <a:rPr kumimoji="0" lang="en-US" sz="2400" b="0" i="0" u="none" strike="noStrike" kern="1200" cap="none" spc="0" normalizeH="0" baseline="0" noProof="0" dirty="0">
                <a:ln>
                  <a:noFill/>
                </a:ln>
                <a:solidFill>
                  <a:srgbClr val="00B050"/>
                </a:solidFill>
                <a:effectLst/>
                <a:uLnTx/>
                <a:uFillTx/>
                <a:latin typeface="Calibri" panose="020F0502020204030204"/>
                <a:ea typeface="+mn-ea"/>
                <a:cs typeface="+mn-cs"/>
              </a:rPr>
              <a:t> does NOT differ from X-ray forward projection</a:t>
            </a:r>
            <a:r>
              <a:rPr lang="en-US" sz="2400" dirty="0">
                <a:solidFill>
                  <a:srgbClr val="00B050"/>
                </a:solidFill>
                <a:latin typeface="Calibri" panose="020F0502020204030204"/>
              </a:rPr>
              <a:t> in the generation of Vectorized </a:t>
            </a:r>
            <a:r>
              <a:rPr lang="en-US" sz="2400" dirty="0" err="1">
                <a:solidFill>
                  <a:srgbClr val="00B050"/>
                </a:solidFill>
                <a:latin typeface="Calibri" panose="020F0502020204030204"/>
              </a:rPr>
              <a:t>Siddon</a:t>
            </a:r>
            <a:r>
              <a:rPr lang="en-US" sz="2400" dirty="0">
                <a:solidFill>
                  <a:srgbClr val="00B050"/>
                </a:solidFill>
                <a:latin typeface="Calibri" panose="020F0502020204030204"/>
              </a:rPr>
              <a:t> coefficients, just in their application in a modified Eq. (2)</a:t>
            </a:r>
          </a:p>
        </p:txBody>
      </p:sp>
      <p:pic>
        <p:nvPicPr>
          <p:cNvPr id="13" name="Picture 12">
            <a:extLst>
              <a:ext uri="{FF2B5EF4-FFF2-40B4-BE49-F238E27FC236}">
                <a16:creationId xmlns:a16="http://schemas.microsoft.com/office/drawing/2014/main" id="{CBC85458-346D-5C9E-2667-C1FADBB942D9}"/>
              </a:ext>
            </a:extLst>
          </p:cNvPr>
          <p:cNvPicPr>
            <a:picLocks noChangeAspect="1"/>
          </p:cNvPicPr>
          <p:nvPr/>
        </p:nvPicPr>
        <p:blipFill>
          <a:blip r:embed="rId5"/>
          <a:stretch>
            <a:fillRect/>
          </a:stretch>
        </p:blipFill>
        <p:spPr>
          <a:xfrm>
            <a:off x="6653719" y="4141757"/>
            <a:ext cx="5614355" cy="2630995"/>
          </a:xfrm>
          <a:prstGeom prst="rect">
            <a:avLst/>
          </a:prstGeom>
        </p:spPr>
      </p:pic>
    </p:spTree>
    <p:extLst>
      <p:ext uri="{BB962C8B-B14F-4D97-AF65-F5344CB8AC3E}">
        <p14:creationId xmlns:p14="http://schemas.microsoft.com/office/powerpoint/2010/main" val="958325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1577</TotalTime>
  <Words>1249</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Merriweather</vt:lpstr>
      <vt:lpstr>Office Theme</vt:lpstr>
      <vt:lpstr>mphDRR Design and 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Derenzo Phantom in Python/Colab</dc:title>
  <dc:creator>Bill Worstell</dc:creator>
  <cp:lastModifiedBy>Bill Worstell</cp:lastModifiedBy>
  <cp:revision>3</cp:revision>
  <cp:lastPrinted>2023-12-21T13:56:39Z</cp:lastPrinted>
  <dcterms:created xsi:type="dcterms:W3CDTF">2023-12-20T17:16:51Z</dcterms:created>
  <dcterms:modified xsi:type="dcterms:W3CDTF">2023-12-22T15:44:51Z</dcterms:modified>
</cp:coreProperties>
</file>