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65" r:id="rId4"/>
    <p:sldId id="301" r:id="rId5"/>
    <p:sldId id="297" r:id="rId6"/>
    <p:sldId id="300" r:id="rId7"/>
    <p:sldId id="29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DBFF7-5621-4D06-AC71-0456FAA0D8B2}" v="21" dt="2024-01-04T20:21:3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9B90-BFCB-B12E-F07C-2E5EAD71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445-60A8-84AF-B25B-4FA217D7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AD1C-4258-A2CE-D437-BBB95CD2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4715-5101-A7B0-3B40-8CC249AC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CD15-6B60-B5C3-39AC-45E08EEC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7838-F789-0C0C-C920-7A31E52B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7CA5B-0A8B-5B1B-04A2-9E298B1A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E200-EEF0-3A76-BA53-107A88DD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0A54-C082-0CDF-6AF8-25E9D3A8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8202-3EDB-FA39-1900-C8CDDCB6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5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8B2D8-5E2C-E2E0-0C48-51B522284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FEBAA-56EB-2DC1-1E93-683092DB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6B0F-618F-D8CD-1ECA-2A2C8C1E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BBC6-8FDD-234C-81D7-67AC7C78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D704-F45C-01B2-97C0-C825EE05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6A41-A9F0-E336-FB22-40DEC7B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E278-148D-7041-E351-7CA2E469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CC2A-E2B2-5AE4-C246-ED10BE8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3572-8F65-1C0A-E8A3-A674E50B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6FA0-3CF7-E8B7-CF3C-0EAC2B2B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CAEB-D37E-476E-37A3-454612E7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022F-D03B-D045-E34F-CFEBC7C6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8EB0-39C7-B32C-AD43-597B052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9B35-6C6E-84ED-4D6E-4BC18DB2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5408-855F-9212-3BD4-EEA9C19F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899F-C0C6-7244-B43B-ED69860F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7E60-DD8F-AAAF-BBB1-E9A970CC1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05011-BDB6-0E5D-4514-E2C7BBBC3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8BC1-43A8-1E0A-26C0-8CFB4A20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C833-F9C8-7FDB-F15F-F612A838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73D1A-D0E0-2E6E-408D-2589D830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44BF-CFBC-1D1C-6430-DA695ED9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714F-1E79-62EF-D6F7-7B11ABC1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45EA2-27B1-E029-1A0A-40C5B9B0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A04BC-2D1B-9836-24E9-A22A73A5C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CF538-6635-5D1A-5CBF-995DD5B48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BAF30-757F-727E-7577-6AA5D103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1D36A-2ECE-5B34-96A0-006C3529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2511F-8E10-3D09-43F2-0322610A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3200-1C89-C6C0-25BB-B85A2251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ADE44-DEC9-2C6B-9146-22F1AAAD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BF757-2177-FD45-8734-A545969A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4058D-7896-F912-CF11-164EEB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EF4A2-C85D-8848-BA62-6E82BAD5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D4C7E-2109-5CEF-A8A4-56BAEF16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70B82-1764-226F-C7F4-7F793A26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7CA1-1E44-7270-CAB2-2F027907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4A86-73D5-E67F-4203-3145E569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C9BE6-0C6C-2E8E-13EE-F88AE4AD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6112-67F6-31BC-F5B4-3AC88A83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146F9-1AA6-E5DE-E1A1-DBC2029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05E2-3ABB-BA02-321E-F8423E29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7ED5-EAD8-B208-1AFA-AED68A99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7B76-63EC-EC44-8ACD-6BCDC369B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E9CC3-1BE3-EE2F-1475-C75E751F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56B77-492B-84CA-217D-BA89DDF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D574-C050-9475-C52E-E5E6CDAA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83F34-AAFC-ADE1-2403-316575B3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BFF52-5E4E-D71C-E9C5-F43361E2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9468-F9C7-997E-460A-B05CA494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367D-5631-A83B-5922-C55A9FB6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8054-08E7-4EF1-AF47-B009950D211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6E7C-CC73-19D6-D1E7-33E99603C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160-14DE-F79C-4E4C-202470A5E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E3ED-D6D0-41C0-A445-EFDD634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2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8.1273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Worstell/DiffDR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github.com/BillWorstell/DiffDRR/blob/main/mphDRR.ipynb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amid Sabet | Radiation Physics and Instrumentation Laboratory">
            <a:extLst>
              <a:ext uri="{FF2B5EF4-FFF2-40B4-BE49-F238E27FC236}">
                <a16:creationId xmlns:a16="http://schemas.microsoft.com/office/drawing/2014/main" id="{BE7B8E15-019B-D52F-5657-1CBE433B8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6"/>
          <a:stretch/>
        </p:blipFill>
        <p:spPr bwMode="auto">
          <a:xfrm>
            <a:off x="9463596" y="2166"/>
            <a:ext cx="2728404" cy="302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5F354-C517-F5FA-BC98-0613D45E0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44" y="1292609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err="1"/>
              <a:t>mphDRR</a:t>
            </a:r>
            <a:r>
              <a:rPr lang="en-US" sz="4800"/>
              <a:t> in </a:t>
            </a:r>
            <a:r>
              <a:rPr lang="en-US" sz="4800" err="1"/>
              <a:t>PyTorch</a:t>
            </a:r>
            <a:r>
              <a:rPr lang="en-US" sz="4800"/>
              <a:t>:</a:t>
            </a:r>
            <a:br>
              <a:rPr lang="en-US" sz="4800"/>
            </a:br>
            <a:r>
              <a:rPr lang="en-US" sz="4800"/>
              <a:t>Multiple Pinhole SPECT/’CT’</a:t>
            </a:r>
            <a:br>
              <a:rPr lang="en-US" sz="4800"/>
            </a:br>
            <a:r>
              <a:rPr lang="en-US" sz="4800"/>
              <a:t>Digitally Reconstructed Radiographs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A92CE-843A-8147-0597-4066CDEA6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844" y="3548266"/>
            <a:ext cx="9144000" cy="1655762"/>
          </a:xfrm>
        </p:spPr>
        <p:txBody>
          <a:bodyPr/>
          <a:lstStyle/>
          <a:p>
            <a:r>
              <a:rPr lang="en-US"/>
              <a:t>Bill Worstell</a:t>
            </a:r>
          </a:p>
          <a:p>
            <a:r>
              <a:rPr lang="en-US"/>
              <a:t>PicoRad-&gt;MGH</a:t>
            </a:r>
          </a:p>
          <a:p>
            <a:r>
              <a:rPr lang="en-US"/>
              <a:t>1/2/2024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5DE07-DD4E-4F36-7EBD-49C23B19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94"/>
            <a:ext cx="2654423" cy="2897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B66D9-6732-6796-56FE-418DE6169C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8"/>
          <a:stretch/>
        </p:blipFill>
        <p:spPr>
          <a:xfrm>
            <a:off x="1118586" y="3750024"/>
            <a:ext cx="3879543" cy="293892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145A8E2-F531-393E-EA56-E525947F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9" y="3548266"/>
            <a:ext cx="3349841" cy="334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4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31F359-4A38-5B2C-05AA-F0B61BAE9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29" b="49676"/>
          <a:stretch/>
        </p:blipFill>
        <p:spPr>
          <a:xfrm>
            <a:off x="65408" y="541406"/>
            <a:ext cx="4891603" cy="383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774FA4-ABCE-BE6F-9DBA-AC7C0FA365E5}"/>
              </a:ext>
            </a:extLst>
          </p:cNvPr>
          <p:cNvSpPr txBox="1"/>
          <p:nvPr/>
        </p:nvSpPr>
        <p:spPr>
          <a:xfrm>
            <a:off x="1296095" y="34251"/>
            <a:ext cx="243022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Xray DRR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84C927-51F4-CE4C-EBFD-DCE5243B60EC}"/>
              </a:ext>
            </a:extLst>
          </p:cNvPr>
          <p:cNvSpPr txBox="1"/>
          <p:nvPr/>
        </p:nvSpPr>
        <p:spPr>
          <a:xfrm>
            <a:off x="74284" y="4373543"/>
            <a:ext cx="480622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Gopalakrishnan, V. and </a:t>
            </a:r>
            <a:r>
              <a:rPr lang="en-US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Golland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2022, September.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Fast auto-differentiable digitally reconstructed radiographs for solving inverse problems in intraoperative imaging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 </a:t>
            </a:r>
            <a:r>
              <a:rPr 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Workshop on Clinical Image-Based Procedures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1-11). Cham: Springer Nature Switzerland.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2A7D45-0CBC-D3E6-0FA2-0E711FD16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6" y="6316594"/>
            <a:ext cx="4743099" cy="640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D98111-5F06-A79A-D164-6FA0BBBE41DC}"/>
              </a:ext>
            </a:extLst>
          </p:cNvPr>
          <p:cNvSpPr txBox="1"/>
          <p:nvPr/>
        </p:nvSpPr>
        <p:spPr>
          <a:xfrm>
            <a:off x="5224476" y="6405828"/>
            <a:ext cx="6967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Fig 1b: Multiple Pinhole SPECT  DRR system geometry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971106-F58D-D217-11EF-853D8273DC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8"/>
          <a:stretch/>
        </p:blipFill>
        <p:spPr>
          <a:xfrm>
            <a:off x="5118630" y="1038390"/>
            <a:ext cx="6967524" cy="5278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64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620DB6-0AF4-9620-5624-7D8B5BF6C1F1}"/>
              </a:ext>
            </a:extLst>
          </p:cNvPr>
          <p:cNvSpPr txBox="1"/>
          <p:nvPr/>
        </p:nvSpPr>
        <p:spPr>
          <a:xfrm>
            <a:off x="0" y="0"/>
            <a:ext cx="9116568" cy="329320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/>
              <a:t># Initialize the DRR module for generating synthetic X-rays</a:t>
            </a:r>
          </a:p>
          <a:p>
            <a:r>
              <a:rPr lang="en-US" sz="1600"/>
              <a:t>device = </a:t>
            </a:r>
            <a:r>
              <a:rPr lang="en-US" sz="1600" err="1"/>
              <a:t>torch.device</a:t>
            </a:r>
            <a:r>
              <a:rPr lang="en-US" sz="1600"/>
              <a:t>("</a:t>
            </a:r>
            <a:r>
              <a:rPr lang="en-US" sz="1600" err="1"/>
              <a:t>cuda</a:t>
            </a:r>
            <a:r>
              <a:rPr lang="en-US" sz="1600"/>
              <a:t>" if </a:t>
            </a:r>
            <a:r>
              <a:rPr lang="en-US" sz="1600" err="1"/>
              <a:t>torch.cuda.is_available</a:t>
            </a:r>
            <a:r>
              <a:rPr lang="en-US" sz="1600"/>
              <a:t>() else "</a:t>
            </a:r>
            <a:r>
              <a:rPr lang="en-US" sz="1600" err="1"/>
              <a:t>cpu</a:t>
            </a:r>
            <a:r>
              <a:rPr lang="en-US" sz="1600"/>
              <a:t>")</a:t>
            </a:r>
          </a:p>
          <a:p>
            <a:r>
              <a:rPr lang="en-US" sz="1600" err="1"/>
              <a:t>drr</a:t>
            </a:r>
            <a:r>
              <a:rPr lang="en-US" sz="1600"/>
              <a:t> = DRR(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volume</a:t>
            </a:r>
            <a:r>
              <a:rPr lang="en-US" sz="1600"/>
              <a:t>,  # The CT volume as a </a:t>
            </a:r>
            <a:r>
              <a:rPr lang="en-US" sz="1600" err="1"/>
              <a:t>numpy</a:t>
            </a:r>
            <a:r>
              <a:rPr lang="en-US" sz="1600"/>
              <a:t> array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spacing</a:t>
            </a:r>
            <a:r>
              <a:rPr lang="en-US" sz="1600"/>
              <a:t>,  # Voxel dimensions of the CT</a:t>
            </a:r>
          </a:p>
          <a:p>
            <a:r>
              <a:rPr lang="en-US" sz="1600"/>
              <a:t>    </a:t>
            </a:r>
            <a:r>
              <a:rPr lang="en-US" sz="1600" err="1">
                <a:solidFill>
                  <a:srgbClr val="00B0F0"/>
                </a:solidFill>
              </a:rPr>
              <a:t>sdr</a:t>
            </a:r>
            <a:r>
              <a:rPr lang="en-US" sz="1600">
                <a:solidFill>
                  <a:srgbClr val="00B0F0"/>
                </a:solidFill>
              </a:rPr>
              <a:t>=300.0</a:t>
            </a:r>
            <a:r>
              <a:rPr lang="en-US" sz="1600"/>
              <a:t>,  # Source-to-detector radius (half of the source-to-detector distance)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height=200</a:t>
            </a:r>
            <a:r>
              <a:rPr lang="en-US" sz="1600"/>
              <a:t>,  # Height of the DRR (if width is not </a:t>
            </a:r>
            <a:r>
              <a:rPr lang="en-US" sz="1600" err="1"/>
              <a:t>seperately</a:t>
            </a:r>
            <a:r>
              <a:rPr lang="en-US" sz="1600"/>
              <a:t> provided, the generated image is square)</a:t>
            </a:r>
          </a:p>
          <a:p>
            <a:r>
              <a:rPr lang="en-US" sz="1600"/>
              <a:t>    </a:t>
            </a:r>
            <a:r>
              <a:rPr lang="en-US" sz="1600" err="1">
                <a:solidFill>
                  <a:srgbClr val="00B0F0"/>
                </a:solidFill>
              </a:rPr>
              <a:t>delx</a:t>
            </a:r>
            <a:r>
              <a:rPr lang="en-US" sz="1600">
                <a:solidFill>
                  <a:srgbClr val="00B0F0"/>
                </a:solidFill>
              </a:rPr>
              <a:t>=4.0</a:t>
            </a:r>
            <a:r>
              <a:rPr lang="en-US" sz="1600"/>
              <a:t>,  # Pixel spacing (in mm)</a:t>
            </a:r>
          </a:p>
          <a:p>
            <a:r>
              <a:rPr lang="en-US" sz="1600"/>
              <a:t>).to(device)</a:t>
            </a:r>
          </a:p>
          <a:p>
            <a:r>
              <a:rPr lang="en-US" sz="1600"/>
              <a:t># Set the camera pose with rotations (yaw, pitch, roll) and translations (x, y, z)</a:t>
            </a:r>
          </a:p>
          <a:p>
            <a:r>
              <a:rPr lang="en-US" sz="1600">
                <a:solidFill>
                  <a:srgbClr val="00B0F0"/>
                </a:solidFill>
              </a:rPr>
              <a:t>rotations = </a:t>
            </a:r>
            <a:r>
              <a:rPr lang="en-US" sz="1600" err="1">
                <a:solidFill>
                  <a:srgbClr val="00B0F0"/>
                </a:solidFill>
              </a:rPr>
              <a:t>torch.tensor</a:t>
            </a:r>
            <a:r>
              <a:rPr lang="en-US" sz="1600">
                <a:solidFill>
                  <a:srgbClr val="00B0F0"/>
                </a:solidFill>
              </a:rPr>
              <a:t>([[</a:t>
            </a:r>
            <a:r>
              <a:rPr lang="en-US" sz="1600" err="1">
                <a:solidFill>
                  <a:srgbClr val="00B0F0"/>
                </a:solidFill>
              </a:rPr>
              <a:t>torch.pi</a:t>
            </a:r>
            <a:r>
              <a:rPr lang="en-US" sz="1600">
                <a:solidFill>
                  <a:srgbClr val="00B0F0"/>
                </a:solidFill>
              </a:rPr>
              <a:t>, 0.0, </a:t>
            </a:r>
            <a:r>
              <a:rPr lang="en-US" sz="1600" err="1">
                <a:solidFill>
                  <a:srgbClr val="00B0F0"/>
                </a:solidFill>
              </a:rPr>
              <a:t>torch.pi</a:t>
            </a:r>
            <a:r>
              <a:rPr lang="en-US" sz="1600">
                <a:solidFill>
                  <a:srgbClr val="00B0F0"/>
                </a:solidFill>
              </a:rPr>
              <a:t> / 2]], device=device)</a:t>
            </a:r>
          </a:p>
          <a:p>
            <a:r>
              <a:rPr lang="en-US" sz="1600">
                <a:solidFill>
                  <a:srgbClr val="00B0F0"/>
                </a:solidFill>
              </a:rPr>
              <a:t>translations = </a:t>
            </a:r>
            <a:r>
              <a:rPr lang="en-US" sz="1600" err="1">
                <a:solidFill>
                  <a:srgbClr val="00B0F0"/>
                </a:solidFill>
              </a:rPr>
              <a:t>torch.tensor</a:t>
            </a:r>
            <a:r>
              <a:rPr lang="en-US" sz="1600">
                <a:solidFill>
                  <a:srgbClr val="00B0F0"/>
                </a:solidFill>
              </a:rPr>
              <a:t>([[bx, by, </a:t>
            </a:r>
            <a:r>
              <a:rPr lang="en-US" sz="1600" err="1">
                <a:solidFill>
                  <a:srgbClr val="00B0F0"/>
                </a:solidFill>
              </a:rPr>
              <a:t>bz</a:t>
            </a:r>
            <a:r>
              <a:rPr lang="en-US" sz="1600">
                <a:solidFill>
                  <a:srgbClr val="00B0F0"/>
                </a:solidFill>
              </a:rPr>
              <a:t>]], device=device)</a:t>
            </a:r>
          </a:p>
          <a:p>
            <a:r>
              <a:rPr lang="en-US" sz="1600" err="1"/>
              <a:t>img</a:t>
            </a:r>
            <a:r>
              <a:rPr lang="en-US" sz="1600"/>
              <a:t> = </a:t>
            </a:r>
            <a:r>
              <a:rPr lang="en-US" sz="1600" err="1"/>
              <a:t>drr</a:t>
            </a:r>
            <a:r>
              <a:rPr lang="en-US" sz="1600"/>
              <a:t>(rotations, translations, parameterization="</a:t>
            </a:r>
            <a:r>
              <a:rPr lang="en-US" sz="1600" err="1"/>
              <a:t>euler_angles</a:t>
            </a:r>
            <a:r>
              <a:rPr lang="en-US" sz="1600"/>
              <a:t>", convention="ZYX")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AAB06-D81D-21D1-7475-B868A61DAC24}"/>
              </a:ext>
            </a:extLst>
          </p:cNvPr>
          <p:cNvSpPr txBox="1"/>
          <p:nvPr/>
        </p:nvSpPr>
        <p:spPr>
          <a:xfrm>
            <a:off x="2868168" y="3429000"/>
            <a:ext cx="9116568" cy="329320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/>
              <a:t># Initialize the DRR module for generating synthetic X-rays</a:t>
            </a:r>
          </a:p>
          <a:p>
            <a:r>
              <a:rPr lang="en-US" sz="1600"/>
              <a:t>device = </a:t>
            </a:r>
            <a:r>
              <a:rPr lang="en-US" sz="1600" err="1"/>
              <a:t>torch.device</a:t>
            </a:r>
            <a:r>
              <a:rPr lang="en-US" sz="1600"/>
              <a:t>("</a:t>
            </a:r>
            <a:r>
              <a:rPr lang="en-US" sz="1600" err="1"/>
              <a:t>cuda</a:t>
            </a:r>
            <a:r>
              <a:rPr lang="en-US" sz="1600"/>
              <a:t>" if </a:t>
            </a:r>
            <a:r>
              <a:rPr lang="en-US" sz="1600" err="1"/>
              <a:t>torch.cuda.is_available</a:t>
            </a:r>
            <a:r>
              <a:rPr lang="en-US" sz="1600"/>
              <a:t>() else "</a:t>
            </a:r>
            <a:r>
              <a:rPr lang="en-US" sz="1600" err="1"/>
              <a:t>cpu</a:t>
            </a:r>
            <a:r>
              <a:rPr lang="en-US" sz="1600"/>
              <a:t>")</a:t>
            </a:r>
          </a:p>
          <a:p>
            <a:r>
              <a:rPr lang="en-US" sz="1600" err="1"/>
              <a:t>drr</a:t>
            </a:r>
            <a:r>
              <a:rPr lang="en-US" sz="1600"/>
              <a:t> = DRR(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volume</a:t>
            </a:r>
            <a:r>
              <a:rPr lang="en-US" sz="1600"/>
              <a:t>,  # The CT volume as a </a:t>
            </a:r>
            <a:r>
              <a:rPr lang="en-US" sz="1600" err="1"/>
              <a:t>numpy</a:t>
            </a:r>
            <a:r>
              <a:rPr lang="en-US" sz="1600"/>
              <a:t> array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F0"/>
                </a:solidFill>
              </a:rPr>
              <a:t>spacing</a:t>
            </a:r>
            <a:r>
              <a:rPr lang="en-US" sz="1600"/>
              <a:t>,  # Voxel dimensions of the CT</a:t>
            </a:r>
          </a:p>
          <a:p>
            <a:r>
              <a:rPr lang="en-US" sz="1600"/>
              <a:t>    </a:t>
            </a:r>
            <a:r>
              <a:rPr lang="en-US" sz="1600" err="1">
                <a:solidFill>
                  <a:srgbClr val="00B050"/>
                </a:solidFill>
              </a:rPr>
              <a:t>sdr</a:t>
            </a:r>
            <a:r>
              <a:rPr lang="en-US" sz="1600">
                <a:solidFill>
                  <a:srgbClr val="00B050"/>
                </a:solidFill>
              </a:rPr>
              <a:t>=</a:t>
            </a:r>
            <a:r>
              <a:rPr lang="en-US" sz="1600" err="1">
                <a:solidFill>
                  <a:srgbClr val="00B050"/>
                </a:solidFill>
              </a:rPr>
              <a:t>vsdr</a:t>
            </a:r>
            <a:r>
              <a:rPr lang="en-US" sz="1600">
                <a:solidFill>
                  <a:srgbClr val="00B050"/>
                </a:solidFill>
              </a:rPr>
              <a:t>[</a:t>
            </a:r>
            <a:r>
              <a:rPr lang="en-US" sz="1600" err="1">
                <a:solidFill>
                  <a:srgbClr val="00B050"/>
                </a:solidFill>
              </a:rPr>
              <a:t>imod</a:t>
            </a:r>
            <a:r>
              <a:rPr lang="en-US" sz="1600">
                <a:solidFill>
                  <a:srgbClr val="00B050"/>
                </a:solidFill>
              </a:rPr>
              <a:t>]</a:t>
            </a:r>
            <a:r>
              <a:rPr lang="en-US" sz="1600"/>
              <a:t>,  # Source-to-virtual-detector radius (half of the source-to-virtual-detector distance)</a:t>
            </a:r>
          </a:p>
          <a:p>
            <a:r>
              <a:rPr lang="en-US" sz="1600"/>
              <a:t>    </a:t>
            </a:r>
            <a:r>
              <a:rPr lang="en-US" sz="1600">
                <a:solidFill>
                  <a:srgbClr val="00B050"/>
                </a:solidFill>
              </a:rPr>
              <a:t>height=500</a:t>
            </a:r>
            <a:r>
              <a:rPr lang="en-US" sz="1600"/>
              <a:t>,  # Height of the DRR (if width is not </a:t>
            </a:r>
            <a:r>
              <a:rPr lang="en-US" sz="1600" err="1"/>
              <a:t>seperately</a:t>
            </a:r>
            <a:r>
              <a:rPr lang="en-US" sz="1600"/>
              <a:t> provided, the generated image is square)</a:t>
            </a:r>
          </a:p>
          <a:p>
            <a:r>
              <a:rPr lang="en-US" sz="1600"/>
              <a:t>    </a:t>
            </a:r>
            <a:r>
              <a:rPr lang="en-US" sz="1600" err="1">
                <a:solidFill>
                  <a:srgbClr val="00B050"/>
                </a:solidFill>
              </a:rPr>
              <a:t>delx</a:t>
            </a:r>
            <a:r>
              <a:rPr lang="en-US" sz="1600">
                <a:solidFill>
                  <a:srgbClr val="00B050"/>
                </a:solidFill>
              </a:rPr>
              <a:t>=2.5</a:t>
            </a:r>
            <a:r>
              <a:rPr lang="en-US" sz="1600"/>
              <a:t>,  # Pixel spacing (in mm)</a:t>
            </a:r>
          </a:p>
          <a:p>
            <a:r>
              <a:rPr lang="en-US" sz="1600"/>
              <a:t>).to(device)</a:t>
            </a:r>
          </a:p>
          <a:p>
            <a:r>
              <a:rPr lang="en-US" sz="1600"/>
              <a:t># Set the camera pose with rotations (yaw, pitch, roll) and translations (x, y, z)</a:t>
            </a:r>
          </a:p>
          <a:p>
            <a:r>
              <a:rPr lang="en-US" sz="1600">
                <a:solidFill>
                  <a:srgbClr val="00B050"/>
                </a:solidFill>
              </a:rPr>
              <a:t>rotations = </a:t>
            </a:r>
            <a:r>
              <a:rPr lang="en-US" sz="1600" err="1">
                <a:solidFill>
                  <a:srgbClr val="00B050"/>
                </a:solidFill>
              </a:rPr>
              <a:t>torch.tensor</a:t>
            </a:r>
            <a:r>
              <a:rPr lang="en-US" sz="1600">
                <a:solidFill>
                  <a:srgbClr val="00B050"/>
                </a:solidFill>
              </a:rPr>
              <a:t>([alpha[</a:t>
            </a:r>
            <a:r>
              <a:rPr lang="en-US" sz="1600" err="1">
                <a:solidFill>
                  <a:srgbClr val="00B050"/>
                </a:solidFill>
              </a:rPr>
              <a:t>imod</a:t>
            </a:r>
            <a:r>
              <a:rPr lang="en-US" sz="1600">
                <a:solidFill>
                  <a:srgbClr val="00B050"/>
                </a:solidFill>
              </a:rPr>
              <a:t>],beta[</a:t>
            </a:r>
            <a:r>
              <a:rPr lang="en-US" sz="1600" err="1">
                <a:solidFill>
                  <a:srgbClr val="00B050"/>
                </a:solidFill>
              </a:rPr>
              <a:t>imod</a:t>
            </a:r>
            <a:r>
              <a:rPr lang="en-US" sz="1600">
                <a:solidFill>
                  <a:srgbClr val="00B050"/>
                </a:solidFill>
              </a:rPr>
              <a:t>],0.], device=device)</a:t>
            </a:r>
          </a:p>
          <a:p>
            <a:r>
              <a:rPr lang="en-US" sz="1600">
                <a:solidFill>
                  <a:srgbClr val="00B0F0"/>
                </a:solidFill>
              </a:rPr>
              <a:t>translations = </a:t>
            </a:r>
            <a:r>
              <a:rPr lang="en-US" sz="1600" err="1">
                <a:solidFill>
                  <a:srgbClr val="00B0F0"/>
                </a:solidFill>
              </a:rPr>
              <a:t>torch.tensor</a:t>
            </a:r>
            <a:r>
              <a:rPr lang="en-US" sz="1600">
                <a:solidFill>
                  <a:srgbClr val="00B0F0"/>
                </a:solidFill>
              </a:rPr>
              <a:t>([[bx, by, </a:t>
            </a:r>
            <a:r>
              <a:rPr lang="en-US" sz="1600" err="1">
                <a:solidFill>
                  <a:srgbClr val="00B0F0"/>
                </a:solidFill>
              </a:rPr>
              <a:t>bz</a:t>
            </a:r>
            <a:r>
              <a:rPr lang="en-US" sz="1600">
                <a:solidFill>
                  <a:srgbClr val="00B0F0"/>
                </a:solidFill>
              </a:rPr>
              <a:t>]], device=device)</a:t>
            </a:r>
          </a:p>
          <a:p>
            <a:r>
              <a:rPr lang="en-US" sz="1600" err="1"/>
              <a:t>img</a:t>
            </a:r>
            <a:r>
              <a:rPr lang="en-US" sz="1600"/>
              <a:t> = </a:t>
            </a:r>
            <a:r>
              <a:rPr lang="en-US" sz="1600" err="1"/>
              <a:t>drr</a:t>
            </a:r>
            <a:r>
              <a:rPr lang="en-US" sz="1600"/>
              <a:t>(rotations, translations, parameterization="</a:t>
            </a:r>
            <a:r>
              <a:rPr lang="en-US" sz="1600" err="1"/>
              <a:t>euler_angles</a:t>
            </a:r>
            <a:r>
              <a:rPr lang="en-US" sz="1600"/>
              <a:t>", convention="ZYX")</a:t>
            </a:r>
          </a:p>
        </p:txBody>
      </p:sp>
    </p:spTree>
    <p:extLst>
      <p:ext uri="{BB962C8B-B14F-4D97-AF65-F5344CB8AC3E}">
        <p14:creationId xmlns:p14="http://schemas.microsoft.com/office/powerpoint/2010/main" val="32620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D354-38B6-D833-05F9-F7334C70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67"/>
            <a:ext cx="12192000" cy="4451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C5D33-9212-201D-1503-F53BB01B46E1}"/>
              </a:ext>
            </a:extLst>
          </p:cNvPr>
          <p:cNvSpPr txBox="1"/>
          <p:nvPr/>
        </p:nvSpPr>
        <p:spPr>
          <a:xfrm>
            <a:off x="1622" y="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https://github.com/BillWorstell/DiffDRR</a:t>
            </a:r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3CB0C-7112-70D0-3B33-D7F5D91FB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39" y="5118855"/>
            <a:ext cx="7553325" cy="561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3FF5A-3724-9839-B1B6-3B086719FECA}"/>
              </a:ext>
            </a:extLst>
          </p:cNvPr>
          <p:cNvSpPr txBox="1"/>
          <p:nvPr/>
        </p:nvSpPr>
        <p:spPr>
          <a:xfrm>
            <a:off x="330738" y="6211669"/>
            <a:ext cx="6886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https://github.com/BillWorstell/DiffDRR/blob/main/mphDRR.ipynb</a:t>
            </a:r>
            <a:endParaRPr lang="en-US"/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47FB6E-B963-6DEF-E323-F6D45CBB0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796" y="4460815"/>
            <a:ext cx="3527667" cy="24400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209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5ACD3A1-59C9-10EC-44E7-79611F7C33BD}"/>
              </a:ext>
            </a:extLst>
          </p:cNvPr>
          <p:cNvGrpSpPr/>
          <p:nvPr/>
        </p:nvGrpSpPr>
        <p:grpSpPr>
          <a:xfrm>
            <a:off x="0" y="268244"/>
            <a:ext cx="12230195" cy="6590171"/>
            <a:chOff x="0" y="268244"/>
            <a:chExt cx="12230195" cy="65901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1A6E14-876C-867A-12E5-2E4CC38A4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405" y="268244"/>
              <a:ext cx="5548243" cy="312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C83B8AF-C0CA-ABB1-7B17-E0E947D48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67" t="8044" r="49399" b="31616"/>
            <a:stretch/>
          </p:blipFill>
          <p:spPr>
            <a:xfrm>
              <a:off x="91529" y="268244"/>
              <a:ext cx="3485483" cy="314076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B19A8-D02C-D1DF-0FAA-8A06FD43FF5A}"/>
                </a:ext>
              </a:extLst>
            </p:cNvPr>
            <p:cNvSpPr txBox="1"/>
            <p:nvPr/>
          </p:nvSpPr>
          <p:spPr>
            <a:xfrm>
              <a:off x="91529" y="3417322"/>
              <a:ext cx="3489133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Fig 2a: DC-SPECT system geometry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FEB3E3-663A-1126-1C45-AC4E8EDA0566}"/>
                </a:ext>
              </a:extLst>
            </p:cNvPr>
            <p:cNvSpPr txBox="1"/>
            <p:nvPr/>
          </p:nvSpPr>
          <p:spPr>
            <a:xfrm>
              <a:off x="3824981" y="3360556"/>
              <a:ext cx="4934393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Fig 2b: DC-SPECT system collimator assembly  parts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9ACBAE-66C1-9760-AEB7-1C449DF7120A}"/>
                </a:ext>
              </a:extLst>
            </p:cNvPr>
            <p:cNvSpPr txBox="1"/>
            <p:nvPr/>
          </p:nvSpPr>
          <p:spPr>
            <a:xfrm>
              <a:off x="9126209" y="3348318"/>
              <a:ext cx="3089855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Fig 2c: DRR from example CT</a:t>
              </a:r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DA24DF-81C0-7FBD-DD31-D65A6A58F8F2}"/>
                </a:ext>
              </a:extLst>
            </p:cNvPr>
            <p:cNvSpPr txBox="1"/>
            <p:nvPr/>
          </p:nvSpPr>
          <p:spPr>
            <a:xfrm>
              <a:off x="1503608" y="6489083"/>
              <a:ext cx="9577137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Fig 2d: Synthesized DC-SPECT system </a:t>
              </a:r>
              <a:r>
                <a:rPr lang="en-US" err="1">
                  <a:solidFill>
                    <a:srgbClr val="00B0F0"/>
                  </a:solidFill>
                </a:rPr>
                <a:t>mpcDRRs</a:t>
              </a:r>
              <a:r>
                <a:rPr lang="en-US">
                  <a:solidFill>
                    <a:srgbClr val="00B0F0"/>
                  </a:solidFill>
                </a:rPr>
                <a:t> corresponding to X-ray line integrals as in DRR</a:t>
              </a:r>
            </a:p>
          </p:txBody>
        </p:sp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2B54E8E-C706-C980-781B-68F705CDD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90959"/>
              <a:ext cx="12186248" cy="268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D086DAAE-5D59-1171-9A69-DCB4CAB86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3518" y="299403"/>
              <a:ext cx="3036677" cy="303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926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1BAF25F-7A59-194E-BE4A-59E03177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65601"/>
            <a:ext cx="12215803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9F99E5F-9038-E85F-F98E-91DFA809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" y="743114"/>
            <a:ext cx="12186248" cy="268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39912A-3A3A-9C4D-22A5-6649530C24B8}"/>
              </a:ext>
            </a:extLst>
          </p:cNvPr>
          <p:cNvSpPr txBox="1"/>
          <p:nvPr/>
        </p:nvSpPr>
        <p:spPr>
          <a:xfrm>
            <a:off x="370976" y="158339"/>
            <a:ext cx="11473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50"/>
                </a:solidFill>
              </a:rPr>
              <a:t>Wide FOV (2x) Synthesized X-ray DRRs for DC Cardiac SPECT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B9CC2-E722-EB83-1BED-1326D3CE2128}"/>
              </a:ext>
            </a:extLst>
          </p:cNvPr>
          <p:cNvSpPr txBox="1"/>
          <p:nvPr/>
        </p:nvSpPr>
        <p:spPr>
          <a:xfrm>
            <a:off x="513644" y="3504913"/>
            <a:ext cx="11188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B050"/>
                </a:solidFill>
              </a:rPr>
              <a:t>Full FOV (1x) Synthesized X-ray DRRs for DC Cardiac SPECT Camera</a:t>
            </a:r>
          </a:p>
        </p:txBody>
      </p:sp>
    </p:spTree>
    <p:extLst>
      <p:ext uri="{BB962C8B-B14F-4D97-AF65-F5344CB8AC3E}">
        <p14:creationId xmlns:p14="http://schemas.microsoft.com/office/powerpoint/2010/main" val="26494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BBB22CE-0FB4-61A2-DAFE-CEC9F3FB9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43"/>
          <a:stretch/>
        </p:blipFill>
        <p:spPr bwMode="auto">
          <a:xfrm>
            <a:off x="129416" y="483079"/>
            <a:ext cx="12052779" cy="65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59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DC9257-8FF2-9DDF-68DA-9F5B4E8E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08F889-B8ED-D604-7171-9AE4E169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79" y="0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6ED2BE-484C-CAF8-6E75-21D175D56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851" y="0"/>
            <a:ext cx="3857625" cy="3857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97DACC-0F7B-A58F-B112-96705449D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7" y="3000375"/>
            <a:ext cx="3857625" cy="38576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575A75-86DF-B176-7832-9D8DC450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71" y="3000374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47A849-889A-4179-B246-0DF884D0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50" y="3000375"/>
            <a:ext cx="385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mphDRR in PyTorch: Multiple Pinhole SPECT/’CT’ Digitally Reconstructed Radiographs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mphDRR: Multiple Pinhole SPECT Digitally Reconstructed Radiographs</dc:title>
  <dc:creator>Bill Worstell</dc:creator>
  <cp:lastModifiedBy>Bill Worstell</cp:lastModifiedBy>
  <cp:revision>1</cp:revision>
  <dcterms:created xsi:type="dcterms:W3CDTF">2024-01-02T20:17:18Z</dcterms:created>
  <dcterms:modified xsi:type="dcterms:W3CDTF">2024-01-04T20:21:37Z</dcterms:modified>
</cp:coreProperties>
</file>