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6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A702-72DA-8880-CC7A-C42CB06E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27F6-F237-2AEA-FD63-151E1A722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B252C-4FF5-7C7D-B86A-44540AED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EDDC-9EAA-C8C2-1825-0603FCC8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7BB6-BD93-F07B-88C0-3904021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AB05-E29A-1157-E227-549AF023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31A22-1360-076C-BD22-DBB59FD6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79DF-4E71-D541-22BB-B653C24E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D39E-96A6-9CE4-7C5C-9785CD77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1F23-0223-07FE-0CBD-FC06F702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9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EC205-0923-8626-779B-A0DCB291E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30D9B-F139-28BC-B630-9C38CA0EA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6D51-EBFA-A41B-564C-C9CF8CB0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601E-FF4D-1B91-F982-0739FC16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AD21-C68E-FF30-E246-77EE1AD4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9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6668-7E5A-0422-63B3-0269710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C345-5A15-9C74-7AFA-C2E33016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C52A5-B73D-F570-68EA-550212E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961A-BB57-4B71-648D-3B4F6A36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A5A5-D9AA-2A95-23D9-E4F4D8CE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373-C182-6342-C886-FACCCA25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7D20-7D21-7068-5B89-802838DC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2C7A-6F68-844A-E45F-2325FB12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2740-F178-5080-47B2-6C08CC52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1595-B3D4-379F-DA77-D5FF1F60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7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55D2-407F-2A6B-5216-44F0C23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7E2E-1FC1-8BBE-2EE0-9C8FC8DE2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30EB3-EB42-BE7F-9CEB-1A2A47D96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1F4B-AA8F-EA59-E4F5-2CBE47F1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755E-E7AF-F783-D6DC-826EB0A0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D3488-3043-EB8B-3F04-65430B7B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F09B-684F-A27F-4A96-1A2A17E6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AADF-B1DB-1D38-44B0-2ED401A7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31E56-FEE9-C6FC-7295-41E17010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57754-2EB9-F1BE-74CE-379EE816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EECC2-4E53-CE3A-A1A8-B517EDDD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49D55-91DA-661D-A0A8-B94DC7F2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085F5-3B4B-AD5D-9FE9-84422A7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09D0F-A48B-0EBC-BA6D-667F49BD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5386-844E-CCC8-89C1-C4279DD0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D9828-B717-C088-5545-027DE01E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251E0-4A32-9CBE-B730-F0A05EFA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62233-88C9-2074-EB2C-909818FC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0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CD2E4-B51C-8594-1F1D-80B1E692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97BF-77D0-F3B4-4065-36918859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19420-0586-085C-1A13-93654ADB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3ADA-58F8-7D23-F321-12D2E75F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4165-4413-A63A-0175-D7ACC173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0398-2CB3-6C3F-9314-0B1C0CD9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66105-F27B-9024-5227-F4FD7040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5653-3984-E7FB-B9DD-CB61D0B4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3910A-B0D9-0809-B1A5-0C63FD6A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D39E-C4A8-385A-655E-C1A6656F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B984A-AA33-2434-3AB7-770E68541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E3158-579B-1C73-719E-3E9FF7ED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383C-3C3C-4AA5-D5D0-18F86480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7294-EDEC-48F2-63DE-D92C3D5C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F00BD-3BF4-8117-755B-80D73E9D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C4324-7403-6870-5FEF-1CD4BBB4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6827-564A-8B33-6996-63B2A8247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CA05-5F03-8836-AD1F-5764D1F2F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1756-E5AB-4BEA-963B-3070F3B33F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404A-31D5-8929-9D0F-C47BAD272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1248-7FA4-4AEC-671B-19A598A5E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9D6E-D6C8-49DA-9789-D09F8C4C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vekg.dev/DiffDRR/api/drr.html#drr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vekg.dev/DiffDRR/api/drr.html#dr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ivekg.dev/DiffDRR/tutorials/spheric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vekg.dev/DiffDRR/api/drr.html#dr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vekg.dev/DiffDRR/tutorials/introduction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github.com/eigenvivek/DiffDRR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ytorch3d.org/tutorials/camera_position_optimization_with_differentiable_rende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llWorstell/DiffDRR/blob/main/notebooks/tutorials/introduction.ipynb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colab.research.google.com/github/BillWorstell/DiffDRR/blob/main/notebooks/tutorials/introduction.ipynb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hyperlink" Target="https://vivekg.dev/DiffDRR/api/drr.html#dr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s://vivekg.dev/DiffDRR/tutorials/spherical.html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6EB6-7823-17B2-118D-CFE36FF2E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Integration of </a:t>
            </a:r>
            <a:r>
              <a:rPr lang="en-US" err="1"/>
              <a:t>OpenPyXL</a:t>
            </a:r>
            <a:r>
              <a:rPr lang="en-US"/>
              <a:t>, </a:t>
            </a:r>
            <a:br>
              <a:rPr lang="en-US"/>
            </a:br>
            <a:r>
              <a:rPr lang="en-US"/>
              <a:t>.</a:t>
            </a:r>
            <a:r>
              <a:rPr lang="en-US" err="1"/>
              <a:t>xlxs</a:t>
            </a:r>
            <a:r>
              <a:rPr lang="en-US"/>
              <a:t> Geometry Spreadsheet</a:t>
            </a:r>
            <a:br>
              <a:rPr lang="en-US"/>
            </a:br>
            <a:r>
              <a:rPr lang="en-US"/>
              <a:t>and </a:t>
            </a:r>
            <a:r>
              <a:rPr lang="en-US" err="1"/>
              <a:t>DiffDRR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4117-6925-208F-BF7B-E8F750809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Bill Worstell</a:t>
            </a:r>
          </a:p>
          <a:p>
            <a:r>
              <a:rPr lang="en-US"/>
              <a:t>PicoRad -&gt; MGH</a:t>
            </a:r>
          </a:p>
          <a:p>
            <a:r>
              <a:rPr lang="en-US"/>
              <a:t>12/26/2023</a:t>
            </a:r>
          </a:p>
        </p:txBody>
      </p:sp>
    </p:spTree>
    <p:extLst>
      <p:ext uri="{BB962C8B-B14F-4D97-AF65-F5344CB8AC3E}">
        <p14:creationId xmlns:p14="http://schemas.microsoft.com/office/powerpoint/2010/main" val="166723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D32D2-2FF7-0B7D-EBFE-5EDAC2E3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49000"/>
            <a:ext cx="6096000" cy="3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55EDF-B339-EE19-ECCB-E56FC4A275B5}"/>
              </a:ext>
            </a:extLst>
          </p:cNvPr>
          <p:cNvSpPr txBox="1"/>
          <p:nvPr/>
        </p:nvSpPr>
        <p:spPr>
          <a:xfrm>
            <a:off x="6097524" y="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https://vivekg.dev/DiffDRR/api/drr.html#drr</a:t>
            </a:r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38EEC-52EC-A68B-6455-8FE4D874C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8"/>
          <a:stretch/>
        </p:blipFill>
        <p:spPr>
          <a:xfrm>
            <a:off x="116751" y="0"/>
            <a:ext cx="5603623" cy="4244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90DB68-7C87-F9C3-3790-4270BAA3B5C7}"/>
              </a:ext>
            </a:extLst>
          </p:cNvPr>
          <p:cNvSpPr txBox="1"/>
          <p:nvPr/>
        </p:nvSpPr>
        <p:spPr>
          <a:xfrm>
            <a:off x="6096000" y="3521887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Choose </a:t>
            </a:r>
            <a:r>
              <a:rPr lang="en-US" err="1">
                <a:solidFill>
                  <a:srgbClr val="00B050"/>
                </a:solidFill>
              </a:rPr>
              <a:t>sdr</a:t>
            </a:r>
            <a:r>
              <a:rPr lang="en-US">
                <a:solidFill>
                  <a:srgbClr val="00B050"/>
                </a:solidFill>
              </a:rPr>
              <a:t> = 5 * [length of collimator] -&gt; ~450mm</a:t>
            </a:r>
          </a:p>
          <a:p>
            <a:r>
              <a:rPr lang="en-US">
                <a:solidFill>
                  <a:srgbClr val="00B050"/>
                </a:solidFill>
              </a:rPr>
              <a:t>Magnification M=10, Source-to-detector -&gt; ~900mm</a:t>
            </a:r>
          </a:p>
          <a:p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rgbClr val="00B050"/>
                </a:solidFill>
              </a:rPr>
              <a:t>Length of side of virtual detector crystal = 500 mm</a:t>
            </a:r>
          </a:p>
          <a:p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rgbClr val="00B050"/>
                </a:solidFill>
              </a:rPr>
              <a:t>height= 500</a:t>
            </a:r>
          </a:p>
          <a:p>
            <a:r>
              <a:rPr lang="en-US" err="1">
                <a:solidFill>
                  <a:srgbClr val="00B050"/>
                </a:solidFill>
              </a:rPr>
              <a:t>delx</a:t>
            </a:r>
            <a:r>
              <a:rPr lang="en-US">
                <a:solidFill>
                  <a:srgbClr val="00B050"/>
                </a:solidFill>
              </a:rPr>
              <a:t> = 500/200 = 2.5</a:t>
            </a:r>
          </a:p>
          <a:p>
            <a:r>
              <a:rPr lang="en-US">
                <a:solidFill>
                  <a:srgbClr val="00B050"/>
                </a:solidFill>
              </a:rPr>
              <a:t>width = 500</a:t>
            </a:r>
          </a:p>
          <a:p>
            <a:r>
              <a:rPr lang="en-US" err="1">
                <a:solidFill>
                  <a:srgbClr val="00B050"/>
                </a:solidFill>
              </a:rPr>
              <a:t>dely</a:t>
            </a:r>
            <a:r>
              <a:rPr lang="en-US">
                <a:solidFill>
                  <a:srgbClr val="00B050"/>
                </a:solidFill>
              </a:rPr>
              <a:t> = 500/200=2.5</a:t>
            </a:r>
          </a:p>
          <a:p>
            <a:r>
              <a:rPr lang="en-US">
                <a:solidFill>
                  <a:srgbClr val="00B050"/>
                </a:solidFill>
              </a:rPr>
              <a:t>x0=0</a:t>
            </a:r>
          </a:p>
          <a:p>
            <a:r>
              <a:rPr lang="en-US">
                <a:solidFill>
                  <a:srgbClr val="00B050"/>
                </a:solidFill>
              </a:rPr>
              <a:t>y0=0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22140-1F95-41D8-16AF-A53EED1B5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514" y="3429000"/>
            <a:ext cx="917486" cy="3110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4A32B-7459-F813-5A38-1EC63E8BE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322" y="3903673"/>
            <a:ext cx="2901154" cy="2757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3A225-C9A2-20C4-D62F-788B9C363429}"/>
              </a:ext>
            </a:extLst>
          </p:cNvPr>
          <p:cNvSpPr txBox="1"/>
          <p:nvPr/>
        </p:nvSpPr>
        <p:spPr>
          <a:xfrm>
            <a:off x="116751" y="4338094"/>
            <a:ext cx="2315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Volume [X Y Z] is</a:t>
            </a:r>
          </a:p>
          <a:p>
            <a:r>
              <a:rPr lang="en-US">
                <a:solidFill>
                  <a:srgbClr val="00B050"/>
                </a:solidFill>
              </a:rPr>
              <a:t>360 x 360 x 332.5 mm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B4785E-7EDB-315A-7A8F-AA2F58CBDB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50" y="5124971"/>
            <a:ext cx="2961765" cy="11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620DB6-0AF4-9620-5624-7D8B5BF6C1F1}"/>
              </a:ext>
            </a:extLst>
          </p:cNvPr>
          <p:cNvSpPr txBox="1"/>
          <p:nvPr/>
        </p:nvSpPr>
        <p:spPr>
          <a:xfrm>
            <a:off x="0" y="0"/>
            <a:ext cx="9116568" cy="329320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/>
              <a:t># Initialize the DRR module for generating synthetic X-rays</a:t>
            </a:r>
          </a:p>
          <a:p>
            <a:r>
              <a:rPr lang="en-US" sz="1600"/>
              <a:t>device = </a:t>
            </a:r>
            <a:r>
              <a:rPr lang="en-US" sz="1600" err="1"/>
              <a:t>torch.device</a:t>
            </a:r>
            <a:r>
              <a:rPr lang="en-US" sz="1600"/>
              <a:t>("</a:t>
            </a:r>
            <a:r>
              <a:rPr lang="en-US" sz="1600" err="1"/>
              <a:t>cuda</a:t>
            </a:r>
            <a:r>
              <a:rPr lang="en-US" sz="1600"/>
              <a:t>" if </a:t>
            </a:r>
            <a:r>
              <a:rPr lang="en-US" sz="1600" err="1"/>
              <a:t>torch.cuda.is_available</a:t>
            </a:r>
            <a:r>
              <a:rPr lang="en-US" sz="1600"/>
              <a:t>() else "</a:t>
            </a:r>
            <a:r>
              <a:rPr lang="en-US" sz="1600" err="1"/>
              <a:t>cpu</a:t>
            </a:r>
            <a:r>
              <a:rPr lang="en-US" sz="1600"/>
              <a:t>")</a:t>
            </a:r>
          </a:p>
          <a:p>
            <a:r>
              <a:rPr lang="en-US" sz="1600" err="1"/>
              <a:t>drr</a:t>
            </a:r>
            <a:r>
              <a:rPr lang="en-US" sz="1600"/>
              <a:t> = DRR(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volume</a:t>
            </a:r>
            <a:r>
              <a:rPr lang="en-US" sz="1600"/>
              <a:t>,  # The CT volume as a </a:t>
            </a:r>
            <a:r>
              <a:rPr lang="en-US" sz="1600" err="1"/>
              <a:t>numpy</a:t>
            </a:r>
            <a:r>
              <a:rPr lang="en-US" sz="1600"/>
              <a:t> array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spacing</a:t>
            </a:r>
            <a:r>
              <a:rPr lang="en-US" sz="1600"/>
              <a:t>,  # Voxel dimensions of the CT</a:t>
            </a:r>
          </a:p>
          <a:p>
            <a:r>
              <a:rPr lang="en-US" sz="1600"/>
              <a:t>    </a:t>
            </a:r>
            <a:r>
              <a:rPr lang="en-US" sz="1600" err="1">
                <a:solidFill>
                  <a:srgbClr val="00B0F0"/>
                </a:solidFill>
              </a:rPr>
              <a:t>sdr</a:t>
            </a:r>
            <a:r>
              <a:rPr lang="en-US" sz="1600">
                <a:solidFill>
                  <a:srgbClr val="00B0F0"/>
                </a:solidFill>
              </a:rPr>
              <a:t>=300.0</a:t>
            </a:r>
            <a:r>
              <a:rPr lang="en-US" sz="1600"/>
              <a:t>,  # Source-to-detector radius (half of the source-to-detector distance)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height=200</a:t>
            </a:r>
            <a:r>
              <a:rPr lang="en-US" sz="1600"/>
              <a:t>,  # Height of the DRR (if width is not </a:t>
            </a:r>
            <a:r>
              <a:rPr lang="en-US" sz="1600" err="1"/>
              <a:t>seperately</a:t>
            </a:r>
            <a:r>
              <a:rPr lang="en-US" sz="1600"/>
              <a:t> provided, the generated image is square)</a:t>
            </a:r>
          </a:p>
          <a:p>
            <a:r>
              <a:rPr lang="en-US" sz="1600"/>
              <a:t>    </a:t>
            </a:r>
            <a:r>
              <a:rPr lang="en-US" sz="1600" err="1">
                <a:solidFill>
                  <a:srgbClr val="00B0F0"/>
                </a:solidFill>
              </a:rPr>
              <a:t>delx</a:t>
            </a:r>
            <a:r>
              <a:rPr lang="en-US" sz="1600">
                <a:solidFill>
                  <a:srgbClr val="00B0F0"/>
                </a:solidFill>
              </a:rPr>
              <a:t>=4.0</a:t>
            </a:r>
            <a:r>
              <a:rPr lang="en-US" sz="1600"/>
              <a:t>,  # Pixel spacing (in mm)</a:t>
            </a:r>
          </a:p>
          <a:p>
            <a:r>
              <a:rPr lang="en-US" sz="1600"/>
              <a:t>).to(device)</a:t>
            </a:r>
          </a:p>
          <a:p>
            <a:r>
              <a:rPr lang="en-US" sz="1600"/>
              <a:t># Set the camera pose with rotations (yaw, pitch, roll) and translations (x, y, z)</a:t>
            </a:r>
          </a:p>
          <a:p>
            <a:r>
              <a:rPr lang="en-US" sz="1600">
                <a:solidFill>
                  <a:srgbClr val="00B0F0"/>
                </a:solidFill>
              </a:rPr>
              <a:t>rotations = </a:t>
            </a:r>
            <a:r>
              <a:rPr lang="en-US" sz="1600" err="1">
                <a:solidFill>
                  <a:srgbClr val="00B0F0"/>
                </a:solidFill>
              </a:rPr>
              <a:t>torch.tensor</a:t>
            </a:r>
            <a:r>
              <a:rPr lang="en-US" sz="1600">
                <a:solidFill>
                  <a:srgbClr val="00B0F0"/>
                </a:solidFill>
              </a:rPr>
              <a:t>([[</a:t>
            </a:r>
            <a:r>
              <a:rPr lang="en-US" sz="1600" err="1">
                <a:solidFill>
                  <a:srgbClr val="00B0F0"/>
                </a:solidFill>
              </a:rPr>
              <a:t>torch.pi</a:t>
            </a:r>
            <a:r>
              <a:rPr lang="en-US" sz="1600">
                <a:solidFill>
                  <a:srgbClr val="00B0F0"/>
                </a:solidFill>
              </a:rPr>
              <a:t>, 0.0, </a:t>
            </a:r>
            <a:r>
              <a:rPr lang="en-US" sz="1600" err="1">
                <a:solidFill>
                  <a:srgbClr val="00B0F0"/>
                </a:solidFill>
              </a:rPr>
              <a:t>torch.pi</a:t>
            </a:r>
            <a:r>
              <a:rPr lang="en-US" sz="1600">
                <a:solidFill>
                  <a:srgbClr val="00B0F0"/>
                </a:solidFill>
              </a:rPr>
              <a:t> / 2]], device=device)</a:t>
            </a:r>
          </a:p>
          <a:p>
            <a:r>
              <a:rPr lang="en-US" sz="1600">
                <a:solidFill>
                  <a:srgbClr val="00B0F0"/>
                </a:solidFill>
              </a:rPr>
              <a:t>translations = </a:t>
            </a:r>
            <a:r>
              <a:rPr lang="en-US" sz="1600" err="1">
                <a:solidFill>
                  <a:srgbClr val="00B0F0"/>
                </a:solidFill>
              </a:rPr>
              <a:t>torch.tensor</a:t>
            </a:r>
            <a:r>
              <a:rPr lang="en-US" sz="1600">
                <a:solidFill>
                  <a:srgbClr val="00B0F0"/>
                </a:solidFill>
              </a:rPr>
              <a:t>([[bx, by, </a:t>
            </a:r>
            <a:r>
              <a:rPr lang="en-US" sz="1600" err="1">
                <a:solidFill>
                  <a:srgbClr val="00B0F0"/>
                </a:solidFill>
              </a:rPr>
              <a:t>bz</a:t>
            </a:r>
            <a:r>
              <a:rPr lang="en-US" sz="1600">
                <a:solidFill>
                  <a:srgbClr val="00B0F0"/>
                </a:solidFill>
              </a:rPr>
              <a:t>]], device=device)</a:t>
            </a:r>
          </a:p>
          <a:p>
            <a:r>
              <a:rPr lang="en-US" sz="1600" err="1"/>
              <a:t>img</a:t>
            </a:r>
            <a:r>
              <a:rPr lang="en-US" sz="1600"/>
              <a:t> = </a:t>
            </a:r>
            <a:r>
              <a:rPr lang="en-US" sz="1600" err="1"/>
              <a:t>drr</a:t>
            </a:r>
            <a:r>
              <a:rPr lang="en-US" sz="1600"/>
              <a:t>(rotations, translations, parameterization="</a:t>
            </a:r>
            <a:r>
              <a:rPr lang="en-US" sz="1600" err="1"/>
              <a:t>euler_angles</a:t>
            </a:r>
            <a:r>
              <a:rPr lang="en-US" sz="1600"/>
              <a:t>", convention="ZYX")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AAB06-D81D-21D1-7475-B868A61DAC24}"/>
              </a:ext>
            </a:extLst>
          </p:cNvPr>
          <p:cNvSpPr txBox="1"/>
          <p:nvPr/>
        </p:nvSpPr>
        <p:spPr>
          <a:xfrm>
            <a:off x="2868168" y="3429000"/>
            <a:ext cx="9116568" cy="329320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/>
              <a:t># Initialize the DRR module for generating synthetic X-rays</a:t>
            </a:r>
          </a:p>
          <a:p>
            <a:r>
              <a:rPr lang="en-US" sz="1600"/>
              <a:t>device = </a:t>
            </a:r>
            <a:r>
              <a:rPr lang="en-US" sz="1600" err="1"/>
              <a:t>torch.device</a:t>
            </a:r>
            <a:r>
              <a:rPr lang="en-US" sz="1600"/>
              <a:t>("</a:t>
            </a:r>
            <a:r>
              <a:rPr lang="en-US" sz="1600" err="1"/>
              <a:t>cuda</a:t>
            </a:r>
            <a:r>
              <a:rPr lang="en-US" sz="1600"/>
              <a:t>" if </a:t>
            </a:r>
            <a:r>
              <a:rPr lang="en-US" sz="1600" err="1"/>
              <a:t>torch.cuda.is_available</a:t>
            </a:r>
            <a:r>
              <a:rPr lang="en-US" sz="1600"/>
              <a:t>() else "</a:t>
            </a:r>
            <a:r>
              <a:rPr lang="en-US" sz="1600" err="1"/>
              <a:t>cpu</a:t>
            </a:r>
            <a:r>
              <a:rPr lang="en-US" sz="1600"/>
              <a:t>")</a:t>
            </a:r>
          </a:p>
          <a:p>
            <a:r>
              <a:rPr lang="en-US" sz="1600" err="1"/>
              <a:t>drr</a:t>
            </a:r>
            <a:r>
              <a:rPr lang="en-US" sz="1600"/>
              <a:t> = DRR(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volume</a:t>
            </a:r>
            <a:r>
              <a:rPr lang="en-US" sz="1600"/>
              <a:t>,  # The CT volume as a </a:t>
            </a:r>
            <a:r>
              <a:rPr lang="en-US" sz="1600" err="1"/>
              <a:t>numpy</a:t>
            </a:r>
            <a:r>
              <a:rPr lang="en-US" sz="1600"/>
              <a:t> array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spacing</a:t>
            </a:r>
            <a:r>
              <a:rPr lang="en-US" sz="1600"/>
              <a:t>,  # Voxel dimensions of the CT</a:t>
            </a:r>
          </a:p>
          <a:p>
            <a:r>
              <a:rPr lang="en-US" sz="1600"/>
              <a:t>    </a:t>
            </a:r>
            <a:r>
              <a:rPr lang="en-US" sz="1600" err="1">
                <a:solidFill>
                  <a:srgbClr val="00B050"/>
                </a:solidFill>
              </a:rPr>
              <a:t>sdr</a:t>
            </a:r>
            <a:r>
              <a:rPr lang="en-US" sz="1600">
                <a:solidFill>
                  <a:srgbClr val="00B050"/>
                </a:solidFill>
              </a:rPr>
              <a:t>=</a:t>
            </a:r>
            <a:r>
              <a:rPr lang="en-US" sz="1600" err="1">
                <a:solidFill>
                  <a:srgbClr val="00B050"/>
                </a:solidFill>
              </a:rPr>
              <a:t>vsdr</a:t>
            </a:r>
            <a:r>
              <a:rPr lang="en-US" sz="1600">
                <a:solidFill>
                  <a:srgbClr val="00B050"/>
                </a:solidFill>
              </a:rPr>
              <a:t>[</a:t>
            </a:r>
            <a:r>
              <a:rPr lang="en-US" sz="1600" err="1">
                <a:solidFill>
                  <a:srgbClr val="00B050"/>
                </a:solidFill>
              </a:rPr>
              <a:t>imod</a:t>
            </a:r>
            <a:r>
              <a:rPr lang="en-US" sz="1600">
                <a:solidFill>
                  <a:srgbClr val="00B050"/>
                </a:solidFill>
              </a:rPr>
              <a:t>]</a:t>
            </a:r>
            <a:r>
              <a:rPr lang="en-US" sz="1600"/>
              <a:t>,  # Source-to-virtual-detector radius (half of the source-to-virtual-detector distance)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50"/>
                </a:solidFill>
              </a:rPr>
              <a:t>height=500</a:t>
            </a:r>
            <a:r>
              <a:rPr lang="en-US" sz="1600"/>
              <a:t>,  # Height of the DRR (if width is not </a:t>
            </a:r>
            <a:r>
              <a:rPr lang="en-US" sz="1600" err="1"/>
              <a:t>seperately</a:t>
            </a:r>
            <a:r>
              <a:rPr lang="en-US" sz="1600"/>
              <a:t> provided, the generated image is square)</a:t>
            </a:r>
          </a:p>
          <a:p>
            <a:r>
              <a:rPr lang="en-US" sz="1600"/>
              <a:t>    </a:t>
            </a:r>
            <a:r>
              <a:rPr lang="en-US" sz="1600" err="1">
                <a:solidFill>
                  <a:srgbClr val="00B050"/>
                </a:solidFill>
              </a:rPr>
              <a:t>delx</a:t>
            </a:r>
            <a:r>
              <a:rPr lang="en-US" sz="1600">
                <a:solidFill>
                  <a:srgbClr val="00B050"/>
                </a:solidFill>
              </a:rPr>
              <a:t>=2.5</a:t>
            </a:r>
            <a:r>
              <a:rPr lang="en-US" sz="1600"/>
              <a:t>,  # Pixel spacing (in mm)</a:t>
            </a:r>
          </a:p>
          <a:p>
            <a:r>
              <a:rPr lang="en-US" sz="1600"/>
              <a:t>).to(device)</a:t>
            </a:r>
          </a:p>
          <a:p>
            <a:r>
              <a:rPr lang="en-US" sz="1600"/>
              <a:t># Set the camera pose with rotations (yaw, pitch, roll) and translations (x, y, z)</a:t>
            </a:r>
          </a:p>
          <a:p>
            <a:r>
              <a:rPr lang="en-US" sz="1600">
                <a:solidFill>
                  <a:srgbClr val="00B050"/>
                </a:solidFill>
              </a:rPr>
              <a:t>rotations = </a:t>
            </a:r>
            <a:r>
              <a:rPr lang="en-US" sz="1600" err="1">
                <a:solidFill>
                  <a:srgbClr val="00B050"/>
                </a:solidFill>
              </a:rPr>
              <a:t>torch.tensor</a:t>
            </a:r>
            <a:r>
              <a:rPr lang="en-US" sz="1600">
                <a:solidFill>
                  <a:srgbClr val="00B050"/>
                </a:solidFill>
              </a:rPr>
              <a:t>([alpha[</a:t>
            </a:r>
            <a:r>
              <a:rPr lang="en-US" sz="1600" err="1">
                <a:solidFill>
                  <a:srgbClr val="00B050"/>
                </a:solidFill>
              </a:rPr>
              <a:t>imod</a:t>
            </a:r>
            <a:r>
              <a:rPr lang="en-US" sz="1600">
                <a:solidFill>
                  <a:srgbClr val="00B050"/>
                </a:solidFill>
              </a:rPr>
              <a:t>],beta[</a:t>
            </a:r>
            <a:r>
              <a:rPr lang="en-US" sz="1600" err="1">
                <a:solidFill>
                  <a:srgbClr val="00B050"/>
                </a:solidFill>
              </a:rPr>
              <a:t>imod</a:t>
            </a:r>
            <a:r>
              <a:rPr lang="en-US" sz="1600">
                <a:solidFill>
                  <a:srgbClr val="00B050"/>
                </a:solidFill>
              </a:rPr>
              <a:t>],0.], device=device)</a:t>
            </a:r>
          </a:p>
          <a:p>
            <a:r>
              <a:rPr lang="en-US" sz="1600">
                <a:solidFill>
                  <a:srgbClr val="00B0F0"/>
                </a:solidFill>
              </a:rPr>
              <a:t>translations = </a:t>
            </a:r>
            <a:r>
              <a:rPr lang="en-US" sz="1600" err="1">
                <a:solidFill>
                  <a:srgbClr val="00B0F0"/>
                </a:solidFill>
              </a:rPr>
              <a:t>torch.tensor</a:t>
            </a:r>
            <a:r>
              <a:rPr lang="en-US" sz="1600">
                <a:solidFill>
                  <a:srgbClr val="00B0F0"/>
                </a:solidFill>
              </a:rPr>
              <a:t>([[bx, by, </a:t>
            </a:r>
            <a:r>
              <a:rPr lang="en-US" sz="1600" err="1">
                <a:solidFill>
                  <a:srgbClr val="00B0F0"/>
                </a:solidFill>
              </a:rPr>
              <a:t>bz</a:t>
            </a:r>
            <a:r>
              <a:rPr lang="en-US" sz="1600">
                <a:solidFill>
                  <a:srgbClr val="00B0F0"/>
                </a:solidFill>
              </a:rPr>
              <a:t>]], device=device)</a:t>
            </a:r>
          </a:p>
          <a:p>
            <a:r>
              <a:rPr lang="en-US" sz="1600" err="1"/>
              <a:t>img</a:t>
            </a:r>
            <a:r>
              <a:rPr lang="en-US" sz="1600"/>
              <a:t> = </a:t>
            </a:r>
            <a:r>
              <a:rPr lang="en-US" sz="1600" err="1"/>
              <a:t>drr</a:t>
            </a:r>
            <a:r>
              <a:rPr lang="en-US" sz="1600"/>
              <a:t>(rotations, translations, parameterization="</a:t>
            </a:r>
            <a:r>
              <a:rPr lang="en-US" sz="1600" err="1"/>
              <a:t>euler_angles</a:t>
            </a:r>
            <a:r>
              <a:rPr lang="en-US" sz="1600"/>
              <a:t>", convention="ZYX")</a:t>
            </a:r>
          </a:p>
        </p:txBody>
      </p:sp>
    </p:spTree>
    <p:extLst>
      <p:ext uri="{BB962C8B-B14F-4D97-AF65-F5344CB8AC3E}">
        <p14:creationId xmlns:p14="http://schemas.microsoft.com/office/powerpoint/2010/main" val="326201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B48B6-F776-B474-1B87-B5E4A3FE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58259"/>
            <a:ext cx="8860510" cy="61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A8D0B7-FA03-A28D-94D5-4BEBFA343285}"/>
              </a:ext>
            </a:extLst>
          </p:cNvPr>
          <p:cNvSpPr txBox="1"/>
          <p:nvPr/>
        </p:nvSpPr>
        <p:spPr>
          <a:xfrm>
            <a:off x="12033" y="5770829"/>
            <a:ext cx="60976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hlinkClick r:id="rId2"/>
              </a:rPr>
              <a:t>https://vivekg.dev/DiffDRR/api/drr.html#drr</a:t>
            </a:r>
            <a:endParaRPr lang="en-US" sz="2400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93EF1-4075-BAC1-8AB3-172A7B24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32047" cy="4909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DC395CE-D4E4-0E36-43E0-C3FD87996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16" y="3949511"/>
            <a:ext cx="4870384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If using Euler angles, the parameters are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alpha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Azimuthal angle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beta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Polar angle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gamma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Plane rotation angle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X-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translation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Y-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translation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bz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Z-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translation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convention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Order of angles (e.g.,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ZYX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(bx, by,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bz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are translational parameters and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(alpha, beta, gamma)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are rotational parameters. The rotational parameters are detailed in </a:t>
            </a: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4"/>
              </a:rPr>
              <a:t>Spherical </a:t>
            </a:r>
            <a:r>
              <a:rPr kumimoji="0" lang="en-US" altLang="en-US" sz="1200" b="0" i="0" u="sng" strike="noStrike" cap="none" normalizeH="0" baseline="0" err="1">
                <a:ln>
                  <a:noFill/>
                </a:ln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4"/>
              </a:rPr>
              <a:t>Coordiantes</a:t>
            </a: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4"/>
              </a:rPr>
              <a:t> Tutorial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0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1E637-C02E-0124-AD27-7B894EA25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8" r="16934" b="58440"/>
          <a:stretch/>
        </p:blipFill>
        <p:spPr>
          <a:xfrm>
            <a:off x="168441" y="308008"/>
            <a:ext cx="5996539" cy="164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1324F-862C-EF52-7612-39F4695FCF59}"/>
              </a:ext>
            </a:extLst>
          </p:cNvPr>
          <p:cNvSpPr txBox="1"/>
          <p:nvPr/>
        </p:nvSpPr>
        <p:spPr>
          <a:xfrm>
            <a:off x="0" y="1828562"/>
            <a:ext cx="633342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DRR</a:t>
            </a:r>
          </a:p>
          <a:p>
            <a:r>
              <a:rPr lang="en-US" sz="1600"/>
              <a:t> DRR (</a:t>
            </a:r>
            <a:r>
              <a:rPr lang="en-US" sz="1600" err="1"/>
              <a:t>volume:numpy.ndarray</a:t>
            </a:r>
            <a:r>
              <a:rPr lang="en-US" sz="1600"/>
              <a:t>, </a:t>
            </a:r>
            <a:r>
              <a:rPr lang="en-US" sz="1600" err="1"/>
              <a:t>spacing:numpy.ndarray</a:t>
            </a:r>
            <a:r>
              <a:rPr lang="en-US" sz="1600"/>
              <a:t>, </a:t>
            </a:r>
            <a:r>
              <a:rPr lang="en-US" sz="1600" err="1"/>
              <a:t>sdr:float</a:t>
            </a:r>
            <a:r>
              <a:rPr lang="en-US" sz="1600"/>
              <a:t>, </a:t>
            </a:r>
            <a:r>
              <a:rPr lang="en-US" sz="1600" err="1"/>
              <a:t>height:int</a:t>
            </a:r>
            <a:r>
              <a:rPr lang="en-US" sz="1600"/>
              <a:t>,</a:t>
            </a:r>
          </a:p>
          <a:p>
            <a:r>
              <a:rPr lang="en-US" sz="1600"/>
              <a:t>      </a:t>
            </a:r>
            <a:r>
              <a:rPr lang="en-US" sz="1600" err="1"/>
              <a:t>delx:float</a:t>
            </a:r>
            <a:r>
              <a:rPr lang="en-US" sz="1600"/>
              <a:t>, </a:t>
            </a:r>
            <a:r>
              <a:rPr lang="en-US" sz="1600" err="1"/>
              <a:t>width:int|None</a:t>
            </a:r>
            <a:r>
              <a:rPr lang="en-US" sz="1600"/>
              <a:t>=None, </a:t>
            </a:r>
            <a:r>
              <a:rPr lang="en-US" sz="1600" err="1"/>
              <a:t>dely:float|None</a:t>
            </a:r>
            <a:r>
              <a:rPr lang="en-US" sz="1600"/>
              <a:t>=None, x0:float=0.0,</a:t>
            </a:r>
          </a:p>
          <a:p>
            <a:r>
              <a:rPr lang="en-US" sz="1600"/>
              <a:t>      y0:float=0.0, </a:t>
            </a:r>
            <a:r>
              <a:rPr lang="en-US" sz="1600" err="1"/>
              <a:t>p_subsample:float|None</a:t>
            </a:r>
            <a:r>
              <a:rPr lang="en-US" sz="1600"/>
              <a:t>=None, </a:t>
            </a:r>
            <a:r>
              <a:rPr lang="en-US" sz="1600" err="1"/>
              <a:t>reshape:bool</a:t>
            </a:r>
            <a:r>
              <a:rPr lang="en-US" sz="1600"/>
              <a:t>=True,</a:t>
            </a:r>
          </a:p>
          <a:p>
            <a:r>
              <a:rPr lang="en-US" sz="1600"/>
              <a:t>      </a:t>
            </a:r>
            <a:r>
              <a:rPr lang="en-US" sz="1600" err="1"/>
              <a:t>reverse_x_axis:bool</a:t>
            </a:r>
            <a:r>
              <a:rPr lang="en-US" sz="1600"/>
              <a:t>=False, </a:t>
            </a:r>
            <a:r>
              <a:rPr lang="en-US" sz="1600" err="1"/>
              <a:t>patch_size:int|None</a:t>
            </a:r>
            <a:r>
              <a:rPr lang="en-US" sz="1600"/>
              <a:t>=None,</a:t>
            </a:r>
          </a:p>
          <a:p>
            <a:r>
              <a:rPr lang="en-US" sz="1600"/>
              <a:t>      </a:t>
            </a:r>
            <a:r>
              <a:rPr lang="en-US" sz="1600" err="1"/>
              <a:t>bone_attenuation_multiplier:float</a:t>
            </a:r>
            <a:r>
              <a:rPr lang="en-US" sz="1600"/>
              <a:t>=1.0)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50E55-8795-C604-6C2D-05D30E6B6CA7}"/>
              </a:ext>
            </a:extLst>
          </p:cNvPr>
          <p:cNvSpPr txBox="1"/>
          <p:nvPr/>
        </p:nvSpPr>
        <p:spPr>
          <a:xfrm>
            <a:off x="-16042" y="0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https://vivekg.dev/DiffDRR/api/drr.html#drr</a:t>
            </a:r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1D646-82C0-B73F-379C-344298834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589" y="27402"/>
            <a:ext cx="4347411" cy="6801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1CAF0-7396-6151-2710-25533EABA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812" y="3381988"/>
            <a:ext cx="4567188" cy="34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C7D80-774F-9234-725E-2A6F79C6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42787"/>
            <a:ext cx="4722796" cy="6743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06D88-E4FF-3B45-8252-07911244976B}"/>
              </a:ext>
            </a:extLst>
          </p:cNvPr>
          <p:cNvSpPr txBox="1"/>
          <p:nvPr/>
        </p:nvSpPr>
        <p:spPr>
          <a:xfrm>
            <a:off x="2350168" y="6209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https://vivekg.dev/DiffDRR/tutorials/introduction.html</a:t>
            </a:r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27B97-CA11-EE86-FC54-E8646ED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14" y="708424"/>
            <a:ext cx="2323933" cy="1742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FBD14A-AD48-86EE-C83C-A71FE4A89E56}"/>
              </a:ext>
            </a:extLst>
          </p:cNvPr>
          <p:cNvSpPr txBox="1"/>
          <p:nvPr/>
        </p:nvSpPr>
        <p:spPr>
          <a:xfrm>
            <a:off x="4014398" y="550358"/>
            <a:ext cx="382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https://github.com/eigenvivek/DiffDRR</a:t>
            </a:r>
            <a:endParaRPr lang="en-US"/>
          </a:p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D9170A-FCEB-1D91-6B48-06D159F98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947" y="1196689"/>
            <a:ext cx="7204629" cy="5502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AAE085-6072-289E-5A57-6F66A613E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2637" y="246888"/>
            <a:ext cx="2519363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396FD-CA77-EFC6-5DE5-51263B941BDF}"/>
              </a:ext>
            </a:extLst>
          </p:cNvPr>
          <p:cNvSpPr txBox="1"/>
          <p:nvPr/>
        </p:nvSpPr>
        <p:spPr>
          <a:xfrm>
            <a:off x="166878" y="216331"/>
            <a:ext cx="10668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https://pytorch3d.org/tutorials/camera_position_optimization_with_differentiable_rendering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C5811-73AC-1310-9CA8-292F9687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1" y="939672"/>
            <a:ext cx="11198020" cy="577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4DD07-0E7F-C9EA-40A9-AFC266213E25}"/>
              </a:ext>
            </a:extLst>
          </p:cNvPr>
          <p:cNvSpPr txBox="1"/>
          <p:nvPr/>
        </p:nvSpPr>
        <p:spPr>
          <a:xfrm>
            <a:off x="66293" y="106603"/>
            <a:ext cx="5620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https://colab.research.google.com/github/BillWorstell/DiffDRR/blob/main/notebooks/tutorials/introduction.ipynb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600A5-7EDC-09C7-B4E0-43D4A5FC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9" y="706767"/>
            <a:ext cx="5081289" cy="3070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7ECF5-937C-A21C-153C-808F9B5C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32" y="274321"/>
            <a:ext cx="6475187" cy="2775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CAB110-7681-7048-61DA-84EC7C1D7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" y="3646087"/>
            <a:ext cx="5620039" cy="310531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EB289BD-BB0D-2259-1A4D-DD7791A92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88" y="2993292"/>
            <a:ext cx="3253937" cy="3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F734C1-6565-B8AF-63BC-C26619895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2145" y="3217873"/>
            <a:ext cx="2901154" cy="2757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6A58CB-02B8-6946-62CF-7469DA342E52}"/>
              </a:ext>
            </a:extLst>
          </p:cNvPr>
          <p:cNvSpPr txBox="1"/>
          <p:nvPr/>
        </p:nvSpPr>
        <p:spPr>
          <a:xfrm>
            <a:off x="6505669" y="6122014"/>
            <a:ext cx="5075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8"/>
              </a:rPr>
              <a:t>https://github.com/BillWorstell/DiffDRR/blob/main/notebooks/tutorials/introduction.ipynb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6AE44-7822-F229-0009-943F2D2A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3104" cy="341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3B723-055C-FEE5-00FF-2957E585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3" y="3507367"/>
            <a:ext cx="4121362" cy="302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90A8F-178C-7B20-4BBE-923303008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625" y="4034444"/>
            <a:ext cx="3911801" cy="2502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38D460-55CC-8342-0476-70CE29AD7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676" y="4288536"/>
            <a:ext cx="3915324" cy="23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5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E47F8-0E2F-1637-1100-3E1385BE5EB5}"/>
              </a:ext>
            </a:extLst>
          </p:cNvPr>
          <p:cNvSpPr txBox="1"/>
          <p:nvPr/>
        </p:nvSpPr>
        <p:spPr>
          <a:xfrm>
            <a:off x="-16042" y="0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https://vivekg.dev/DiffDRR/api/drr.html#drr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9E01B-92D9-74CA-243C-82BFE005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43" y="0"/>
            <a:ext cx="5921694" cy="2267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B88F9-DABA-A8D1-59D9-824D1CAD7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8"/>
          <a:stretch/>
        </p:blipFill>
        <p:spPr>
          <a:xfrm>
            <a:off x="71031" y="408586"/>
            <a:ext cx="5603623" cy="424498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0299580-2385-148C-2A4E-7B50E80E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379" y="3977292"/>
            <a:ext cx="4144477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If using Euler angles, the parameters are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alpha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Azimuthal angle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beta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Polar angle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gamma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Plane rotation angle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X-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translation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Y-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translation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bz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Z-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translation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convention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: Order of angles (e.g.,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ZYX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(bx, by,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bz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are translational parameters and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753B8"/>
                </a:solidFill>
                <a:effectLst/>
                <a:latin typeface="var(--bs-font-monospace)"/>
              </a:rPr>
              <a:t>(alpha, beta, gamma)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are rotational parameters. The rotational parameters are detailed in </a:t>
            </a: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5"/>
              </a:rPr>
              <a:t>Spherical </a:t>
            </a:r>
            <a:r>
              <a:rPr kumimoji="0" lang="en-US" altLang="en-US" sz="1200" b="0" i="0" u="sng" strike="noStrike" cap="none" normalizeH="0" baseline="0" err="1">
                <a:ln>
                  <a:noFill/>
                </a:ln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5"/>
              </a:rPr>
              <a:t>Coordiantes</a:t>
            </a: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5"/>
              </a:rPr>
              <a:t> Tutorial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3185B-B531-EB7F-CCAC-0A874877A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56" y="2165994"/>
            <a:ext cx="2780439" cy="1714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D44D14-286D-937C-86DE-B270D63E8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295" y="2212872"/>
            <a:ext cx="3328674" cy="15658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4AFE9E-2BBB-8DF0-9D0D-19CCB384B7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3502" y="3875573"/>
            <a:ext cx="1996849" cy="18333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A04A81-B9B0-0C63-C8D2-CC1E1CC19F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492" y="4755984"/>
            <a:ext cx="5826973" cy="19059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927B2A-A71D-9D07-2547-C9B9CA16C378}"/>
              </a:ext>
            </a:extLst>
          </p:cNvPr>
          <p:cNvSpPr txBox="1"/>
          <p:nvPr/>
        </p:nvSpPr>
        <p:spPr>
          <a:xfrm>
            <a:off x="6398396" y="1624669"/>
            <a:ext cx="3762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Choose </a:t>
            </a:r>
            <a:r>
              <a:rPr lang="en-US" err="1">
                <a:solidFill>
                  <a:srgbClr val="00B050"/>
                </a:solidFill>
              </a:rPr>
              <a:t>sdr</a:t>
            </a:r>
            <a:r>
              <a:rPr lang="en-US">
                <a:solidFill>
                  <a:srgbClr val="00B050"/>
                </a:solidFill>
              </a:rPr>
              <a:t> = 5 * [length of collimator]</a:t>
            </a:r>
          </a:p>
          <a:p>
            <a:r>
              <a:rPr lang="en-US">
                <a:solidFill>
                  <a:srgbClr val="00B050"/>
                </a:solidFill>
              </a:rPr>
              <a:t>Magnification M=10</a:t>
            </a:r>
          </a:p>
        </p:txBody>
      </p:sp>
    </p:spTree>
    <p:extLst>
      <p:ext uri="{BB962C8B-B14F-4D97-AF65-F5344CB8AC3E}">
        <p14:creationId xmlns:p14="http://schemas.microsoft.com/office/powerpoint/2010/main" val="369689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D05A9-EF7F-49C0-DC6B-8B742D1C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64161" cy="3090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0BD0F-5875-2740-3889-0E1284950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81"/>
          <a:stretch/>
        </p:blipFill>
        <p:spPr>
          <a:xfrm>
            <a:off x="152400" y="3429000"/>
            <a:ext cx="6064160" cy="3237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20E0D-157F-3017-E6FA-75055748A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2441794"/>
            <a:ext cx="1141640" cy="307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521A5-35DF-F60C-68FA-1FD98BCEC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3933"/>
            <a:ext cx="5972082" cy="3686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57C64-1100-6B67-20EF-504267B2D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6936" y="110042"/>
            <a:ext cx="879186" cy="23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5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880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var(--bs-font-monospace)</vt:lpstr>
      <vt:lpstr>Office Theme</vt:lpstr>
      <vt:lpstr>Integration of OpenPyXL,  .xlxs Geometry Spreadsheet and DiffDRR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OpenPyXL,  .xlxs Geometry Spreadsheet and DiffDRR </dc:title>
  <dc:creator>Bill Worstell</dc:creator>
  <cp:lastModifiedBy>Bill Worstell</cp:lastModifiedBy>
  <cp:revision>1</cp:revision>
  <dcterms:created xsi:type="dcterms:W3CDTF">2023-12-26T18:22:55Z</dcterms:created>
  <dcterms:modified xsi:type="dcterms:W3CDTF">2024-01-04T20:16:45Z</dcterms:modified>
</cp:coreProperties>
</file>