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74" r:id="rId4"/>
    <p:sldId id="275" r:id="rId5"/>
    <p:sldId id="27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9" autoAdjust="0"/>
    <p:restoredTop sz="94660"/>
  </p:normalViewPr>
  <p:slideViewPr>
    <p:cSldViewPr snapToGrid="0" showGuides="1">
      <p:cViewPr>
        <p:scale>
          <a:sx n="90" d="100"/>
          <a:sy n="90" d="100"/>
        </p:scale>
        <p:origin x="-216" y="-6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28A2-C7D7-BC3B-76AC-64BBC6467F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C34A35-0161-F05B-016A-BD7CE5467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09736B-1E9F-8D52-F7D2-6F1F95A5ABD7}"/>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5" name="Footer Placeholder 4">
            <a:extLst>
              <a:ext uri="{FF2B5EF4-FFF2-40B4-BE49-F238E27FC236}">
                <a16:creationId xmlns:a16="http://schemas.microsoft.com/office/drawing/2014/main" id="{ACDD49B2-5BE1-4B1B-7945-60F3BC8C4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BF92A-4E6C-3818-444C-B77B65525BDB}"/>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124556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07E0-4AD0-E851-3A60-31B6032F18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0C6B32-2E21-F3CB-F997-FE6B0B7C64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FCD66-B8C8-A8EF-FF7A-535998EC8D37}"/>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5" name="Footer Placeholder 4">
            <a:extLst>
              <a:ext uri="{FF2B5EF4-FFF2-40B4-BE49-F238E27FC236}">
                <a16:creationId xmlns:a16="http://schemas.microsoft.com/office/drawing/2014/main" id="{29C727C5-A012-A8CE-F31A-03C65765E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605EC-AEFA-6FA6-334D-4FE0D11551BA}"/>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427646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56C4E7-9BEC-CFF8-04FF-752C7566DF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76D91-FB1F-60F4-DB16-0CF592C1EC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E56E7-A70C-76D9-087F-A53412738AF9}"/>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5" name="Footer Placeholder 4">
            <a:extLst>
              <a:ext uri="{FF2B5EF4-FFF2-40B4-BE49-F238E27FC236}">
                <a16:creationId xmlns:a16="http://schemas.microsoft.com/office/drawing/2014/main" id="{63062BDE-0DAD-1721-5E47-75B0E4B72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3AB65-4C38-FEF8-88D1-BA537DAA57BA}"/>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273075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982C-9472-EBA3-A327-DF287E4DC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E403FD-6303-7389-9AC9-70F21B4DF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6DCF4-39DA-0A19-09F4-37CDC033CBDC}"/>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5" name="Footer Placeholder 4">
            <a:extLst>
              <a:ext uri="{FF2B5EF4-FFF2-40B4-BE49-F238E27FC236}">
                <a16:creationId xmlns:a16="http://schemas.microsoft.com/office/drawing/2014/main" id="{15E30D4C-7303-0E65-C857-C875FD8EC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4D69C-3A71-27D2-0539-7DDA37846961}"/>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223968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722B-5EB9-64BC-B93D-49D98E76CE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7EA870-9ADA-FC3E-A113-ED025C44BF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FE98BE-352F-9C55-0BAA-8D68C0353EC0}"/>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5" name="Footer Placeholder 4">
            <a:extLst>
              <a:ext uri="{FF2B5EF4-FFF2-40B4-BE49-F238E27FC236}">
                <a16:creationId xmlns:a16="http://schemas.microsoft.com/office/drawing/2014/main" id="{B62DD478-5D3B-C971-EE56-F82B8BE96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CA751-B33E-01EC-DA9B-47E37F59E593}"/>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284969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5855-B3F7-0465-8FD3-3141BEBB09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495E86-0311-FE40-2226-AFC7AF40B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85BEF5-8BB2-70DC-E1E0-D4C7FFBF44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87885-4860-ABC4-6CFF-C8547472FA6A}"/>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6" name="Footer Placeholder 5">
            <a:extLst>
              <a:ext uri="{FF2B5EF4-FFF2-40B4-BE49-F238E27FC236}">
                <a16:creationId xmlns:a16="http://schemas.microsoft.com/office/drawing/2014/main" id="{53CFEC1E-912E-6C13-789A-576C04B5B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AEB66-6A71-6C13-A5DB-F938914B566D}"/>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2757530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721E-2262-1807-00DB-9FC9B95CD4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E9699A-5A64-3967-B063-1745976BC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1930A3-50EC-762D-9D6B-4FBC04E70F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EB862E-04F4-8932-FD69-4B3632882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7CC6E-02AD-01D1-9122-B86990B0A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0FD26-919F-436C-8BE0-B1257DC45E2F}"/>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8" name="Footer Placeholder 7">
            <a:extLst>
              <a:ext uri="{FF2B5EF4-FFF2-40B4-BE49-F238E27FC236}">
                <a16:creationId xmlns:a16="http://schemas.microsoft.com/office/drawing/2014/main" id="{6FDD1F90-E910-F0C9-842A-E5C922CDC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DB7E75-8B78-F9E9-37C1-9C884E96016C}"/>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32048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2A3B-7581-037B-BBD3-998A2367E2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EAD1CC-6D0D-5D83-39A6-0971A4A330F8}"/>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4" name="Footer Placeholder 3">
            <a:extLst>
              <a:ext uri="{FF2B5EF4-FFF2-40B4-BE49-F238E27FC236}">
                <a16:creationId xmlns:a16="http://schemas.microsoft.com/office/drawing/2014/main" id="{AAF7F2F8-2F8C-B031-A928-66FF7E4D21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7BA070-F5A8-979B-B95A-CB8A0D6C4E1C}"/>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262422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4BB787-C237-C90D-E7A2-00C7A14D4705}"/>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3" name="Footer Placeholder 2">
            <a:extLst>
              <a:ext uri="{FF2B5EF4-FFF2-40B4-BE49-F238E27FC236}">
                <a16:creationId xmlns:a16="http://schemas.microsoft.com/office/drawing/2014/main" id="{6FDFD1F6-70C5-2B33-8FFF-36928FE58A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50C80A-E5CF-7993-F08D-00960B75009A}"/>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106251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2BA3-C5F5-304C-B59E-4A21A683C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04E9FD-1FE7-05B0-F3F4-3C8A3F7D5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91E8D9-C7C4-6A7C-63EB-5D96775D7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6BA0B-3248-4CBA-4D5D-B721CAE269B9}"/>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6" name="Footer Placeholder 5">
            <a:extLst>
              <a:ext uri="{FF2B5EF4-FFF2-40B4-BE49-F238E27FC236}">
                <a16:creationId xmlns:a16="http://schemas.microsoft.com/office/drawing/2014/main" id="{401F42DD-4949-E258-4F18-94D0360BF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89AF1-93CF-17EF-BE7E-857D3A8B8AE2}"/>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13515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AA13-D332-6828-C19B-75D3B926E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8F5C5-740A-CE88-AE44-4FE935CE9F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7C348E-2AC5-EEF2-7737-FF6D5B805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9B1F37-368B-454C-3A96-225575A09474}"/>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6" name="Footer Placeholder 5">
            <a:extLst>
              <a:ext uri="{FF2B5EF4-FFF2-40B4-BE49-F238E27FC236}">
                <a16:creationId xmlns:a16="http://schemas.microsoft.com/office/drawing/2014/main" id="{FA8AD077-4421-B5FF-7606-A886ADA3A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4F5C1-3844-5E6E-4BC8-49D7BF1A5169}"/>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77078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31450-49BE-DF80-7712-A1C55DBA3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95C1D-60AA-5FE0-C749-A7A8C2AB5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2E0DA-BFF6-F51D-B7E8-48BD3CBAEE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F1C752-A05B-4C34-9298-91E61C143475}" type="datetimeFigureOut">
              <a:rPr lang="en-US" smtClean="0"/>
              <a:t>2/24/2025</a:t>
            </a:fld>
            <a:endParaRPr lang="en-US"/>
          </a:p>
        </p:txBody>
      </p:sp>
      <p:sp>
        <p:nvSpPr>
          <p:cNvPr id="5" name="Footer Placeholder 4">
            <a:extLst>
              <a:ext uri="{FF2B5EF4-FFF2-40B4-BE49-F238E27FC236}">
                <a16:creationId xmlns:a16="http://schemas.microsoft.com/office/drawing/2014/main" id="{EE85A2BA-00C7-7429-FC8C-E108D73BE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58A2B1C-6700-FECC-DA9A-4E84E2EFD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76F809-81C8-41A7-B257-332DACA24BD1}" type="slidenum">
              <a:rPr lang="en-US" smtClean="0"/>
              <a:t>‹#›</a:t>
            </a:fld>
            <a:endParaRPr lang="en-US"/>
          </a:p>
        </p:txBody>
      </p:sp>
    </p:spTree>
    <p:extLst>
      <p:ext uri="{BB962C8B-B14F-4D97-AF65-F5344CB8AC3E}">
        <p14:creationId xmlns:p14="http://schemas.microsoft.com/office/powerpoint/2010/main" val="249425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archive.org/details/akanashantifolkt0000ratt/page/n5/mode/2up"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B8F582-0DC9-BC71-B6CE-9761112BC485}"/>
              </a:ext>
            </a:extLst>
          </p:cNvPr>
          <p:cNvPicPr>
            <a:picLocks noChangeAspect="1"/>
          </p:cNvPicPr>
          <p:nvPr/>
        </p:nvPicPr>
        <p:blipFill>
          <a:blip r:embed="rId2"/>
          <a:stretch>
            <a:fillRect/>
          </a:stretch>
        </p:blipFill>
        <p:spPr>
          <a:xfrm>
            <a:off x="2277578" y="53086"/>
            <a:ext cx="3561144" cy="2747576"/>
          </a:xfrm>
          <a:prstGeom prst="rect">
            <a:avLst/>
          </a:prstGeom>
        </p:spPr>
      </p:pic>
      <p:sp>
        <p:nvSpPr>
          <p:cNvPr id="2" name="Title 1">
            <a:extLst>
              <a:ext uri="{FF2B5EF4-FFF2-40B4-BE49-F238E27FC236}">
                <a16:creationId xmlns:a16="http://schemas.microsoft.com/office/drawing/2014/main" id="{7C2D15A2-D2B4-E672-079E-934F9DCEC796}"/>
              </a:ext>
            </a:extLst>
          </p:cNvPr>
          <p:cNvSpPr>
            <a:spLocks noGrp="1"/>
          </p:cNvSpPr>
          <p:nvPr>
            <p:ph type="title"/>
          </p:nvPr>
        </p:nvSpPr>
        <p:spPr>
          <a:xfrm>
            <a:off x="519549" y="1075676"/>
            <a:ext cx="2290920" cy="2041099"/>
          </a:xfrm>
        </p:spPr>
        <p:txBody>
          <a:bodyPr>
            <a:normAutofit/>
          </a:bodyPr>
          <a:lstStyle/>
          <a:p>
            <a:r>
              <a:rPr lang="en-US" dirty="0">
                <a:solidFill>
                  <a:srgbClr val="FF0000"/>
                </a:solidFill>
              </a:rPr>
              <a:t>Demo Source Material: </a:t>
            </a:r>
          </a:p>
        </p:txBody>
      </p:sp>
      <p:pic>
        <p:nvPicPr>
          <p:cNvPr id="6" name="Picture 5">
            <a:extLst>
              <a:ext uri="{FF2B5EF4-FFF2-40B4-BE49-F238E27FC236}">
                <a16:creationId xmlns:a16="http://schemas.microsoft.com/office/drawing/2014/main" id="{993FE42F-8DB8-A7C4-9411-2595AE59661A}"/>
              </a:ext>
            </a:extLst>
          </p:cNvPr>
          <p:cNvPicPr>
            <a:picLocks noChangeAspect="1"/>
          </p:cNvPicPr>
          <p:nvPr/>
        </p:nvPicPr>
        <p:blipFill>
          <a:blip r:embed="rId3"/>
          <a:stretch>
            <a:fillRect/>
          </a:stretch>
        </p:blipFill>
        <p:spPr>
          <a:xfrm>
            <a:off x="4276053" y="2777619"/>
            <a:ext cx="1620510" cy="679853"/>
          </a:xfrm>
          <a:prstGeom prst="rect">
            <a:avLst/>
          </a:prstGeom>
        </p:spPr>
      </p:pic>
      <p:pic>
        <p:nvPicPr>
          <p:cNvPr id="7" name="Picture 6">
            <a:extLst>
              <a:ext uri="{FF2B5EF4-FFF2-40B4-BE49-F238E27FC236}">
                <a16:creationId xmlns:a16="http://schemas.microsoft.com/office/drawing/2014/main" id="{88718482-C707-2316-2207-986F7EDB5706}"/>
              </a:ext>
            </a:extLst>
          </p:cNvPr>
          <p:cNvPicPr>
            <a:picLocks noChangeAspect="1"/>
          </p:cNvPicPr>
          <p:nvPr/>
        </p:nvPicPr>
        <p:blipFill>
          <a:blip r:embed="rId4"/>
          <a:stretch>
            <a:fillRect/>
          </a:stretch>
        </p:blipFill>
        <p:spPr>
          <a:xfrm>
            <a:off x="5838722" y="42585"/>
            <a:ext cx="6353278" cy="3414887"/>
          </a:xfrm>
          <a:prstGeom prst="rect">
            <a:avLst/>
          </a:prstGeom>
        </p:spPr>
      </p:pic>
      <p:pic>
        <p:nvPicPr>
          <p:cNvPr id="9" name="Picture 8">
            <a:extLst>
              <a:ext uri="{FF2B5EF4-FFF2-40B4-BE49-F238E27FC236}">
                <a16:creationId xmlns:a16="http://schemas.microsoft.com/office/drawing/2014/main" id="{3A50A2AA-AAE1-3C57-1CBA-142B0FC574B7}"/>
              </a:ext>
            </a:extLst>
          </p:cNvPr>
          <p:cNvPicPr>
            <a:picLocks noChangeAspect="1"/>
          </p:cNvPicPr>
          <p:nvPr/>
        </p:nvPicPr>
        <p:blipFill>
          <a:blip r:embed="rId5"/>
          <a:stretch>
            <a:fillRect/>
          </a:stretch>
        </p:blipFill>
        <p:spPr>
          <a:xfrm>
            <a:off x="129451" y="3609474"/>
            <a:ext cx="6736352" cy="3102067"/>
          </a:xfrm>
          <a:prstGeom prst="rect">
            <a:avLst/>
          </a:prstGeom>
        </p:spPr>
      </p:pic>
      <p:sp>
        <p:nvSpPr>
          <p:cNvPr id="11" name="TextBox 10">
            <a:extLst>
              <a:ext uri="{FF2B5EF4-FFF2-40B4-BE49-F238E27FC236}">
                <a16:creationId xmlns:a16="http://schemas.microsoft.com/office/drawing/2014/main" id="{51820853-1144-BE0C-05E8-DE93BFAB508D}"/>
              </a:ext>
            </a:extLst>
          </p:cNvPr>
          <p:cNvSpPr txBox="1"/>
          <p:nvPr/>
        </p:nvSpPr>
        <p:spPr>
          <a:xfrm>
            <a:off x="4980971" y="3431894"/>
            <a:ext cx="7508111" cy="646331"/>
          </a:xfrm>
          <a:prstGeom prst="rect">
            <a:avLst/>
          </a:prstGeom>
          <a:noFill/>
        </p:spPr>
        <p:txBody>
          <a:bodyPr wrap="square">
            <a:spAutoFit/>
          </a:bodyPr>
          <a:lstStyle/>
          <a:p>
            <a:r>
              <a:rPr lang="en-US" dirty="0">
                <a:hlinkClick r:id="rId6"/>
              </a:rPr>
              <a:t>https://archive.org/details/akanashantifolkt0000ratt/page/n5/mode/2up</a:t>
            </a:r>
            <a:endParaRPr lang="en-US" dirty="0"/>
          </a:p>
          <a:p>
            <a:endParaRPr lang="en-US" dirty="0"/>
          </a:p>
        </p:txBody>
      </p:sp>
      <p:pic>
        <p:nvPicPr>
          <p:cNvPr id="13" name="Picture 12">
            <a:extLst>
              <a:ext uri="{FF2B5EF4-FFF2-40B4-BE49-F238E27FC236}">
                <a16:creationId xmlns:a16="http://schemas.microsoft.com/office/drawing/2014/main" id="{6B4F419B-7672-6533-9D78-B70C1DBAB4D3}"/>
              </a:ext>
            </a:extLst>
          </p:cNvPr>
          <p:cNvPicPr>
            <a:picLocks noChangeAspect="1"/>
          </p:cNvPicPr>
          <p:nvPr/>
        </p:nvPicPr>
        <p:blipFill>
          <a:blip r:embed="rId7"/>
          <a:stretch>
            <a:fillRect/>
          </a:stretch>
        </p:blipFill>
        <p:spPr>
          <a:xfrm>
            <a:off x="7570721" y="3871940"/>
            <a:ext cx="3889623" cy="2986060"/>
          </a:xfrm>
          <a:prstGeom prst="rect">
            <a:avLst/>
          </a:prstGeom>
        </p:spPr>
      </p:pic>
    </p:spTree>
    <p:extLst>
      <p:ext uri="{BB962C8B-B14F-4D97-AF65-F5344CB8AC3E}">
        <p14:creationId xmlns:p14="http://schemas.microsoft.com/office/powerpoint/2010/main" val="844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AAD6A5-2144-7A17-59F9-D38FA11CA27E}"/>
              </a:ext>
            </a:extLst>
          </p:cNvPr>
          <p:cNvPicPr>
            <a:picLocks noChangeAspect="1"/>
          </p:cNvPicPr>
          <p:nvPr/>
        </p:nvPicPr>
        <p:blipFill>
          <a:blip r:embed="rId2"/>
          <a:stretch>
            <a:fillRect/>
          </a:stretch>
        </p:blipFill>
        <p:spPr>
          <a:xfrm>
            <a:off x="959225" y="89277"/>
            <a:ext cx="10228728" cy="6708843"/>
          </a:xfrm>
          <a:prstGeom prst="rect">
            <a:avLst/>
          </a:prstGeom>
        </p:spPr>
      </p:pic>
    </p:spTree>
    <p:extLst>
      <p:ext uri="{BB962C8B-B14F-4D97-AF65-F5344CB8AC3E}">
        <p14:creationId xmlns:p14="http://schemas.microsoft.com/office/powerpoint/2010/main" val="350126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9AA489-8A7D-F794-662A-D07B0AD2B3E6}"/>
              </a:ext>
            </a:extLst>
          </p:cNvPr>
          <p:cNvPicPr>
            <a:picLocks noChangeAspect="1"/>
          </p:cNvPicPr>
          <p:nvPr/>
        </p:nvPicPr>
        <p:blipFill>
          <a:blip r:embed="rId2"/>
          <a:stretch>
            <a:fillRect/>
          </a:stretch>
        </p:blipFill>
        <p:spPr>
          <a:xfrm>
            <a:off x="653250" y="0"/>
            <a:ext cx="5084161" cy="6836618"/>
          </a:xfrm>
          <a:prstGeom prst="rect">
            <a:avLst/>
          </a:prstGeom>
        </p:spPr>
      </p:pic>
      <p:pic>
        <p:nvPicPr>
          <p:cNvPr id="5" name="Picture 4">
            <a:extLst>
              <a:ext uri="{FF2B5EF4-FFF2-40B4-BE49-F238E27FC236}">
                <a16:creationId xmlns:a16="http://schemas.microsoft.com/office/drawing/2014/main" id="{9AE7C099-A3F6-E9AA-12C4-023AABC8D9B2}"/>
              </a:ext>
            </a:extLst>
          </p:cNvPr>
          <p:cNvPicPr>
            <a:picLocks noChangeAspect="1"/>
          </p:cNvPicPr>
          <p:nvPr/>
        </p:nvPicPr>
        <p:blipFill>
          <a:blip r:embed="rId3"/>
          <a:stretch>
            <a:fillRect/>
          </a:stretch>
        </p:blipFill>
        <p:spPr>
          <a:xfrm>
            <a:off x="6096000" y="72675"/>
            <a:ext cx="5011271" cy="6738948"/>
          </a:xfrm>
          <a:prstGeom prst="rect">
            <a:avLst/>
          </a:prstGeom>
        </p:spPr>
      </p:pic>
    </p:spTree>
    <p:extLst>
      <p:ext uri="{BB962C8B-B14F-4D97-AF65-F5344CB8AC3E}">
        <p14:creationId xmlns:p14="http://schemas.microsoft.com/office/powerpoint/2010/main" val="26458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58A2CD-D2B2-1685-5EF6-137F16C909C2}"/>
              </a:ext>
            </a:extLst>
          </p:cNvPr>
          <p:cNvPicPr>
            <a:picLocks noChangeAspect="1"/>
          </p:cNvPicPr>
          <p:nvPr/>
        </p:nvPicPr>
        <p:blipFill>
          <a:blip r:embed="rId2"/>
          <a:stretch>
            <a:fillRect/>
          </a:stretch>
        </p:blipFill>
        <p:spPr>
          <a:xfrm>
            <a:off x="654424" y="0"/>
            <a:ext cx="5117444" cy="6858000"/>
          </a:xfrm>
          <a:prstGeom prst="rect">
            <a:avLst/>
          </a:prstGeom>
        </p:spPr>
      </p:pic>
      <p:pic>
        <p:nvPicPr>
          <p:cNvPr id="5" name="Picture 4">
            <a:extLst>
              <a:ext uri="{FF2B5EF4-FFF2-40B4-BE49-F238E27FC236}">
                <a16:creationId xmlns:a16="http://schemas.microsoft.com/office/drawing/2014/main" id="{7155D2C7-6CF6-A713-4246-D0DF28349D47}"/>
              </a:ext>
            </a:extLst>
          </p:cNvPr>
          <p:cNvPicPr>
            <a:picLocks noChangeAspect="1"/>
          </p:cNvPicPr>
          <p:nvPr/>
        </p:nvPicPr>
        <p:blipFill>
          <a:blip r:embed="rId3"/>
          <a:stretch>
            <a:fillRect/>
          </a:stretch>
        </p:blipFill>
        <p:spPr>
          <a:xfrm>
            <a:off x="6311153" y="35859"/>
            <a:ext cx="5021240" cy="6786282"/>
          </a:xfrm>
          <a:prstGeom prst="rect">
            <a:avLst/>
          </a:prstGeom>
        </p:spPr>
      </p:pic>
    </p:spTree>
    <p:extLst>
      <p:ext uri="{BB962C8B-B14F-4D97-AF65-F5344CB8AC3E}">
        <p14:creationId xmlns:p14="http://schemas.microsoft.com/office/powerpoint/2010/main" val="280875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3465BF8-EFA5-8D0A-AB9F-6C39BB4EDF68}"/>
              </a:ext>
            </a:extLst>
          </p:cNvPr>
          <p:cNvGraphicFramePr>
            <a:graphicFrameLocks noGrp="1"/>
          </p:cNvGraphicFramePr>
          <p:nvPr>
            <p:extLst>
              <p:ext uri="{D42A27DB-BD31-4B8C-83A1-F6EECF244321}">
                <p14:modId xmlns:p14="http://schemas.microsoft.com/office/powerpoint/2010/main" val="3246818607"/>
              </p:ext>
            </p:extLst>
          </p:nvPr>
        </p:nvGraphicFramePr>
        <p:xfrm>
          <a:off x="1116419" y="1371601"/>
          <a:ext cx="7295511" cy="4898289"/>
        </p:xfrm>
        <a:graphic>
          <a:graphicData uri="http://schemas.openxmlformats.org/drawingml/2006/table">
            <a:tbl>
              <a:tblPr/>
              <a:tblGrid>
                <a:gridCol w="3342920">
                  <a:extLst>
                    <a:ext uri="{9D8B030D-6E8A-4147-A177-3AD203B41FA5}">
                      <a16:colId xmlns:a16="http://schemas.microsoft.com/office/drawing/2014/main" val="1872062737"/>
                    </a:ext>
                  </a:extLst>
                </a:gridCol>
                <a:gridCol w="3623779">
                  <a:extLst>
                    <a:ext uri="{9D8B030D-6E8A-4147-A177-3AD203B41FA5}">
                      <a16:colId xmlns:a16="http://schemas.microsoft.com/office/drawing/2014/main" val="2624392955"/>
                    </a:ext>
                  </a:extLst>
                </a:gridCol>
                <a:gridCol w="328812">
                  <a:extLst>
                    <a:ext uri="{9D8B030D-6E8A-4147-A177-3AD203B41FA5}">
                      <a16:colId xmlns:a16="http://schemas.microsoft.com/office/drawing/2014/main" val="2985716904"/>
                    </a:ext>
                  </a:extLst>
                </a:gridCol>
              </a:tblGrid>
              <a:tr h="68160">
                <a:tc>
                  <a:txBody>
                    <a:bodyPr/>
                    <a:lstStyle/>
                    <a:p>
                      <a:pPr algn="ctr" fontAlgn="t"/>
                      <a:r>
                        <a:rPr lang="en-US" sz="400" b="1" i="0" u="none" strike="noStrike">
                          <a:solidFill>
                            <a:srgbClr val="000000"/>
                          </a:solidFill>
                          <a:effectLst/>
                          <a:latin typeface="Calibri" panose="020F0502020204030204" pitchFamily="34" charset="0"/>
                        </a:rPr>
                        <a:t>AKAN</a:t>
                      </a:r>
                    </a:p>
                  </a:txBody>
                  <a:tcPr marL="2175" marR="2175" marT="21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400" b="1" i="0" u="none" strike="noStrike">
                          <a:solidFill>
                            <a:srgbClr val="000000"/>
                          </a:solidFill>
                          <a:effectLst/>
                          <a:latin typeface="Calibri" panose="020F0502020204030204" pitchFamily="34" charset="0"/>
                        </a:rPr>
                        <a:t>ENGLISH</a:t>
                      </a:r>
                    </a:p>
                  </a:txBody>
                  <a:tcPr marL="2175" marR="2175" marT="21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400" b="1" i="0" u="none" strike="noStrike">
                          <a:solidFill>
                            <a:srgbClr val="000000"/>
                          </a:solidFill>
                          <a:effectLst/>
                          <a:latin typeface="Calibri" panose="020F0502020204030204" pitchFamily="34" charset="0"/>
                        </a:rPr>
                        <a:t> </a:t>
                      </a:r>
                    </a:p>
                  </a:txBody>
                  <a:tcPr marL="2175" marR="2175" marT="21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8815543"/>
                  </a:ext>
                </a:extLst>
              </a:tr>
              <a:tr h="68160">
                <a:tc>
                  <a:txBody>
                    <a:bodyPr/>
                    <a:lstStyle/>
                    <a:p>
                      <a:pPr algn="l" fontAlgn="b"/>
                      <a:r>
                        <a:rPr lang="pt-BR" sz="400" b="0" i="0" u="none" strike="noStrike">
                          <a:solidFill>
                            <a:srgbClr val="000000"/>
                          </a:solidFill>
                          <a:effectLst/>
                          <a:latin typeface="Calibri" panose="020F0502020204030204" pitchFamily="34" charset="0"/>
                        </a:rPr>
                        <a:t>Ye' nse se, n.e se o</a:t>
                      </a:r>
                    </a:p>
                  </a:txBody>
                  <a:tcPr marL="2175" marR="2175" marT="217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400" b="0" i="0" u="none" strike="noStrike">
                          <a:solidFill>
                            <a:srgbClr val="000000"/>
                          </a:solidFill>
                          <a:effectLst/>
                          <a:latin typeface="Calibri" panose="020F0502020204030204" pitchFamily="34" charset="0"/>
                        </a:rPr>
                        <a:t>We do not really mean, we do not really mean, (that what we are going to say is true)</a:t>
                      </a:r>
                    </a:p>
                  </a:txBody>
                  <a:tcPr marL="2175" marR="2175" marT="217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337203131"/>
                  </a:ext>
                </a:extLst>
              </a:tr>
              <a:tr h="133971">
                <a:tc>
                  <a:txBody>
                    <a:bodyPr/>
                    <a:lstStyle/>
                    <a:p>
                      <a:pPr algn="l" fontAlgn="b"/>
                      <a:r>
                        <a:rPr lang="en-US" sz="400" b="0" i="0" u="none" strike="noStrike">
                          <a:solidFill>
                            <a:srgbClr val="000000"/>
                          </a:solidFill>
                          <a:effectLst/>
                          <a:latin typeface="Calibri" panose="020F0502020204030204" pitchFamily="34" charset="0"/>
                        </a:rPr>
                        <a:t>ANANSE SEE O'KO PE 'KWASEA, NANSO ONO ARA NA OYEE 'KWASEA</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ANANSE, THE SPIDER, SAID HE WAS GOING IN SEARCH OF A FOOL, WHILE ALL THE TIME HE HIMSELF WAS A FOOL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4043516191"/>
                  </a:ext>
                </a:extLst>
              </a:tr>
              <a:tr h="68160">
                <a:tc>
                  <a:txBody>
                    <a:bodyPr/>
                    <a:lstStyle/>
                    <a:p>
                      <a:pPr algn="l" fontAlgn="b"/>
                      <a:r>
                        <a:rPr lang="en-US" sz="400" b="0" i="0" u="none" strike="noStrike">
                          <a:solidFill>
                            <a:srgbClr val="000000"/>
                          </a:solidFill>
                          <a:effectLst/>
                          <a:latin typeface="Calibri" panose="020F0502020204030204" pitchFamily="34" charset="0"/>
                        </a:rPr>
                        <a:t>ANANSE na ote ho, na osee o'pe 'kwasea ne no asi nsoa.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ANANSE, the Spider, was once living there, and he said he was wanting a fool to go with him to set fish-traps.</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087903951"/>
                  </a:ext>
                </a:extLst>
              </a:tr>
              <a:tr h="68160">
                <a:tc>
                  <a:txBody>
                    <a:bodyPr/>
                    <a:lstStyle/>
                    <a:p>
                      <a:pPr algn="l" fontAlgn="b"/>
                      <a:r>
                        <a:rPr lang="fi-FI" sz="400" b="0" i="0" u="none" strike="noStrike">
                          <a:solidFill>
                            <a:srgbClr val="000000"/>
                          </a:solidFill>
                          <a:effectLst/>
                          <a:latin typeface="Calibri" panose="020F0502020204030204" pitchFamily="34" charset="0"/>
                        </a:rPr>
                        <a:t>Okyin, kyin, kyin, wannya bi.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He wandered all about, but could not get one.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3514102234"/>
                  </a:ext>
                </a:extLst>
              </a:tr>
              <a:tr h="68160">
                <a:tc>
                  <a:txBody>
                    <a:bodyPr/>
                    <a:lstStyle/>
                    <a:p>
                      <a:pPr algn="l" fontAlgn="b"/>
                      <a:r>
                        <a:rPr lang="en-US" sz="400" b="0" i="0" u="none" strike="noStrike">
                          <a:solidFill>
                            <a:srgbClr val="000000"/>
                          </a:solidFill>
                          <a:effectLst/>
                          <a:latin typeface="Calibri" panose="020F0502020204030204" pitchFamily="34" charset="0"/>
                        </a:rPr>
                        <a:t>Na oko hyiaa Osansa.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Then he met Osansa, the Hawk.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501228245"/>
                  </a:ext>
                </a:extLst>
              </a:tr>
              <a:tr h="68160">
                <a:tc>
                  <a:txBody>
                    <a:bodyPr/>
                    <a:lstStyle/>
                    <a:p>
                      <a:pPr algn="l" fontAlgn="b"/>
                      <a:r>
                        <a:rPr lang="en-US" sz="400" b="0" i="0" u="none" strike="noStrike">
                          <a:solidFill>
                            <a:srgbClr val="000000"/>
                          </a:solidFill>
                          <a:effectLst/>
                          <a:latin typeface="Calibri" panose="020F0502020204030204" pitchFamily="34" charset="0"/>
                        </a:rPr>
                        <a:t>Osee, " Ma yen ko si nsoa.</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He said, " Let us go and set fish-traps."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94260694"/>
                  </a:ext>
                </a:extLst>
              </a:tr>
              <a:tr h="68160">
                <a:tc>
                  <a:txBody>
                    <a:bodyPr/>
                    <a:lstStyle/>
                    <a:p>
                      <a:pPr algn="l" fontAlgn="b"/>
                      <a:r>
                        <a:rPr lang="en-US" sz="400" b="0" i="0" u="none" strike="noStrike">
                          <a:solidFill>
                            <a:srgbClr val="000000"/>
                          </a:solidFill>
                          <a:effectLst/>
                          <a:latin typeface="Calibri" panose="020F0502020204030204" pitchFamily="34" charset="0"/>
                        </a:rPr>
                        <a:t>Osansa see, " Me wo nam me di."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Hawk replied, " I have (plenty) meat to eat."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384850424"/>
                  </a:ext>
                </a:extLst>
              </a:tr>
              <a:tr h="68160">
                <a:tc>
                  <a:txBody>
                    <a:bodyPr/>
                    <a:lstStyle/>
                    <a:p>
                      <a:pPr algn="l" fontAlgn="b"/>
                      <a:r>
                        <a:rPr lang="en-US" sz="400" b="0" i="0" u="none" strike="noStrike">
                          <a:solidFill>
                            <a:srgbClr val="000000"/>
                          </a:solidFill>
                          <a:effectLst/>
                          <a:latin typeface="Calibri" panose="020F0502020204030204" pitchFamily="34" charset="0"/>
                        </a:rPr>
                        <a:t>Na akyiri yi na oko hyiaa Anene, na osee, "Ma yenko si nsoa."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Afterwards he met Anene, the Crow, and he said, "Let us go and set fish-traps."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301313109"/>
                  </a:ext>
                </a:extLst>
              </a:tr>
              <a:tr h="68160">
                <a:tc>
                  <a:txBody>
                    <a:bodyPr/>
                    <a:lstStyle/>
                    <a:p>
                      <a:pPr algn="l" fontAlgn="b"/>
                      <a:r>
                        <a:rPr lang="en-US" sz="400" b="0" i="0" u="none" strike="noStrike">
                          <a:solidFill>
                            <a:srgbClr val="000000"/>
                          </a:solidFill>
                          <a:effectLst/>
                          <a:latin typeface="Calibri" panose="020F0502020204030204" pitchFamily="34" charset="0"/>
                        </a:rPr>
                        <a:t>Anene see, " M'ate."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Crow said, " I have heard."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468431543"/>
                  </a:ext>
                </a:extLst>
              </a:tr>
              <a:tr h="204246">
                <a:tc>
                  <a:txBody>
                    <a:bodyPr/>
                    <a:lstStyle/>
                    <a:p>
                      <a:pPr algn="l" fontAlgn="b"/>
                      <a:r>
                        <a:rPr lang="en-US" sz="400" b="0" i="0" u="none" strike="noStrike">
                          <a:solidFill>
                            <a:srgbClr val="000000"/>
                          </a:solidFill>
                          <a:effectLst/>
                          <a:latin typeface="Calibri" panose="020F0502020204030204" pitchFamily="34" charset="0"/>
                        </a:rPr>
                        <a:t>Na yei na Osansa ka kyeree Anene se, "Nsoa a wo'ko ne Ananse asie no, nko, na Ananse se o'pe 'kwasea, na one no asi nsoa no na wadi sika no nnyina."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Now, the Hawk said to the Crow, "About this fish trap-setting expedition on which you and Ananse are going, don't go, for Ananse says he is looking for a fool, that when he and the fool set fish-traps, he will get all the money."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4231646924"/>
                  </a:ext>
                </a:extLst>
              </a:tr>
              <a:tr h="68160">
                <a:tc>
                  <a:txBody>
                    <a:bodyPr/>
                    <a:lstStyle/>
                    <a:p>
                      <a:pPr algn="l" fontAlgn="b"/>
                      <a:r>
                        <a:rPr lang="en-US" sz="400" b="0" i="0" u="none" strike="noStrike">
                          <a:solidFill>
                            <a:srgbClr val="000000"/>
                          </a:solidFill>
                          <a:effectLst/>
                          <a:latin typeface="Calibri" panose="020F0502020204030204" pitchFamily="34" charset="0"/>
                        </a:rPr>
                        <a:t>Anene see, "Wo die gyae, na me na megye sika no nnyina."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Crow replied, "You need not say any more, for I will see to it that I get all the money."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6832195"/>
                  </a:ext>
                </a:extLst>
              </a:tr>
              <a:tr h="68160">
                <a:tc>
                  <a:txBody>
                    <a:bodyPr/>
                    <a:lstStyle/>
                    <a:p>
                      <a:pPr algn="l" fontAlgn="b"/>
                      <a:r>
                        <a:rPr lang="en-US" sz="400" b="0" i="0" u="none" strike="noStrike">
                          <a:solidFill>
                            <a:srgbClr val="000000"/>
                          </a:solidFill>
                          <a:effectLst/>
                          <a:latin typeface="Calibri" panose="020F0502020204030204" pitchFamily="34" charset="0"/>
                        </a:rPr>
                        <a:t>Anene ne Ananse sjim' koo wuram' ko twitwaa papa.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Crow and the Spider set out for the bush to cut palm branches.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3911510654"/>
                  </a:ext>
                </a:extLst>
              </a:tr>
              <a:tr h="136164">
                <a:tc>
                  <a:txBody>
                    <a:bodyPr/>
                    <a:lstStyle/>
                    <a:p>
                      <a:pPr algn="l" fontAlgn="b"/>
                      <a:r>
                        <a:rPr lang="it-IT" sz="400" b="0" i="0" u="none" strike="noStrike">
                          <a:solidFill>
                            <a:srgbClr val="000000"/>
                          </a:solidFill>
                          <a:effectLst/>
                          <a:latin typeface="Calibri" panose="020F0502020204030204" pitchFamily="34" charset="0"/>
                        </a:rPr>
                        <a:t>Anene ka kyeree Ananse se, " Fa sekan ma me na me ntwitwa, na wo so fa no bere."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Crow said to Ananse, " Give me the knife and I shall go and cut (them), and your work will be to take the weariness (resulting from my labour)."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558829926"/>
                  </a:ext>
                </a:extLst>
              </a:tr>
              <a:tr h="133971">
                <a:tc>
                  <a:txBody>
                    <a:bodyPr/>
                    <a:lstStyle/>
                    <a:p>
                      <a:pPr algn="l" fontAlgn="b"/>
                      <a:r>
                        <a:rPr lang="en-US" sz="400" b="0" i="0" u="none" strike="noStrike">
                          <a:solidFill>
                            <a:srgbClr val="000000"/>
                          </a:solidFill>
                          <a:effectLst/>
                          <a:latin typeface="Calibri" panose="020F0502020204030204" pitchFamily="34" charset="0"/>
                        </a:rPr>
                        <a:t>Ananse see, " Me na wo bu me 'kwasea? ma me ntwitwa, na wo so fa no bere."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Spider replied, " Do you take me for a fool; let me do the cutting, while you will take the weariness thereof."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289696323"/>
                  </a:ext>
                </a:extLst>
              </a:tr>
              <a:tr h="68160">
                <a:tc>
                  <a:txBody>
                    <a:bodyPr/>
                    <a:lstStyle/>
                    <a:p>
                      <a:pPr algn="l" fontAlgn="b"/>
                      <a:r>
                        <a:rPr lang="pl-PL" sz="400" b="0" i="0" u="none" strike="noStrike">
                          <a:solidFill>
                            <a:srgbClr val="000000"/>
                          </a:solidFill>
                          <a:effectLst/>
                          <a:latin typeface="Calibri" panose="020F0502020204030204" pitchFamily="34" charset="0"/>
                        </a:rPr>
                        <a:t>Ananse e'twitwa na Anene te ho na o'pene.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Ananse was cutting (the palms) while Anene, the Crow, sat there groaning.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907711593"/>
                  </a:ext>
                </a:extLst>
              </a:tr>
              <a:tr h="68160">
                <a:tc>
                  <a:txBody>
                    <a:bodyPr/>
                    <a:lstStyle/>
                    <a:p>
                      <a:pPr algn="l" fontAlgn="b"/>
                      <a:r>
                        <a:rPr lang="pl-PL" sz="400" b="0" i="0" u="none" strike="noStrike">
                          <a:solidFill>
                            <a:srgbClr val="000000"/>
                          </a:solidFill>
                          <a:effectLst/>
                          <a:latin typeface="Calibri" panose="020F0502020204030204" pitchFamily="34" charset="0"/>
                        </a:rPr>
                        <a:t>Otwitwa wieye, na na ye'kyekyereye.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When he had finished cutting (them), they tied them (in a bundle).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10065834"/>
                  </a:ext>
                </a:extLst>
              </a:tr>
              <a:tr h="68160">
                <a:tc>
                  <a:txBody>
                    <a:bodyPr/>
                    <a:lstStyle/>
                    <a:p>
                      <a:pPr algn="l" fontAlgn="b"/>
                      <a:r>
                        <a:rPr lang="it-IT" sz="400" b="0" i="0" u="none" strike="noStrike">
                          <a:solidFill>
                            <a:srgbClr val="000000"/>
                          </a:solidFill>
                          <a:effectLst/>
                          <a:latin typeface="Calibri" panose="020F0502020204030204" pitchFamily="34" charset="0"/>
                        </a:rPr>
                        <a:t>Anene see, "Ananse ma me mfa nsoa, na wo so fa no bere."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Crow said, " Spider, let me take and carry them, while you will take the weariness thereof."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980910155"/>
                  </a:ext>
                </a:extLst>
              </a:tr>
              <a:tr h="68160">
                <a:tc>
                  <a:txBody>
                    <a:bodyPr/>
                    <a:lstStyle/>
                    <a:p>
                      <a:pPr algn="l" fontAlgn="b"/>
                      <a:r>
                        <a:rPr lang="pt-BR" sz="400" b="0" i="0" u="none" strike="noStrike">
                          <a:solidFill>
                            <a:srgbClr val="000000"/>
                          </a:solidFill>
                          <a:effectLst/>
                          <a:latin typeface="Calibri" panose="020F0502020204030204" pitchFamily="34" charset="0"/>
                        </a:rPr>
                        <a:t>Ananse see, " So' ho, na me na wo bu me 'kwasea?"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Spider replied, " Get out, you take me for a fool? "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907252949"/>
                  </a:ext>
                </a:extLst>
              </a:tr>
              <a:tr h="68160">
                <a:tc>
                  <a:txBody>
                    <a:bodyPr/>
                    <a:lstStyle/>
                    <a:p>
                      <a:pPr algn="l" fontAlgn="b"/>
                      <a:r>
                        <a:rPr lang="en-US" sz="400" b="0" i="0" u="none" strike="noStrike">
                          <a:solidFill>
                            <a:srgbClr val="000000"/>
                          </a:solidFill>
                          <a:effectLst/>
                          <a:latin typeface="Calibri" panose="020F0502020204030204" pitchFamily="34" charset="0"/>
                        </a:rPr>
                        <a:t>Na ofa soaye.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And he took them and placed them on his head.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4225901968"/>
                  </a:ext>
                </a:extLst>
              </a:tr>
              <a:tr h="68160">
                <a:tc>
                  <a:txBody>
                    <a:bodyPr/>
                    <a:lstStyle/>
                    <a:p>
                      <a:pPr algn="l" fontAlgn="b"/>
                      <a:r>
                        <a:rPr lang="nb-NO" sz="400" b="0" i="0" u="none" strike="noStrike">
                          <a:solidFill>
                            <a:srgbClr val="000000"/>
                          </a:solidFill>
                          <a:effectLst/>
                          <a:latin typeface="Calibri" panose="020F0502020204030204" pitchFamily="34" charset="0"/>
                        </a:rPr>
                        <a:t>Anene dii akyire na o'pene.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Crow followed behind and he was groaning.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034700163"/>
                  </a:ext>
                </a:extLst>
              </a:tr>
              <a:tr h="136164">
                <a:tc>
                  <a:txBody>
                    <a:bodyPr/>
                    <a:lstStyle/>
                    <a:p>
                      <a:pPr algn="l" fontAlgn="b"/>
                      <a:r>
                        <a:rPr lang="en-US" sz="400" b="0" i="0" u="none" strike="noStrike">
                          <a:solidFill>
                            <a:srgbClr val="000000"/>
                          </a:solidFill>
                          <a:effectLst/>
                          <a:latin typeface="Calibri" panose="020F0502020204030204" pitchFamily="34" charset="0"/>
                        </a:rPr>
                        <a:t>Ye'baa 'fie, Anene see, "Ma me mmeyo nsoa, na w'afa no bere."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When they reached home, the Crow said, " Let me make the fish-traps and you take the weariness of my labours."</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84217022"/>
                  </a:ext>
                </a:extLst>
              </a:tr>
              <a:tr h="68160">
                <a:tc>
                  <a:txBody>
                    <a:bodyPr/>
                    <a:lstStyle/>
                    <a:p>
                      <a:pPr algn="l" fontAlgn="b"/>
                      <a:r>
                        <a:rPr lang="it-IT" sz="400" b="0" i="0" u="none" strike="noStrike">
                          <a:solidFill>
                            <a:srgbClr val="000000"/>
                          </a:solidFill>
                          <a:effectLst/>
                          <a:latin typeface="Calibri" panose="020F0502020204030204" pitchFamily="34" charset="0"/>
                        </a:rPr>
                        <a:t>Ananse see, "Dabi da ma me nyo, na wo so fa no bere."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Ananse replied, " Never; let me make them and do you take the weariness."</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248412950"/>
                  </a:ext>
                </a:extLst>
              </a:tr>
              <a:tr h="68160">
                <a:tc>
                  <a:txBody>
                    <a:bodyPr/>
                    <a:lstStyle/>
                    <a:p>
                      <a:pPr algn="l" fontAlgn="b"/>
                      <a:r>
                        <a:rPr lang="pl-PL" sz="400" b="0" i="0" u="none" strike="noStrike">
                          <a:solidFill>
                            <a:srgbClr val="000000"/>
                          </a:solidFill>
                          <a:effectLst/>
                          <a:latin typeface="Calibri" panose="020F0502020204030204" pitchFamily="34" charset="0"/>
                        </a:rPr>
                        <a:t>Na Anene ko daa ayeya na o'pene.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Then the Crow went and reclined on his back, and he was groaning.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313133771"/>
                  </a:ext>
                </a:extLst>
              </a:tr>
              <a:tr h="68160">
                <a:tc>
                  <a:txBody>
                    <a:bodyPr/>
                    <a:lstStyle/>
                    <a:p>
                      <a:pPr algn="l" fontAlgn="b"/>
                      <a:r>
                        <a:rPr lang="en-US" sz="400" b="0" i="0" u="none" strike="noStrike">
                          <a:solidFill>
                            <a:srgbClr val="000000"/>
                          </a:solidFill>
                          <a:effectLst/>
                          <a:latin typeface="Calibri" panose="020F0502020204030204" pitchFamily="34" charset="0"/>
                        </a:rPr>
                        <a:t>Ananse see, "Kwasea, wo se wo nim nyansa, na wo' wuo no."</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Ananse said, " Fool, you say you have sense, and yet you are dying."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418414641"/>
                  </a:ext>
                </a:extLst>
              </a:tr>
              <a:tr h="68160">
                <a:tc>
                  <a:txBody>
                    <a:bodyPr/>
                    <a:lstStyle/>
                    <a:p>
                      <a:pPr algn="l" fontAlgn="b"/>
                      <a:r>
                        <a:rPr lang="pt-BR" sz="400" b="0" i="0" u="none" strike="noStrike">
                          <a:solidFill>
                            <a:srgbClr val="000000"/>
                          </a:solidFill>
                          <a:effectLst/>
                          <a:latin typeface="Calibri" panose="020F0502020204030204" pitchFamily="34" charset="0"/>
                        </a:rPr>
                        <a:t>Ananse wiee nsoa no, Anene see, " Ma me mfa nsoa, me nko nsuom' na w'afa no bere." </a:t>
                      </a:r>
                    </a:p>
                  </a:txBody>
                  <a:tcPr marL="2175" marR="2175" marT="2175" marB="0" anchor="b">
                    <a:lnL>
                      <a:noFill/>
                    </a:lnL>
                    <a:lnR>
                      <a:noFill/>
                    </a:lnR>
                    <a:lnT>
                      <a:noFill/>
                    </a:lnT>
                    <a:lnB>
                      <a:noFill/>
                    </a:lnB>
                    <a:noFill/>
                  </a:tcPr>
                </a:tc>
                <a:tc>
                  <a:txBody>
                    <a:bodyPr/>
                    <a:lstStyle/>
                    <a:p>
                      <a:pPr algn="l" fontAlgn="b"/>
                      <a:r>
                        <a:rPr lang="en-US" sz="400" b="0" i="0" u="none" strike="noStrike" dirty="0">
                          <a:solidFill>
                            <a:srgbClr val="000000"/>
                          </a:solidFill>
                          <a:effectLst/>
                          <a:latin typeface="Calibri" panose="020F0502020204030204" pitchFamily="34" charset="0"/>
                        </a:rPr>
                        <a:t>The Spider completed the fish-traps.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859873054"/>
                  </a:ext>
                </a:extLst>
              </a:tr>
              <a:tr h="133971">
                <a:tc>
                  <a:txBody>
                    <a:bodyPr/>
                    <a:lstStyle/>
                    <a:p>
                      <a:pPr algn="l" fontAlgn="b"/>
                      <a:r>
                        <a:rPr lang="en-US" sz="400" b="0" i="0" u="none" strike="noStrike">
                          <a:solidFill>
                            <a:srgbClr val="000000"/>
                          </a:solidFill>
                          <a:effectLst/>
                          <a:latin typeface="Calibri" panose="020F0502020204030204" pitchFamily="34" charset="0"/>
                        </a:rPr>
                        <a:t>Ananse see, "Dabi, na me'de'ko, na w'afa no bere."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Crow said, " Let me carry the fish-traps and take them to the water, and do you take the weariness thereof."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70501087"/>
                  </a:ext>
                </a:extLst>
              </a:tr>
              <a:tr h="68160">
                <a:tc>
                  <a:txBody>
                    <a:bodyPr/>
                    <a:lstStyle/>
                    <a:p>
                      <a:pPr algn="l" fontAlgn="b"/>
                      <a:r>
                        <a:rPr lang="en-US" sz="400" b="0" i="0" u="none" strike="noStrike">
                          <a:solidFill>
                            <a:srgbClr val="000000"/>
                          </a:solidFill>
                          <a:effectLst/>
                          <a:latin typeface="Calibri" panose="020F0502020204030204" pitchFamily="34" charset="0"/>
                        </a:rPr>
                        <a:t>Ye'ko duruu nsuo nom';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Spider said, "No, I shall go with them, and you take the weariness thereof."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444416337"/>
                  </a:ext>
                </a:extLst>
              </a:tr>
              <a:tr h="136164">
                <a:tc>
                  <a:txBody>
                    <a:bodyPr/>
                    <a:lstStyle/>
                    <a:p>
                      <a:pPr algn="l" fontAlgn="b"/>
                      <a:r>
                        <a:rPr lang="en-US" sz="400" b="0" i="0" u="none" strike="noStrike">
                          <a:solidFill>
                            <a:srgbClr val="000000"/>
                          </a:solidFill>
                          <a:effectLst/>
                          <a:latin typeface="Calibri" panose="020F0502020204030204" pitchFamily="34" charset="0"/>
                        </a:rPr>
                        <a:t>Anene see, "Agya Ananse aboa bi wo nsuom' na ma me nsim' me mfa nsoa yi nnum', na aboa no ka me a, w'afa ne wuo."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Ananse said, "Ah, you take me for a proper fool;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623899022"/>
                  </a:ext>
                </a:extLst>
              </a:tr>
              <a:tr h="68160">
                <a:tc>
                  <a:txBody>
                    <a:bodyPr/>
                    <a:lstStyle/>
                    <a:p>
                      <a:pPr algn="l" fontAlgn="b"/>
                      <a:r>
                        <a:rPr lang="pt-BR" sz="400" b="0" i="0" u="none" strike="noStrike">
                          <a:solidFill>
                            <a:srgbClr val="000000"/>
                          </a:solidFill>
                          <a:effectLst/>
                          <a:latin typeface="Calibri" panose="020F0502020204030204" pitchFamily="34" charset="0"/>
                        </a:rPr>
                        <a:t>Ananse see, "A! wo bu me 'kwasea pa, me, me de'ko gum' na oka me a, w'afa no wuo."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I myself shall set the traps, and if he bites me, you will take the death thereof."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087131139"/>
                  </a:ext>
                </a:extLst>
              </a:tr>
              <a:tr h="68160">
                <a:tc>
                  <a:txBody>
                    <a:bodyPr/>
                    <a:lstStyle/>
                    <a:p>
                      <a:pPr algn="l" fontAlgn="b"/>
                      <a:r>
                        <a:rPr lang="pt-BR" sz="400" b="0" i="0" u="none" strike="noStrike">
                          <a:solidFill>
                            <a:srgbClr val="000000"/>
                          </a:solidFill>
                          <a:effectLst/>
                          <a:latin typeface="Calibri" panose="020F0502020204030204" pitchFamily="34" charset="0"/>
                        </a:rPr>
                        <a:t>Ananse de nsoa no ko guum', na ye'baa 'fie.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Ananse took the fish-traps and set them in the water, and they came back home.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3579546415"/>
                  </a:ext>
                </a:extLst>
              </a:tr>
              <a:tr h="68160">
                <a:tc>
                  <a:txBody>
                    <a:bodyPr/>
                    <a:lstStyle/>
                    <a:p>
                      <a:pPr algn="l" fontAlgn="b"/>
                      <a:r>
                        <a:rPr lang="en-US" sz="400" b="0" i="0" u="none" strike="noStrike">
                          <a:solidFill>
                            <a:srgbClr val="000000"/>
                          </a:solidFill>
                          <a:effectLst/>
                          <a:latin typeface="Calibri" panose="020F0502020204030204" pitchFamily="34" charset="0"/>
                        </a:rPr>
                        <a:t>Adeekyeye, ye'ko fwee nsoa no, na ayi adwene mmienu.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Next morning, when things became visible, they went to examine the traps, and they had caught two fish.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122772666"/>
                  </a:ext>
                </a:extLst>
              </a:tr>
              <a:tr h="136164">
                <a:tc>
                  <a:txBody>
                    <a:bodyPr/>
                    <a:lstStyle/>
                    <a:p>
                      <a:pPr algn="l" fontAlgn="b"/>
                      <a:r>
                        <a:rPr lang="en-US" sz="400" b="0" i="0" u="none" strike="noStrike">
                          <a:solidFill>
                            <a:srgbClr val="000000"/>
                          </a:solidFill>
                          <a:effectLst/>
                          <a:latin typeface="Calibri" panose="020F0502020204030204" pitchFamily="34" charset="0"/>
                        </a:rPr>
                        <a:t>Anene see, "Ananse, wo fa mmienu yi, na okyena ye'beba na ayi nnan, na me so m'afa."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Crow said, " Spider, you take these two, and when tomorrow we come, and (the traps) have caught four, I in turn shall take them."</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052771514"/>
                  </a:ext>
                </a:extLst>
              </a:tr>
              <a:tr h="136164">
                <a:tc>
                  <a:txBody>
                    <a:bodyPr/>
                    <a:lstStyle/>
                    <a:p>
                      <a:pPr algn="l" fontAlgn="b"/>
                      <a:r>
                        <a:rPr lang="en-US" sz="400" b="0" i="0" u="none" strike="noStrike">
                          <a:solidFill>
                            <a:srgbClr val="000000"/>
                          </a:solidFill>
                          <a:effectLst/>
                          <a:latin typeface="Calibri" panose="020F0502020204030204" pitchFamily="34" charset="0"/>
                        </a:rPr>
                        <a:t>Ananse see, "A! akoa yi, wo bu me 'kwasea pa; wo fa mmienu yi, na me so okyena m'afa nnan no." </a:t>
                      </a:r>
                    </a:p>
                  </a:txBody>
                  <a:tcPr marL="2175" marR="2175" marT="2175" marB="0" anchor="b">
                    <a:lnL>
                      <a:noFill/>
                    </a:lnL>
                    <a:lnR>
                      <a:noFill/>
                    </a:lnR>
                    <a:lnT>
                      <a:noFill/>
                    </a:lnT>
                    <a:lnB>
                      <a:noFill/>
                    </a:lnB>
                    <a:noFill/>
                  </a:tcPr>
                </a:tc>
                <a:tc>
                  <a:txBody>
                    <a:bodyPr/>
                    <a:lstStyle/>
                    <a:p>
                      <a:pPr algn="l" fontAlgn="b"/>
                      <a:r>
                        <a:rPr lang="en-US" sz="400" b="0" i="0" u="none" strike="noStrike" dirty="0">
                          <a:solidFill>
                            <a:srgbClr val="000000"/>
                          </a:solidFill>
                          <a:effectLst/>
                          <a:latin typeface="Calibri" panose="020F0502020204030204" pitchFamily="34" charset="0"/>
                        </a:rPr>
                        <a:t>The Spider replied, "This fellow! You take me for a proper fool; you take these two, and to-morrow, I in turn will take the four."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3703203247"/>
                  </a:ext>
                </a:extLst>
              </a:tr>
              <a:tr h="68160">
                <a:tc>
                  <a:txBody>
                    <a:bodyPr/>
                    <a:lstStyle/>
                    <a:p>
                      <a:pPr algn="l" fontAlgn="b"/>
                      <a:r>
                        <a:rPr lang="en-US" sz="400" b="0" i="0" u="none" strike="noStrike">
                          <a:solidFill>
                            <a:srgbClr val="000000"/>
                          </a:solidFill>
                          <a:effectLst/>
                          <a:latin typeface="Calibri" panose="020F0502020204030204" pitchFamily="34" charset="0"/>
                        </a:rPr>
                        <a:t>Anene faye.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Crow took them.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466649683"/>
                  </a:ext>
                </a:extLst>
              </a:tr>
              <a:tr h="68160">
                <a:tc>
                  <a:txBody>
                    <a:bodyPr/>
                    <a:lstStyle/>
                    <a:p>
                      <a:pPr algn="l" fontAlgn="b"/>
                      <a:r>
                        <a:rPr lang="en-US" sz="400" b="0" i="0" u="none" strike="noStrike">
                          <a:solidFill>
                            <a:srgbClr val="000000"/>
                          </a:solidFill>
                          <a:effectLst/>
                          <a:latin typeface="Calibri" panose="020F0502020204030204" pitchFamily="34" charset="0"/>
                        </a:rPr>
                        <a:t>Adeekyeye, ye'koye na ayi nnan.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Next morning they went (again to visit the traps), and they got out four (fish).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3550883033"/>
                  </a:ext>
                </a:extLst>
              </a:tr>
              <a:tr h="136164">
                <a:tc>
                  <a:txBody>
                    <a:bodyPr/>
                    <a:lstStyle/>
                    <a:p>
                      <a:pPr algn="l" fontAlgn="b"/>
                      <a:r>
                        <a:rPr lang="en-US" sz="400" b="0" i="0" u="none" strike="noStrike">
                          <a:solidFill>
                            <a:srgbClr val="000000"/>
                          </a:solidFill>
                          <a:effectLst/>
                          <a:latin typeface="Calibri" panose="020F0502020204030204" pitchFamily="34" charset="0"/>
                        </a:rPr>
                        <a:t>Anene see, "Wo fa nnan yi, na okyena ye'beba na ayi nwotwe, na me so m'afa."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Crow said, "You take these four, and when to-morrow we come and have caught eight, I in turn shall take them."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054691269"/>
                  </a:ext>
                </a:extLst>
              </a:tr>
              <a:tr h="68160">
                <a:tc>
                  <a:txBody>
                    <a:bodyPr/>
                    <a:lstStyle/>
                    <a:p>
                      <a:pPr algn="l" fontAlgn="b"/>
                      <a:r>
                        <a:rPr lang="en-US" sz="400" b="0" i="0" u="none" strike="noStrike">
                          <a:solidFill>
                            <a:srgbClr val="000000"/>
                          </a:solidFill>
                          <a:effectLst/>
                          <a:latin typeface="Calibri" panose="020F0502020204030204" pitchFamily="34" charset="0"/>
                        </a:rPr>
                        <a:t>Ananse see, "Wo bu me 'kwasea, wo fa nnan yi, na me so okyena m'afa nwotwe."</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Spider replied, "You take me for a fool; you have these four, and to-morrow I, too, shall take the eight."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3704575100"/>
                  </a:ext>
                </a:extLst>
              </a:tr>
              <a:tr h="68160">
                <a:tc>
                  <a:txBody>
                    <a:bodyPr/>
                    <a:lstStyle/>
                    <a:p>
                      <a:pPr algn="l" fontAlgn="b"/>
                      <a:r>
                        <a:rPr lang="en-US" sz="400" b="0" i="0" u="none" strike="noStrike">
                          <a:solidFill>
                            <a:srgbClr val="000000"/>
                          </a:solidFill>
                          <a:effectLst/>
                          <a:latin typeface="Calibri" panose="020F0502020204030204" pitchFamily="34" charset="0"/>
                        </a:rPr>
                        <a:t>Adeekyeye ye'koye, na ayi nwotwe.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Next morning they went (to visit the traps) and got out eight.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867632510"/>
                  </a:ext>
                </a:extLst>
              </a:tr>
              <a:tr h="68160">
                <a:tc>
                  <a:txBody>
                    <a:bodyPr/>
                    <a:lstStyle/>
                    <a:p>
                      <a:pPr algn="l" fontAlgn="b"/>
                      <a:r>
                        <a:rPr lang="it-IT" sz="400" b="0" i="0" u="none" strike="noStrike">
                          <a:solidFill>
                            <a:srgbClr val="000000"/>
                          </a:solidFill>
                          <a:effectLst/>
                          <a:latin typeface="Calibri" panose="020F0502020204030204" pitchFamily="34" charset="0"/>
                        </a:rPr>
                        <a:t>Anene see, "Fa, na okyena me so m'afa dunsia."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Crow said, "Take (them), and to-morrow I, too, will take the sixteen."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3106473499"/>
                  </a:ext>
                </a:extLst>
              </a:tr>
              <a:tr h="68160">
                <a:tc>
                  <a:txBody>
                    <a:bodyPr/>
                    <a:lstStyle/>
                    <a:p>
                      <a:pPr algn="l" fontAlgn="b"/>
                      <a:r>
                        <a:rPr lang="en-US" sz="400" b="0" i="0" u="none" strike="noStrike">
                          <a:solidFill>
                            <a:srgbClr val="000000"/>
                          </a:solidFill>
                          <a:effectLst/>
                          <a:latin typeface="Calibri" panose="020F0502020204030204" pitchFamily="34" charset="0"/>
                        </a:rPr>
                        <a:t>Ananse see, " Me na wo bu me 'kwasea, wo so fa nwotwe, na okyena m'afa dunsia."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Spider said, " You take me for fool; do you take the eight, and to-morrow I shall have the sixteen."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968065000"/>
                  </a:ext>
                </a:extLst>
              </a:tr>
              <a:tr h="204246">
                <a:tc>
                  <a:txBody>
                    <a:bodyPr/>
                    <a:lstStyle/>
                    <a:p>
                      <a:pPr algn="l" fontAlgn="b"/>
                      <a:r>
                        <a:rPr lang="en-US" sz="400" b="0" i="0" u="none" strike="noStrike">
                          <a:solidFill>
                            <a:srgbClr val="000000"/>
                          </a:solidFill>
                          <a:effectLst/>
                          <a:latin typeface="Calibri" panose="020F0502020204030204" pitchFamily="34" charset="0"/>
                        </a:rPr>
                        <a:t>Efei na nsoa no asee, na Anene ka kyeree Ananse se, "Ko fa nsoa funu bra, na wo ton a, bafua bi'a, ntanu, nti wo Agya Ananse gye adwene yi na fa nsoa funu yi ma me."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By now the fish-traps have become worn out, and the Crow addressed the Spider, saying, " Go and fetch these rotten fish-traps, and when one sells them, one will get ntanu (i. e. (,i6) for each single (trap), so do you, Father Spider, take these fish, and take the rotten fish-traps and give them to me."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50404233"/>
                  </a:ext>
                </a:extLst>
              </a:tr>
              <a:tr h="136164">
                <a:tc>
                  <a:txBody>
                    <a:bodyPr/>
                    <a:lstStyle/>
                    <a:p>
                      <a:pPr algn="l" fontAlgn="b"/>
                      <a:r>
                        <a:rPr lang="en-US" sz="400" b="0" i="0" u="none" strike="noStrike">
                          <a:solidFill>
                            <a:srgbClr val="000000"/>
                          </a:solidFill>
                          <a:effectLst/>
                          <a:latin typeface="Calibri" panose="020F0502020204030204" pitchFamily="34" charset="0"/>
                        </a:rPr>
                        <a:t>Ananse see, "Dabi, wo ko ton adwene no fa, na me so me'ko ton nsoa funu yi m'afa."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Spider said, "No, do you take the fish and go and sell them, and I shall take the rotten fish-traps and take (the proceeds)."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114232097"/>
                  </a:ext>
                </a:extLst>
              </a:tr>
              <a:tr h="68160">
                <a:tc>
                  <a:txBody>
                    <a:bodyPr/>
                    <a:lstStyle/>
                    <a:p>
                      <a:pPr algn="l" fontAlgn="b"/>
                      <a:r>
                        <a:rPr lang="en-US" sz="400" b="0" i="0" u="none" strike="noStrike">
                          <a:solidFill>
                            <a:srgbClr val="000000"/>
                          </a:solidFill>
                          <a:effectLst/>
                          <a:latin typeface="Calibri" panose="020F0502020204030204" pitchFamily="34" charset="0"/>
                        </a:rPr>
                        <a:t>Ye'soasoaye koo edwam'.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They carried (their things) off to a market.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4179365225"/>
                  </a:ext>
                </a:extLst>
              </a:tr>
              <a:tr h="68160">
                <a:tc>
                  <a:txBody>
                    <a:bodyPr/>
                    <a:lstStyle/>
                    <a:p>
                      <a:pPr algn="l" fontAlgn="b"/>
                      <a:r>
                        <a:rPr lang="en-US" sz="400" b="0" i="0" u="none" strike="noStrike">
                          <a:solidFill>
                            <a:srgbClr val="000000"/>
                          </a:solidFill>
                          <a:effectLst/>
                          <a:latin typeface="Calibri" panose="020F0502020204030204" pitchFamily="34" charset="0"/>
                        </a:rPr>
                        <a:t>Seisei na Anene die nnyina asa; onyaa sika bebre.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Immediately the Crow had disposed of all his goods; he got much gold dust.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884418411"/>
                  </a:ext>
                </a:extLst>
              </a:tr>
              <a:tr h="68160">
                <a:tc>
                  <a:txBody>
                    <a:bodyPr/>
                    <a:lstStyle/>
                    <a:p>
                      <a:pPr algn="l" fontAlgn="b"/>
                      <a:r>
                        <a:rPr lang="en-US" sz="400" b="0" i="0" u="none" strike="noStrike">
                          <a:solidFill>
                            <a:srgbClr val="000000"/>
                          </a:solidFill>
                          <a:effectLst/>
                          <a:latin typeface="Calibri" panose="020F0502020204030204" pitchFamily="34" charset="0"/>
                        </a:rPr>
                        <a:t>Na aka Ananse.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But there remained the Spider's (goods).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83535834"/>
                  </a:ext>
                </a:extLst>
              </a:tr>
              <a:tr h="68160">
                <a:tc>
                  <a:txBody>
                    <a:bodyPr/>
                    <a:lstStyle/>
                    <a:p>
                      <a:pPr algn="l" fontAlgn="b"/>
                      <a:r>
                        <a:rPr lang="en-US" sz="400" b="0" i="0" u="none" strike="noStrike">
                          <a:solidFill>
                            <a:srgbClr val="000000"/>
                          </a:solidFill>
                          <a:effectLst/>
                          <a:latin typeface="Calibri" panose="020F0502020204030204" pitchFamily="34" charset="0"/>
                        </a:rPr>
                        <a:t>Na Anene ka kyeree no se, "Fa nsoa funu yi ko kyin, na ye'beto."</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Then the Crow said to him, "Take these rotten fish-traps and hawk them round and they will buy them."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76555776"/>
                  </a:ext>
                </a:extLst>
              </a:tr>
              <a:tr h="68160">
                <a:tc>
                  <a:txBody>
                    <a:bodyPr/>
                    <a:lstStyle/>
                    <a:p>
                      <a:pPr algn="l" fontAlgn="b"/>
                      <a:r>
                        <a:rPr lang="en-US" sz="400" b="0" i="0" u="none" strike="noStrike">
                          <a:solidFill>
                            <a:srgbClr val="000000"/>
                          </a:solidFill>
                          <a:effectLst/>
                          <a:latin typeface="Calibri" panose="020F0502020204030204" pitchFamily="34" charset="0"/>
                        </a:rPr>
                        <a:t>Ananse maa so; osee, " Me ton nsoa funu o!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Spider lifted them up; he said, " I am selling rotten fish-traps! "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1986254480"/>
                  </a:ext>
                </a:extLst>
              </a:tr>
              <a:tr h="136164">
                <a:tc>
                  <a:txBody>
                    <a:bodyPr/>
                    <a:lstStyle/>
                    <a:p>
                      <a:pPr algn="l" fontAlgn="b"/>
                      <a:r>
                        <a:rPr lang="en-US" sz="400" b="0" i="0" u="none" strike="noStrike">
                          <a:solidFill>
                            <a:srgbClr val="000000"/>
                          </a:solidFill>
                          <a:effectLst/>
                          <a:latin typeface="Calibri" panose="020F0502020204030204" pitchFamily="34" charset="0"/>
                        </a:rPr>
                        <a:t>Na odekuro teye, na osee, "Akoa yi firi he, mo nko fre no mma no mmera? " Ananse koye.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Now the head-man of the village heard (him), and he s‑aid, "Where does this fellow come from; go and call him to come." The Spider went.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4030829082"/>
                  </a:ext>
                </a:extLst>
              </a:tr>
              <a:tr h="136164">
                <a:tc>
                  <a:txBody>
                    <a:bodyPr/>
                    <a:lstStyle/>
                    <a:p>
                      <a:pPr algn="l" fontAlgn="b"/>
                      <a:r>
                        <a:rPr lang="en-US" sz="400" b="0" i="0" u="none" strike="noStrike">
                          <a:solidFill>
                            <a:srgbClr val="000000"/>
                          </a:solidFill>
                          <a:effectLst/>
                          <a:latin typeface="Calibri" panose="020F0502020204030204" pitchFamily="34" charset="0"/>
                        </a:rPr>
                        <a:t>Odekuro see, "Wo gye di se yen a ye'wo kurom' ha ye'ye nkwasea; na wo yonko beton adwene yi, w'anhu, na w'abe-ton nsoa funu ama yen? "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head-man said, " Do you suppose that we folk in the village here are fools; now your friend (here) came and sold fish (with profit), have you not noticed him, but you would dispose of rotten fish-traps to us?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3898537157"/>
                  </a:ext>
                </a:extLst>
              </a:tr>
              <a:tr h="68160">
                <a:tc>
                  <a:txBody>
                    <a:bodyPr/>
                    <a:lstStyle/>
                    <a:p>
                      <a:pPr algn="l" fontAlgn="b"/>
                      <a:r>
                        <a:rPr lang="en-US" sz="400" b="0" i="0" u="none" strike="noStrike">
                          <a:solidFill>
                            <a:srgbClr val="000000"/>
                          </a:solidFill>
                          <a:effectLst/>
                          <a:latin typeface="Calibri" panose="020F0502020204030204" pitchFamily="34" charset="0"/>
                        </a:rPr>
                        <a:t>Odekuro see, " Mo mmo' no."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 head-man said, " Flog him."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3267566899"/>
                  </a:ext>
                </a:extLst>
              </a:tr>
              <a:tr h="68160">
                <a:tc>
                  <a:txBody>
                    <a:bodyPr/>
                    <a:lstStyle/>
                    <a:p>
                      <a:pPr algn="l" fontAlgn="b"/>
                      <a:r>
                        <a:rPr lang="en-US" sz="400" b="0" i="0" u="none" strike="noStrike">
                          <a:solidFill>
                            <a:srgbClr val="000000"/>
                          </a:solidFill>
                          <a:effectLst/>
                          <a:latin typeface="Calibri" panose="020F0502020204030204" pitchFamily="34" charset="0"/>
                        </a:rPr>
                        <a:t>Na ye'fwee no.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So they beat him. </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499909117"/>
                  </a:ext>
                </a:extLst>
              </a:tr>
              <a:tr h="136164">
                <a:tc>
                  <a:txBody>
                    <a:bodyPr/>
                    <a:lstStyle/>
                    <a:p>
                      <a:pPr algn="l" fontAlgn="b"/>
                      <a:r>
                        <a:rPr lang="en-US" sz="400" b="0" i="0" u="none" strike="noStrike">
                          <a:solidFill>
                            <a:srgbClr val="000000"/>
                          </a:solidFill>
                          <a:effectLst/>
                          <a:latin typeface="Calibri" panose="020F0502020204030204" pitchFamily="34" charset="0"/>
                        </a:rPr>
                        <a:t>Na Anene see, "Ananse w'ahu, w'ani awu; wo se wo'pe 'kwasea ne no aye adwuma, w'ahu se wo'a na wo ye 'kwasea."</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Then the Crow said, "Spider, you have seen, your eyes are dead for shame; you said you were going in search of a fool to work with you, and you have (now) perceived that you yourself were the fool."</a:t>
                      </a:r>
                    </a:p>
                  </a:txBody>
                  <a:tcPr marL="2175" marR="2175" marT="2175" marB="0" anchor="b">
                    <a:lnL>
                      <a:noFill/>
                    </a:lnL>
                    <a:lnR>
                      <a:noFill/>
                    </a:lnR>
                    <a:lnT>
                      <a:noFill/>
                    </a:lnT>
                    <a:lnB>
                      <a:noFill/>
                    </a:lnB>
                    <a:noFill/>
                  </a:tcPr>
                </a:tc>
                <a:tc>
                  <a:txBody>
                    <a:bodyPr/>
                    <a:lstStyle/>
                    <a:p>
                      <a:pPr algn="l" fontAlgn="b"/>
                      <a:endParaRPr lang="en-US" sz="400" b="0" i="0" u="none" strike="noStrike">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2000641676"/>
                  </a:ext>
                </a:extLst>
              </a:tr>
              <a:tr h="136164">
                <a:tc>
                  <a:txBody>
                    <a:bodyPr/>
                    <a:lstStyle/>
                    <a:p>
                      <a:pPr algn="l" fontAlgn="b"/>
                      <a:r>
                        <a:rPr lang="pt-BR" sz="400" b="0" i="0" u="none" strike="noStrike">
                          <a:solidFill>
                            <a:srgbClr val="000000"/>
                          </a:solidFill>
                          <a:effectLst/>
                          <a:latin typeface="Calibri" panose="020F0502020204030204" pitchFamily="34" charset="0"/>
                        </a:rPr>
                        <a:t>M'anansesem a metooye yi, se eye de o, se ennye de o, momfa bi nko, na momfa bi mmera. </a:t>
                      </a:r>
                    </a:p>
                  </a:txBody>
                  <a:tcPr marL="2175" marR="2175" marT="2175" marB="0" anchor="b">
                    <a:lnL>
                      <a:noFill/>
                    </a:lnL>
                    <a:lnR>
                      <a:noFill/>
                    </a:lnR>
                    <a:lnT>
                      <a:noFill/>
                    </a:lnT>
                    <a:lnB>
                      <a:noFill/>
                    </a:lnB>
                    <a:noFill/>
                  </a:tcPr>
                </a:tc>
                <a:tc>
                  <a:txBody>
                    <a:bodyPr/>
                    <a:lstStyle/>
                    <a:p>
                      <a:pPr algn="l" fontAlgn="b"/>
                      <a:r>
                        <a:rPr lang="en-US" sz="400" b="0" i="0" u="none" strike="noStrike">
                          <a:solidFill>
                            <a:srgbClr val="000000"/>
                          </a:solidFill>
                          <a:effectLst/>
                          <a:latin typeface="Calibri" panose="020F0502020204030204" pitchFamily="34" charset="0"/>
                        </a:rPr>
                        <a:t>This, my story, which I have related, if it be sweet, (or) if it be not sweet, take some elsewhere, and let some come back to me.</a:t>
                      </a:r>
                    </a:p>
                  </a:txBody>
                  <a:tcPr marL="2175" marR="2175" marT="2175" marB="0" anchor="b">
                    <a:lnL>
                      <a:noFill/>
                    </a:lnL>
                    <a:lnR>
                      <a:noFill/>
                    </a:lnR>
                    <a:lnT>
                      <a:noFill/>
                    </a:lnT>
                    <a:lnB>
                      <a:noFill/>
                    </a:lnB>
                    <a:noFill/>
                  </a:tcPr>
                </a:tc>
                <a:tc>
                  <a:txBody>
                    <a:bodyPr/>
                    <a:lstStyle/>
                    <a:p>
                      <a:pPr algn="l" fontAlgn="b"/>
                      <a:endParaRPr lang="en-US" sz="400" b="0" i="0" u="none" strike="noStrike" dirty="0">
                        <a:solidFill>
                          <a:srgbClr val="000000"/>
                        </a:solidFill>
                        <a:effectLst/>
                        <a:latin typeface="Calibri" panose="020F0502020204030204" pitchFamily="34" charset="0"/>
                      </a:endParaRPr>
                    </a:p>
                  </a:txBody>
                  <a:tcPr marL="2175" marR="2175" marT="2175" marB="0" anchor="b">
                    <a:lnL>
                      <a:noFill/>
                    </a:lnL>
                    <a:lnR>
                      <a:noFill/>
                    </a:lnR>
                    <a:lnT>
                      <a:noFill/>
                    </a:lnT>
                    <a:lnB>
                      <a:noFill/>
                    </a:lnB>
                    <a:noFill/>
                  </a:tcPr>
                </a:tc>
                <a:extLst>
                  <a:ext uri="{0D108BD9-81ED-4DB2-BD59-A6C34878D82A}">
                    <a16:rowId xmlns:a16="http://schemas.microsoft.com/office/drawing/2014/main" val="915919406"/>
                  </a:ext>
                </a:extLst>
              </a:tr>
            </a:tbl>
          </a:graphicData>
        </a:graphic>
      </p:graphicFrame>
    </p:spTree>
    <p:extLst>
      <p:ext uri="{BB962C8B-B14F-4D97-AF65-F5344CB8AC3E}">
        <p14:creationId xmlns:p14="http://schemas.microsoft.com/office/powerpoint/2010/main" val="2021624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27680</TotalTime>
  <Words>2008</Words>
  <Application>Microsoft Office PowerPoint</Application>
  <PresentationFormat>Widescreen</PresentationFormat>
  <Paragraphs>111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Calibri</vt:lpstr>
      <vt:lpstr>Office Theme</vt:lpstr>
      <vt:lpstr>Demo Source Material: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 Worstell</dc:creator>
  <cp:lastModifiedBy>Bill Worstell</cp:lastModifiedBy>
  <cp:revision>18</cp:revision>
  <dcterms:created xsi:type="dcterms:W3CDTF">2024-12-05T19:33:04Z</dcterms:created>
  <dcterms:modified xsi:type="dcterms:W3CDTF">2025-02-24T15:38:50Z</dcterms:modified>
</cp:coreProperties>
</file>