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1" d="100"/>
          <a:sy n="61" d="100"/>
        </p:scale>
        <p:origin x="3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01207C-D19B-495F-98D3-27D96D20E787}"/>
              </a:ext>
            </a:extLst>
          </p:cNvPr>
          <p:cNvSpPr>
            <a:spLocks noGrp="1"/>
          </p:cNvSpPr>
          <p:nvPr>
            <p:ph type="ctrTitle"/>
          </p:nvPr>
        </p:nvSpPr>
        <p:spPr/>
        <p:txBody>
          <a:bodyPr/>
          <a:lstStyle/>
          <a:p>
            <a:r>
              <a:rPr lang="zh-CN" altLang="en-US" dirty="0"/>
              <a:t>圆方树</a:t>
            </a:r>
            <a:r>
              <a:rPr lang="en-US" altLang="zh-CN" dirty="0"/>
              <a:t>—</a:t>
            </a:r>
            <a:r>
              <a:rPr lang="zh-CN" altLang="en-US" dirty="0"/>
              <a:t>仙人掌数据结构</a:t>
            </a:r>
          </a:p>
        </p:txBody>
      </p:sp>
      <p:sp>
        <p:nvSpPr>
          <p:cNvPr id="3" name="副标题 2">
            <a:extLst>
              <a:ext uri="{FF2B5EF4-FFF2-40B4-BE49-F238E27FC236}">
                <a16:creationId xmlns:a16="http://schemas.microsoft.com/office/drawing/2014/main" xmlns="" id="{DED42F24-ECD8-4DDF-AF44-46ABECD51086}"/>
              </a:ext>
            </a:extLst>
          </p:cNvPr>
          <p:cNvSpPr>
            <a:spLocks noGrp="1"/>
          </p:cNvSpPr>
          <p:nvPr>
            <p:ph type="subTitle" idx="1"/>
          </p:nvPr>
        </p:nvSpPr>
        <p:spPr/>
        <p:txBody>
          <a:bodyPr/>
          <a:lstStyle/>
          <a:p>
            <a:r>
              <a:rPr lang="zh-CN" altLang="en-US" dirty="0"/>
              <a:t>“元芳树”，你怎么看？</a:t>
            </a:r>
            <a:endParaRPr lang="en-US" altLang="zh-CN" dirty="0"/>
          </a:p>
          <a:p>
            <a:endParaRPr lang="zh-CN" altLang="en-US" dirty="0"/>
          </a:p>
        </p:txBody>
      </p:sp>
      <p:sp>
        <p:nvSpPr>
          <p:cNvPr id="4" name="文本框 3">
            <a:extLst>
              <a:ext uri="{FF2B5EF4-FFF2-40B4-BE49-F238E27FC236}">
                <a16:creationId xmlns:a16="http://schemas.microsoft.com/office/drawing/2014/main" xmlns="" id="{425682A7-916C-47F8-AA7A-A16EDFB1A76A}"/>
              </a:ext>
            </a:extLst>
          </p:cNvPr>
          <p:cNvSpPr txBox="1"/>
          <p:nvPr/>
        </p:nvSpPr>
        <p:spPr>
          <a:xfrm>
            <a:off x="9668209" y="4903799"/>
            <a:ext cx="2983831" cy="369332"/>
          </a:xfrm>
          <a:prstGeom prst="rect">
            <a:avLst/>
          </a:prstGeom>
          <a:noFill/>
        </p:spPr>
        <p:txBody>
          <a:bodyPr wrap="square" rtlCol="0">
            <a:spAutoFit/>
          </a:bodyPr>
          <a:lstStyle/>
          <a:p>
            <a:r>
              <a:rPr lang="en-US" altLang="zh-CN" dirty="0"/>
              <a:t>--</a:t>
            </a:r>
            <a:r>
              <a:rPr lang="en-US" altLang="zh-CN" b="1" dirty="0">
                <a:latin typeface="Vivaldi" panose="03020602050506090804" pitchFamily="66" charset="0"/>
              </a:rPr>
              <a:t>Bill_Yang</a:t>
            </a:r>
          </a:p>
        </p:txBody>
      </p:sp>
    </p:spTree>
    <p:extLst>
      <p:ext uri="{BB962C8B-B14F-4D97-AF65-F5344CB8AC3E}">
        <p14:creationId xmlns:p14="http://schemas.microsoft.com/office/powerpoint/2010/main" val="253723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仙人掌上的最大独立集  </a:t>
            </a:r>
            <a:r>
              <a:rPr lang="en-US" altLang="zh-CN" dirty="0"/>
              <a:t>--  bsoj4737</a:t>
            </a:r>
            <a:endParaRPr lang="zh-CN" altLang="en-US" dirty="0"/>
          </a:p>
        </p:txBody>
      </p:sp>
      <p:sp>
        <p:nvSpPr>
          <p:cNvPr id="3" name="内容占位符 2"/>
          <p:cNvSpPr>
            <a:spLocks noGrp="1"/>
          </p:cNvSpPr>
          <p:nvPr>
            <p:ph idx="1"/>
          </p:nvPr>
        </p:nvSpPr>
        <p:spPr/>
        <p:txBody>
          <a:bodyPr/>
          <a:lstStyle/>
          <a:p>
            <a:r>
              <a:rPr lang="zh-CN" altLang="en-US" dirty="0"/>
              <a:t>给一棵仙人掌，求其最大独立集。（即选择最多的点，使这些点不相邻）</a:t>
            </a:r>
            <a:endParaRPr lang="en-US" altLang="zh-CN" dirty="0"/>
          </a:p>
          <a:p>
            <a:r>
              <a:rPr lang="zh-CN" altLang="en-US" dirty="0"/>
              <a:t>没错这就是毒瘤出题人干的事，图的最大独立集是</a:t>
            </a:r>
            <a:r>
              <a:rPr lang="en-US" altLang="zh-CN" dirty="0"/>
              <a:t>NP</a:t>
            </a:r>
            <a:r>
              <a:rPr lang="zh-CN" altLang="en-US" dirty="0"/>
              <a:t>问题就改成仙人掌。。。</a:t>
            </a:r>
            <a:endParaRPr lang="en-US" altLang="zh-CN" dirty="0"/>
          </a:p>
          <a:p>
            <a:r>
              <a:rPr lang="zh-CN" altLang="en-US" dirty="0"/>
              <a:t>有没有什么想法？</a:t>
            </a:r>
            <a:endParaRPr lang="en-US" altLang="zh-CN" dirty="0"/>
          </a:p>
          <a:p>
            <a:r>
              <a:rPr lang="zh-CN" altLang="en-US" dirty="0"/>
              <a:t>本题有两种做法，分别是构造</a:t>
            </a:r>
            <a:r>
              <a:rPr lang="en-US" altLang="zh-CN" dirty="0" err="1"/>
              <a:t>Dfs</a:t>
            </a:r>
            <a:r>
              <a:rPr lang="zh-CN" altLang="en-US" dirty="0"/>
              <a:t>树与圆方树然后动规。</a:t>
            </a:r>
            <a:endParaRPr lang="en-US" altLang="zh-CN" dirty="0"/>
          </a:p>
          <a:p>
            <a:r>
              <a:rPr lang="zh-CN" altLang="en-US" dirty="0"/>
              <a:t>对于构建</a:t>
            </a:r>
            <a:r>
              <a:rPr lang="en-US" altLang="zh-CN" dirty="0"/>
              <a:t>DFS</a:t>
            </a:r>
            <a:r>
              <a:rPr lang="zh-CN" altLang="en-US" dirty="0"/>
              <a:t>树来说，我们使用</a:t>
            </a:r>
            <a:r>
              <a:rPr lang="en-US" altLang="zh-CN" dirty="0" err="1"/>
              <a:t>Tarjan</a:t>
            </a:r>
            <a:r>
              <a:rPr lang="zh-CN" altLang="en-US" dirty="0"/>
              <a:t>找环，找到一个环就把环提取出来，然后对其做一次环形的最大独立集，否则就用</a:t>
            </a:r>
            <a:r>
              <a:rPr lang="en-US" altLang="zh-CN" dirty="0" err="1"/>
              <a:t>Tarjan</a:t>
            </a:r>
            <a:r>
              <a:rPr lang="zh-CN" altLang="en-US" dirty="0"/>
              <a:t>的按照父子边用树形</a:t>
            </a:r>
            <a:r>
              <a:rPr lang="en-US" altLang="zh-CN" dirty="0" err="1"/>
              <a:t>Dp</a:t>
            </a:r>
            <a:r>
              <a:rPr lang="zh-CN" altLang="en-US" dirty="0"/>
              <a:t>的方式转移。</a:t>
            </a:r>
            <a:endParaRPr lang="en-US" altLang="zh-CN" dirty="0"/>
          </a:p>
          <a:p>
            <a:r>
              <a:rPr lang="zh-CN" altLang="en-US" dirty="0"/>
              <a:t>这样的做法是对的，正确性在于</a:t>
            </a:r>
            <a:r>
              <a:rPr lang="en-US" altLang="zh-CN" dirty="0" err="1"/>
              <a:t>Tarjan</a:t>
            </a:r>
            <a:r>
              <a:rPr lang="zh-CN" altLang="en-US" dirty="0"/>
              <a:t>找环是按照逆</a:t>
            </a:r>
            <a:r>
              <a:rPr lang="en-US" altLang="zh-CN" dirty="0" err="1"/>
              <a:t>Dfs</a:t>
            </a:r>
            <a:r>
              <a:rPr lang="zh-CN" altLang="en-US" dirty="0"/>
              <a:t>序找，每找到一个环，其环上的环与树已经处理完毕，可以继续向上</a:t>
            </a:r>
            <a:r>
              <a:rPr lang="en-US" altLang="zh-CN" dirty="0" err="1"/>
              <a:t>Dp</a:t>
            </a:r>
            <a:r>
              <a:rPr lang="zh-CN" altLang="en-US" dirty="0"/>
              <a:t>。</a:t>
            </a:r>
            <a:endParaRPr lang="en-US" altLang="zh-CN" dirty="0"/>
          </a:p>
          <a:p>
            <a:r>
              <a:rPr lang="zh-CN" altLang="en-US" dirty="0"/>
              <a:t>第二种做法是我们的重点讨论方法。</a:t>
            </a:r>
          </a:p>
        </p:txBody>
      </p:sp>
    </p:spTree>
    <p:extLst>
      <p:ext uri="{BB962C8B-B14F-4D97-AF65-F5344CB8AC3E}">
        <p14:creationId xmlns:p14="http://schemas.microsoft.com/office/powerpoint/2010/main" val="303238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39AB24-75A7-40BE-A833-78F0A46E77DD}"/>
              </a:ext>
            </a:extLst>
          </p:cNvPr>
          <p:cNvSpPr>
            <a:spLocks noGrp="1"/>
          </p:cNvSpPr>
          <p:nvPr>
            <p:ph type="title"/>
          </p:nvPr>
        </p:nvSpPr>
        <p:spPr/>
        <p:txBody>
          <a:bodyPr/>
          <a:lstStyle/>
          <a:p>
            <a:r>
              <a:rPr lang="zh-CN" altLang="en-US" dirty="0"/>
              <a:t>构建圆方树解决仙人掌最大独立集问题</a:t>
            </a:r>
          </a:p>
        </p:txBody>
      </p:sp>
      <p:sp>
        <p:nvSpPr>
          <p:cNvPr id="3" name="内容占位符 2">
            <a:extLst>
              <a:ext uri="{FF2B5EF4-FFF2-40B4-BE49-F238E27FC236}">
                <a16:creationId xmlns:a16="http://schemas.microsoft.com/office/drawing/2014/main" xmlns="" id="{1FE36265-3393-45EC-8845-2BB2B9F157CB}"/>
              </a:ext>
            </a:extLst>
          </p:cNvPr>
          <p:cNvSpPr>
            <a:spLocks noGrp="1"/>
          </p:cNvSpPr>
          <p:nvPr>
            <p:ph idx="1"/>
          </p:nvPr>
        </p:nvSpPr>
        <p:spPr/>
        <p:txBody>
          <a:bodyPr/>
          <a:lstStyle/>
          <a:p>
            <a:r>
              <a:rPr lang="zh-CN" altLang="en-US" dirty="0"/>
              <a:t>我们将原仙人掌转化为无权圆方树，对于圆方树进行树形</a:t>
            </a:r>
            <a:r>
              <a:rPr lang="en-US" altLang="zh-CN" dirty="0" err="1"/>
              <a:t>Dp</a:t>
            </a:r>
            <a:r>
              <a:rPr lang="zh-CN" altLang="en-US" dirty="0"/>
              <a:t>。</a:t>
            </a:r>
            <a:endParaRPr lang="en-US" altLang="zh-CN" dirty="0"/>
          </a:p>
          <a:p>
            <a:r>
              <a:rPr lang="zh-CN" altLang="en-US" dirty="0"/>
              <a:t>设</a:t>
            </a:r>
            <a:r>
              <a:rPr lang="en-US" altLang="zh-CN" dirty="0"/>
              <a:t>f[i,0/1]</a:t>
            </a:r>
            <a:r>
              <a:rPr lang="zh-CN" altLang="en-US" dirty="0"/>
              <a:t>表示以</a:t>
            </a:r>
            <a:r>
              <a:rPr lang="en-US" altLang="zh-CN" dirty="0" err="1"/>
              <a:t>i</a:t>
            </a:r>
            <a:r>
              <a:rPr lang="zh-CN" altLang="en-US" dirty="0"/>
              <a:t>结点为根的子树中，</a:t>
            </a:r>
            <a:r>
              <a:rPr lang="en-US" altLang="zh-CN" dirty="0" err="1"/>
              <a:t>i</a:t>
            </a:r>
            <a:r>
              <a:rPr lang="zh-CN" altLang="en-US" dirty="0"/>
              <a:t>结点选与不选的最大独立集。</a:t>
            </a:r>
            <a:endParaRPr lang="en-US" altLang="zh-CN" dirty="0"/>
          </a:p>
          <a:p>
            <a:r>
              <a:rPr lang="zh-CN" altLang="en-US" dirty="0"/>
              <a:t>若当前结点</a:t>
            </a:r>
            <a:r>
              <a:rPr lang="en-US" altLang="zh-CN" dirty="0" err="1"/>
              <a:t>i</a:t>
            </a:r>
            <a:r>
              <a:rPr lang="zh-CN" altLang="en-US" dirty="0"/>
              <a:t>是圆点，儿子结点</a:t>
            </a:r>
            <a:r>
              <a:rPr lang="en-US" altLang="zh-CN" dirty="0"/>
              <a:t>j</a:t>
            </a:r>
            <a:r>
              <a:rPr lang="zh-CN" altLang="en-US" dirty="0"/>
              <a:t>也是圆点，那么按照树的情况考虑矛盾直接转移即可。</a:t>
            </a:r>
            <a:endParaRPr lang="en-US" altLang="zh-CN" dirty="0"/>
          </a:p>
          <a:p>
            <a:r>
              <a:rPr lang="zh-CN" altLang="en-US" dirty="0"/>
              <a:t>若当前结点</a:t>
            </a:r>
            <a:r>
              <a:rPr lang="en-US" altLang="zh-CN" dirty="0" err="1"/>
              <a:t>i</a:t>
            </a:r>
            <a:r>
              <a:rPr lang="zh-CN" altLang="en-US" dirty="0"/>
              <a:t>是方点，儿子结点</a:t>
            </a:r>
            <a:r>
              <a:rPr lang="en-US" altLang="zh-CN" dirty="0"/>
              <a:t>j</a:t>
            </a:r>
            <a:r>
              <a:rPr lang="zh-CN" altLang="en-US" dirty="0"/>
              <a:t>必为圆点，那么将</a:t>
            </a:r>
            <a:r>
              <a:rPr lang="en-US" altLang="zh-CN" dirty="0" err="1"/>
              <a:t>i</a:t>
            </a:r>
            <a:r>
              <a:rPr lang="zh-CN" altLang="en-US" dirty="0"/>
              <a:t>的所有儿子看做一条链，设</a:t>
            </a:r>
            <a:r>
              <a:rPr lang="en-US" altLang="zh-CN" dirty="0"/>
              <a:t>g[i,0/1,0/1]</a:t>
            </a:r>
            <a:r>
              <a:rPr lang="zh-CN" altLang="en-US" dirty="0"/>
              <a:t>表示前</a:t>
            </a:r>
            <a:r>
              <a:rPr lang="en-US" altLang="zh-CN" dirty="0" err="1"/>
              <a:t>i</a:t>
            </a:r>
            <a:r>
              <a:rPr lang="zh-CN" altLang="en-US" dirty="0"/>
              <a:t>个儿子，当前儿子选</a:t>
            </a:r>
            <a:r>
              <a:rPr lang="en-US" altLang="zh-CN" dirty="0"/>
              <a:t>/</a:t>
            </a:r>
            <a:r>
              <a:rPr lang="zh-CN" altLang="en-US" dirty="0"/>
              <a:t>不选，环根结点选</a:t>
            </a:r>
            <a:r>
              <a:rPr lang="en-US" altLang="zh-CN" dirty="0"/>
              <a:t>/</a:t>
            </a:r>
            <a:r>
              <a:rPr lang="zh-CN" altLang="en-US" dirty="0"/>
              <a:t>不选，然后做一次</a:t>
            </a:r>
            <a:r>
              <a:rPr lang="en-US" altLang="zh-CN" dirty="0" err="1"/>
              <a:t>Dp</a:t>
            </a:r>
            <a:r>
              <a:rPr lang="zh-CN" altLang="en-US" dirty="0"/>
              <a:t>，细节较多，然后考虑用方点储存环根的信息，将</a:t>
            </a:r>
            <a:r>
              <a:rPr lang="en-US" altLang="zh-CN" dirty="0"/>
              <a:t>f[i,0/1]</a:t>
            </a:r>
            <a:r>
              <a:rPr lang="zh-CN" altLang="en-US" dirty="0"/>
              <a:t>维护出来。</a:t>
            </a:r>
            <a:endParaRPr lang="en-US" altLang="zh-CN" dirty="0"/>
          </a:p>
          <a:p>
            <a:r>
              <a:rPr lang="zh-CN" altLang="en-US" dirty="0"/>
              <a:t>若当前结点</a:t>
            </a:r>
            <a:r>
              <a:rPr lang="en-US" altLang="zh-CN" dirty="0" err="1"/>
              <a:t>i</a:t>
            </a:r>
            <a:r>
              <a:rPr lang="zh-CN" altLang="en-US" dirty="0"/>
              <a:t>是圆点，儿子结点</a:t>
            </a:r>
            <a:r>
              <a:rPr lang="en-US" altLang="zh-CN" dirty="0"/>
              <a:t>j</a:t>
            </a:r>
            <a:r>
              <a:rPr lang="zh-CN" altLang="en-US" dirty="0"/>
              <a:t>是方点，那么这一个环的值已经存到方点里了，只需要</a:t>
            </a:r>
            <a:r>
              <a:rPr lang="en-US" altLang="zh-CN" dirty="0"/>
              <a:t>f[i,0]+=f[j,0],f[i,1]+=f[j,1]</a:t>
            </a:r>
            <a:r>
              <a:rPr lang="zh-CN" altLang="en-US" dirty="0"/>
              <a:t>即可。</a:t>
            </a:r>
            <a:endParaRPr lang="en-US" altLang="zh-CN" dirty="0"/>
          </a:p>
          <a:p>
            <a:r>
              <a:rPr lang="zh-CN" altLang="en-US" dirty="0"/>
              <a:t>具体可以看一看代码。</a:t>
            </a:r>
            <a:endParaRPr lang="en-US" altLang="zh-CN" dirty="0"/>
          </a:p>
          <a:p>
            <a:r>
              <a:rPr lang="zh-CN" altLang="en-US" dirty="0"/>
              <a:t>本题还可以改为求最大权独立集，代码稍微改一下即可。</a:t>
            </a:r>
            <a:endParaRPr lang="en-US" altLang="zh-CN" dirty="0"/>
          </a:p>
        </p:txBody>
      </p:sp>
    </p:spTree>
    <p:extLst>
      <p:ext uri="{BB962C8B-B14F-4D97-AF65-F5344CB8AC3E}">
        <p14:creationId xmlns:p14="http://schemas.microsoft.com/office/powerpoint/2010/main" val="150963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CDB8AA3-0E08-400C-A7F5-824D7BE0D1D9}"/>
              </a:ext>
            </a:extLst>
          </p:cNvPr>
          <p:cNvSpPr>
            <a:spLocks noGrp="1"/>
          </p:cNvSpPr>
          <p:nvPr>
            <p:ph type="title"/>
          </p:nvPr>
        </p:nvSpPr>
        <p:spPr/>
        <p:txBody>
          <a:bodyPr/>
          <a:lstStyle/>
          <a:p>
            <a:r>
              <a:rPr lang="zh-CN" altLang="en-US" dirty="0"/>
              <a:t>仙人掌的直径问题  </a:t>
            </a:r>
            <a:r>
              <a:rPr lang="en-US" altLang="zh-CN" dirty="0"/>
              <a:t>--  BSOJ2434</a:t>
            </a:r>
            <a:endParaRPr lang="zh-CN" altLang="en-US" dirty="0"/>
          </a:p>
        </p:txBody>
      </p:sp>
      <p:sp>
        <p:nvSpPr>
          <p:cNvPr id="3" name="内容占位符 2">
            <a:extLst>
              <a:ext uri="{FF2B5EF4-FFF2-40B4-BE49-F238E27FC236}">
                <a16:creationId xmlns:a16="http://schemas.microsoft.com/office/drawing/2014/main" xmlns="" id="{A6255A22-A6CD-4D6D-A6DD-ECB90ACFBA31}"/>
              </a:ext>
            </a:extLst>
          </p:cNvPr>
          <p:cNvSpPr>
            <a:spLocks noGrp="1"/>
          </p:cNvSpPr>
          <p:nvPr>
            <p:ph idx="1"/>
          </p:nvPr>
        </p:nvSpPr>
        <p:spPr/>
        <p:txBody>
          <a:bodyPr/>
          <a:lstStyle/>
          <a:p>
            <a:r>
              <a:rPr lang="zh-CN" altLang="en-US" dirty="0"/>
              <a:t>求出仙人掌的直径。</a:t>
            </a:r>
            <a:endParaRPr lang="en-US" altLang="zh-CN" dirty="0"/>
          </a:p>
          <a:p>
            <a:r>
              <a:rPr lang="zh-CN" altLang="en-US" dirty="0"/>
              <a:t>有没有什么想法？</a:t>
            </a:r>
            <a:endParaRPr lang="en-US" altLang="zh-CN" dirty="0"/>
          </a:p>
          <a:p>
            <a:r>
              <a:rPr lang="zh-CN" altLang="en-US" dirty="0"/>
              <a:t>本题也有两种做法，构建</a:t>
            </a:r>
            <a:r>
              <a:rPr lang="en-US" altLang="zh-CN" dirty="0" err="1"/>
              <a:t>Dfs</a:t>
            </a:r>
            <a:r>
              <a:rPr lang="zh-CN" altLang="en-US" dirty="0"/>
              <a:t>树与构建圆方树然后</a:t>
            </a:r>
            <a:r>
              <a:rPr lang="en-US" altLang="zh-CN" dirty="0" err="1"/>
              <a:t>Dp</a:t>
            </a:r>
            <a:r>
              <a:rPr lang="zh-CN" altLang="en-US" dirty="0"/>
              <a:t>。</a:t>
            </a:r>
            <a:endParaRPr lang="en-US" altLang="zh-CN" dirty="0"/>
          </a:p>
          <a:p>
            <a:r>
              <a:rPr lang="zh-CN" altLang="en-US" dirty="0"/>
              <a:t>第一种做法我们略过，大体思路与解法二相似。</a:t>
            </a:r>
            <a:endParaRPr lang="en-US" altLang="zh-CN" dirty="0"/>
          </a:p>
          <a:p>
            <a:endParaRPr lang="en-US" altLang="zh-CN" dirty="0"/>
          </a:p>
        </p:txBody>
      </p:sp>
    </p:spTree>
    <p:extLst>
      <p:ext uri="{BB962C8B-B14F-4D97-AF65-F5344CB8AC3E}">
        <p14:creationId xmlns:p14="http://schemas.microsoft.com/office/powerpoint/2010/main" val="111881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2A2416-4F0E-452C-92B2-A55DEAA3EECE}"/>
              </a:ext>
            </a:extLst>
          </p:cNvPr>
          <p:cNvSpPr>
            <a:spLocks noGrp="1"/>
          </p:cNvSpPr>
          <p:nvPr>
            <p:ph type="title"/>
          </p:nvPr>
        </p:nvSpPr>
        <p:spPr/>
        <p:txBody>
          <a:bodyPr/>
          <a:lstStyle/>
          <a:p>
            <a:r>
              <a:rPr lang="zh-CN" altLang="en-US" dirty="0"/>
              <a:t>构建圆方树解决仙人掌直径问题</a:t>
            </a:r>
          </a:p>
        </p:txBody>
      </p:sp>
      <p:sp>
        <p:nvSpPr>
          <p:cNvPr id="3" name="内容占位符 2">
            <a:extLst>
              <a:ext uri="{FF2B5EF4-FFF2-40B4-BE49-F238E27FC236}">
                <a16:creationId xmlns:a16="http://schemas.microsoft.com/office/drawing/2014/main" xmlns="" id="{EC4D33B5-E208-4BBA-B91E-BD9DEEBD45D0}"/>
              </a:ext>
            </a:extLst>
          </p:cNvPr>
          <p:cNvSpPr>
            <a:spLocks noGrp="1"/>
          </p:cNvSpPr>
          <p:nvPr>
            <p:ph idx="1"/>
          </p:nvPr>
        </p:nvSpPr>
        <p:spPr>
          <a:xfrm>
            <a:off x="685801" y="2142067"/>
            <a:ext cx="10131425" cy="4367221"/>
          </a:xfrm>
        </p:spPr>
        <p:txBody>
          <a:bodyPr/>
          <a:lstStyle/>
          <a:p>
            <a:r>
              <a:rPr lang="zh-CN" altLang="en-US" dirty="0"/>
              <a:t>我们将原仙人掌转化</a:t>
            </a:r>
            <a:r>
              <a:rPr lang="zh-CN" altLang="en-US" dirty="0" smtClean="0"/>
              <a:t>为带权圆</a:t>
            </a:r>
            <a:r>
              <a:rPr lang="zh-CN" altLang="en-US" dirty="0"/>
              <a:t>方树，对于圆方树进行树形</a:t>
            </a:r>
            <a:r>
              <a:rPr lang="en-US" altLang="zh-CN" dirty="0" err="1"/>
              <a:t>Dp</a:t>
            </a:r>
            <a:r>
              <a:rPr lang="zh-CN" altLang="en-US" dirty="0" smtClean="0"/>
              <a:t>。</a:t>
            </a:r>
            <a:endParaRPr lang="en-US" altLang="zh-CN" dirty="0" smtClean="0"/>
          </a:p>
          <a:p>
            <a:r>
              <a:rPr lang="zh-CN" altLang="en-US" dirty="0" smtClean="0"/>
              <a:t>无论当前结点是方点还是圆点，我们都直接按照树形</a:t>
            </a:r>
            <a:r>
              <a:rPr lang="en-US" altLang="zh-CN" dirty="0" err="1" smtClean="0"/>
              <a:t>Dp</a:t>
            </a:r>
            <a:r>
              <a:rPr lang="zh-CN" altLang="en-US" dirty="0" smtClean="0"/>
              <a:t>的转移统计最长链与次长链。</a:t>
            </a:r>
            <a:endParaRPr lang="en-US" altLang="zh-CN" dirty="0" smtClean="0"/>
          </a:p>
          <a:p>
            <a:r>
              <a:rPr lang="zh-CN" altLang="en-US" dirty="0" smtClean="0"/>
              <a:t>若当前结点是圆点，使用</a:t>
            </a:r>
            <a:r>
              <a:rPr lang="en-US" altLang="zh-CN" dirty="0" smtClean="0"/>
              <a:t>d1[</a:t>
            </a:r>
            <a:r>
              <a:rPr lang="en-US" altLang="zh-CN" dirty="0" err="1" smtClean="0"/>
              <a:t>i</a:t>
            </a:r>
            <a:r>
              <a:rPr lang="en-US" altLang="zh-CN" dirty="0" smtClean="0"/>
              <a:t>]+d2[</a:t>
            </a:r>
            <a:r>
              <a:rPr lang="en-US" altLang="zh-CN" dirty="0" err="1" smtClean="0"/>
              <a:t>i</a:t>
            </a:r>
            <a:r>
              <a:rPr lang="en-US" altLang="zh-CN" dirty="0" smtClean="0"/>
              <a:t>]</a:t>
            </a:r>
            <a:r>
              <a:rPr lang="zh-CN" altLang="en-US" dirty="0" smtClean="0"/>
              <a:t>更新答案</a:t>
            </a:r>
            <a:endParaRPr lang="en-US" altLang="zh-CN" dirty="0" smtClean="0"/>
          </a:p>
          <a:p>
            <a:r>
              <a:rPr lang="zh-CN" altLang="en-US" dirty="0" smtClean="0"/>
              <a:t>若当前结点是方点，那么环上任意两棵子树</a:t>
            </a:r>
            <a:r>
              <a:rPr lang="en-US" altLang="zh-CN" dirty="0" err="1" smtClean="0"/>
              <a:t>x,y</a:t>
            </a:r>
            <a:r>
              <a:rPr lang="zh-CN" altLang="en-US" dirty="0" smtClean="0"/>
              <a:t>的最长链拼起来再加上</a:t>
            </a:r>
            <a:r>
              <a:rPr lang="en-US" altLang="zh-CN" dirty="0" smtClean="0"/>
              <a:t>x</a:t>
            </a:r>
            <a:r>
              <a:rPr lang="zh-CN" altLang="en-US" dirty="0" smtClean="0"/>
              <a:t>与</a:t>
            </a:r>
            <a:r>
              <a:rPr lang="en-US" altLang="zh-CN" dirty="0" smtClean="0"/>
              <a:t>y</a:t>
            </a:r>
            <a:r>
              <a:rPr lang="zh-CN" altLang="en-US" dirty="0" smtClean="0"/>
              <a:t>的距离都可以更新答案。（此处的距离根据直径定义指的是最短路径长度）</a:t>
            </a:r>
            <a:endParaRPr lang="en-US" altLang="zh-CN" dirty="0" smtClean="0"/>
          </a:p>
          <a:p>
            <a:r>
              <a:rPr lang="zh-CN" altLang="en-US" dirty="0" smtClean="0"/>
              <a:t>方程可以写为</a:t>
            </a:r>
            <a:r>
              <a:rPr lang="en-US" altLang="zh-CN" dirty="0" err="1" smtClean="0"/>
              <a:t>ans</a:t>
            </a:r>
            <a:r>
              <a:rPr lang="en-US" altLang="zh-CN" dirty="0" smtClean="0"/>
              <a:t>=max{d1[x]+d1[y]+min(abs(f[x]-f[y]),</a:t>
            </a:r>
            <a:r>
              <a:rPr lang="en-US" altLang="zh-CN" dirty="0" err="1" smtClean="0"/>
              <a:t>len</a:t>
            </a:r>
            <a:r>
              <a:rPr lang="en-US" altLang="zh-CN" dirty="0" smtClean="0"/>
              <a:t>[BCC]-abs(f[x]-f[y]))}</a:t>
            </a:r>
            <a:r>
              <a:rPr lang="zh-CN" altLang="en-US" dirty="0" smtClean="0"/>
              <a:t>，这个答案统计显然是</a:t>
            </a:r>
            <a:r>
              <a:rPr lang="en-US" altLang="zh-CN" dirty="0" smtClean="0"/>
              <a:t>O(n^2)</a:t>
            </a:r>
            <a:r>
              <a:rPr lang="zh-CN" altLang="en-US" dirty="0" smtClean="0"/>
              <a:t>的，那么肯定要超时，考虑展开式子对其进行单调队列优化。</a:t>
            </a:r>
            <a:endParaRPr lang="en-US" altLang="zh-CN" dirty="0" smtClean="0"/>
          </a:p>
          <a:p>
            <a:r>
              <a:rPr lang="zh-CN" altLang="en-US" dirty="0" smtClean="0"/>
              <a:t>将环展开成二倍的链，将链上点权赋为每个点的最长链，注意因为根节点的最长链尚未确定，并且根节点并不在环上统计答案，那么将根节点点权赋为</a:t>
            </a:r>
            <a:r>
              <a:rPr lang="en-US" altLang="zh-CN" dirty="0" smtClean="0"/>
              <a:t>0</a:t>
            </a:r>
            <a:r>
              <a:rPr lang="zh-CN" altLang="en-US" dirty="0" smtClean="0"/>
              <a:t>加入链占位即可。</a:t>
            </a:r>
            <a:endParaRPr lang="en-US" altLang="zh-CN" dirty="0" smtClean="0"/>
          </a:p>
          <a:p>
            <a:r>
              <a:rPr lang="zh-CN" altLang="en-US" dirty="0" smtClean="0"/>
              <a:t>因为环上的边权均为</a:t>
            </a:r>
            <a:r>
              <a:rPr lang="en-US" altLang="zh-CN" dirty="0" smtClean="0"/>
              <a:t>1</a:t>
            </a:r>
            <a:r>
              <a:rPr lang="zh-CN" altLang="en-US" dirty="0" smtClean="0"/>
              <a:t>，式子展开为</a:t>
            </a:r>
            <a:r>
              <a:rPr lang="en-US" altLang="zh-CN" dirty="0" smtClean="0"/>
              <a:t>d1[x]+d1[y]+x-y</a:t>
            </a:r>
            <a:r>
              <a:rPr lang="zh-CN" altLang="en-US" dirty="0" smtClean="0"/>
              <a:t>（</a:t>
            </a:r>
            <a:r>
              <a:rPr lang="en-US" altLang="zh-CN" dirty="0" smtClean="0"/>
              <a:t>x&gt;y</a:t>
            </a:r>
            <a:r>
              <a:rPr lang="zh-CN" altLang="en-US" dirty="0" smtClean="0"/>
              <a:t>），因此我们只需建立一个保存一半环内元素的</a:t>
            </a:r>
            <a:r>
              <a:rPr lang="en-US" altLang="zh-CN" dirty="0" smtClean="0"/>
              <a:t>d1[j]-j</a:t>
            </a:r>
            <a:r>
              <a:rPr lang="zh-CN" altLang="en-US" dirty="0" smtClean="0"/>
              <a:t>单调递减的单调队列即可。</a:t>
            </a:r>
            <a:endParaRPr lang="en-US" altLang="zh-CN" dirty="0" smtClean="0"/>
          </a:p>
          <a:p>
            <a:endParaRPr lang="en-US" altLang="zh-CN" dirty="0"/>
          </a:p>
        </p:txBody>
      </p:sp>
    </p:spTree>
    <p:extLst>
      <p:ext uri="{BB962C8B-B14F-4D97-AF65-F5344CB8AC3E}">
        <p14:creationId xmlns:p14="http://schemas.microsoft.com/office/powerpoint/2010/main" val="70926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92F003-B98E-4CC8-9F24-0D64A3D12427}"/>
              </a:ext>
            </a:extLst>
          </p:cNvPr>
          <p:cNvSpPr>
            <a:spLocks noGrp="1"/>
          </p:cNvSpPr>
          <p:nvPr>
            <p:ph type="title"/>
          </p:nvPr>
        </p:nvSpPr>
        <p:spPr/>
        <p:txBody>
          <a:bodyPr/>
          <a:lstStyle/>
          <a:p>
            <a:r>
              <a:rPr lang="zh-CN" altLang="en-US" dirty="0"/>
              <a:t>总结与提升</a:t>
            </a:r>
          </a:p>
        </p:txBody>
      </p:sp>
      <p:sp>
        <p:nvSpPr>
          <p:cNvPr id="3" name="内容占位符 2">
            <a:extLst>
              <a:ext uri="{FF2B5EF4-FFF2-40B4-BE49-F238E27FC236}">
                <a16:creationId xmlns:a16="http://schemas.microsoft.com/office/drawing/2014/main" xmlns="" id="{351E2252-6974-4D77-AF22-A122DEFE2A14}"/>
              </a:ext>
            </a:extLst>
          </p:cNvPr>
          <p:cNvSpPr>
            <a:spLocks noGrp="1"/>
          </p:cNvSpPr>
          <p:nvPr>
            <p:ph idx="1"/>
          </p:nvPr>
        </p:nvSpPr>
        <p:spPr/>
        <p:txBody>
          <a:bodyPr/>
          <a:lstStyle/>
          <a:p>
            <a:r>
              <a:rPr lang="zh-CN" altLang="en-US" dirty="0"/>
              <a:t>为什么我们重点讲圆方树解决</a:t>
            </a:r>
            <a:r>
              <a:rPr lang="en-US" altLang="zh-CN" dirty="0" err="1"/>
              <a:t>Dp</a:t>
            </a:r>
            <a:r>
              <a:rPr lang="zh-CN" altLang="en-US" dirty="0"/>
              <a:t>问题而不是</a:t>
            </a:r>
            <a:r>
              <a:rPr lang="en-US" altLang="zh-CN" dirty="0" err="1"/>
              <a:t>Dfs</a:t>
            </a:r>
            <a:r>
              <a:rPr lang="zh-CN" altLang="en-US" dirty="0"/>
              <a:t>树？</a:t>
            </a:r>
            <a:endParaRPr lang="en-US" altLang="zh-CN" dirty="0"/>
          </a:p>
          <a:p>
            <a:r>
              <a:rPr lang="zh-CN" altLang="en-US" dirty="0"/>
              <a:t>虽然圆方树代码比</a:t>
            </a:r>
            <a:r>
              <a:rPr lang="en-US" altLang="zh-CN" dirty="0" err="1"/>
              <a:t>Dfs</a:t>
            </a:r>
            <a:r>
              <a:rPr lang="zh-CN" altLang="en-US" dirty="0"/>
              <a:t>树长，但是</a:t>
            </a:r>
            <a:r>
              <a:rPr lang="en-US" altLang="zh-CN" dirty="0" err="1"/>
              <a:t>Dfs</a:t>
            </a:r>
            <a:r>
              <a:rPr lang="zh-CN" altLang="en-US" dirty="0"/>
              <a:t>树并不是静态仙人掌问题的普适数据结构，转为圆方树虽然麻烦，但是转化结束后我们的思路就非常清晰了：对于圆点怎么办，对于方点怎么办，分类讨论就可以解决。</a:t>
            </a:r>
            <a:endParaRPr lang="en-US" altLang="zh-CN" dirty="0"/>
          </a:p>
          <a:p>
            <a:r>
              <a:rPr lang="zh-CN" altLang="en-US" dirty="0"/>
              <a:t>因此，我（与</a:t>
            </a:r>
            <a:r>
              <a:rPr lang="en-US" altLang="zh-CN" dirty="0"/>
              <a:t>KEKE</a:t>
            </a:r>
            <a:r>
              <a:rPr lang="zh-CN" altLang="en-US" dirty="0"/>
              <a:t>）强烈推荐大家使用圆方树解决此类</a:t>
            </a:r>
            <a:r>
              <a:rPr lang="en-US" altLang="zh-CN" dirty="0" err="1"/>
              <a:t>Dp</a:t>
            </a:r>
            <a:r>
              <a:rPr lang="zh-CN" altLang="en-US" dirty="0"/>
              <a:t>问题，当然如果有时间大家可以去写一下</a:t>
            </a:r>
            <a:r>
              <a:rPr lang="en-US" altLang="zh-CN" dirty="0" err="1"/>
              <a:t>Dfs</a:t>
            </a:r>
            <a:r>
              <a:rPr lang="zh-CN" altLang="en-US" dirty="0"/>
              <a:t>树的做法。</a:t>
            </a:r>
          </a:p>
        </p:txBody>
      </p:sp>
    </p:spTree>
    <p:extLst>
      <p:ext uri="{BB962C8B-B14F-4D97-AF65-F5344CB8AC3E}">
        <p14:creationId xmlns:p14="http://schemas.microsoft.com/office/powerpoint/2010/main" val="11828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5AFC42C7-C5C5-4DB9-B9FE-0EC672C0BB93}"/>
              </a:ext>
            </a:extLst>
          </p:cNvPr>
          <p:cNvSpPr>
            <a:spLocks noGrp="1"/>
          </p:cNvSpPr>
          <p:nvPr>
            <p:ph type="ctrTitle"/>
          </p:nvPr>
        </p:nvSpPr>
        <p:spPr/>
        <p:txBody>
          <a:bodyPr/>
          <a:lstStyle/>
          <a:p>
            <a:r>
              <a:rPr lang="zh-CN" altLang="en-US" dirty="0"/>
              <a:t>谢谢大家！</a:t>
            </a:r>
          </a:p>
        </p:txBody>
      </p:sp>
      <p:sp>
        <p:nvSpPr>
          <p:cNvPr id="5" name="副标题 4">
            <a:extLst>
              <a:ext uri="{FF2B5EF4-FFF2-40B4-BE49-F238E27FC236}">
                <a16:creationId xmlns:a16="http://schemas.microsoft.com/office/drawing/2014/main" xmlns="" id="{36B818B5-6ACF-4A28-811A-6175C0155590}"/>
              </a:ext>
            </a:extLst>
          </p:cNvPr>
          <p:cNvSpPr>
            <a:spLocks noGrp="1"/>
          </p:cNvSpPr>
          <p:nvPr>
            <p:ph type="subTitle" idx="1"/>
          </p:nvPr>
        </p:nvSpPr>
        <p:spPr/>
        <p:txBody>
          <a:bodyPr/>
          <a:lstStyle/>
          <a:p>
            <a:r>
              <a:rPr lang="zh-CN" altLang="en-US" dirty="0" smtClean="0"/>
              <a:t>开学快乐！</a:t>
            </a:r>
            <a:endParaRPr lang="zh-CN" altLang="en-US" dirty="0"/>
          </a:p>
        </p:txBody>
      </p:sp>
    </p:spTree>
    <p:extLst>
      <p:ext uri="{BB962C8B-B14F-4D97-AF65-F5344CB8AC3E}">
        <p14:creationId xmlns:p14="http://schemas.microsoft.com/office/powerpoint/2010/main" val="152517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C513CF-43E2-4159-AE68-8529D2A97846}"/>
              </a:ext>
            </a:extLst>
          </p:cNvPr>
          <p:cNvSpPr>
            <a:spLocks noGrp="1"/>
          </p:cNvSpPr>
          <p:nvPr>
            <p:ph type="title"/>
          </p:nvPr>
        </p:nvSpPr>
        <p:spPr/>
        <p:txBody>
          <a:bodyPr/>
          <a:lstStyle/>
          <a:p>
            <a:r>
              <a:rPr lang="zh-CN" altLang="en-US" dirty="0"/>
              <a:t>什么是圆方树？</a:t>
            </a:r>
          </a:p>
        </p:txBody>
      </p:sp>
      <p:sp>
        <p:nvSpPr>
          <p:cNvPr id="3" name="内容占位符 2">
            <a:extLst>
              <a:ext uri="{FF2B5EF4-FFF2-40B4-BE49-F238E27FC236}">
                <a16:creationId xmlns:a16="http://schemas.microsoft.com/office/drawing/2014/main" xmlns="" id="{45271C95-8059-48F7-9B53-DC7010D6AAFA}"/>
              </a:ext>
            </a:extLst>
          </p:cNvPr>
          <p:cNvSpPr>
            <a:spLocks noGrp="1"/>
          </p:cNvSpPr>
          <p:nvPr>
            <p:ph idx="1"/>
          </p:nvPr>
        </p:nvSpPr>
        <p:spPr>
          <a:xfrm>
            <a:off x="685801" y="2142067"/>
            <a:ext cx="10131425" cy="3897786"/>
          </a:xfrm>
        </p:spPr>
        <p:txBody>
          <a:bodyPr>
            <a:normAutofit lnSpcReduction="10000"/>
          </a:bodyPr>
          <a:lstStyle/>
          <a:p>
            <a:r>
              <a:rPr lang="zh-CN" altLang="en-US" dirty="0"/>
              <a:t>圆方树，就是解决仙人掌问题的数据结构。</a:t>
            </a:r>
            <a:endParaRPr lang="en-US" altLang="zh-CN" dirty="0"/>
          </a:p>
          <a:p>
            <a:endParaRPr lang="en-US" altLang="zh-CN" dirty="0"/>
          </a:p>
          <a:p>
            <a:r>
              <a:rPr lang="zh-CN" altLang="en-US" dirty="0"/>
              <a:t>仙人掌是什么？</a:t>
            </a:r>
            <a:endParaRPr lang="en-US" altLang="zh-CN" dirty="0"/>
          </a:p>
          <a:p>
            <a:r>
              <a:rPr lang="zh-CN" altLang="en-US" dirty="0"/>
              <a:t>仙人掌就是许多个环用树连起来的图。也就是说，图上的边只属于一个点双连通分量。</a:t>
            </a:r>
            <a:endParaRPr lang="en-US" altLang="zh-CN" dirty="0"/>
          </a:p>
          <a:p>
            <a:endParaRPr lang="en-US" altLang="zh-CN" dirty="0"/>
          </a:p>
          <a:p>
            <a:r>
              <a:rPr lang="zh-CN" altLang="en-US" dirty="0"/>
              <a:t>点双连通分量是什么啊？ </a:t>
            </a:r>
            <a:r>
              <a:rPr lang="en-US" altLang="zh-CN" dirty="0"/>
              <a:t>(P.S.</a:t>
            </a:r>
            <a:r>
              <a:rPr lang="zh-CN" altLang="en-US" dirty="0"/>
              <a:t>你怎么问题这么多。。。</a:t>
            </a:r>
            <a:r>
              <a:rPr lang="en-US" altLang="zh-CN" dirty="0"/>
              <a:t>)</a:t>
            </a:r>
          </a:p>
          <a:p>
            <a:r>
              <a:rPr lang="zh-CN" altLang="en-US" dirty="0"/>
              <a:t>点双连通分量就是任意两个点间存在两条点不重复的路径的环。</a:t>
            </a:r>
            <a:endParaRPr lang="en-US" altLang="zh-CN" dirty="0"/>
          </a:p>
          <a:p>
            <a:endParaRPr lang="en-US" altLang="zh-CN" dirty="0"/>
          </a:p>
          <a:p>
            <a:r>
              <a:rPr lang="zh-CN" altLang="en-US" dirty="0"/>
              <a:t>圆方树是什么？</a:t>
            </a:r>
            <a:endParaRPr lang="en-US" altLang="zh-CN" dirty="0"/>
          </a:p>
          <a:p>
            <a:r>
              <a:rPr lang="zh-CN" altLang="en-US" dirty="0"/>
              <a:t>好吧我们画个图看看。</a:t>
            </a:r>
            <a:endParaRPr lang="en-US" altLang="zh-CN" dirty="0"/>
          </a:p>
        </p:txBody>
      </p:sp>
    </p:spTree>
    <p:extLst>
      <p:ext uri="{BB962C8B-B14F-4D97-AF65-F5344CB8AC3E}">
        <p14:creationId xmlns:p14="http://schemas.microsoft.com/office/powerpoint/2010/main" val="367280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xmlns="" id="{93AFB9D7-F525-4EFF-BB8D-E56554594969}"/>
              </a:ext>
            </a:extLst>
          </p:cNvPr>
          <p:cNvSpPr>
            <a:spLocks noGrp="1"/>
          </p:cNvSpPr>
          <p:nvPr>
            <p:ph type="title"/>
          </p:nvPr>
        </p:nvSpPr>
        <p:spPr>
          <a:xfrm>
            <a:off x="661737" y="896235"/>
            <a:ext cx="3680885" cy="1371600"/>
          </a:xfrm>
        </p:spPr>
        <p:txBody>
          <a:bodyPr/>
          <a:lstStyle/>
          <a:p>
            <a:r>
              <a:rPr lang="zh-CN" altLang="en-US" dirty="0"/>
              <a:t>仙人掌</a:t>
            </a:r>
            <a:r>
              <a:rPr lang="en-US" altLang="zh-CN" dirty="0"/>
              <a:t>      </a:t>
            </a:r>
            <a:r>
              <a:rPr lang="zh-CN" altLang="en-US" dirty="0"/>
              <a:t>圆方树</a:t>
            </a:r>
          </a:p>
        </p:txBody>
      </p:sp>
      <p:pic>
        <p:nvPicPr>
          <p:cNvPr id="5" name="内容占位符 4">
            <a:extLst>
              <a:ext uri="{FF2B5EF4-FFF2-40B4-BE49-F238E27FC236}">
                <a16:creationId xmlns:a16="http://schemas.microsoft.com/office/drawing/2014/main" xmlns="" id="{64B0E955-7CB3-4047-9C77-0F2AADBBD4F6}"/>
              </a:ext>
            </a:extLst>
          </p:cNvPr>
          <p:cNvPicPr>
            <a:picLocks noGrp="1" noChangeAspect="1"/>
          </p:cNvPicPr>
          <p:nvPr>
            <p:ph idx="1"/>
          </p:nvPr>
        </p:nvPicPr>
        <p:blipFill>
          <a:blip r:embed="rId2"/>
          <a:stretch>
            <a:fillRect/>
          </a:stretch>
        </p:blipFill>
        <p:spPr>
          <a:xfrm>
            <a:off x="4648200" y="1274350"/>
            <a:ext cx="6169025" cy="3852099"/>
          </a:xfrm>
        </p:spPr>
      </p:pic>
      <p:sp>
        <p:nvSpPr>
          <p:cNvPr id="7" name="文本占位符 6">
            <a:extLst>
              <a:ext uri="{FF2B5EF4-FFF2-40B4-BE49-F238E27FC236}">
                <a16:creationId xmlns:a16="http://schemas.microsoft.com/office/drawing/2014/main" xmlns="" id="{DD6CBF0A-D07F-45C6-B1FB-1901BA61AC52}"/>
              </a:ext>
            </a:extLst>
          </p:cNvPr>
          <p:cNvSpPr>
            <a:spLocks noGrp="1"/>
          </p:cNvSpPr>
          <p:nvPr>
            <p:ph type="body" sz="half" idx="2"/>
          </p:nvPr>
        </p:nvSpPr>
        <p:spPr>
          <a:xfrm>
            <a:off x="661737" y="2267834"/>
            <a:ext cx="3680885" cy="4181092"/>
          </a:xfrm>
        </p:spPr>
        <p:txBody>
          <a:bodyPr>
            <a:normAutofit/>
          </a:bodyPr>
          <a:lstStyle/>
          <a:p>
            <a:r>
              <a:rPr lang="zh-CN" altLang="en-US" dirty="0"/>
              <a:t>右图就是网上流行的圆方树。</a:t>
            </a:r>
            <a:endParaRPr lang="en-US" altLang="zh-CN" dirty="0"/>
          </a:p>
          <a:p>
            <a:r>
              <a:rPr lang="zh-CN" altLang="en-US" dirty="0"/>
              <a:t>图中蓝色的点称作环的“根”。</a:t>
            </a:r>
            <a:endParaRPr lang="en-US" altLang="zh-CN" dirty="0"/>
          </a:p>
          <a:p>
            <a:r>
              <a:rPr lang="zh-CN" altLang="en-US" dirty="0"/>
              <a:t>环的“根”即为环与原树的根距离最近的点（此点一定为割点）。</a:t>
            </a:r>
            <a:endParaRPr lang="en-US" altLang="zh-CN" dirty="0"/>
          </a:p>
          <a:p>
            <a:r>
              <a:rPr lang="zh-CN" altLang="en-US" dirty="0"/>
              <a:t>我们新建一个点来代表树上的环，如图圆方树中方点是我们新加的点，方点的上下结点是环中的结点。</a:t>
            </a:r>
            <a:endParaRPr lang="en-US" altLang="zh-CN" dirty="0"/>
          </a:p>
          <a:p>
            <a:r>
              <a:rPr lang="zh-CN" altLang="en-US" dirty="0"/>
              <a:t>有没有发现，我们将整个仙人掌转化为了一棵树。</a:t>
            </a:r>
            <a:endParaRPr lang="en-US" altLang="zh-CN" dirty="0"/>
          </a:p>
          <a:p>
            <a:r>
              <a:rPr lang="zh-CN" altLang="en-US" dirty="0"/>
              <a:t>但这样转化，必会引起边权的变化。</a:t>
            </a:r>
            <a:endParaRPr lang="en-US" altLang="zh-CN" dirty="0"/>
          </a:p>
        </p:txBody>
      </p:sp>
      <p:cxnSp>
        <p:nvCxnSpPr>
          <p:cNvPr id="9" name="直接箭头连接符 8">
            <a:extLst>
              <a:ext uri="{FF2B5EF4-FFF2-40B4-BE49-F238E27FC236}">
                <a16:creationId xmlns:a16="http://schemas.microsoft.com/office/drawing/2014/main" xmlns="" id="{05DFF5DB-C0C8-4598-8F84-A0DC08F317EE}"/>
              </a:ext>
            </a:extLst>
          </p:cNvPr>
          <p:cNvCxnSpPr/>
          <p:nvPr/>
        </p:nvCxnSpPr>
        <p:spPr>
          <a:xfrm>
            <a:off x="1660358" y="2046364"/>
            <a:ext cx="409074"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8201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F16C99-DD68-447B-9965-3D161CD01DDF}"/>
              </a:ext>
            </a:extLst>
          </p:cNvPr>
          <p:cNvSpPr>
            <a:spLocks noGrp="1"/>
          </p:cNvSpPr>
          <p:nvPr>
            <p:ph type="title"/>
          </p:nvPr>
        </p:nvSpPr>
        <p:spPr/>
        <p:txBody>
          <a:bodyPr/>
          <a:lstStyle/>
          <a:p>
            <a:r>
              <a:rPr lang="zh-CN" altLang="en-US" dirty="0"/>
              <a:t>边权引入</a:t>
            </a:r>
          </a:p>
        </p:txBody>
      </p:sp>
      <p:pic>
        <p:nvPicPr>
          <p:cNvPr id="9" name="内容占位符 8">
            <a:extLst>
              <a:ext uri="{FF2B5EF4-FFF2-40B4-BE49-F238E27FC236}">
                <a16:creationId xmlns:a16="http://schemas.microsoft.com/office/drawing/2014/main" xmlns="" id="{48DA2F2A-52CE-4E74-8EAB-F582AD554F09}"/>
              </a:ext>
            </a:extLst>
          </p:cNvPr>
          <p:cNvPicPr>
            <a:picLocks noGrp="1" noChangeAspect="1"/>
          </p:cNvPicPr>
          <p:nvPr>
            <p:ph idx="1"/>
          </p:nvPr>
        </p:nvPicPr>
        <p:blipFill>
          <a:blip r:embed="rId2"/>
          <a:stretch>
            <a:fillRect/>
          </a:stretch>
        </p:blipFill>
        <p:spPr>
          <a:xfrm>
            <a:off x="4648200" y="1274350"/>
            <a:ext cx="6169025" cy="3852099"/>
          </a:xfrm>
        </p:spPr>
      </p:pic>
      <p:sp>
        <p:nvSpPr>
          <p:cNvPr id="4" name="文本占位符 3">
            <a:extLst>
              <a:ext uri="{FF2B5EF4-FFF2-40B4-BE49-F238E27FC236}">
                <a16:creationId xmlns:a16="http://schemas.microsoft.com/office/drawing/2014/main" xmlns="" id="{1247DC0D-0E2C-499A-8877-8BA79F9349D5}"/>
              </a:ext>
            </a:extLst>
          </p:cNvPr>
          <p:cNvSpPr>
            <a:spLocks noGrp="1"/>
          </p:cNvSpPr>
          <p:nvPr>
            <p:ph type="body" sz="half" idx="2"/>
          </p:nvPr>
        </p:nvSpPr>
        <p:spPr/>
        <p:txBody>
          <a:bodyPr/>
          <a:lstStyle/>
          <a:p>
            <a:r>
              <a:rPr lang="zh-CN" altLang="en-US" dirty="0"/>
              <a:t>圆点          圆点的边：此边即为仙人掌上的树边，权值就是原边的边权。</a:t>
            </a:r>
            <a:endParaRPr lang="en-US" altLang="zh-CN" dirty="0"/>
          </a:p>
          <a:p>
            <a:r>
              <a:rPr lang="zh-CN" altLang="en-US" dirty="0"/>
              <a:t>圆点          方点的边：方点本来就是虚点啊，不存在的，权值为</a:t>
            </a:r>
            <a:r>
              <a:rPr lang="en-US" altLang="zh-CN" dirty="0"/>
              <a:t>0</a:t>
            </a:r>
            <a:r>
              <a:rPr lang="zh-CN" altLang="en-US" dirty="0"/>
              <a:t>。</a:t>
            </a:r>
            <a:endParaRPr lang="en-US" altLang="zh-CN" dirty="0"/>
          </a:p>
          <a:p>
            <a:r>
              <a:rPr lang="zh-CN" altLang="en-US" dirty="0"/>
              <a:t>方点          圆点的边：方点代表的环上环根到圆点的最短路径长度。</a:t>
            </a:r>
          </a:p>
        </p:txBody>
      </p:sp>
      <p:cxnSp>
        <p:nvCxnSpPr>
          <p:cNvPr id="5" name="直接箭头连接符 4">
            <a:extLst>
              <a:ext uri="{FF2B5EF4-FFF2-40B4-BE49-F238E27FC236}">
                <a16:creationId xmlns:a16="http://schemas.microsoft.com/office/drawing/2014/main" xmlns="" id="{15CBA062-6C46-41C8-867A-160763993606}"/>
              </a:ext>
            </a:extLst>
          </p:cNvPr>
          <p:cNvCxnSpPr/>
          <p:nvPr/>
        </p:nvCxnSpPr>
        <p:spPr>
          <a:xfrm>
            <a:off x="1203157" y="3598438"/>
            <a:ext cx="409074"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直接箭头连接符 5">
            <a:extLst>
              <a:ext uri="{FF2B5EF4-FFF2-40B4-BE49-F238E27FC236}">
                <a16:creationId xmlns:a16="http://schemas.microsoft.com/office/drawing/2014/main" xmlns="" id="{B73FECB8-BDFF-48C6-87E0-40BB584E590C}"/>
              </a:ext>
            </a:extLst>
          </p:cNvPr>
          <p:cNvCxnSpPr/>
          <p:nvPr/>
        </p:nvCxnSpPr>
        <p:spPr>
          <a:xfrm>
            <a:off x="1203157" y="4208037"/>
            <a:ext cx="409074"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直接箭头连接符 6">
            <a:extLst>
              <a:ext uri="{FF2B5EF4-FFF2-40B4-BE49-F238E27FC236}">
                <a16:creationId xmlns:a16="http://schemas.microsoft.com/office/drawing/2014/main" xmlns="" id="{35BA8C17-CE5F-42E2-8EA5-A9F3BEBBB009}"/>
              </a:ext>
            </a:extLst>
          </p:cNvPr>
          <p:cNvCxnSpPr/>
          <p:nvPr/>
        </p:nvCxnSpPr>
        <p:spPr>
          <a:xfrm>
            <a:off x="1203157" y="4829669"/>
            <a:ext cx="409074"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5420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35B675-F11E-4D66-88F5-1F310FFCC87D}"/>
              </a:ext>
            </a:extLst>
          </p:cNvPr>
          <p:cNvSpPr>
            <a:spLocks noGrp="1"/>
          </p:cNvSpPr>
          <p:nvPr>
            <p:ph type="title"/>
          </p:nvPr>
        </p:nvSpPr>
        <p:spPr>
          <a:xfrm>
            <a:off x="649706" y="1274350"/>
            <a:ext cx="3680885" cy="1371600"/>
          </a:xfrm>
        </p:spPr>
        <p:txBody>
          <a:bodyPr/>
          <a:lstStyle/>
          <a:p>
            <a:r>
              <a:rPr lang="zh-CN" altLang="en-US" dirty="0"/>
              <a:t>方点</a:t>
            </a:r>
          </a:p>
        </p:txBody>
      </p:sp>
      <p:pic>
        <p:nvPicPr>
          <p:cNvPr id="6" name="内容占位符 5">
            <a:extLst>
              <a:ext uri="{FF2B5EF4-FFF2-40B4-BE49-F238E27FC236}">
                <a16:creationId xmlns:a16="http://schemas.microsoft.com/office/drawing/2014/main" xmlns="" id="{948006EE-8A20-4CAA-8485-9C2985AAE1F7}"/>
              </a:ext>
            </a:extLst>
          </p:cNvPr>
          <p:cNvPicPr>
            <a:picLocks noGrp="1" noChangeAspect="1"/>
          </p:cNvPicPr>
          <p:nvPr>
            <p:ph idx="1"/>
          </p:nvPr>
        </p:nvPicPr>
        <p:blipFill>
          <a:blip r:embed="rId2"/>
          <a:stretch>
            <a:fillRect/>
          </a:stretch>
        </p:blipFill>
        <p:spPr>
          <a:xfrm>
            <a:off x="4648200" y="1274350"/>
            <a:ext cx="6169025" cy="3852099"/>
          </a:xfrm>
        </p:spPr>
      </p:pic>
      <p:sp>
        <p:nvSpPr>
          <p:cNvPr id="4" name="文本占位符 3">
            <a:extLst>
              <a:ext uri="{FF2B5EF4-FFF2-40B4-BE49-F238E27FC236}">
                <a16:creationId xmlns:a16="http://schemas.microsoft.com/office/drawing/2014/main" xmlns="" id="{1BC05F0C-CCF1-4D61-8BA1-1BA3E21088E9}"/>
              </a:ext>
            </a:extLst>
          </p:cNvPr>
          <p:cNvSpPr>
            <a:spLocks noGrp="1"/>
          </p:cNvSpPr>
          <p:nvPr>
            <p:ph type="body" sz="half" idx="2"/>
          </p:nvPr>
        </p:nvSpPr>
        <p:spPr>
          <a:xfrm>
            <a:off x="649706" y="2645949"/>
            <a:ext cx="3680885" cy="3790945"/>
          </a:xfrm>
        </p:spPr>
        <p:txBody>
          <a:bodyPr>
            <a:normAutofit/>
          </a:bodyPr>
          <a:lstStyle/>
          <a:p>
            <a:r>
              <a:rPr lang="zh-CN" altLang="en-US" dirty="0"/>
              <a:t>仔细观察本图，有没有发现方点没什么用？</a:t>
            </a:r>
            <a:endParaRPr lang="en-US" altLang="zh-CN" dirty="0"/>
          </a:p>
          <a:p>
            <a:r>
              <a:rPr lang="zh-CN" altLang="en-US" dirty="0"/>
              <a:t>如果我们直接将环上的点接在根上，和接在方点上没区别啊？</a:t>
            </a:r>
            <a:endParaRPr lang="en-US" altLang="zh-CN" dirty="0"/>
          </a:p>
          <a:p>
            <a:r>
              <a:rPr lang="zh-CN" altLang="en-US" dirty="0"/>
              <a:t>没错，树的形态是没有错，但是处理接下来的问题就麻烦了。</a:t>
            </a:r>
            <a:endParaRPr lang="en-US" altLang="zh-CN" dirty="0"/>
          </a:p>
          <a:p>
            <a:r>
              <a:rPr lang="zh-CN" altLang="en-US" dirty="0"/>
              <a:t>为什么呢？因为点双连通分量就相邻了，我们分辨环边与树边就不容易了。</a:t>
            </a:r>
            <a:endParaRPr lang="en-US" altLang="zh-CN" dirty="0"/>
          </a:p>
          <a:p>
            <a:r>
              <a:rPr lang="zh-CN" altLang="en-US" dirty="0"/>
              <a:t>那么图中的圆方树有什么性质？</a:t>
            </a:r>
          </a:p>
        </p:txBody>
      </p:sp>
    </p:spTree>
    <p:extLst>
      <p:ext uri="{BB962C8B-B14F-4D97-AF65-F5344CB8AC3E}">
        <p14:creationId xmlns:p14="http://schemas.microsoft.com/office/powerpoint/2010/main" val="61611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D1497D3-F55A-4658-80A9-4A217BC84748}"/>
              </a:ext>
            </a:extLst>
          </p:cNvPr>
          <p:cNvSpPr>
            <a:spLocks noGrp="1"/>
          </p:cNvSpPr>
          <p:nvPr>
            <p:ph type="title"/>
          </p:nvPr>
        </p:nvSpPr>
        <p:spPr/>
        <p:txBody>
          <a:bodyPr/>
          <a:lstStyle/>
          <a:p>
            <a:r>
              <a:rPr lang="zh-CN" altLang="en-US" dirty="0"/>
              <a:t>圆方树的性质</a:t>
            </a:r>
          </a:p>
        </p:txBody>
      </p:sp>
      <p:sp>
        <p:nvSpPr>
          <p:cNvPr id="6" name="内容占位符 5">
            <a:extLst>
              <a:ext uri="{FF2B5EF4-FFF2-40B4-BE49-F238E27FC236}">
                <a16:creationId xmlns:a16="http://schemas.microsoft.com/office/drawing/2014/main" xmlns="" id="{0E21E09F-0DDE-432E-8EC9-2A32655E672E}"/>
              </a:ext>
            </a:extLst>
          </p:cNvPr>
          <p:cNvSpPr>
            <a:spLocks noGrp="1"/>
          </p:cNvSpPr>
          <p:nvPr>
            <p:ph idx="1"/>
          </p:nvPr>
        </p:nvSpPr>
        <p:spPr/>
        <p:txBody>
          <a:bodyPr/>
          <a:lstStyle/>
          <a:p>
            <a:r>
              <a:rPr lang="zh-CN" altLang="en-US" dirty="0"/>
              <a:t>圆方树的每一个结点到圆方树根的距离即为仙人掌的结点到仙人掌根的最短距离。（定义）</a:t>
            </a:r>
            <a:endParaRPr lang="en-US" altLang="zh-CN" dirty="0"/>
          </a:p>
          <a:p>
            <a:r>
              <a:rPr lang="zh-CN" altLang="en-US" dirty="0"/>
              <a:t>取任意一个圆点做根，圆方树的整体形态不发生改变。（因为我们把环等价为了菊花图）</a:t>
            </a:r>
            <a:endParaRPr lang="en-US" altLang="zh-CN" dirty="0"/>
          </a:p>
          <a:p>
            <a:r>
              <a:rPr lang="zh-CN" altLang="en-US" dirty="0"/>
              <a:t>圆方树的子树对应原仙人掌的子仙人掌。（显然）</a:t>
            </a:r>
            <a:endParaRPr lang="en-US" altLang="zh-CN" dirty="0"/>
          </a:p>
          <a:p>
            <a:r>
              <a:rPr lang="zh-CN" altLang="en-US" dirty="0"/>
              <a:t>方点与方点不会相邻。（因为方点上下都是圆点，原仙人掌的环）</a:t>
            </a:r>
            <a:endParaRPr lang="en-US" altLang="zh-CN" dirty="0"/>
          </a:p>
        </p:txBody>
      </p:sp>
      <p:pic>
        <p:nvPicPr>
          <p:cNvPr id="8" name="图片 7">
            <a:extLst>
              <a:ext uri="{FF2B5EF4-FFF2-40B4-BE49-F238E27FC236}">
                <a16:creationId xmlns:a16="http://schemas.microsoft.com/office/drawing/2014/main" xmlns="" id="{52A8899F-D37F-40B7-B7B5-0B83139E6454}"/>
              </a:ext>
            </a:extLst>
          </p:cNvPr>
          <p:cNvPicPr>
            <a:picLocks noChangeAspect="1"/>
          </p:cNvPicPr>
          <p:nvPr/>
        </p:nvPicPr>
        <p:blipFill>
          <a:blip r:embed="rId2"/>
          <a:stretch>
            <a:fillRect/>
          </a:stretch>
        </p:blipFill>
        <p:spPr>
          <a:xfrm>
            <a:off x="5751513" y="84221"/>
            <a:ext cx="4894318" cy="3056139"/>
          </a:xfrm>
          <a:prstGeom prst="rect">
            <a:avLst/>
          </a:prstGeom>
        </p:spPr>
      </p:pic>
    </p:spTree>
    <p:extLst>
      <p:ext uri="{BB962C8B-B14F-4D97-AF65-F5344CB8AC3E}">
        <p14:creationId xmlns:p14="http://schemas.microsoft.com/office/powerpoint/2010/main" val="265670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圆方树的构造</a:t>
            </a:r>
          </a:p>
        </p:txBody>
      </p:sp>
      <p:sp>
        <p:nvSpPr>
          <p:cNvPr id="3" name="内容占位符 2"/>
          <p:cNvSpPr>
            <a:spLocks noGrp="1"/>
          </p:cNvSpPr>
          <p:nvPr>
            <p:ph idx="1"/>
          </p:nvPr>
        </p:nvSpPr>
        <p:spPr/>
        <p:txBody>
          <a:bodyPr/>
          <a:lstStyle/>
          <a:p>
            <a:r>
              <a:rPr lang="zh-CN" altLang="en-US" dirty="0"/>
              <a:t>①使用点双连通分量</a:t>
            </a:r>
            <a:r>
              <a:rPr lang="en-US" altLang="zh-CN" dirty="0" err="1"/>
              <a:t>Tarjan</a:t>
            </a:r>
            <a:r>
              <a:rPr lang="zh-CN" altLang="en-US" dirty="0"/>
              <a:t>寻找点双连通分量。</a:t>
            </a:r>
            <a:endParaRPr lang="en-US" altLang="zh-CN" dirty="0"/>
          </a:p>
          <a:p>
            <a:r>
              <a:rPr lang="zh-CN" altLang="en-US" dirty="0"/>
              <a:t>②若</a:t>
            </a:r>
            <a:r>
              <a:rPr lang="en-US" altLang="zh-CN" dirty="0" err="1"/>
              <a:t>Dfn</a:t>
            </a:r>
            <a:r>
              <a:rPr lang="en-US" altLang="zh-CN" dirty="0"/>
              <a:t>[u]&lt;</a:t>
            </a:r>
            <a:r>
              <a:rPr lang="en-US" altLang="zh-CN" dirty="0" err="1"/>
              <a:t>Lowlink</a:t>
            </a:r>
            <a:r>
              <a:rPr lang="en-US" altLang="zh-CN" dirty="0"/>
              <a:t>[v]</a:t>
            </a:r>
            <a:r>
              <a:rPr lang="zh-CN" altLang="en-US" dirty="0"/>
              <a:t>，直接在圆方树上加边，边权不变。</a:t>
            </a:r>
            <a:endParaRPr lang="en-US" altLang="zh-CN" dirty="0"/>
          </a:p>
          <a:p>
            <a:r>
              <a:rPr lang="zh-CN" altLang="en-US" dirty="0"/>
              <a:t>③若</a:t>
            </a:r>
            <a:r>
              <a:rPr lang="en-US" altLang="zh-CN" dirty="0" err="1"/>
              <a:t>Dfn</a:t>
            </a:r>
            <a:r>
              <a:rPr lang="en-US" altLang="zh-CN" dirty="0"/>
              <a:t>[u]==</a:t>
            </a:r>
            <a:r>
              <a:rPr lang="en-US" altLang="zh-CN" dirty="0" err="1"/>
              <a:t>Lowlink</a:t>
            </a:r>
            <a:r>
              <a:rPr lang="en-US" altLang="zh-CN" dirty="0"/>
              <a:t>[v]</a:t>
            </a:r>
            <a:r>
              <a:rPr lang="zh-CN" altLang="en-US" dirty="0"/>
              <a:t>，说明我们找到一个双连通分量，新建一个方点</a:t>
            </a:r>
            <a:r>
              <a:rPr lang="en-US" altLang="zh-CN" dirty="0"/>
              <a:t>new</a:t>
            </a:r>
            <a:r>
              <a:rPr lang="zh-CN" altLang="en-US" dirty="0"/>
              <a:t>，加边：</a:t>
            </a:r>
            <a:r>
              <a:rPr lang="en-US" altLang="zh-CN" dirty="0"/>
              <a:t>u-&gt;new</a:t>
            </a:r>
            <a:r>
              <a:rPr lang="zh-CN" altLang="en-US" dirty="0"/>
              <a:t>，边权为</a:t>
            </a:r>
            <a:r>
              <a:rPr lang="en-US" altLang="zh-CN" dirty="0"/>
              <a:t>0</a:t>
            </a:r>
            <a:r>
              <a:rPr lang="zh-CN" altLang="en-US" dirty="0"/>
              <a:t>，弹栈。</a:t>
            </a:r>
            <a:endParaRPr lang="en-US" altLang="zh-CN" dirty="0"/>
          </a:p>
          <a:p>
            <a:r>
              <a:rPr lang="zh-CN" altLang="en-US" dirty="0"/>
              <a:t>④不断地弹栈，统计出环上每一个点的单向（顺时针</a:t>
            </a:r>
            <a:r>
              <a:rPr lang="en-US" altLang="zh-CN" dirty="0"/>
              <a:t>/</a:t>
            </a:r>
            <a:r>
              <a:rPr lang="zh-CN" altLang="en-US" dirty="0"/>
              <a:t>逆时针）长度</a:t>
            </a:r>
            <a:r>
              <a:rPr lang="en-US" altLang="zh-CN" dirty="0"/>
              <a:t>f[p]</a:t>
            </a:r>
            <a:r>
              <a:rPr lang="zh-CN" altLang="en-US" dirty="0"/>
              <a:t>，并统计出环的总长，将所有的环上的点（除了环根）加入链表。</a:t>
            </a:r>
            <a:endParaRPr lang="en-US" altLang="zh-CN" dirty="0"/>
          </a:p>
          <a:p>
            <a:r>
              <a:rPr lang="zh-CN" altLang="en-US" dirty="0"/>
              <a:t>⑤环统计完后，加边</a:t>
            </a:r>
            <a:r>
              <a:rPr lang="en-US" altLang="zh-CN" dirty="0"/>
              <a:t>new-&gt;p</a:t>
            </a:r>
            <a:r>
              <a:rPr lang="zh-CN" altLang="en-US" dirty="0"/>
              <a:t>，</a:t>
            </a:r>
            <a:r>
              <a:rPr lang="en-US" altLang="zh-CN" dirty="0"/>
              <a:t>p</a:t>
            </a:r>
            <a:r>
              <a:rPr lang="zh-CN" altLang="en-US" dirty="0"/>
              <a:t>是加入链表的点。边权是</a:t>
            </a:r>
            <a:r>
              <a:rPr lang="en-US" altLang="zh-CN" dirty="0"/>
              <a:t>abs(f[p]-f[u])</a:t>
            </a:r>
            <a:r>
              <a:rPr lang="zh-CN" altLang="en-US" dirty="0"/>
              <a:t>与</a:t>
            </a:r>
            <a:r>
              <a:rPr lang="en-US" altLang="zh-CN" dirty="0" err="1"/>
              <a:t>len</a:t>
            </a:r>
            <a:r>
              <a:rPr lang="en-US" altLang="zh-CN" dirty="0"/>
              <a:t>[BCC]-abs(f[p]-f[u])</a:t>
            </a:r>
            <a:r>
              <a:rPr lang="zh-CN" altLang="en-US" dirty="0"/>
              <a:t>的最小值。</a:t>
            </a:r>
          </a:p>
        </p:txBody>
      </p:sp>
    </p:spTree>
    <p:extLst>
      <p:ext uri="{BB962C8B-B14F-4D97-AF65-F5344CB8AC3E}">
        <p14:creationId xmlns:p14="http://schemas.microsoft.com/office/powerpoint/2010/main" val="387392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圆方树的应用</a:t>
            </a:r>
          </a:p>
        </p:txBody>
      </p:sp>
      <p:sp>
        <p:nvSpPr>
          <p:cNvPr id="3" name="内容占位符 2"/>
          <p:cNvSpPr>
            <a:spLocks noGrp="1"/>
          </p:cNvSpPr>
          <p:nvPr>
            <p:ph idx="1"/>
          </p:nvPr>
        </p:nvSpPr>
        <p:spPr/>
        <p:txBody>
          <a:bodyPr/>
          <a:lstStyle/>
          <a:p>
            <a:r>
              <a:rPr lang="zh-CN" altLang="en-US" dirty="0"/>
              <a:t>圆方树有许多应用，都是这些有毒的出题人想出来的：</a:t>
            </a:r>
            <a:endParaRPr lang="en-US" altLang="zh-CN" dirty="0"/>
          </a:p>
          <a:p>
            <a:r>
              <a:rPr lang="zh-CN" altLang="en-US" dirty="0"/>
              <a:t>①多次询问仙人掌上两点最短路径长度。</a:t>
            </a:r>
            <a:endParaRPr lang="en-US" altLang="zh-CN" dirty="0"/>
          </a:p>
          <a:p>
            <a:r>
              <a:rPr lang="zh-CN" altLang="en-US" dirty="0"/>
              <a:t>②仙人掌上动规。</a:t>
            </a:r>
            <a:endParaRPr lang="en-US" altLang="zh-CN" dirty="0"/>
          </a:p>
          <a:p>
            <a:r>
              <a:rPr lang="zh-CN" altLang="en-US" dirty="0"/>
              <a:t>③虚仙人掌。</a:t>
            </a:r>
            <a:endParaRPr lang="en-US" altLang="zh-CN" dirty="0"/>
          </a:p>
          <a:p>
            <a:r>
              <a:rPr lang="zh-CN" altLang="en-US" dirty="0"/>
              <a:t>④仙人掌上的点分治。</a:t>
            </a:r>
            <a:endParaRPr lang="en-US" altLang="zh-CN" dirty="0"/>
          </a:p>
          <a:p>
            <a:r>
              <a:rPr lang="zh-CN" altLang="en-US" dirty="0"/>
              <a:t>⑨仙人掌上的链剖分。（仙链剖分）</a:t>
            </a:r>
            <a:endParaRPr lang="en-US" altLang="zh-CN" dirty="0"/>
          </a:p>
          <a:p>
            <a:r>
              <a:rPr lang="zh-CN" altLang="en-US" dirty="0"/>
              <a:t>在本处我们简要讲一下前两个应用，对于后三种应用较难，有兴趣的同学可以自行研究研究。</a:t>
            </a:r>
          </a:p>
        </p:txBody>
      </p:sp>
    </p:spTree>
    <p:extLst>
      <p:ext uri="{BB962C8B-B14F-4D97-AF65-F5344CB8AC3E}">
        <p14:creationId xmlns:p14="http://schemas.microsoft.com/office/powerpoint/2010/main" val="96456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仙人掌上两点最短路径长度  </a:t>
            </a:r>
            <a:r>
              <a:rPr lang="en-US" altLang="zh-CN" dirty="0"/>
              <a:t>--  bsoj3807</a:t>
            </a:r>
            <a:endParaRPr lang="zh-CN" altLang="en-US" dirty="0"/>
          </a:p>
        </p:txBody>
      </p:sp>
      <p:sp>
        <p:nvSpPr>
          <p:cNvPr id="3" name="内容占位符 2"/>
          <p:cNvSpPr>
            <a:spLocks noGrp="1"/>
          </p:cNvSpPr>
          <p:nvPr>
            <p:ph idx="1"/>
          </p:nvPr>
        </p:nvSpPr>
        <p:spPr/>
        <p:txBody>
          <a:bodyPr/>
          <a:lstStyle/>
          <a:p>
            <a:r>
              <a:rPr lang="zh-CN" altLang="en-US" dirty="0"/>
              <a:t>①按照带权圆方树建立方式构建圆方树。</a:t>
            </a:r>
            <a:endParaRPr lang="en-US" altLang="zh-CN" dirty="0"/>
          </a:p>
          <a:p>
            <a:r>
              <a:rPr lang="zh-CN" altLang="en-US" dirty="0"/>
              <a:t>②建立</a:t>
            </a:r>
            <a:r>
              <a:rPr lang="en-US" altLang="zh-CN" dirty="0"/>
              <a:t>ST</a:t>
            </a:r>
            <a:r>
              <a:rPr lang="zh-CN" altLang="en-US" dirty="0"/>
              <a:t>表</a:t>
            </a:r>
            <a:r>
              <a:rPr lang="en-US" altLang="zh-CN" dirty="0"/>
              <a:t>/</a:t>
            </a:r>
            <a:r>
              <a:rPr lang="zh-CN" altLang="en-US" dirty="0"/>
              <a:t>树链剖分初始化</a:t>
            </a:r>
            <a:endParaRPr lang="en-US" altLang="zh-CN" dirty="0"/>
          </a:p>
          <a:p>
            <a:r>
              <a:rPr lang="zh-CN" altLang="en-US" dirty="0"/>
              <a:t>③对于每一个询问，找到</a:t>
            </a:r>
            <a:r>
              <a:rPr lang="en-US" altLang="zh-CN" dirty="0" err="1"/>
              <a:t>x,y</a:t>
            </a:r>
            <a:r>
              <a:rPr lang="zh-CN" altLang="en-US" dirty="0"/>
              <a:t>的</a:t>
            </a:r>
            <a:r>
              <a:rPr lang="en-US" altLang="zh-CN" dirty="0" err="1"/>
              <a:t>LCA:lca</a:t>
            </a:r>
            <a:r>
              <a:rPr lang="zh-CN" altLang="en-US" dirty="0"/>
              <a:t>点。</a:t>
            </a:r>
            <a:endParaRPr lang="en-US" altLang="zh-CN" dirty="0"/>
          </a:p>
          <a:p>
            <a:r>
              <a:rPr lang="zh-CN" altLang="en-US" dirty="0"/>
              <a:t>④若</a:t>
            </a:r>
            <a:r>
              <a:rPr lang="en-US" altLang="zh-CN" dirty="0" err="1"/>
              <a:t>lca</a:t>
            </a:r>
            <a:r>
              <a:rPr lang="zh-CN" altLang="en-US" dirty="0"/>
              <a:t>是圆点，</a:t>
            </a:r>
            <a:r>
              <a:rPr lang="en-US" altLang="zh-CN" dirty="0" err="1"/>
              <a:t>ans</a:t>
            </a:r>
            <a:r>
              <a:rPr lang="en-US" altLang="zh-CN" dirty="0"/>
              <a:t>=d[x]+d[y]-2d[</a:t>
            </a:r>
            <a:r>
              <a:rPr lang="en-US" altLang="zh-CN" dirty="0" err="1"/>
              <a:t>lca</a:t>
            </a:r>
            <a:r>
              <a:rPr lang="en-US" altLang="zh-CN" dirty="0"/>
              <a:t>]</a:t>
            </a:r>
            <a:r>
              <a:rPr lang="zh-CN" altLang="en-US" dirty="0"/>
              <a:t>。</a:t>
            </a:r>
            <a:endParaRPr lang="en-US" altLang="zh-CN" dirty="0"/>
          </a:p>
          <a:p>
            <a:r>
              <a:rPr lang="zh-CN" altLang="en-US" dirty="0"/>
              <a:t>⑤若</a:t>
            </a:r>
            <a:r>
              <a:rPr lang="en-US" altLang="zh-CN" dirty="0" err="1"/>
              <a:t>lca</a:t>
            </a:r>
            <a:r>
              <a:rPr lang="zh-CN" altLang="en-US" dirty="0"/>
              <a:t>是方点，说明</a:t>
            </a:r>
            <a:r>
              <a:rPr lang="en-US" altLang="zh-CN" dirty="0"/>
              <a:t>x</a:t>
            </a:r>
            <a:r>
              <a:rPr lang="zh-CN" altLang="en-US" dirty="0"/>
              <a:t>和</a:t>
            </a:r>
            <a:r>
              <a:rPr lang="en-US" altLang="zh-CN" dirty="0"/>
              <a:t>y</a:t>
            </a:r>
            <a:r>
              <a:rPr lang="zh-CN" altLang="en-US" dirty="0"/>
              <a:t>往上爬在一个环相交，找到</a:t>
            </a:r>
            <a:r>
              <a:rPr lang="en-US" altLang="zh-CN" dirty="0" err="1"/>
              <a:t>x,y</a:t>
            </a:r>
            <a:r>
              <a:rPr lang="zh-CN" altLang="en-US" dirty="0"/>
              <a:t>来自的</a:t>
            </a:r>
            <a:r>
              <a:rPr lang="en-US" altLang="zh-CN" dirty="0" err="1"/>
              <a:t>lca</a:t>
            </a:r>
            <a:r>
              <a:rPr lang="zh-CN" altLang="en-US" dirty="0"/>
              <a:t>的子结点</a:t>
            </a:r>
            <a:r>
              <a:rPr lang="en-US" altLang="zh-CN" dirty="0"/>
              <a:t>_</a:t>
            </a:r>
            <a:r>
              <a:rPr lang="en-US" altLang="zh-CN" dirty="0" err="1"/>
              <a:t>x,_y</a:t>
            </a:r>
            <a:r>
              <a:rPr lang="zh-CN" altLang="en-US" dirty="0"/>
              <a:t>，按照构建带权圆方树的方法统计出</a:t>
            </a:r>
            <a:r>
              <a:rPr lang="en-US" altLang="zh-CN" dirty="0"/>
              <a:t>_x</a:t>
            </a:r>
            <a:r>
              <a:rPr lang="zh-CN" altLang="en-US" dirty="0"/>
              <a:t>与</a:t>
            </a:r>
            <a:r>
              <a:rPr lang="en-US" altLang="zh-CN" dirty="0"/>
              <a:t>_y</a:t>
            </a:r>
            <a:r>
              <a:rPr lang="zh-CN" altLang="en-US" dirty="0"/>
              <a:t>在环上的距离</a:t>
            </a:r>
            <a:r>
              <a:rPr lang="en-US" altLang="zh-CN" dirty="0" err="1"/>
              <a:t>dist</a:t>
            </a:r>
            <a:r>
              <a:rPr lang="zh-CN" altLang="en-US" dirty="0"/>
              <a:t>，</a:t>
            </a:r>
            <a:r>
              <a:rPr lang="en-US" altLang="zh-CN" dirty="0" err="1"/>
              <a:t>ans</a:t>
            </a:r>
            <a:r>
              <a:rPr lang="en-US" altLang="zh-CN" dirty="0"/>
              <a:t>=d[x]-d[_x]+d[y]-d[_y]+</a:t>
            </a:r>
            <a:r>
              <a:rPr lang="en-US" altLang="zh-CN" dirty="0" err="1"/>
              <a:t>dist</a:t>
            </a:r>
            <a:r>
              <a:rPr lang="zh-CN" altLang="en-US" dirty="0"/>
              <a:t>。</a:t>
            </a:r>
            <a:endParaRPr lang="en-US" altLang="zh-CN" dirty="0"/>
          </a:p>
        </p:txBody>
      </p:sp>
    </p:spTree>
    <p:extLst>
      <p:ext uri="{BB962C8B-B14F-4D97-AF65-F5344CB8AC3E}">
        <p14:creationId xmlns:p14="http://schemas.microsoft.com/office/powerpoint/2010/main" val="1489804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TM03457452[[fn=天体]]</Template>
  <TotalTime>116</TotalTime>
  <Words>1645</Words>
  <Application>Microsoft Office PowerPoint</Application>
  <PresentationFormat>宽屏</PresentationFormat>
  <Paragraphs>91</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Arial</vt:lpstr>
      <vt:lpstr>Calibri</vt:lpstr>
      <vt:lpstr>Calibri Light</vt:lpstr>
      <vt:lpstr>Vivaldi</vt:lpstr>
      <vt:lpstr>天体</vt:lpstr>
      <vt:lpstr>圆方树—仙人掌数据结构</vt:lpstr>
      <vt:lpstr>什么是圆方树？</vt:lpstr>
      <vt:lpstr>仙人掌      圆方树</vt:lpstr>
      <vt:lpstr>边权引入</vt:lpstr>
      <vt:lpstr>方点</vt:lpstr>
      <vt:lpstr>圆方树的性质</vt:lpstr>
      <vt:lpstr>圆方树的构造</vt:lpstr>
      <vt:lpstr>圆方树的应用</vt:lpstr>
      <vt:lpstr>仙人掌上两点最短路径长度  --  bsoj3807</vt:lpstr>
      <vt:lpstr>仙人掌上的最大独立集  --  bsoj4737</vt:lpstr>
      <vt:lpstr>构建圆方树解决仙人掌最大独立集问题</vt:lpstr>
      <vt:lpstr>仙人掌的直径问题  --  BSOJ2434</vt:lpstr>
      <vt:lpstr>构建圆方树解决仙人掌直径问题</vt:lpstr>
      <vt:lpstr>总结与提升</vt:lpstr>
      <vt:lpstr>谢谢大家！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圆方树—仙人掌数据结构</dc:title>
  <dc:creator>Bill Yang</dc:creator>
  <cp:lastModifiedBy>WALKALONE</cp:lastModifiedBy>
  <cp:revision>20</cp:revision>
  <dcterms:created xsi:type="dcterms:W3CDTF">2017-08-30T14:38:27Z</dcterms:created>
  <dcterms:modified xsi:type="dcterms:W3CDTF">2017-08-31T06:22:01Z</dcterms:modified>
</cp:coreProperties>
</file>