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28943a1d_1_54: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60" name="Google Shape;160;gc928943a1d_1_54: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8863d9399_0_11: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21" name="Google Shape;221;gd8863d9399_0_11: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857696312_0_6: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28" name="Google Shape;228;gd857696312_0_6: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8863d9399_0_16: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35" name="Google Shape;235;gd8863d9399_0_16: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857696312_0_21: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44" name="Google Shape;244;gd857696312_0_21: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857696312_0_12: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52" name="Google Shape;252;gd857696312_0_12: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863d9399_0_21: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59" name="Google Shape;259;gd8863d9399_0_21: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928943a1d_1_17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68" name="Google Shape;268;gc928943a1d_1_17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8863d9399_0_26: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75" name="Google Shape;275;gd8863d9399_0_26: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928943a1d_1_17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82" name="Google Shape;282;gc928943a1d_1_17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928943a1d_1_18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87" name="Google Shape;287;gc928943a1d_1_18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28943a1d_1_115: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Joe</a:t>
            </a:r>
            <a:endParaRPr/>
          </a:p>
        </p:txBody>
      </p:sp>
      <p:sp>
        <p:nvSpPr>
          <p:cNvPr id="168" name="Google Shape;168;gc928943a1d_1_115: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28943a1d_1_12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Anna</a:t>
            </a:r>
            <a:endParaRPr/>
          </a:p>
        </p:txBody>
      </p:sp>
      <p:sp>
        <p:nvSpPr>
          <p:cNvPr id="174" name="Google Shape;174;gc928943a1d_1_12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857696312_0_0: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Anna</a:t>
            </a:r>
            <a:endParaRPr/>
          </a:p>
        </p:txBody>
      </p:sp>
      <p:sp>
        <p:nvSpPr>
          <p:cNvPr id="181" name="Google Shape;181;gd857696312_0_0: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928943a1d_1_12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Kyle</a:t>
            </a:r>
            <a:endParaRPr/>
          </a:p>
        </p:txBody>
      </p:sp>
      <p:sp>
        <p:nvSpPr>
          <p:cNvPr id="188" name="Google Shape;188;gc928943a1d_1_12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928943a1d_1_132: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Bill</a:t>
            </a:r>
            <a:endParaRPr/>
          </a:p>
        </p:txBody>
      </p:sp>
      <p:sp>
        <p:nvSpPr>
          <p:cNvPr id="194" name="Google Shape;194;gc928943a1d_1_132: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8863d9399_0_0: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Anna</a:t>
            </a:r>
            <a:endParaRPr/>
          </a:p>
        </p:txBody>
      </p:sp>
      <p:sp>
        <p:nvSpPr>
          <p:cNvPr id="200" name="Google Shape;200;gd8863d9399_0_0: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928943a1d_1_13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07" name="Google Shape;207;gc928943a1d_1_13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863d9399_0_6: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Joe</a:t>
            </a:r>
            <a:endParaRPr/>
          </a:p>
        </p:txBody>
      </p:sp>
      <p:sp>
        <p:nvSpPr>
          <p:cNvPr id="214" name="Google Shape;214;gd8863d9399_0_6: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subTitle"/>
          </p:nvPr>
        </p:nvSpPr>
        <p:spPr>
          <a:xfrm>
            <a:off x="457200" y="1200150"/>
            <a:ext cx="8229240" cy="339417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457200" y="1200150"/>
            <a:ext cx="822924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7"/>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9" name="Shape 69"/>
        <p:cNvGrpSpPr/>
        <p:nvPr/>
      </p:nvGrpSpPr>
      <p:grpSpPr>
        <a:xfrm>
          <a:off x="0" y="0"/>
          <a:ext cx="0" cy="0"/>
          <a:chOff x="0" y="0"/>
          <a:chExt cx="0" cy="0"/>
        </a:xfrm>
      </p:grpSpPr>
      <p:sp>
        <p:nvSpPr>
          <p:cNvPr id="70" name="Google Shape;70;p19"/>
          <p:cNvSpPr txBox="1"/>
          <p:nvPr>
            <p:ph idx="1" type="subTitle"/>
          </p:nvPr>
        </p:nvSpPr>
        <p:spPr>
          <a:xfrm>
            <a:off x="457200" y="206010"/>
            <a:ext cx="8229240" cy="3973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1" name="Shape 71"/>
        <p:cNvGrpSpPr/>
        <p:nvPr/>
      </p:nvGrpSpPr>
      <p:grpSpPr>
        <a:xfrm>
          <a:off x="0" y="0"/>
          <a:ext cx="0" cy="0"/>
          <a:chOff x="0" y="0"/>
          <a:chExt cx="0" cy="0"/>
        </a:xfrm>
      </p:grpSpPr>
      <p:sp>
        <p:nvSpPr>
          <p:cNvPr id="72" name="Google Shape;72;p20"/>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20"/>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0"/>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6" name="Shape 76"/>
        <p:cNvGrpSpPr/>
        <p:nvPr/>
      </p:nvGrpSpPr>
      <p:grpSpPr>
        <a:xfrm>
          <a:off x="0" y="0"/>
          <a:ext cx="0" cy="0"/>
          <a:chOff x="0" y="0"/>
          <a:chExt cx="0" cy="0"/>
        </a:xfrm>
      </p:grpSpPr>
      <p:sp>
        <p:nvSpPr>
          <p:cNvPr id="77" name="Google Shape;77;p21"/>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1" name="Shape 81"/>
        <p:cNvGrpSpPr/>
        <p:nvPr/>
      </p:nvGrpSpPr>
      <p:grpSpPr>
        <a:xfrm>
          <a:off x="0" y="0"/>
          <a:ext cx="0" cy="0"/>
          <a:chOff x="0" y="0"/>
          <a:chExt cx="0" cy="0"/>
        </a:xfrm>
      </p:grpSpPr>
      <p:sp>
        <p:nvSpPr>
          <p:cNvPr id="82" name="Google Shape;82;p22"/>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457200" y="120015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0" name="Shape 90"/>
        <p:cNvGrpSpPr/>
        <p:nvPr/>
      </p:nvGrpSpPr>
      <p:grpSpPr>
        <a:xfrm>
          <a:off x="0" y="0"/>
          <a:ext cx="0" cy="0"/>
          <a:chOff x="0" y="0"/>
          <a:chExt cx="0" cy="0"/>
        </a:xfrm>
      </p:grpSpPr>
      <p:sp>
        <p:nvSpPr>
          <p:cNvPr id="91" name="Google Shape;91;p2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4"/>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4"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6" name="Shape 96"/>
        <p:cNvGrpSpPr/>
        <p:nvPr/>
      </p:nvGrpSpPr>
      <p:grpSpPr>
        <a:xfrm>
          <a:off x="0" y="0"/>
          <a:ext cx="0" cy="0"/>
          <a:chOff x="0" y="0"/>
          <a:chExt cx="0" cy="0"/>
        </a:xfrm>
      </p:grpSpPr>
      <p:sp>
        <p:nvSpPr>
          <p:cNvPr id="97" name="Google Shape;97;p25"/>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45720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323964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602208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45720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5" type="body"/>
          </p:nvPr>
        </p:nvSpPr>
        <p:spPr>
          <a:xfrm>
            <a:off x="323964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6" type="body"/>
          </p:nvPr>
        </p:nvSpPr>
        <p:spPr>
          <a:xfrm>
            <a:off x="602208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2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subTitle"/>
          </p:nvPr>
        </p:nvSpPr>
        <p:spPr>
          <a:xfrm>
            <a:off x="457200" y="1200150"/>
            <a:ext cx="8229240" cy="339417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29"/>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 type="body"/>
          </p:nvPr>
        </p:nvSpPr>
        <p:spPr>
          <a:xfrm>
            <a:off x="457200" y="1200150"/>
            <a:ext cx="822924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0"/>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0"/>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2"/>
          <p:cNvSpPr txBox="1"/>
          <p:nvPr>
            <p:ph idx="1" type="subTitle"/>
          </p:nvPr>
        </p:nvSpPr>
        <p:spPr>
          <a:xfrm>
            <a:off x="457200" y="206010"/>
            <a:ext cx="8229240" cy="3973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3"/>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3"/>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5"/>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457200" y="120015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4"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45720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323964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2208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45720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5" type="body"/>
          </p:nvPr>
        </p:nvSpPr>
        <p:spPr>
          <a:xfrm>
            <a:off x="323964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6" type="body"/>
          </p:nvPr>
        </p:nvSpPr>
        <p:spPr>
          <a:xfrm>
            <a:off x="602208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1597860"/>
            <a:ext cx="7772040" cy="11021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0" type="dt"/>
          </p:nvPr>
        </p:nvSpPr>
        <p:spPr>
          <a:xfrm>
            <a:off x="457200" y="4767390"/>
            <a:ext cx="213336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3" name="Google Shape;53;p13"/>
          <p:cNvSpPr txBox="1"/>
          <p:nvPr>
            <p:ph idx="11" type="ftr"/>
          </p:nvPr>
        </p:nvSpPr>
        <p:spPr>
          <a:xfrm>
            <a:off x="3124080" y="4767390"/>
            <a:ext cx="289512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txBox="1"/>
          <p:nvPr>
            <p:ph idx="12" type="sldNum"/>
          </p:nvPr>
        </p:nvSpPr>
        <p:spPr>
          <a:xfrm>
            <a:off x="6553080" y="4767390"/>
            <a:ext cx="2133360" cy="27351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5" name="Google Shape;55;p13"/>
          <p:cNvSpPr txBox="1"/>
          <p:nvPr>
            <p:ph idx="1" type="body"/>
          </p:nvPr>
        </p:nvSpPr>
        <p:spPr>
          <a:xfrm>
            <a:off x="457200" y="120339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6"/>
          <p:cNvSpPr txBox="1"/>
          <p:nvPr>
            <p:ph type="title"/>
          </p:nvPr>
        </p:nvSpPr>
        <p:spPr>
          <a:xfrm>
            <a:off x="457200" y="206010"/>
            <a:ext cx="8229240" cy="8569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6" name="Google Shape;106;p26"/>
          <p:cNvSpPr txBox="1"/>
          <p:nvPr>
            <p:ph idx="1" type="body"/>
          </p:nvPr>
        </p:nvSpPr>
        <p:spPr>
          <a:xfrm>
            <a:off x="457200" y="1200150"/>
            <a:ext cx="8229240" cy="339417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6"/>
          <p:cNvSpPr txBox="1"/>
          <p:nvPr>
            <p:ph idx="10" type="dt"/>
          </p:nvPr>
        </p:nvSpPr>
        <p:spPr>
          <a:xfrm>
            <a:off x="457200" y="4767390"/>
            <a:ext cx="213336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6"/>
          <p:cNvSpPr txBox="1"/>
          <p:nvPr>
            <p:ph idx="11" type="ftr"/>
          </p:nvPr>
        </p:nvSpPr>
        <p:spPr>
          <a:xfrm>
            <a:off x="3124080" y="4767390"/>
            <a:ext cx="289512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6"/>
          <p:cNvSpPr txBox="1"/>
          <p:nvPr>
            <p:ph idx="12" type="sldNum"/>
          </p:nvPr>
        </p:nvSpPr>
        <p:spPr>
          <a:xfrm>
            <a:off x="6553080" y="4767390"/>
            <a:ext cx="2133360" cy="27351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9"/>
          <p:cNvSpPr/>
          <p:nvPr/>
        </p:nvSpPr>
        <p:spPr>
          <a:xfrm>
            <a:off x="82325" y="2358127"/>
            <a:ext cx="8979300" cy="857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3000">
                <a:solidFill>
                  <a:srgbClr val="0B5394"/>
                </a:solidFill>
              </a:rPr>
              <a:t>Analysis for determination of a relationship</a:t>
            </a:r>
            <a:endParaRPr sz="3000">
              <a:solidFill>
                <a:srgbClr val="0B5394"/>
              </a:solidFill>
            </a:endParaRPr>
          </a:p>
          <a:p>
            <a:pPr indent="0" lvl="0" marL="0" marR="0" rtl="0" algn="ctr">
              <a:lnSpc>
                <a:spcPct val="100000"/>
              </a:lnSpc>
              <a:spcBef>
                <a:spcPts val="0"/>
              </a:spcBef>
              <a:spcAft>
                <a:spcPts val="0"/>
              </a:spcAft>
              <a:buNone/>
            </a:pPr>
            <a:r>
              <a:rPr lang="en" sz="3000">
                <a:solidFill>
                  <a:srgbClr val="0B5394"/>
                </a:solidFill>
              </a:rPr>
              <a:t>between energy demand and weather.</a:t>
            </a:r>
            <a:endParaRPr b="0" i="0" sz="3000" u="none" cap="none" strike="noStrike">
              <a:solidFill>
                <a:srgbClr val="0B5394"/>
              </a:solidFill>
              <a:latin typeface="Arial"/>
              <a:ea typeface="Arial"/>
              <a:cs typeface="Arial"/>
              <a:sym typeface="Arial"/>
            </a:endParaRPr>
          </a:p>
        </p:txBody>
      </p:sp>
      <p:sp>
        <p:nvSpPr>
          <p:cNvPr id="163" name="Google Shape;163;p39"/>
          <p:cNvSpPr/>
          <p:nvPr/>
        </p:nvSpPr>
        <p:spPr>
          <a:xfrm>
            <a:off x="2345150" y="1451750"/>
            <a:ext cx="2226900" cy="747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 sz="1800">
                <a:solidFill>
                  <a:srgbClr val="17375E"/>
                </a:solidFill>
                <a:latin typeface="Calibri"/>
                <a:ea typeface="Calibri"/>
                <a:cs typeface="Calibri"/>
                <a:sym typeface="Calibri"/>
              </a:rPr>
              <a:t>Anna Johnson</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Joe Goldsich</a:t>
            </a:r>
            <a:endParaRPr b="0" i="0" sz="18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t/>
            </a:r>
            <a:endParaRPr b="0" i="0" sz="1800" u="none" cap="none" strike="noStrike">
              <a:latin typeface="Arial"/>
              <a:ea typeface="Arial"/>
              <a:cs typeface="Arial"/>
              <a:sym typeface="Arial"/>
            </a:endParaRPr>
          </a:p>
        </p:txBody>
      </p:sp>
      <p:sp>
        <p:nvSpPr>
          <p:cNvPr id="164" name="Google Shape;164;p39"/>
          <p:cNvSpPr/>
          <p:nvPr/>
        </p:nvSpPr>
        <p:spPr>
          <a:xfrm>
            <a:off x="205922" y="3785515"/>
            <a:ext cx="8732100" cy="85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 sz="1600" u="none" cap="none" strike="noStrike">
                <a:solidFill>
                  <a:srgbClr val="17375E"/>
                </a:solidFill>
                <a:latin typeface="Calibri"/>
                <a:ea typeface="Calibri"/>
                <a:cs typeface="Calibri"/>
                <a:sym typeface="Calibri"/>
              </a:rPr>
              <a:t>CSEE55</a:t>
            </a:r>
            <a:r>
              <a:rPr lang="en" sz="1600">
                <a:solidFill>
                  <a:srgbClr val="17375E"/>
                </a:solidFill>
                <a:latin typeface="Calibri"/>
                <a:ea typeface="Calibri"/>
                <a:cs typeface="Calibri"/>
                <a:sym typeface="Calibri"/>
              </a:rPr>
              <a:t>90</a:t>
            </a:r>
            <a:r>
              <a:rPr b="0" i="0" lang="en" sz="1600" u="none" cap="none" strike="noStrike">
                <a:solidFill>
                  <a:srgbClr val="17375E"/>
                </a:solidFill>
                <a:latin typeface="Calibri"/>
                <a:ea typeface="Calibri"/>
                <a:cs typeface="Calibri"/>
                <a:sym typeface="Calibri"/>
              </a:rPr>
              <a:t> – Big Data </a:t>
            </a:r>
            <a:r>
              <a:rPr lang="en" sz="1600">
                <a:solidFill>
                  <a:srgbClr val="17375E"/>
                </a:solidFill>
                <a:latin typeface="Calibri"/>
                <a:ea typeface="Calibri"/>
                <a:cs typeface="Calibri"/>
                <a:sym typeface="Calibri"/>
              </a:rPr>
              <a:t>Programming</a:t>
            </a:r>
            <a:endParaRPr b="0" i="0" sz="1600" u="none" cap="none" strike="noStrike">
              <a:latin typeface="Arial"/>
              <a:ea typeface="Arial"/>
              <a:cs typeface="Arial"/>
              <a:sym typeface="Arial"/>
            </a:endParaRPr>
          </a:p>
          <a:p>
            <a:pPr indent="0" lvl="0" marL="0" marR="0" rtl="0" algn="ctr">
              <a:lnSpc>
                <a:spcPct val="100000"/>
              </a:lnSpc>
              <a:spcBef>
                <a:spcPts val="320"/>
              </a:spcBef>
              <a:spcAft>
                <a:spcPts val="0"/>
              </a:spcAft>
              <a:buNone/>
            </a:pPr>
            <a:r>
              <a:t/>
            </a:r>
            <a:endParaRPr b="0" i="0" sz="1600" u="none" cap="none" strike="noStrike">
              <a:latin typeface="Arial"/>
              <a:ea typeface="Arial"/>
              <a:cs typeface="Arial"/>
              <a:sym typeface="Arial"/>
            </a:endParaRPr>
          </a:p>
          <a:p>
            <a:pPr indent="0" lvl="0" marL="0" marR="0" rtl="0" algn="ctr">
              <a:lnSpc>
                <a:spcPct val="100000"/>
              </a:lnSpc>
              <a:spcBef>
                <a:spcPts val="281"/>
              </a:spcBef>
              <a:spcAft>
                <a:spcPts val="0"/>
              </a:spcAft>
              <a:buNone/>
            </a:pPr>
            <a:r>
              <a:t/>
            </a:r>
            <a:endParaRPr b="0" i="0" sz="1400" u="none" cap="none" strike="noStrike">
              <a:latin typeface="Arial"/>
              <a:ea typeface="Arial"/>
              <a:cs typeface="Arial"/>
              <a:sym typeface="Arial"/>
            </a:endParaRPr>
          </a:p>
        </p:txBody>
      </p:sp>
      <p:sp>
        <p:nvSpPr>
          <p:cNvPr id="165" name="Google Shape;165;p39"/>
          <p:cNvSpPr/>
          <p:nvPr/>
        </p:nvSpPr>
        <p:spPr>
          <a:xfrm>
            <a:off x="4502925" y="1451750"/>
            <a:ext cx="2226900" cy="747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Kyle</a:t>
            </a:r>
            <a:r>
              <a:rPr lang="en" sz="1800">
                <a:solidFill>
                  <a:srgbClr val="17375E"/>
                </a:solidFill>
                <a:latin typeface="Calibri"/>
                <a:ea typeface="Calibri"/>
                <a:cs typeface="Calibri"/>
                <a:sym typeface="Calibri"/>
              </a:rPr>
              <a:t> Son</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Bill Yerkes</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8"/>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Analysis of Data-Preprocessing</a:t>
            </a:r>
            <a:endParaRPr b="0" i="0" sz="4400" u="none" cap="none" strike="noStrike">
              <a:latin typeface="Arial"/>
              <a:ea typeface="Arial"/>
              <a:cs typeface="Arial"/>
              <a:sym typeface="Arial"/>
            </a:endParaRPr>
          </a:p>
        </p:txBody>
      </p:sp>
      <p:sp>
        <p:nvSpPr>
          <p:cNvPr id="224" name="Google Shape;224;p48"/>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8"/>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279130" lvl="0" marL="285840" marR="0" rtl="0" algn="l">
              <a:lnSpc>
                <a:spcPct val="100000"/>
              </a:lnSpc>
              <a:spcBef>
                <a:spcPts val="0"/>
              </a:spcBef>
              <a:spcAft>
                <a:spcPts val="0"/>
              </a:spcAft>
              <a:buClr>
                <a:srgbClr val="17375E"/>
              </a:buClr>
              <a:buSzPts val="1700"/>
              <a:buFont typeface="Arial"/>
              <a:buChar char="•"/>
            </a:pPr>
            <a:r>
              <a:rPr lang="en" sz="1700"/>
              <a:t>Data preprocessing began iteration two, utilizing Hive, MapReduce, Sqoop with MySQL, storing the data in Hadoop.</a:t>
            </a:r>
            <a:endParaRPr sz="1700"/>
          </a:p>
          <a:p>
            <a:pPr indent="0" lvl="0" marL="457200" marR="0" rtl="0" algn="l">
              <a:lnSpc>
                <a:spcPct val="100000"/>
              </a:lnSpc>
              <a:spcBef>
                <a:spcPts val="0"/>
              </a:spcBef>
              <a:spcAft>
                <a:spcPts val="0"/>
              </a:spcAft>
              <a:buNone/>
            </a:pPr>
            <a:r>
              <a:rPr lang="en" sz="1700"/>
              <a:t>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The preprocessing and analysis of the data continued into the first part of iteration three, performing </a:t>
            </a:r>
            <a:r>
              <a:rPr lang="en" sz="1700"/>
              <a:t>similar</a:t>
            </a:r>
            <a:r>
              <a:rPr lang="en" sz="1700"/>
              <a:t> task, but utilizing Spark now.</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Records and Columns with missing data were removed from the dataset. </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The issue concerning the date time field was resolved in the beginning of iteration three.</a:t>
            </a:r>
            <a:endParaRPr b="0" i="0" sz="17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49"/>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Analysis of Data</a:t>
            </a:r>
            <a:endParaRPr b="0" i="0" sz="4400" u="none" cap="none" strike="noStrike">
              <a:latin typeface="Arial"/>
              <a:ea typeface="Arial"/>
              <a:cs typeface="Arial"/>
              <a:sym typeface="Arial"/>
            </a:endParaRPr>
          </a:p>
        </p:txBody>
      </p:sp>
      <p:sp>
        <p:nvSpPr>
          <p:cNvPr id="231" name="Google Shape;231;p49"/>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9"/>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Metrics on the features of the data were compiled.</a:t>
            </a:r>
            <a:endParaRPr sz="1700"/>
          </a:p>
          <a:p>
            <a:pPr indent="-336550" lvl="1" marL="914400" marR="0" rtl="0" algn="l">
              <a:lnSpc>
                <a:spcPct val="100000"/>
              </a:lnSpc>
              <a:spcBef>
                <a:spcPts val="0"/>
              </a:spcBef>
              <a:spcAft>
                <a:spcPts val="0"/>
              </a:spcAft>
              <a:buClr>
                <a:srgbClr val="17375E"/>
              </a:buClr>
              <a:buSzPts val="1700"/>
              <a:buFont typeface="Arial"/>
              <a:buChar char="●"/>
            </a:pPr>
            <a:r>
              <a:rPr lang="en" sz="1700"/>
              <a:t>Min, Max, Median, Mean, 1st Quarter, 3rd Quarter.</a:t>
            </a:r>
            <a:endParaRPr sz="1700"/>
          </a:p>
          <a:p>
            <a:pPr indent="0" lvl="0" marL="9144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Relationship between the feature were compared.</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0" lvl="0" marL="91440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50"/>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lang="en" sz="4400">
                <a:solidFill>
                  <a:srgbClr val="17375E"/>
                </a:solidFill>
                <a:latin typeface="Calibri"/>
                <a:ea typeface="Calibri"/>
                <a:cs typeface="Calibri"/>
                <a:sym typeface="Calibri"/>
              </a:rPr>
              <a:t>Analysis of Data</a:t>
            </a:r>
            <a:endParaRPr b="0" i="0" sz="4400" u="none" cap="none" strike="noStrike">
              <a:latin typeface="Arial"/>
              <a:ea typeface="Arial"/>
              <a:cs typeface="Arial"/>
              <a:sym typeface="Arial"/>
            </a:endParaRPr>
          </a:p>
        </p:txBody>
      </p:sp>
      <p:pic>
        <p:nvPicPr>
          <p:cNvPr id="238" name="Google Shape;238;p50"/>
          <p:cNvPicPr preferRelativeResize="0"/>
          <p:nvPr/>
        </p:nvPicPr>
        <p:blipFill>
          <a:blip r:embed="rId4">
            <a:alphaModFix/>
          </a:blip>
          <a:stretch>
            <a:fillRect/>
          </a:stretch>
        </p:blipFill>
        <p:spPr>
          <a:xfrm>
            <a:off x="290875" y="908775"/>
            <a:ext cx="4171425" cy="1662975"/>
          </a:xfrm>
          <a:prstGeom prst="rect">
            <a:avLst/>
          </a:prstGeom>
          <a:noFill/>
          <a:ln>
            <a:noFill/>
          </a:ln>
        </p:spPr>
      </p:pic>
      <p:pic>
        <p:nvPicPr>
          <p:cNvPr id="239" name="Google Shape;239;p50"/>
          <p:cNvPicPr preferRelativeResize="0"/>
          <p:nvPr/>
        </p:nvPicPr>
        <p:blipFill>
          <a:blip r:embed="rId5">
            <a:alphaModFix/>
          </a:blip>
          <a:stretch>
            <a:fillRect/>
          </a:stretch>
        </p:blipFill>
        <p:spPr>
          <a:xfrm>
            <a:off x="5036725" y="996925"/>
            <a:ext cx="3816625" cy="1443950"/>
          </a:xfrm>
          <a:prstGeom prst="rect">
            <a:avLst/>
          </a:prstGeom>
          <a:noFill/>
          <a:ln>
            <a:noFill/>
          </a:ln>
        </p:spPr>
      </p:pic>
      <p:pic>
        <p:nvPicPr>
          <p:cNvPr id="240" name="Google Shape;240;p50"/>
          <p:cNvPicPr preferRelativeResize="0"/>
          <p:nvPr/>
        </p:nvPicPr>
        <p:blipFill>
          <a:blip r:embed="rId6">
            <a:alphaModFix/>
          </a:blip>
          <a:stretch>
            <a:fillRect/>
          </a:stretch>
        </p:blipFill>
        <p:spPr>
          <a:xfrm>
            <a:off x="4895875" y="2511625"/>
            <a:ext cx="4032725" cy="1860700"/>
          </a:xfrm>
          <a:prstGeom prst="rect">
            <a:avLst/>
          </a:prstGeom>
          <a:noFill/>
          <a:ln>
            <a:noFill/>
          </a:ln>
        </p:spPr>
      </p:pic>
      <p:pic>
        <p:nvPicPr>
          <p:cNvPr id="241" name="Google Shape;241;p50"/>
          <p:cNvPicPr preferRelativeResize="0"/>
          <p:nvPr/>
        </p:nvPicPr>
        <p:blipFill>
          <a:blip r:embed="rId7">
            <a:alphaModFix/>
          </a:blip>
          <a:stretch>
            <a:fillRect/>
          </a:stretch>
        </p:blipFill>
        <p:spPr>
          <a:xfrm>
            <a:off x="626425" y="2610950"/>
            <a:ext cx="3561950" cy="166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51"/>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None/>
            </a:pPr>
            <a:r>
              <a:rPr lang="en" sz="4400">
                <a:solidFill>
                  <a:srgbClr val="17375E"/>
                </a:solidFill>
                <a:latin typeface="Calibri"/>
                <a:ea typeface="Calibri"/>
                <a:cs typeface="Calibri"/>
                <a:sym typeface="Calibri"/>
              </a:rPr>
              <a:t>Analysis of Data</a:t>
            </a:r>
            <a:endParaRPr b="0" i="0" sz="4400" u="none" cap="none" strike="noStrike">
              <a:latin typeface="Arial"/>
              <a:ea typeface="Arial"/>
              <a:cs typeface="Arial"/>
              <a:sym typeface="Arial"/>
            </a:endParaRPr>
          </a:p>
        </p:txBody>
      </p:sp>
      <p:sp>
        <p:nvSpPr>
          <p:cNvPr id="247" name="Google Shape;247;p51"/>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51"/>
          <p:cNvPicPr preferRelativeResize="0"/>
          <p:nvPr/>
        </p:nvPicPr>
        <p:blipFill>
          <a:blip r:embed="rId4">
            <a:alphaModFix/>
          </a:blip>
          <a:stretch>
            <a:fillRect/>
          </a:stretch>
        </p:blipFill>
        <p:spPr>
          <a:xfrm>
            <a:off x="179700" y="788500"/>
            <a:ext cx="3584226" cy="3647499"/>
          </a:xfrm>
          <a:prstGeom prst="rect">
            <a:avLst/>
          </a:prstGeom>
          <a:noFill/>
          <a:ln>
            <a:noFill/>
          </a:ln>
        </p:spPr>
      </p:pic>
      <p:pic>
        <p:nvPicPr>
          <p:cNvPr id="249" name="Google Shape;249;p51"/>
          <p:cNvPicPr preferRelativeResize="0"/>
          <p:nvPr/>
        </p:nvPicPr>
        <p:blipFill>
          <a:blip r:embed="rId5">
            <a:alphaModFix/>
          </a:blip>
          <a:stretch>
            <a:fillRect/>
          </a:stretch>
        </p:blipFill>
        <p:spPr>
          <a:xfrm>
            <a:off x="4572000" y="891450"/>
            <a:ext cx="3719799" cy="3495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52"/>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Implementation</a:t>
            </a:r>
            <a:endParaRPr b="0" i="0" sz="4400" u="none" cap="none" strike="noStrike">
              <a:latin typeface="Arial"/>
              <a:ea typeface="Arial"/>
              <a:cs typeface="Arial"/>
              <a:sym typeface="Arial"/>
            </a:endParaRPr>
          </a:p>
        </p:txBody>
      </p:sp>
      <p:sp>
        <p:nvSpPr>
          <p:cNvPr id="255" name="Google Shape;255;p52"/>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2"/>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279130" lvl="0" marL="285840" marR="0" rtl="0" algn="l">
              <a:lnSpc>
                <a:spcPct val="100000"/>
              </a:lnSpc>
              <a:spcBef>
                <a:spcPts val="0"/>
              </a:spcBef>
              <a:spcAft>
                <a:spcPts val="0"/>
              </a:spcAft>
              <a:buClr>
                <a:srgbClr val="17375E"/>
              </a:buClr>
              <a:buSzPts val="1700"/>
              <a:buFont typeface="Arial"/>
              <a:buChar char="•"/>
            </a:pPr>
            <a:r>
              <a:rPr lang="en" sz="1700"/>
              <a:t>Resolving the issue with the Date Field</a:t>
            </a:r>
            <a:endParaRPr sz="1700"/>
          </a:p>
          <a:p>
            <a:pPr indent="-279130" lvl="0" marL="285840" marR="0" rtl="0" algn="l">
              <a:lnSpc>
                <a:spcPct val="100000"/>
              </a:lnSpc>
              <a:spcBef>
                <a:spcPts val="0"/>
              </a:spcBef>
              <a:spcAft>
                <a:spcPts val="0"/>
              </a:spcAft>
              <a:buSzPts val="1700"/>
              <a:buChar char="•"/>
            </a:pPr>
            <a:r>
              <a:rPr lang="en" sz="1700"/>
              <a:t>Linear Regression</a:t>
            </a:r>
            <a:endParaRPr sz="1700"/>
          </a:p>
          <a:p>
            <a:pPr indent="-279130" lvl="0" marL="285840" marR="0" rtl="0" algn="l">
              <a:lnSpc>
                <a:spcPct val="100000"/>
              </a:lnSpc>
              <a:spcBef>
                <a:spcPts val="0"/>
              </a:spcBef>
              <a:spcAft>
                <a:spcPts val="0"/>
              </a:spcAft>
              <a:buSzPts val="1700"/>
              <a:buChar char="•"/>
            </a:pPr>
            <a:r>
              <a:rPr lang="en" sz="1700"/>
              <a:t>Long Short Term Memory Model</a:t>
            </a:r>
            <a:endParaRPr sz="1700"/>
          </a:p>
          <a:p>
            <a:pPr indent="-279130" lvl="0" marL="285840" marR="0" rtl="0" algn="l">
              <a:lnSpc>
                <a:spcPct val="100000"/>
              </a:lnSpc>
              <a:spcBef>
                <a:spcPts val="0"/>
              </a:spcBef>
              <a:spcAft>
                <a:spcPts val="0"/>
              </a:spcAft>
              <a:buSzPts val="1700"/>
              <a:buChar char="•"/>
            </a:pPr>
            <a:r>
              <a:rPr lang="en" sz="1700"/>
              <a:t>Ridge Model</a:t>
            </a:r>
            <a:endParaRPr sz="1700"/>
          </a:p>
          <a:p>
            <a:pPr indent="-279130" lvl="0" marL="285840" marR="0" rtl="0" algn="l">
              <a:lnSpc>
                <a:spcPct val="100000"/>
              </a:lnSpc>
              <a:spcBef>
                <a:spcPts val="0"/>
              </a:spcBef>
              <a:spcAft>
                <a:spcPts val="0"/>
              </a:spcAft>
              <a:buSzPts val="1700"/>
              <a:buChar char="•"/>
            </a:pPr>
            <a:r>
              <a:rPr lang="en" sz="1700"/>
              <a:t>Lasso Model</a:t>
            </a:r>
            <a:endParaRPr sz="1700"/>
          </a:p>
          <a:p>
            <a:pPr indent="-279130" lvl="0" marL="285840" marR="0" rtl="0" algn="l">
              <a:lnSpc>
                <a:spcPct val="100000"/>
              </a:lnSpc>
              <a:spcBef>
                <a:spcPts val="0"/>
              </a:spcBef>
              <a:spcAft>
                <a:spcPts val="0"/>
              </a:spcAft>
              <a:buSzPts val="1700"/>
              <a:buChar char="•"/>
            </a:pPr>
            <a:r>
              <a:rPr lang="en" sz="1700"/>
              <a:t>Elastic Model</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53"/>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Results Evaluation</a:t>
            </a:r>
            <a:endParaRPr b="0" i="0" sz="4400" u="none" cap="none" strike="noStrike">
              <a:latin typeface="Arial"/>
              <a:ea typeface="Arial"/>
              <a:cs typeface="Arial"/>
              <a:sym typeface="Arial"/>
            </a:endParaRPr>
          </a:p>
        </p:txBody>
      </p:sp>
      <p:sp>
        <p:nvSpPr>
          <p:cNvPr id="262" name="Google Shape;262;p53"/>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53"/>
          <p:cNvPicPr preferRelativeResize="0"/>
          <p:nvPr/>
        </p:nvPicPr>
        <p:blipFill>
          <a:blip r:embed="rId4">
            <a:alphaModFix/>
          </a:blip>
          <a:stretch>
            <a:fillRect/>
          </a:stretch>
        </p:blipFill>
        <p:spPr>
          <a:xfrm>
            <a:off x="130175" y="866325"/>
            <a:ext cx="2749325" cy="3689950"/>
          </a:xfrm>
          <a:prstGeom prst="rect">
            <a:avLst/>
          </a:prstGeom>
          <a:noFill/>
          <a:ln>
            <a:noFill/>
          </a:ln>
        </p:spPr>
      </p:pic>
      <p:pic>
        <p:nvPicPr>
          <p:cNvPr id="264" name="Google Shape;264;p53"/>
          <p:cNvPicPr preferRelativeResize="0"/>
          <p:nvPr/>
        </p:nvPicPr>
        <p:blipFill>
          <a:blip r:embed="rId5">
            <a:alphaModFix/>
          </a:blip>
          <a:stretch>
            <a:fillRect/>
          </a:stretch>
        </p:blipFill>
        <p:spPr>
          <a:xfrm>
            <a:off x="2879500" y="809725"/>
            <a:ext cx="3155450" cy="3689950"/>
          </a:xfrm>
          <a:prstGeom prst="rect">
            <a:avLst/>
          </a:prstGeom>
          <a:noFill/>
          <a:ln>
            <a:noFill/>
          </a:ln>
        </p:spPr>
      </p:pic>
      <p:pic>
        <p:nvPicPr>
          <p:cNvPr id="265" name="Google Shape;265;p53"/>
          <p:cNvPicPr preferRelativeResize="0"/>
          <p:nvPr/>
        </p:nvPicPr>
        <p:blipFill>
          <a:blip r:embed="rId6">
            <a:alphaModFix/>
          </a:blip>
          <a:stretch>
            <a:fillRect/>
          </a:stretch>
        </p:blipFill>
        <p:spPr>
          <a:xfrm>
            <a:off x="6077400" y="764100"/>
            <a:ext cx="2892700" cy="356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54"/>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Conclusion</a:t>
            </a:r>
            <a:endParaRPr b="0" i="0" sz="4400" u="none" cap="none" strike="noStrike">
              <a:latin typeface="Arial"/>
              <a:ea typeface="Arial"/>
              <a:cs typeface="Arial"/>
              <a:sym typeface="Arial"/>
            </a:endParaRPr>
          </a:p>
        </p:txBody>
      </p:sp>
      <p:sp>
        <p:nvSpPr>
          <p:cNvPr id="271" name="Google Shape;271;p54"/>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4"/>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279130" lvl="0" marL="285840" marR="0" rtl="0" algn="l">
              <a:lnSpc>
                <a:spcPct val="100000"/>
              </a:lnSpc>
              <a:spcBef>
                <a:spcPts val="0"/>
              </a:spcBef>
              <a:spcAft>
                <a:spcPts val="0"/>
              </a:spcAft>
              <a:buClr>
                <a:srgbClr val="17375E"/>
              </a:buClr>
              <a:buSzPts val="1700"/>
              <a:buFont typeface="Arial"/>
              <a:buChar char="•"/>
            </a:pPr>
            <a:r>
              <a:rPr lang="en" sz="1700"/>
              <a:t>The team has familiarized themselves with the tools learned over the semester.  The team has also investigated the two datasets to be able to better understand how to construct our solution.  The team has received exposure to how Big Data can be used to solve real world problems.</a:t>
            </a:r>
            <a:endParaRPr b="0" i="0" sz="17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55"/>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Future Work</a:t>
            </a:r>
            <a:endParaRPr b="0" i="0" sz="4400" u="none" cap="none" strike="noStrike">
              <a:latin typeface="Arial"/>
              <a:ea typeface="Arial"/>
              <a:cs typeface="Arial"/>
              <a:sym typeface="Arial"/>
            </a:endParaRPr>
          </a:p>
        </p:txBody>
      </p:sp>
      <p:sp>
        <p:nvSpPr>
          <p:cNvPr id="278" name="Google Shape;278;p55"/>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5"/>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279130" lvl="0" marL="285840" marR="0" rtl="0" algn="l">
              <a:lnSpc>
                <a:spcPct val="100000"/>
              </a:lnSpc>
              <a:spcBef>
                <a:spcPts val="0"/>
              </a:spcBef>
              <a:spcAft>
                <a:spcPts val="0"/>
              </a:spcAft>
              <a:buClr>
                <a:srgbClr val="17375E"/>
              </a:buClr>
              <a:buSzPts val="1700"/>
              <a:buFont typeface="Arial"/>
              <a:buChar char="•"/>
            </a:pPr>
            <a:r>
              <a:rPr lang="en" sz="1700"/>
              <a:t>Future work and plans would include to expand on the level of ML knowledge, both via coursework and independent learning.  Improve or even create new and different prediction models.  </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Locate other sources of data to be able to build better and more robust models.  </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Explore concepts of semily dissimilar areas being able to predict the behavior of other areas, such as weather and pollution, or movie preferences based upon consumer spending patterns.</a:t>
            </a:r>
            <a:endParaRPr b="0" i="0" sz="17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56"/>
          <p:cNvSpPr txBox="1"/>
          <p:nvPr/>
        </p:nvSpPr>
        <p:spPr>
          <a:xfrm>
            <a:off x="2747880" y="1389960"/>
            <a:ext cx="4749840" cy="153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 sz="8000" u="none" cap="none" strike="noStrike">
                <a:solidFill>
                  <a:srgbClr val="1F497D"/>
                </a:solidFill>
                <a:latin typeface="Arial"/>
                <a:ea typeface="Arial"/>
                <a:cs typeface="Arial"/>
                <a:sym typeface="Arial"/>
              </a:rPr>
              <a:t>Q &amp; A </a:t>
            </a:r>
            <a:endParaRPr b="0" i="0" sz="80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57"/>
          <p:cNvSpPr txBox="1"/>
          <p:nvPr/>
        </p:nvSpPr>
        <p:spPr>
          <a:xfrm>
            <a:off x="2237760" y="1548720"/>
            <a:ext cx="4749840" cy="153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8000" u="none" cap="none" strike="noStrike">
                <a:solidFill>
                  <a:srgbClr val="1F497D"/>
                </a:solidFill>
                <a:latin typeface="Arial"/>
                <a:ea typeface="Arial"/>
                <a:cs typeface="Arial"/>
                <a:sym typeface="Arial"/>
              </a:rPr>
              <a:t>THANK</a:t>
            </a:r>
            <a:br>
              <a:rPr b="0" i="0" lang="en" sz="1800" u="none" cap="none" strike="noStrike"/>
            </a:br>
            <a:r>
              <a:rPr b="0" i="0" lang="en" sz="8000" u="none" cap="none" strike="noStrike">
                <a:solidFill>
                  <a:srgbClr val="1F497D"/>
                </a:solidFill>
                <a:latin typeface="Arial"/>
                <a:ea typeface="Arial"/>
                <a:cs typeface="Arial"/>
                <a:sym typeface="Arial"/>
              </a:rPr>
              <a:t>YOU</a:t>
            </a:r>
            <a:endParaRPr b="0" i="0" sz="80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40"/>
          <p:cNvSpPr/>
          <p:nvPr/>
        </p:nvSpPr>
        <p:spPr>
          <a:xfrm>
            <a:off x="457200" y="10314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 sz="4400" u="none" cap="none" strike="noStrike">
                <a:solidFill>
                  <a:srgbClr val="17375E"/>
                </a:solidFill>
                <a:latin typeface="Calibri"/>
                <a:ea typeface="Calibri"/>
                <a:cs typeface="Calibri"/>
                <a:sym typeface="Calibri"/>
              </a:rPr>
              <a:t>Content</a:t>
            </a:r>
            <a:endParaRPr b="0" i="0" sz="4400" u="none" cap="none" strike="noStrike">
              <a:latin typeface="Arial"/>
              <a:ea typeface="Arial"/>
              <a:cs typeface="Arial"/>
              <a:sym typeface="Arial"/>
            </a:endParaRPr>
          </a:p>
        </p:txBody>
      </p:sp>
      <p:sp>
        <p:nvSpPr>
          <p:cNvPr id="171" name="Google Shape;171;p40"/>
          <p:cNvSpPr/>
          <p:nvPr/>
        </p:nvSpPr>
        <p:spPr>
          <a:xfrm>
            <a:off x="1115525" y="830375"/>
            <a:ext cx="6884700" cy="3374700"/>
          </a:xfrm>
          <a:prstGeom prst="rect">
            <a:avLst/>
          </a:prstGeom>
          <a:noFill/>
          <a:ln>
            <a:noFill/>
          </a:ln>
        </p:spPr>
        <p:txBody>
          <a:bodyPr anchorCtr="0" anchor="t" bIns="45000" lIns="90000" spcFirstLastPara="1" rIns="90000" wrap="square" tIns="45000">
            <a:noAutofit/>
          </a:bodyPr>
          <a:lstStyle/>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Introduction</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Background</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Goals and Objectives</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Motivation</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Significance</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Objectives</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Model</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Dataset</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Analysis of data</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Implementation</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Results Evaluation</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Conclusion</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Future Work</a:t>
            </a:r>
            <a:endParaRPr sz="1800">
              <a:solidFill>
                <a:srgbClr val="17375E"/>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100">
              <a:solidFill>
                <a:srgbClr val="17375E"/>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rgbClr val="17375E"/>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41"/>
          <p:cNvSpPr/>
          <p:nvPr/>
        </p:nvSpPr>
        <p:spPr>
          <a:xfrm>
            <a:off x="457200" y="19305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Introduction</a:t>
            </a:r>
            <a:endParaRPr b="0" i="0" sz="4400" u="none" cap="none" strike="noStrike">
              <a:latin typeface="Arial"/>
              <a:ea typeface="Arial"/>
              <a:cs typeface="Arial"/>
              <a:sym typeface="Arial"/>
            </a:endParaRPr>
          </a:p>
        </p:txBody>
      </p:sp>
      <p:sp>
        <p:nvSpPr>
          <p:cNvPr id="177" name="Google Shape;177;p41"/>
          <p:cNvSpPr/>
          <p:nvPr/>
        </p:nvSpPr>
        <p:spPr>
          <a:xfrm>
            <a:off x="731520" y="1250640"/>
            <a:ext cx="7880760" cy="50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78" name="Google Shape;178;p41"/>
          <p:cNvSpPr/>
          <p:nvPr/>
        </p:nvSpPr>
        <p:spPr>
          <a:xfrm>
            <a:off x="678250" y="1200150"/>
            <a:ext cx="7626900" cy="29889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Information overload can make it difficult to understand issues and solve problems.  </a:t>
            </a:r>
            <a:endParaRPr sz="1800"/>
          </a:p>
          <a:p>
            <a:pPr indent="-285480" lvl="0" marL="285840" marR="0" rtl="0" algn="l">
              <a:lnSpc>
                <a:spcPct val="100000"/>
              </a:lnSpc>
              <a:spcBef>
                <a:spcPts val="0"/>
              </a:spcBef>
              <a:spcAft>
                <a:spcPts val="0"/>
              </a:spcAft>
              <a:buClr>
                <a:srgbClr val="17375E"/>
              </a:buClr>
              <a:buSzPts val="1800"/>
              <a:buFont typeface="Arial"/>
              <a:buChar char="•"/>
            </a:pPr>
            <a:r>
              <a:rPr lang="en" sz="1800"/>
              <a:t>The appearance of excessive quantity of information prevents the understanding of the problem and the ability to construct a solution to the problem.  </a:t>
            </a:r>
            <a:endParaRPr sz="1800"/>
          </a:p>
          <a:p>
            <a:pPr indent="-285480" lvl="0" marL="285840" marR="0" rtl="0" algn="l">
              <a:lnSpc>
                <a:spcPct val="100000"/>
              </a:lnSpc>
              <a:spcBef>
                <a:spcPts val="0"/>
              </a:spcBef>
              <a:spcAft>
                <a:spcPts val="0"/>
              </a:spcAft>
              <a:buClr>
                <a:srgbClr val="17375E"/>
              </a:buClr>
              <a:buSzPts val="1800"/>
              <a:buFont typeface="Arial"/>
              <a:buChar char="•"/>
            </a:pPr>
            <a:r>
              <a:rPr lang="en" sz="1800"/>
              <a:t>Big Data technologies takes this paradigm and turns it inside out.  </a:t>
            </a:r>
            <a:endParaRPr sz="1800"/>
          </a:p>
          <a:p>
            <a:pPr indent="-285480" lvl="0" marL="285840" marR="0" rtl="0" algn="l">
              <a:lnSpc>
                <a:spcPct val="100000"/>
              </a:lnSpc>
              <a:spcBef>
                <a:spcPts val="0"/>
              </a:spcBef>
              <a:spcAft>
                <a:spcPts val="0"/>
              </a:spcAft>
              <a:buClr>
                <a:srgbClr val="17375E"/>
              </a:buClr>
              <a:buSzPts val="1800"/>
              <a:buFont typeface="Arial"/>
              <a:buChar char="•"/>
            </a:pPr>
            <a:r>
              <a:rPr lang="en" sz="1800"/>
              <a:t>The students working on this project are going to attempt to construct a model which will be able to take weather and energy related data to be able to forecast energy demand.</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42"/>
          <p:cNvSpPr/>
          <p:nvPr/>
        </p:nvSpPr>
        <p:spPr>
          <a:xfrm>
            <a:off x="457200" y="19305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Background</a:t>
            </a:r>
            <a:r>
              <a:rPr b="0" i="0" lang="en" sz="4400" u="none" cap="none" strike="noStrike">
                <a:solidFill>
                  <a:srgbClr val="17375E"/>
                </a:solidFill>
                <a:latin typeface="Calibri"/>
                <a:ea typeface="Calibri"/>
                <a:cs typeface="Calibri"/>
                <a:sym typeface="Calibri"/>
              </a:rPr>
              <a:t> </a:t>
            </a:r>
            <a:endParaRPr b="0" i="0" sz="4400" u="none" cap="none" strike="noStrike">
              <a:latin typeface="Arial"/>
              <a:ea typeface="Arial"/>
              <a:cs typeface="Arial"/>
              <a:sym typeface="Arial"/>
            </a:endParaRPr>
          </a:p>
        </p:txBody>
      </p:sp>
      <p:sp>
        <p:nvSpPr>
          <p:cNvPr id="184" name="Google Shape;184;p42"/>
          <p:cNvSpPr/>
          <p:nvPr/>
        </p:nvSpPr>
        <p:spPr>
          <a:xfrm>
            <a:off x="731520" y="1250640"/>
            <a:ext cx="7880700" cy="50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85" name="Google Shape;185;p42"/>
          <p:cNvSpPr/>
          <p:nvPr/>
        </p:nvSpPr>
        <p:spPr>
          <a:xfrm>
            <a:off x="678250" y="1200150"/>
            <a:ext cx="7570800" cy="24675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Is it possible to use weather forecasting to predict energy demand?</a:t>
            </a:r>
            <a:endParaRPr sz="1800"/>
          </a:p>
          <a:p>
            <a:pPr indent="-285480" lvl="0" marL="285840" marR="0" rtl="0" algn="l">
              <a:lnSpc>
                <a:spcPct val="100000"/>
              </a:lnSpc>
              <a:spcBef>
                <a:spcPts val="0"/>
              </a:spcBef>
              <a:spcAft>
                <a:spcPts val="0"/>
              </a:spcAft>
              <a:buSzPts val="1800"/>
              <a:buChar char="•"/>
            </a:pPr>
            <a:r>
              <a:rPr lang="en" sz="1800"/>
              <a:t>The energy industry is researching this and have already create models to make predictions.</a:t>
            </a:r>
            <a:endParaRPr sz="1800"/>
          </a:p>
          <a:p>
            <a:pPr indent="-285480" lvl="0" marL="285840" marR="0" rtl="0" algn="l">
              <a:lnSpc>
                <a:spcPct val="100000"/>
              </a:lnSpc>
              <a:spcBef>
                <a:spcPts val="0"/>
              </a:spcBef>
              <a:spcAft>
                <a:spcPts val="0"/>
              </a:spcAft>
              <a:buSzPts val="1800"/>
              <a:buChar char="•"/>
            </a:pPr>
            <a:r>
              <a:rPr lang="en" sz="1800"/>
              <a:t>Data Scientist are also researching this topic and have published articles about this topic.</a:t>
            </a:r>
            <a:endParaRPr sz="1800"/>
          </a:p>
          <a:p>
            <a:pPr indent="-285480" lvl="0" marL="285840" marR="0" rtl="0" algn="l">
              <a:lnSpc>
                <a:spcPct val="100000"/>
              </a:lnSpc>
              <a:spcBef>
                <a:spcPts val="0"/>
              </a:spcBef>
              <a:spcAft>
                <a:spcPts val="0"/>
              </a:spcAft>
              <a:buSzPts val="1800"/>
              <a:buChar char="•"/>
            </a:pPr>
            <a:r>
              <a:rPr lang="en" sz="1800"/>
              <a:t>Our team is going to try our hand at this and see if we can apply the knowledge we have gained through this course and come up with our own model and results.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43"/>
          <p:cNvSpPr/>
          <p:nvPr/>
        </p:nvSpPr>
        <p:spPr>
          <a:xfrm>
            <a:off x="457200" y="19305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Motivation</a:t>
            </a:r>
            <a:endParaRPr b="0" i="0" sz="4400" u="none" cap="none" strike="noStrike">
              <a:latin typeface="Arial"/>
              <a:ea typeface="Arial"/>
              <a:cs typeface="Arial"/>
              <a:sym typeface="Arial"/>
            </a:endParaRPr>
          </a:p>
        </p:txBody>
      </p:sp>
      <p:sp>
        <p:nvSpPr>
          <p:cNvPr id="191" name="Google Shape;191;p43"/>
          <p:cNvSpPr/>
          <p:nvPr/>
        </p:nvSpPr>
        <p:spPr>
          <a:xfrm>
            <a:off x="731525" y="1250673"/>
            <a:ext cx="7880700" cy="2715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lang="en"/>
              <a:t>The global population continues to increase, and the weather patterns seem to be getting more extreme, from extending periods of both above and below normal temperatures in various parts of the world and in the United States.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demand and consumption of energy increase with the population and with the extreme weather, the need for air conditioning in the summer and for heating in the winter.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recent crisis in Texas has demonstrated what can happen if the energy providers are not able to meet the demands of the consumers.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Being able to forecast accurately future demand and plan accordingly can help prevent or mitigate such crises in the future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44"/>
          <p:cNvSpPr/>
          <p:nvPr/>
        </p:nvSpPr>
        <p:spPr>
          <a:xfrm>
            <a:off x="457200" y="20601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Significance</a:t>
            </a:r>
            <a:endParaRPr b="0" i="0" sz="4400" u="none" cap="none" strike="noStrike">
              <a:latin typeface="Arial"/>
              <a:ea typeface="Arial"/>
              <a:cs typeface="Arial"/>
              <a:sym typeface="Arial"/>
            </a:endParaRPr>
          </a:p>
        </p:txBody>
      </p:sp>
      <p:sp>
        <p:nvSpPr>
          <p:cNvPr id="197" name="Google Shape;197;p44"/>
          <p:cNvSpPr/>
          <p:nvPr/>
        </p:nvSpPr>
        <p:spPr>
          <a:xfrm>
            <a:off x="731525" y="1250650"/>
            <a:ext cx="7867200" cy="21858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solidFill>
                  <a:srgbClr val="17375E"/>
                </a:solidFill>
                <a:latin typeface="Calibri"/>
                <a:ea typeface="Calibri"/>
                <a:cs typeface="Calibri"/>
                <a:sym typeface="Calibri"/>
              </a:rPr>
              <a:t>Better planning of resources for Utility Companies can result in reduced cost to the consumers and more reliable service. This also dips into the area of public safety, as loss of power during extreme weather with no warning can be dangerous for vulnerable groups.</a:t>
            </a:r>
            <a:r>
              <a:rPr b="0" i="0" lang="en" sz="1800" u="none" cap="none" strike="noStrike">
                <a:solidFill>
                  <a:srgbClr val="17375E"/>
                </a:solidFill>
                <a:latin typeface="Calibri"/>
                <a:ea typeface="Calibri"/>
                <a:cs typeface="Calibri"/>
                <a:sym typeface="Calibri"/>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45"/>
          <p:cNvSpPr/>
          <p:nvPr/>
        </p:nvSpPr>
        <p:spPr>
          <a:xfrm>
            <a:off x="457200" y="19305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Objectives</a:t>
            </a:r>
            <a:r>
              <a:rPr b="0" i="0" lang="en" sz="4400" u="none" cap="none" strike="noStrike">
                <a:solidFill>
                  <a:srgbClr val="17375E"/>
                </a:solidFill>
                <a:latin typeface="Calibri"/>
                <a:ea typeface="Calibri"/>
                <a:cs typeface="Calibri"/>
                <a:sym typeface="Calibri"/>
              </a:rPr>
              <a:t> </a:t>
            </a:r>
            <a:endParaRPr b="0" i="0" sz="4400" u="none" cap="none" strike="noStrike">
              <a:latin typeface="Arial"/>
              <a:ea typeface="Arial"/>
              <a:cs typeface="Arial"/>
              <a:sym typeface="Arial"/>
            </a:endParaRPr>
          </a:p>
        </p:txBody>
      </p:sp>
      <p:sp>
        <p:nvSpPr>
          <p:cNvPr id="203" name="Google Shape;203;p45"/>
          <p:cNvSpPr/>
          <p:nvPr/>
        </p:nvSpPr>
        <p:spPr>
          <a:xfrm>
            <a:off x="731520" y="1250640"/>
            <a:ext cx="7880700" cy="50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204" name="Google Shape;204;p45"/>
          <p:cNvSpPr/>
          <p:nvPr/>
        </p:nvSpPr>
        <p:spPr>
          <a:xfrm>
            <a:off x="678251" y="1200150"/>
            <a:ext cx="7565100" cy="19188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Utilize the tools and technologies learned from CSEE 5590 to be able to analyze collected data so that it will be possible to determine if there is a relationship between weather and energy consumption and if a relationship exists determine the possibilities of using that relationship to predict future energy needs.</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46"/>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Model</a:t>
            </a:r>
            <a:endParaRPr b="0" i="0" sz="4400" u="none" cap="none" strike="noStrike">
              <a:latin typeface="Arial"/>
              <a:ea typeface="Arial"/>
              <a:cs typeface="Arial"/>
              <a:sym typeface="Arial"/>
            </a:endParaRPr>
          </a:p>
        </p:txBody>
      </p:sp>
      <p:sp>
        <p:nvSpPr>
          <p:cNvPr id="210" name="Google Shape;210;p46"/>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46"/>
          <p:cNvPicPr preferRelativeResize="0"/>
          <p:nvPr/>
        </p:nvPicPr>
        <p:blipFill>
          <a:blip r:embed="rId4">
            <a:alphaModFix/>
          </a:blip>
          <a:stretch>
            <a:fillRect/>
          </a:stretch>
        </p:blipFill>
        <p:spPr>
          <a:xfrm>
            <a:off x="2286385" y="1149240"/>
            <a:ext cx="4439640" cy="27430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47"/>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Dataset</a:t>
            </a:r>
            <a:endParaRPr b="0" i="0" sz="4400" u="none" cap="none" strike="noStrike">
              <a:latin typeface="Arial"/>
              <a:ea typeface="Arial"/>
              <a:cs typeface="Arial"/>
              <a:sym typeface="Arial"/>
            </a:endParaRPr>
          </a:p>
        </p:txBody>
      </p:sp>
      <p:sp>
        <p:nvSpPr>
          <p:cNvPr id="217" name="Google Shape;217;p47"/>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7"/>
          <p:cNvSpPr/>
          <p:nvPr/>
        </p:nvSpPr>
        <p:spPr>
          <a:xfrm>
            <a:off x="678250" y="996925"/>
            <a:ext cx="7840800" cy="3419400"/>
          </a:xfrm>
          <a:prstGeom prst="rect">
            <a:avLst/>
          </a:prstGeom>
          <a:noFill/>
          <a:ln>
            <a:noFill/>
          </a:ln>
        </p:spPr>
        <p:txBody>
          <a:bodyPr anchorCtr="0" anchor="t" bIns="45000" lIns="90000" spcFirstLastPara="1" rIns="90000" wrap="square" tIns="45000">
            <a:noAutofit/>
          </a:bodyPr>
          <a:lstStyle/>
          <a:p>
            <a:pPr indent="-279130" lvl="0" marL="285840" marR="0" rtl="0" algn="l">
              <a:lnSpc>
                <a:spcPct val="100000"/>
              </a:lnSpc>
              <a:spcBef>
                <a:spcPts val="0"/>
              </a:spcBef>
              <a:spcAft>
                <a:spcPts val="0"/>
              </a:spcAft>
              <a:buClr>
                <a:srgbClr val="17375E"/>
              </a:buClr>
              <a:buSzPts val="1700"/>
              <a:buFont typeface="Arial"/>
              <a:buChar char="•"/>
            </a:pPr>
            <a:r>
              <a:rPr lang="en" sz="1700"/>
              <a:t>This dataset contains 4 years of electrical consumption, generation, pricing, and weather data for Spain.</a:t>
            </a:r>
            <a:endParaRPr sz="1700"/>
          </a:p>
          <a:p>
            <a:pPr indent="0" lvl="0" marL="457200" marR="0" rtl="0" algn="l">
              <a:lnSpc>
                <a:spcPct val="100000"/>
              </a:lnSpc>
              <a:spcBef>
                <a:spcPts val="0"/>
              </a:spcBef>
              <a:spcAft>
                <a:spcPts val="0"/>
              </a:spcAft>
              <a:buNone/>
            </a:pPr>
            <a:r>
              <a:rPr lang="en" sz="1700"/>
              <a:t>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Consumption and generation data were retrieved from ENTSOE a public portal for Transmission Service Operator (TSO) data.</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Settlement prices were obtained from the Spanish TSO Red Electric España. </a:t>
            </a:r>
            <a:endParaRPr sz="1700"/>
          </a:p>
          <a:p>
            <a:pPr indent="0" lvl="0" marL="457200" marR="0" rtl="0" algn="l">
              <a:lnSpc>
                <a:spcPct val="100000"/>
              </a:lnSpc>
              <a:spcBef>
                <a:spcPts val="0"/>
              </a:spcBef>
              <a:spcAft>
                <a:spcPts val="0"/>
              </a:spcAft>
              <a:buNone/>
            </a:pPr>
            <a:r>
              <a:t/>
            </a:r>
            <a:endParaRPr sz="1700"/>
          </a:p>
          <a:p>
            <a:pPr indent="-279130" lvl="0" marL="285840" marR="0" rtl="0" algn="l">
              <a:lnSpc>
                <a:spcPct val="100000"/>
              </a:lnSpc>
              <a:spcBef>
                <a:spcPts val="0"/>
              </a:spcBef>
              <a:spcAft>
                <a:spcPts val="0"/>
              </a:spcAft>
              <a:buClr>
                <a:srgbClr val="17375E"/>
              </a:buClr>
              <a:buSzPts val="1700"/>
              <a:buFont typeface="Arial"/>
              <a:buChar char="•"/>
            </a:pPr>
            <a:r>
              <a:rPr lang="en" sz="1700"/>
              <a:t>Weather data was purchased as part of a personal project from the Open Weather API for the 5 largest cities in Spain and made public on Kaggle.</a:t>
            </a:r>
            <a:endParaRPr b="0" i="0" sz="17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