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28943a1d_1_54: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60" name="Google Shape;160;gc928943a1d_1_54: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9de31e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9de31e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928943a1d_1_143: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29" name="Google Shape;229;gc928943a1d_1_143: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97e15af7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97e15af7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97e15af7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97e15af7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97e15af7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97e15af7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97e15af7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97e15af7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928943a1d_1_15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72" name="Google Shape;272;gc928943a1d_1_15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94b2687d6_3_63: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79" name="Google Shape;279;gc94b2687d6_3_63: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94b2687d6_3_46: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90" name="Google Shape;290;gc94b2687d6_3_46: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94b2687d6_3_54: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299" name="Google Shape;299;gc94b2687d6_3_54: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28943a1d_1_115: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Joe</a:t>
            </a:r>
            <a:endParaRPr/>
          </a:p>
        </p:txBody>
      </p:sp>
      <p:sp>
        <p:nvSpPr>
          <p:cNvPr id="168" name="Google Shape;168;gc928943a1d_1_115: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94b2687d6_3_70: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08" name="Google Shape;308;gc94b2687d6_3_70: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94b2687d6_3_78: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18" name="Google Shape;318;gc94b2687d6_3_78: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94b2687d6_3_93: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26" name="Google Shape;326;gc94b2687d6_3_93: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928943a1d_1_159: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36" name="Google Shape;336;gc928943a1d_1_159: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9cea99c0e_0_0: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43" name="Google Shape;343;gc9cea99c0e_0_0: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9cea99c0e_0_8:notes"/>
          <p:cNvSpPr txBox="1"/>
          <p:nvPr>
            <p:ph idx="1" type="body"/>
          </p:nvPr>
        </p:nvSpPr>
        <p:spPr>
          <a:xfrm>
            <a:off x="685787" y="4343386"/>
            <a:ext cx="5486400" cy="4114800"/>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52" name="Google Shape;352;gc9cea99c0e_0_8:notes"/>
          <p:cNvSpPr/>
          <p:nvPr>
            <p:ph idx="2" type="sldImg"/>
          </p:nvPr>
        </p:nvSpPr>
        <p:spPr>
          <a:xfrm>
            <a:off x="381184" y="685795"/>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928943a1d_1_17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61" name="Google Shape;361;gc928943a1d_1_17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928943a1d_1_17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68" name="Google Shape;368;gc928943a1d_1_177: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928943a1d_1_18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373" name="Google Shape;373;gc928943a1d_1_18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28943a1d_1_121: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Anna</a:t>
            </a:r>
            <a:endParaRPr/>
          </a:p>
        </p:txBody>
      </p:sp>
      <p:sp>
        <p:nvSpPr>
          <p:cNvPr id="174" name="Google Shape;174;gc928943a1d_1_121: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928943a1d_1_12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Kyle</a:t>
            </a:r>
            <a:endParaRPr/>
          </a:p>
        </p:txBody>
      </p:sp>
      <p:sp>
        <p:nvSpPr>
          <p:cNvPr id="181" name="Google Shape;181;gc928943a1d_1_127: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928943a1d_1_132: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rPr lang="en"/>
              <a:t>Bill</a:t>
            </a:r>
            <a:endParaRPr/>
          </a:p>
        </p:txBody>
      </p:sp>
      <p:sp>
        <p:nvSpPr>
          <p:cNvPr id="187" name="Google Shape;187;gc928943a1d_1_132: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928943a1d_1_137:notes"/>
          <p:cNvSpPr txBox="1"/>
          <p:nvPr>
            <p:ph idx="1" type="body"/>
          </p:nvPr>
        </p:nvSpPr>
        <p:spPr>
          <a:xfrm>
            <a:off x="685787" y="4343386"/>
            <a:ext cx="5486382" cy="4114795"/>
          </a:xfrm>
          <a:prstGeom prst="rect">
            <a:avLst/>
          </a:prstGeom>
        </p:spPr>
        <p:txBody>
          <a:bodyPr anchorCtr="0" anchor="t" bIns="81475" lIns="81475" spcFirstLastPara="1" rIns="81475" wrap="square" tIns="81475">
            <a:noAutofit/>
          </a:bodyPr>
          <a:lstStyle/>
          <a:p>
            <a:pPr indent="0" lvl="0" marL="0" rtl="0" algn="l">
              <a:spcBef>
                <a:spcPts val="0"/>
              </a:spcBef>
              <a:spcAft>
                <a:spcPts val="0"/>
              </a:spcAft>
              <a:buNone/>
            </a:pPr>
            <a:r>
              <a:t/>
            </a:r>
            <a:endParaRPr/>
          </a:p>
        </p:txBody>
      </p:sp>
      <p:sp>
        <p:nvSpPr>
          <p:cNvPr id="193" name="Google Shape;193;gc928943a1d_1_137:notes"/>
          <p:cNvSpPr/>
          <p:nvPr>
            <p:ph idx="2" type="sldImg"/>
          </p:nvPr>
        </p:nvSpPr>
        <p:spPr>
          <a:xfrm>
            <a:off x="381184" y="685795"/>
            <a:ext cx="6096294"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94b2687d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94b2687d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94b2687d6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94b2687d6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4b2687d6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4b2687d6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subTitle"/>
          </p:nvPr>
        </p:nvSpPr>
        <p:spPr>
          <a:xfrm>
            <a:off x="457200" y="1200150"/>
            <a:ext cx="8229240" cy="339417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0" name="Shape 60"/>
        <p:cNvGrpSpPr/>
        <p:nvPr/>
      </p:nvGrpSpPr>
      <p:grpSpPr>
        <a:xfrm>
          <a:off x="0" y="0"/>
          <a:ext cx="0" cy="0"/>
          <a:chOff x="0" y="0"/>
          <a:chExt cx="0" cy="0"/>
        </a:xfrm>
      </p:grpSpPr>
      <p:sp>
        <p:nvSpPr>
          <p:cNvPr id="61" name="Google Shape;61;p16"/>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body"/>
          </p:nvPr>
        </p:nvSpPr>
        <p:spPr>
          <a:xfrm>
            <a:off x="457200" y="1200150"/>
            <a:ext cx="822924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3" name="Shape 63"/>
        <p:cNvGrpSpPr/>
        <p:nvPr/>
      </p:nvGrpSpPr>
      <p:grpSpPr>
        <a:xfrm>
          <a:off x="0" y="0"/>
          <a:ext cx="0" cy="0"/>
          <a:chOff x="0" y="0"/>
          <a:chExt cx="0" cy="0"/>
        </a:xfrm>
      </p:grpSpPr>
      <p:sp>
        <p:nvSpPr>
          <p:cNvPr id="64" name="Google Shape;64;p17"/>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7"/>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9" name="Shape 69"/>
        <p:cNvGrpSpPr/>
        <p:nvPr/>
      </p:nvGrpSpPr>
      <p:grpSpPr>
        <a:xfrm>
          <a:off x="0" y="0"/>
          <a:ext cx="0" cy="0"/>
          <a:chOff x="0" y="0"/>
          <a:chExt cx="0" cy="0"/>
        </a:xfrm>
      </p:grpSpPr>
      <p:sp>
        <p:nvSpPr>
          <p:cNvPr id="70" name="Google Shape;70;p19"/>
          <p:cNvSpPr txBox="1"/>
          <p:nvPr>
            <p:ph idx="1" type="subTitle"/>
          </p:nvPr>
        </p:nvSpPr>
        <p:spPr>
          <a:xfrm>
            <a:off x="457200" y="206010"/>
            <a:ext cx="8229240" cy="3973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1" name="Shape 71"/>
        <p:cNvGrpSpPr/>
        <p:nvPr/>
      </p:nvGrpSpPr>
      <p:grpSpPr>
        <a:xfrm>
          <a:off x="0" y="0"/>
          <a:ext cx="0" cy="0"/>
          <a:chOff x="0" y="0"/>
          <a:chExt cx="0" cy="0"/>
        </a:xfrm>
      </p:grpSpPr>
      <p:sp>
        <p:nvSpPr>
          <p:cNvPr id="72" name="Google Shape;72;p20"/>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20"/>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0"/>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6" name="Shape 76"/>
        <p:cNvGrpSpPr/>
        <p:nvPr/>
      </p:nvGrpSpPr>
      <p:grpSpPr>
        <a:xfrm>
          <a:off x="0" y="0"/>
          <a:ext cx="0" cy="0"/>
          <a:chOff x="0" y="0"/>
          <a:chExt cx="0" cy="0"/>
        </a:xfrm>
      </p:grpSpPr>
      <p:sp>
        <p:nvSpPr>
          <p:cNvPr id="77" name="Google Shape;77;p21"/>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21"/>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3"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1" name="Shape 81"/>
        <p:cNvGrpSpPr/>
        <p:nvPr/>
      </p:nvGrpSpPr>
      <p:grpSpPr>
        <a:xfrm>
          <a:off x="0" y="0"/>
          <a:ext cx="0" cy="0"/>
          <a:chOff x="0" y="0"/>
          <a:chExt cx="0" cy="0"/>
        </a:xfrm>
      </p:grpSpPr>
      <p:sp>
        <p:nvSpPr>
          <p:cNvPr id="82" name="Google Shape;82;p22"/>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2"/>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3"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 type="body"/>
          </p:nvPr>
        </p:nvSpPr>
        <p:spPr>
          <a:xfrm>
            <a:off x="457200" y="120015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3"/>
          <p:cNvSpPr txBox="1"/>
          <p:nvPr>
            <p:ph idx="2"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0" name="Shape 90"/>
        <p:cNvGrpSpPr/>
        <p:nvPr/>
      </p:nvGrpSpPr>
      <p:grpSpPr>
        <a:xfrm>
          <a:off x="0" y="0"/>
          <a:ext cx="0" cy="0"/>
          <a:chOff x="0" y="0"/>
          <a:chExt cx="0" cy="0"/>
        </a:xfrm>
      </p:grpSpPr>
      <p:sp>
        <p:nvSpPr>
          <p:cNvPr id="91" name="Google Shape;91;p24"/>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4"/>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4"/>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4"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6" name="Shape 96"/>
        <p:cNvGrpSpPr/>
        <p:nvPr/>
      </p:nvGrpSpPr>
      <p:grpSpPr>
        <a:xfrm>
          <a:off x="0" y="0"/>
          <a:ext cx="0" cy="0"/>
          <a:chOff x="0" y="0"/>
          <a:chExt cx="0" cy="0"/>
        </a:xfrm>
      </p:grpSpPr>
      <p:sp>
        <p:nvSpPr>
          <p:cNvPr id="97" name="Google Shape;97;p25"/>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45720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323964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602208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45720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5" type="body"/>
          </p:nvPr>
        </p:nvSpPr>
        <p:spPr>
          <a:xfrm>
            <a:off x="323964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6" type="body"/>
          </p:nvPr>
        </p:nvSpPr>
        <p:spPr>
          <a:xfrm>
            <a:off x="602208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28"/>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subTitle"/>
          </p:nvPr>
        </p:nvSpPr>
        <p:spPr>
          <a:xfrm>
            <a:off x="457200" y="1200150"/>
            <a:ext cx="8229240" cy="339417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29"/>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 type="body"/>
          </p:nvPr>
        </p:nvSpPr>
        <p:spPr>
          <a:xfrm>
            <a:off x="457200" y="1200150"/>
            <a:ext cx="822924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0"/>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30"/>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1"/>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2"/>
          <p:cNvSpPr txBox="1"/>
          <p:nvPr>
            <p:ph idx="1" type="subTitle"/>
          </p:nvPr>
        </p:nvSpPr>
        <p:spPr>
          <a:xfrm>
            <a:off x="457200" y="206010"/>
            <a:ext cx="8229240" cy="397332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3"/>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33"/>
          <p:cNvSpPr txBox="1"/>
          <p:nvPr>
            <p:ph idx="2" type="body"/>
          </p:nvPr>
        </p:nvSpPr>
        <p:spPr>
          <a:xfrm>
            <a:off x="467424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33"/>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4"/>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 type="body"/>
          </p:nvPr>
        </p:nvSpPr>
        <p:spPr>
          <a:xfrm>
            <a:off x="457200" y="1200150"/>
            <a:ext cx="4015800" cy="339417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34"/>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34"/>
          <p:cNvSpPr txBox="1"/>
          <p:nvPr>
            <p:ph idx="3"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5"/>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5"/>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5"/>
          <p:cNvSpPr txBox="1"/>
          <p:nvPr>
            <p:ph idx="3"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6"/>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6"/>
          <p:cNvSpPr txBox="1"/>
          <p:nvPr>
            <p:ph idx="1" type="body"/>
          </p:nvPr>
        </p:nvSpPr>
        <p:spPr>
          <a:xfrm>
            <a:off x="457200" y="120015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6"/>
          <p:cNvSpPr txBox="1"/>
          <p:nvPr>
            <p:ph idx="2" type="body"/>
          </p:nvPr>
        </p:nvSpPr>
        <p:spPr>
          <a:xfrm>
            <a:off x="457200" y="2973240"/>
            <a:ext cx="822924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7"/>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45720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7"/>
          <p:cNvSpPr txBox="1"/>
          <p:nvPr>
            <p:ph idx="2" type="body"/>
          </p:nvPr>
        </p:nvSpPr>
        <p:spPr>
          <a:xfrm>
            <a:off x="4674240" y="120015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7"/>
          <p:cNvSpPr txBox="1"/>
          <p:nvPr>
            <p:ph idx="3" type="body"/>
          </p:nvPr>
        </p:nvSpPr>
        <p:spPr>
          <a:xfrm>
            <a:off x="45720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7"/>
          <p:cNvSpPr txBox="1"/>
          <p:nvPr>
            <p:ph idx="4" type="body"/>
          </p:nvPr>
        </p:nvSpPr>
        <p:spPr>
          <a:xfrm>
            <a:off x="4674240" y="2973240"/>
            <a:ext cx="40158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8"/>
          <p:cNvSpPr txBox="1"/>
          <p:nvPr>
            <p:ph type="title"/>
          </p:nvPr>
        </p:nvSpPr>
        <p:spPr>
          <a:xfrm>
            <a:off x="457200" y="206010"/>
            <a:ext cx="8229240" cy="8569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8"/>
          <p:cNvSpPr txBox="1"/>
          <p:nvPr>
            <p:ph idx="1" type="body"/>
          </p:nvPr>
        </p:nvSpPr>
        <p:spPr>
          <a:xfrm>
            <a:off x="45720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8"/>
          <p:cNvSpPr txBox="1"/>
          <p:nvPr>
            <p:ph idx="2" type="body"/>
          </p:nvPr>
        </p:nvSpPr>
        <p:spPr>
          <a:xfrm>
            <a:off x="323964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3" type="body"/>
          </p:nvPr>
        </p:nvSpPr>
        <p:spPr>
          <a:xfrm>
            <a:off x="6022080" y="120015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4" type="body"/>
          </p:nvPr>
        </p:nvSpPr>
        <p:spPr>
          <a:xfrm>
            <a:off x="45720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5" type="body"/>
          </p:nvPr>
        </p:nvSpPr>
        <p:spPr>
          <a:xfrm>
            <a:off x="323964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6" type="body"/>
          </p:nvPr>
        </p:nvSpPr>
        <p:spPr>
          <a:xfrm>
            <a:off x="6022080" y="2973240"/>
            <a:ext cx="2649600" cy="16189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3.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1597860"/>
            <a:ext cx="7772040" cy="11021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2" name="Google Shape;52;p13"/>
          <p:cNvSpPr txBox="1"/>
          <p:nvPr>
            <p:ph idx="10" type="dt"/>
          </p:nvPr>
        </p:nvSpPr>
        <p:spPr>
          <a:xfrm>
            <a:off x="457200" y="4767390"/>
            <a:ext cx="213336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3" name="Google Shape;53;p13"/>
          <p:cNvSpPr txBox="1"/>
          <p:nvPr>
            <p:ph idx="11" type="ftr"/>
          </p:nvPr>
        </p:nvSpPr>
        <p:spPr>
          <a:xfrm>
            <a:off x="3124080" y="4767390"/>
            <a:ext cx="289512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txBox="1"/>
          <p:nvPr>
            <p:ph idx="12" type="sldNum"/>
          </p:nvPr>
        </p:nvSpPr>
        <p:spPr>
          <a:xfrm>
            <a:off x="6553080" y="4767390"/>
            <a:ext cx="2133360" cy="27351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55" name="Google Shape;55;p13"/>
          <p:cNvSpPr txBox="1"/>
          <p:nvPr>
            <p:ph idx="1" type="body"/>
          </p:nvPr>
        </p:nvSpPr>
        <p:spPr>
          <a:xfrm>
            <a:off x="457200" y="120339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26"/>
          <p:cNvSpPr txBox="1"/>
          <p:nvPr>
            <p:ph type="title"/>
          </p:nvPr>
        </p:nvSpPr>
        <p:spPr>
          <a:xfrm>
            <a:off x="457200" y="206010"/>
            <a:ext cx="8229240" cy="8569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6" name="Google Shape;106;p26"/>
          <p:cNvSpPr txBox="1"/>
          <p:nvPr>
            <p:ph idx="1" type="body"/>
          </p:nvPr>
        </p:nvSpPr>
        <p:spPr>
          <a:xfrm>
            <a:off x="457200" y="1200150"/>
            <a:ext cx="8229240" cy="339417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6"/>
          <p:cNvSpPr txBox="1"/>
          <p:nvPr>
            <p:ph idx="10" type="dt"/>
          </p:nvPr>
        </p:nvSpPr>
        <p:spPr>
          <a:xfrm>
            <a:off x="457200" y="4767390"/>
            <a:ext cx="213336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8" name="Google Shape;108;p26"/>
          <p:cNvSpPr txBox="1"/>
          <p:nvPr>
            <p:ph idx="11" type="ftr"/>
          </p:nvPr>
        </p:nvSpPr>
        <p:spPr>
          <a:xfrm>
            <a:off x="3124080" y="4767390"/>
            <a:ext cx="2895120" cy="2735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26"/>
          <p:cNvSpPr txBox="1"/>
          <p:nvPr>
            <p:ph idx="12" type="sldNum"/>
          </p:nvPr>
        </p:nvSpPr>
        <p:spPr>
          <a:xfrm>
            <a:off x="6553080" y="4767390"/>
            <a:ext cx="2133360" cy="27351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22.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28.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27.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39"/>
          <p:cNvSpPr/>
          <p:nvPr/>
        </p:nvSpPr>
        <p:spPr>
          <a:xfrm>
            <a:off x="82325" y="2358127"/>
            <a:ext cx="8979300" cy="857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3000">
                <a:solidFill>
                  <a:srgbClr val="0B5394"/>
                </a:solidFill>
              </a:rPr>
              <a:t>Analysis for determination of a relationship</a:t>
            </a:r>
            <a:endParaRPr sz="3000">
              <a:solidFill>
                <a:srgbClr val="0B5394"/>
              </a:solidFill>
            </a:endParaRPr>
          </a:p>
          <a:p>
            <a:pPr indent="0" lvl="0" marL="0" marR="0" rtl="0" algn="ctr">
              <a:lnSpc>
                <a:spcPct val="100000"/>
              </a:lnSpc>
              <a:spcBef>
                <a:spcPts val="0"/>
              </a:spcBef>
              <a:spcAft>
                <a:spcPts val="0"/>
              </a:spcAft>
              <a:buNone/>
            </a:pPr>
            <a:r>
              <a:rPr lang="en" sz="3000">
                <a:solidFill>
                  <a:srgbClr val="0B5394"/>
                </a:solidFill>
              </a:rPr>
              <a:t>between energy demand and weather.</a:t>
            </a:r>
            <a:endParaRPr b="0" i="0" sz="3000" u="none" cap="none" strike="noStrike">
              <a:solidFill>
                <a:srgbClr val="0B5394"/>
              </a:solidFill>
              <a:latin typeface="Arial"/>
              <a:ea typeface="Arial"/>
              <a:cs typeface="Arial"/>
              <a:sym typeface="Arial"/>
            </a:endParaRPr>
          </a:p>
        </p:txBody>
      </p:sp>
      <p:sp>
        <p:nvSpPr>
          <p:cNvPr id="163" name="Google Shape;163;p39"/>
          <p:cNvSpPr/>
          <p:nvPr/>
        </p:nvSpPr>
        <p:spPr>
          <a:xfrm>
            <a:off x="2345150" y="1451750"/>
            <a:ext cx="2226900" cy="747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 sz="1800">
                <a:solidFill>
                  <a:srgbClr val="17375E"/>
                </a:solidFill>
                <a:latin typeface="Calibri"/>
                <a:ea typeface="Calibri"/>
                <a:cs typeface="Calibri"/>
                <a:sym typeface="Calibri"/>
              </a:rPr>
              <a:t>Anna Johnson</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rPr lang="en" sz="1800">
                <a:solidFill>
                  <a:srgbClr val="17375E"/>
                </a:solidFill>
                <a:latin typeface="Calibri"/>
                <a:ea typeface="Calibri"/>
                <a:cs typeface="Calibri"/>
                <a:sym typeface="Calibri"/>
              </a:rPr>
              <a:t>Joe Goldsich</a:t>
            </a:r>
            <a:endParaRPr b="0" i="0" sz="1800" u="none" cap="none" strike="noStrike">
              <a:latin typeface="Arial"/>
              <a:ea typeface="Arial"/>
              <a:cs typeface="Arial"/>
              <a:sym typeface="Arial"/>
            </a:endParaRPr>
          </a:p>
          <a:p>
            <a:pPr indent="0" lvl="0" marL="0" marR="0" rtl="0" algn="l">
              <a:lnSpc>
                <a:spcPct val="100000"/>
              </a:lnSpc>
              <a:spcBef>
                <a:spcPts val="479"/>
              </a:spcBef>
              <a:spcAft>
                <a:spcPts val="0"/>
              </a:spcAft>
              <a:buNone/>
            </a:pPr>
            <a:r>
              <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t/>
            </a:r>
            <a:endParaRPr b="0" i="0" sz="1800" u="none" cap="none" strike="noStrike">
              <a:latin typeface="Arial"/>
              <a:ea typeface="Arial"/>
              <a:cs typeface="Arial"/>
              <a:sym typeface="Arial"/>
            </a:endParaRPr>
          </a:p>
        </p:txBody>
      </p:sp>
      <p:sp>
        <p:nvSpPr>
          <p:cNvPr id="164" name="Google Shape;164;p39"/>
          <p:cNvSpPr/>
          <p:nvPr/>
        </p:nvSpPr>
        <p:spPr>
          <a:xfrm>
            <a:off x="205922" y="3785515"/>
            <a:ext cx="8732100" cy="85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 sz="1600" u="none" cap="none" strike="noStrike">
                <a:solidFill>
                  <a:srgbClr val="17375E"/>
                </a:solidFill>
                <a:latin typeface="Calibri"/>
                <a:ea typeface="Calibri"/>
                <a:cs typeface="Calibri"/>
                <a:sym typeface="Calibri"/>
              </a:rPr>
              <a:t>CSEE55</a:t>
            </a:r>
            <a:r>
              <a:rPr lang="en" sz="1600">
                <a:solidFill>
                  <a:srgbClr val="17375E"/>
                </a:solidFill>
                <a:latin typeface="Calibri"/>
                <a:ea typeface="Calibri"/>
                <a:cs typeface="Calibri"/>
                <a:sym typeface="Calibri"/>
              </a:rPr>
              <a:t>90</a:t>
            </a:r>
            <a:r>
              <a:rPr b="0" i="0" lang="en" sz="1600" u="none" cap="none" strike="noStrike">
                <a:solidFill>
                  <a:srgbClr val="17375E"/>
                </a:solidFill>
                <a:latin typeface="Calibri"/>
                <a:ea typeface="Calibri"/>
                <a:cs typeface="Calibri"/>
                <a:sym typeface="Calibri"/>
              </a:rPr>
              <a:t> – Big Data </a:t>
            </a:r>
            <a:r>
              <a:rPr lang="en" sz="1600">
                <a:solidFill>
                  <a:srgbClr val="17375E"/>
                </a:solidFill>
                <a:latin typeface="Calibri"/>
                <a:ea typeface="Calibri"/>
                <a:cs typeface="Calibri"/>
                <a:sym typeface="Calibri"/>
              </a:rPr>
              <a:t>Programming</a:t>
            </a:r>
            <a:endParaRPr b="0" i="0" sz="1600" u="none" cap="none" strike="noStrike">
              <a:latin typeface="Arial"/>
              <a:ea typeface="Arial"/>
              <a:cs typeface="Arial"/>
              <a:sym typeface="Arial"/>
            </a:endParaRPr>
          </a:p>
          <a:p>
            <a:pPr indent="0" lvl="0" marL="0" marR="0" rtl="0" algn="ctr">
              <a:lnSpc>
                <a:spcPct val="100000"/>
              </a:lnSpc>
              <a:spcBef>
                <a:spcPts val="320"/>
              </a:spcBef>
              <a:spcAft>
                <a:spcPts val="0"/>
              </a:spcAft>
              <a:buNone/>
            </a:pPr>
            <a:r>
              <a:t/>
            </a:r>
            <a:endParaRPr b="0" i="0" sz="1600" u="none" cap="none" strike="noStrike">
              <a:latin typeface="Arial"/>
              <a:ea typeface="Arial"/>
              <a:cs typeface="Arial"/>
              <a:sym typeface="Arial"/>
            </a:endParaRPr>
          </a:p>
          <a:p>
            <a:pPr indent="0" lvl="0" marL="0" marR="0" rtl="0" algn="ctr">
              <a:lnSpc>
                <a:spcPct val="100000"/>
              </a:lnSpc>
              <a:spcBef>
                <a:spcPts val="281"/>
              </a:spcBef>
              <a:spcAft>
                <a:spcPts val="0"/>
              </a:spcAft>
              <a:buNone/>
            </a:pPr>
            <a:r>
              <a:t/>
            </a:r>
            <a:endParaRPr b="0" i="0" sz="1400" u="none" cap="none" strike="noStrike">
              <a:latin typeface="Arial"/>
              <a:ea typeface="Arial"/>
              <a:cs typeface="Arial"/>
              <a:sym typeface="Arial"/>
            </a:endParaRPr>
          </a:p>
        </p:txBody>
      </p:sp>
      <p:sp>
        <p:nvSpPr>
          <p:cNvPr id="165" name="Google Shape;165;p39"/>
          <p:cNvSpPr/>
          <p:nvPr/>
        </p:nvSpPr>
        <p:spPr>
          <a:xfrm>
            <a:off x="4502925" y="1451750"/>
            <a:ext cx="2226900" cy="747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479"/>
              </a:spcBef>
              <a:spcAft>
                <a:spcPts val="0"/>
              </a:spcAft>
              <a:buNone/>
            </a:pPr>
            <a:r>
              <a:rPr lang="en" sz="1800">
                <a:solidFill>
                  <a:srgbClr val="17375E"/>
                </a:solidFill>
                <a:latin typeface="Calibri"/>
                <a:ea typeface="Calibri"/>
                <a:cs typeface="Calibri"/>
                <a:sym typeface="Calibri"/>
              </a:rPr>
              <a:t>Kyle</a:t>
            </a:r>
            <a:r>
              <a:rPr lang="en" sz="1800">
                <a:solidFill>
                  <a:srgbClr val="17375E"/>
                </a:solidFill>
                <a:latin typeface="Calibri"/>
                <a:ea typeface="Calibri"/>
                <a:cs typeface="Calibri"/>
                <a:sym typeface="Calibri"/>
              </a:rPr>
              <a:t> Son</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rPr lang="en" sz="1800">
                <a:solidFill>
                  <a:srgbClr val="17375E"/>
                </a:solidFill>
                <a:latin typeface="Calibri"/>
                <a:ea typeface="Calibri"/>
                <a:cs typeface="Calibri"/>
                <a:sym typeface="Calibri"/>
              </a:rPr>
              <a:t>Bill Yerkes</a:t>
            </a:r>
            <a:endParaRPr b="0" i="0" sz="1800" u="none" cap="none" strike="noStrike">
              <a:latin typeface="Arial"/>
              <a:ea typeface="Arial"/>
              <a:cs typeface="Arial"/>
              <a:sym typeface="Arial"/>
            </a:endParaRPr>
          </a:p>
          <a:p>
            <a:pPr indent="0" lvl="0" marL="0" marR="0" rtl="0" algn="ctr">
              <a:lnSpc>
                <a:spcPct val="100000"/>
              </a:lnSpc>
              <a:spcBef>
                <a:spcPts val="479"/>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8"/>
          <p:cNvSpPr txBox="1"/>
          <p:nvPr/>
        </p:nvSpPr>
        <p:spPr>
          <a:xfrm>
            <a:off x="482200" y="428625"/>
            <a:ext cx="6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Some partitions examples:</a:t>
            </a:r>
            <a:endParaRPr/>
          </a:p>
        </p:txBody>
      </p:sp>
      <p:pic>
        <p:nvPicPr>
          <p:cNvPr id="225" name="Google Shape;225;p48"/>
          <p:cNvPicPr preferRelativeResize="0"/>
          <p:nvPr/>
        </p:nvPicPr>
        <p:blipFill>
          <a:blip r:embed="rId3">
            <a:alphaModFix/>
          </a:blip>
          <a:stretch>
            <a:fillRect/>
          </a:stretch>
        </p:blipFill>
        <p:spPr>
          <a:xfrm>
            <a:off x="938213" y="991950"/>
            <a:ext cx="7267575" cy="1104900"/>
          </a:xfrm>
          <a:prstGeom prst="rect">
            <a:avLst/>
          </a:prstGeom>
          <a:noFill/>
          <a:ln>
            <a:noFill/>
          </a:ln>
        </p:spPr>
      </p:pic>
      <p:pic>
        <p:nvPicPr>
          <p:cNvPr id="226" name="Google Shape;226;p48"/>
          <p:cNvPicPr preferRelativeResize="0"/>
          <p:nvPr/>
        </p:nvPicPr>
        <p:blipFill>
          <a:blip r:embed="rId4">
            <a:alphaModFix/>
          </a:blip>
          <a:stretch>
            <a:fillRect/>
          </a:stretch>
        </p:blipFill>
        <p:spPr>
          <a:xfrm>
            <a:off x="1336363" y="2096850"/>
            <a:ext cx="6471286" cy="274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49"/>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Anna Johnson</a:t>
            </a:r>
            <a:endParaRPr b="0" i="0" sz="4400" u="none" cap="none" strike="noStrike">
              <a:latin typeface="Arial"/>
              <a:ea typeface="Arial"/>
              <a:cs typeface="Arial"/>
              <a:sym typeface="Arial"/>
            </a:endParaRPr>
          </a:p>
        </p:txBody>
      </p:sp>
      <p:sp>
        <p:nvSpPr>
          <p:cNvPr id="232" name="Google Shape;232;p49"/>
          <p:cNvSpPr/>
          <p:nvPr/>
        </p:nvSpPr>
        <p:spPr>
          <a:xfrm>
            <a:off x="621720" y="3158190"/>
            <a:ext cx="3777840" cy="9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9"/>
          <p:cNvSpPr/>
          <p:nvPr/>
        </p:nvSpPr>
        <p:spPr>
          <a:xfrm>
            <a:off x="678261" y="1200150"/>
            <a:ext cx="7833000" cy="29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9"/>
          <p:cNvSpPr txBox="1"/>
          <p:nvPr/>
        </p:nvSpPr>
        <p:spPr>
          <a:xfrm>
            <a:off x="2877900" y="1699200"/>
            <a:ext cx="7335600" cy="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5" name="Google Shape;235;p49"/>
          <p:cNvSpPr txBox="1"/>
          <p:nvPr/>
        </p:nvSpPr>
        <p:spPr>
          <a:xfrm>
            <a:off x="459250" y="933800"/>
            <a:ext cx="82290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In MySQL, I created tables for both the energy and weather features datasets</a:t>
            </a:r>
            <a:endParaRPr sz="1800"/>
          </a:p>
          <a:p>
            <a:pPr indent="-342900" lvl="0" marL="457200" rtl="0" algn="l">
              <a:spcBef>
                <a:spcPts val="0"/>
              </a:spcBef>
              <a:spcAft>
                <a:spcPts val="0"/>
              </a:spcAft>
              <a:buSzPts val="1800"/>
              <a:buChar char="●"/>
            </a:pPr>
            <a:r>
              <a:rPr lang="en" sz="1800"/>
              <a:t>I populated the tables by loading </a:t>
            </a:r>
            <a:r>
              <a:rPr lang="en" sz="1800"/>
              <a:t>the data from the csv files</a:t>
            </a:r>
            <a:endParaRPr sz="1800"/>
          </a:p>
          <a:p>
            <a:pPr indent="-342900" lvl="0" marL="457200" rtl="0" algn="l">
              <a:spcBef>
                <a:spcPts val="0"/>
              </a:spcBef>
              <a:spcAft>
                <a:spcPts val="0"/>
              </a:spcAft>
              <a:buSzPts val="1800"/>
              <a:buChar char="●"/>
            </a:pPr>
            <a:r>
              <a:rPr lang="en" sz="1800"/>
              <a:t>I used MySQL to run queries on the tables to better understand the data</a:t>
            </a:r>
            <a:endParaRPr sz="1800"/>
          </a:p>
          <a:p>
            <a:pPr indent="-342900" lvl="0" marL="457200" rtl="0" algn="l">
              <a:spcBef>
                <a:spcPts val="0"/>
              </a:spcBef>
              <a:spcAft>
                <a:spcPts val="0"/>
              </a:spcAft>
              <a:buSzPts val="1800"/>
              <a:buChar char="●"/>
            </a:pPr>
            <a:r>
              <a:rPr lang="en" sz="1800"/>
              <a:t>I then used Sqoop to import the tables into HDFS</a:t>
            </a:r>
            <a:endParaRPr sz="1800"/>
          </a:p>
          <a:p>
            <a:pPr indent="-342900" lvl="0" marL="457200" rtl="0" algn="l">
              <a:spcBef>
                <a:spcPts val="0"/>
              </a:spcBef>
              <a:spcAft>
                <a:spcPts val="0"/>
              </a:spcAft>
              <a:buSzPts val="1800"/>
              <a:buChar char="●"/>
            </a:pPr>
            <a:r>
              <a:rPr lang="en" sz="1800"/>
              <a:t>Sqoop can be used to transfer our databases between the Hadoop/ Hive ecosystem and the relational database system of MySQL, which provides different functionality for querying the data.</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nvSpPr>
        <p:spPr>
          <a:xfrm>
            <a:off x="275550" y="321475"/>
            <a:ext cx="8281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latin typeface="Calibri"/>
                <a:ea typeface="Calibri"/>
                <a:cs typeface="Calibri"/>
                <a:sym typeface="Calibri"/>
              </a:rPr>
              <a:t>Creating Tables in MySQL</a:t>
            </a:r>
            <a:endParaRPr sz="4400">
              <a:latin typeface="Calibri"/>
              <a:ea typeface="Calibri"/>
              <a:cs typeface="Calibri"/>
              <a:sym typeface="Calibri"/>
            </a:endParaRPr>
          </a:p>
        </p:txBody>
      </p:sp>
      <p:pic>
        <p:nvPicPr>
          <p:cNvPr id="241" name="Google Shape;241;p50"/>
          <p:cNvPicPr preferRelativeResize="0"/>
          <p:nvPr/>
        </p:nvPicPr>
        <p:blipFill>
          <a:blip r:embed="rId3">
            <a:alphaModFix/>
          </a:blip>
          <a:stretch>
            <a:fillRect/>
          </a:stretch>
        </p:blipFill>
        <p:spPr>
          <a:xfrm>
            <a:off x="872513" y="1106825"/>
            <a:ext cx="5513175" cy="1327875"/>
          </a:xfrm>
          <a:prstGeom prst="rect">
            <a:avLst/>
          </a:prstGeom>
          <a:noFill/>
          <a:ln>
            <a:noFill/>
          </a:ln>
        </p:spPr>
      </p:pic>
      <p:pic>
        <p:nvPicPr>
          <p:cNvPr id="242" name="Google Shape;242;p50"/>
          <p:cNvPicPr preferRelativeResize="0"/>
          <p:nvPr/>
        </p:nvPicPr>
        <p:blipFill>
          <a:blip r:embed="rId4">
            <a:alphaModFix/>
          </a:blip>
          <a:stretch>
            <a:fillRect/>
          </a:stretch>
        </p:blipFill>
        <p:spPr>
          <a:xfrm>
            <a:off x="872521" y="2571750"/>
            <a:ext cx="4519966" cy="745350"/>
          </a:xfrm>
          <a:prstGeom prst="rect">
            <a:avLst/>
          </a:prstGeom>
          <a:noFill/>
          <a:ln>
            <a:noFill/>
          </a:ln>
        </p:spPr>
      </p:pic>
      <p:pic>
        <p:nvPicPr>
          <p:cNvPr id="243" name="Google Shape;243;p50"/>
          <p:cNvPicPr preferRelativeResize="0"/>
          <p:nvPr/>
        </p:nvPicPr>
        <p:blipFill>
          <a:blip r:embed="rId5">
            <a:alphaModFix/>
          </a:blip>
          <a:stretch>
            <a:fillRect/>
          </a:stretch>
        </p:blipFill>
        <p:spPr>
          <a:xfrm>
            <a:off x="872513" y="3893575"/>
            <a:ext cx="6162675" cy="952500"/>
          </a:xfrm>
          <a:prstGeom prst="rect">
            <a:avLst/>
          </a:prstGeom>
          <a:noFill/>
          <a:ln>
            <a:noFill/>
          </a:ln>
        </p:spPr>
      </p:pic>
      <p:sp>
        <p:nvSpPr>
          <p:cNvPr id="244" name="Google Shape;244;p50"/>
          <p:cNvSpPr txBox="1"/>
          <p:nvPr/>
        </p:nvSpPr>
        <p:spPr>
          <a:xfrm>
            <a:off x="872525" y="3317100"/>
            <a:ext cx="39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Populating tables with data:</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51"/>
          <p:cNvPicPr preferRelativeResize="0"/>
          <p:nvPr/>
        </p:nvPicPr>
        <p:blipFill>
          <a:blip r:embed="rId3">
            <a:alphaModFix/>
          </a:blip>
          <a:stretch>
            <a:fillRect/>
          </a:stretch>
        </p:blipFill>
        <p:spPr>
          <a:xfrm>
            <a:off x="1034351" y="1918151"/>
            <a:ext cx="7075300" cy="2643650"/>
          </a:xfrm>
          <a:prstGeom prst="rect">
            <a:avLst/>
          </a:prstGeom>
          <a:noFill/>
          <a:ln>
            <a:noFill/>
          </a:ln>
        </p:spPr>
      </p:pic>
      <p:sp>
        <p:nvSpPr>
          <p:cNvPr id="250" name="Google Shape;250;p51"/>
          <p:cNvSpPr txBox="1"/>
          <p:nvPr/>
        </p:nvSpPr>
        <p:spPr>
          <a:xfrm>
            <a:off x="275550" y="413325"/>
            <a:ext cx="8786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latin typeface="Calibri"/>
                <a:ea typeface="Calibri"/>
                <a:cs typeface="Calibri"/>
                <a:sym typeface="Calibri"/>
              </a:rPr>
              <a:t>Example Queries in MySQL:</a:t>
            </a:r>
            <a:endParaRPr sz="4400">
              <a:latin typeface="Calibri"/>
              <a:ea typeface="Calibri"/>
              <a:cs typeface="Calibri"/>
              <a:sym typeface="Calibri"/>
            </a:endParaRPr>
          </a:p>
        </p:txBody>
      </p:sp>
      <p:sp>
        <p:nvSpPr>
          <p:cNvPr id="251" name="Google Shape;251;p51"/>
          <p:cNvSpPr txBox="1"/>
          <p:nvPr/>
        </p:nvSpPr>
        <p:spPr>
          <a:xfrm>
            <a:off x="428625" y="1275225"/>
            <a:ext cx="17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Weather data:</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2"/>
          <p:cNvSpPr txBox="1"/>
          <p:nvPr/>
        </p:nvSpPr>
        <p:spPr>
          <a:xfrm>
            <a:off x="168400" y="290850"/>
            <a:ext cx="8465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400">
              <a:latin typeface="Calibri"/>
              <a:ea typeface="Calibri"/>
              <a:cs typeface="Calibri"/>
              <a:sym typeface="Calibri"/>
            </a:endParaRPr>
          </a:p>
        </p:txBody>
      </p:sp>
      <p:pic>
        <p:nvPicPr>
          <p:cNvPr id="257" name="Google Shape;257;p52"/>
          <p:cNvPicPr preferRelativeResize="0"/>
          <p:nvPr/>
        </p:nvPicPr>
        <p:blipFill>
          <a:blip r:embed="rId3">
            <a:alphaModFix/>
          </a:blip>
          <a:stretch>
            <a:fillRect/>
          </a:stretch>
        </p:blipFill>
        <p:spPr>
          <a:xfrm>
            <a:off x="2247825" y="75538"/>
            <a:ext cx="4306550" cy="4992424"/>
          </a:xfrm>
          <a:prstGeom prst="rect">
            <a:avLst/>
          </a:prstGeom>
          <a:noFill/>
          <a:ln>
            <a:noFill/>
          </a:ln>
        </p:spPr>
      </p:pic>
      <p:sp>
        <p:nvSpPr>
          <p:cNvPr id="258" name="Google Shape;258;p52"/>
          <p:cNvSpPr txBox="1"/>
          <p:nvPr/>
        </p:nvSpPr>
        <p:spPr>
          <a:xfrm>
            <a:off x="229625" y="918475"/>
            <a:ext cx="15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Energy data:</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nvSpPr>
        <p:spPr>
          <a:xfrm>
            <a:off x="91850" y="122475"/>
            <a:ext cx="8832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400">
                <a:latin typeface="Calibri"/>
                <a:ea typeface="Calibri"/>
                <a:cs typeface="Calibri"/>
                <a:sym typeface="Calibri"/>
              </a:rPr>
              <a:t>Transferring Data with Sqoop</a:t>
            </a:r>
            <a:endParaRPr sz="4400">
              <a:latin typeface="Calibri"/>
              <a:ea typeface="Calibri"/>
              <a:cs typeface="Calibri"/>
              <a:sym typeface="Calibri"/>
            </a:endParaRPr>
          </a:p>
        </p:txBody>
      </p:sp>
      <p:pic>
        <p:nvPicPr>
          <p:cNvPr id="264" name="Google Shape;264;p53"/>
          <p:cNvPicPr preferRelativeResize="0"/>
          <p:nvPr/>
        </p:nvPicPr>
        <p:blipFill>
          <a:blip r:embed="rId3">
            <a:alphaModFix/>
          </a:blip>
          <a:stretch>
            <a:fillRect/>
          </a:stretch>
        </p:blipFill>
        <p:spPr>
          <a:xfrm>
            <a:off x="152388" y="1404213"/>
            <a:ext cx="6153150" cy="400050"/>
          </a:xfrm>
          <a:prstGeom prst="rect">
            <a:avLst/>
          </a:prstGeom>
          <a:noFill/>
          <a:ln>
            <a:noFill/>
          </a:ln>
        </p:spPr>
      </p:pic>
      <p:pic>
        <p:nvPicPr>
          <p:cNvPr id="265" name="Google Shape;265;p53"/>
          <p:cNvPicPr preferRelativeResize="0"/>
          <p:nvPr/>
        </p:nvPicPr>
        <p:blipFill>
          <a:blip r:embed="rId4">
            <a:alphaModFix/>
          </a:blip>
          <a:stretch>
            <a:fillRect/>
          </a:stretch>
        </p:blipFill>
        <p:spPr>
          <a:xfrm>
            <a:off x="128575" y="2224088"/>
            <a:ext cx="6200775" cy="695325"/>
          </a:xfrm>
          <a:prstGeom prst="rect">
            <a:avLst/>
          </a:prstGeom>
          <a:noFill/>
          <a:ln>
            <a:noFill/>
          </a:ln>
        </p:spPr>
      </p:pic>
      <p:pic>
        <p:nvPicPr>
          <p:cNvPr id="266" name="Google Shape;266;p53"/>
          <p:cNvPicPr preferRelativeResize="0"/>
          <p:nvPr/>
        </p:nvPicPr>
        <p:blipFill>
          <a:blip r:embed="rId5">
            <a:alphaModFix/>
          </a:blip>
          <a:stretch>
            <a:fillRect/>
          </a:stretch>
        </p:blipFill>
        <p:spPr>
          <a:xfrm>
            <a:off x="152400" y="3535025"/>
            <a:ext cx="5829300" cy="1524000"/>
          </a:xfrm>
          <a:prstGeom prst="rect">
            <a:avLst/>
          </a:prstGeom>
          <a:noFill/>
          <a:ln>
            <a:noFill/>
          </a:ln>
        </p:spPr>
      </p:pic>
      <p:sp>
        <p:nvSpPr>
          <p:cNvPr id="267" name="Google Shape;267;p53"/>
          <p:cNvSpPr txBox="1"/>
          <p:nvPr/>
        </p:nvSpPr>
        <p:spPr>
          <a:xfrm>
            <a:off x="152400" y="984375"/>
            <a:ext cx="38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Importing from MySQL to HDFS:</a:t>
            </a:r>
            <a:endParaRPr b="1"/>
          </a:p>
        </p:txBody>
      </p:sp>
      <p:sp>
        <p:nvSpPr>
          <p:cNvPr id="268" name="Google Shape;268;p53"/>
          <p:cNvSpPr txBox="1"/>
          <p:nvPr/>
        </p:nvSpPr>
        <p:spPr>
          <a:xfrm>
            <a:off x="106500" y="1814088"/>
            <a:ext cx="39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Exporting between Hive and MySQL:</a:t>
            </a:r>
            <a:endParaRPr b="1"/>
          </a:p>
        </p:txBody>
      </p:sp>
      <p:sp>
        <p:nvSpPr>
          <p:cNvPr id="269" name="Google Shape;269;p53"/>
          <p:cNvSpPr txBox="1"/>
          <p:nvPr/>
        </p:nvSpPr>
        <p:spPr>
          <a:xfrm>
            <a:off x="128575" y="2919425"/>
            <a:ext cx="525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energy_datas and weather_data in HDFS after importing from MySQL:</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54"/>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Kyle Son</a:t>
            </a:r>
            <a:endParaRPr b="0" i="0" sz="4400" u="none" cap="none" strike="noStrike">
              <a:latin typeface="Arial"/>
              <a:ea typeface="Arial"/>
              <a:cs typeface="Arial"/>
              <a:sym typeface="Arial"/>
            </a:endParaRPr>
          </a:p>
        </p:txBody>
      </p:sp>
      <p:sp>
        <p:nvSpPr>
          <p:cNvPr id="275" name="Google Shape;275;p54"/>
          <p:cNvSpPr/>
          <p:nvPr/>
        </p:nvSpPr>
        <p:spPr>
          <a:xfrm>
            <a:off x="678240" y="1200150"/>
            <a:ext cx="3721320" cy="10964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4"/>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t>Instead of Hive CLI, I used HIVE beeline for better visualization of table</a:t>
            </a:r>
            <a:endParaRPr sz="1800"/>
          </a:p>
          <a:p>
            <a:pPr indent="-285480" lvl="0" marL="285840" marR="0" rtl="0" algn="l">
              <a:lnSpc>
                <a:spcPct val="100000"/>
              </a:lnSpc>
              <a:spcBef>
                <a:spcPts val="0"/>
              </a:spcBef>
              <a:spcAft>
                <a:spcPts val="0"/>
              </a:spcAft>
              <a:buSzPts val="1800"/>
              <a:buChar char="•"/>
            </a:pPr>
            <a:r>
              <a:rPr lang="en" sz="1800"/>
              <a:t>In Hive, Join two tables on (dt_iso = time) and perform queries on it</a:t>
            </a:r>
            <a:endParaRPr sz="1800"/>
          </a:p>
          <a:p>
            <a:pPr indent="-285480" lvl="0" marL="285840" marR="0" rtl="0" algn="l">
              <a:lnSpc>
                <a:spcPct val="100000"/>
              </a:lnSpc>
              <a:spcBef>
                <a:spcPts val="0"/>
              </a:spcBef>
              <a:spcAft>
                <a:spcPts val="0"/>
              </a:spcAft>
              <a:buSzPts val="1800"/>
              <a:buChar char="•"/>
            </a:pPr>
            <a:r>
              <a:rPr lang="en" sz="1800"/>
              <a:t>Using cassandra, perform some queries on each table</a:t>
            </a:r>
            <a:endParaRPr sz="1800"/>
          </a:p>
          <a:p>
            <a:pPr indent="-285480" lvl="0" marL="285840" marR="0" rtl="0" algn="l">
              <a:lnSpc>
                <a:spcPct val="100000"/>
              </a:lnSpc>
              <a:spcBef>
                <a:spcPts val="0"/>
              </a:spcBef>
              <a:spcAft>
                <a:spcPts val="0"/>
              </a:spcAft>
              <a:buSzPts val="1800"/>
              <a:buChar char="•"/>
            </a:pPr>
            <a:r>
              <a:rPr lang="en" sz="1800"/>
              <a:t>It is not possible to join two tables in cassandra</a:t>
            </a:r>
            <a:endParaRPr sz="1800"/>
          </a:p>
          <a:p>
            <a:pPr indent="-285480" lvl="0" marL="285840" marR="0" rtl="0" algn="l">
              <a:lnSpc>
                <a:spcPct val="100000"/>
              </a:lnSpc>
              <a:spcBef>
                <a:spcPts val="0"/>
              </a:spcBef>
              <a:spcAft>
                <a:spcPts val="0"/>
              </a:spcAft>
              <a:buSzPts val="1800"/>
              <a:buChar char="•"/>
            </a:pPr>
            <a:r>
              <a:rPr lang="en" sz="1800"/>
              <a:t>I used sparksql on intellij with scala for query the data</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55"/>
          <p:cNvSpPr/>
          <p:nvPr/>
        </p:nvSpPr>
        <p:spPr>
          <a:xfrm>
            <a:off x="363825" y="41430"/>
            <a:ext cx="8229000" cy="856800"/>
          </a:xfrm>
          <a:prstGeom prst="rect">
            <a:avLst/>
          </a:prstGeom>
          <a:noFill/>
          <a:ln>
            <a:noFill/>
          </a:ln>
        </p:spPr>
        <p:txBody>
          <a:bodyPr anchorCtr="0" anchor="ctr" bIns="45000" lIns="90000" spcFirstLastPara="1" rIns="90000" wrap="square" tIns="45000">
            <a:no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HIVE(Beeline)</a:t>
            </a:r>
            <a:endParaRPr b="1" i="0" sz="1800" u="none" cap="none" strike="noStrike"/>
          </a:p>
        </p:txBody>
      </p:sp>
      <p:sp>
        <p:nvSpPr>
          <p:cNvPr id="282" name="Google Shape;282;p55"/>
          <p:cNvSpPr/>
          <p:nvPr/>
        </p:nvSpPr>
        <p:spPr>
          <a:xfrm>
            <a:off x="678240" y="1200150"/>
            <a:ext cx="3721200" cy="10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5"/>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t/>
            </a:r>
            <a:endParaRPr sz="1800"/>
          </a:p>
        </p:txBody>
      </p:sp>
      <p:pic>
        <p:nvPicPr>
          <p:cNvPr id="284" name="Google Shape;284;p55"/>
          <p:cNvPicPr preferRelativeResize="0"/>
          <p:nvPr/>
        </p:nvPicPr>
        <p:blipFill>
          <a:blip r:embed="rId4">
            <a:alphaModFix/>
          </a:blip>
          <a:stretch>
            <a:fillRect/>
          </a:stretch>
        </p:blipFill>
        <p:spPr>
          <a:xfrm>
            <a:off x="-3" y="671700"/>
            <a:ext cx="4887550" cy="2618725"/>
          </a:xfrm>
          <a:prstGeom prst="rect">
            <a:avLst/>
          </a:prstGeom>
          <a:noFill/>
          <a:ln>
            <a:noFill/>
          </a:ln>
        </p:spPr>
      </p:pic>
      <p:sp>
        <p:nvSpPr>
          <p:cNvPr id="285" name="Google Shape;285;p55"/>
          <p:cNvSpPr txBox="1"/>
          <p:nvPr/>
        </p:nvSpPr>
        <p:spPr>
          <a:xfrm>
            <a:off x="54075" y="3420875"/>
            <a:ext cx="88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create table merged as select * from (select * from Energy e  left join Weather w on e.time = w.dt_iso  )x</a:t>
            </a:r>
            <a:endParaRPr>
              <a:solidFill>
                <a:srgbClr val="0000FF"/>
              </a:solidFill>
            </a:endParaRPr>
          </a:p>
        </p:txBody>
      </p:sp>
      <p:pic>
        <p:nvPicPr>
          <p:cNvPr id="286" name="Google Shape;286;p55"/>
          <p:cNvPicPr preferRelativeResize="0"/>
          <p:nvPr/>
        </p:nvPicPr>
        <p:blipFill>
          <a:blip r:embed="rId5">
            <a:alphaModFix/>
          </a:blip>
          <a:stretch>
            <a:fillRect/>
          </a:stretch>
        </p:blipFill>
        <p:spPr>
          <a:xfrm>
            <a:off x="4721450" y="671700"/>
            <a:ext cx="5755299" cy="2680675"/>
          </a:xfrm>
          <a:prstGeom prst="rect">
            <a:avLst/>
          </a:prstGeom>
          <a:noFill/>
          <a:ln>
            <a:noFill/>
          </a:ln>
        </p:spPr>
      </p:pic>
      <p:sp>
        <p:nvSpPr>
          <p:cNvPr id="287" name="Google Shape;287;p55"/>
          <p:cNvSpPr txBox="1"/>
          <p:nvPr/>
        </p:nvSpPr>
        <p:spPr>
          <a:xfrm>
            <a:off x="99700" y="3821075"/>
            <a:ext cx="61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=&gt; </a:t>
            </a:r>
            <a:r>
              <a:rPr b="1" lang="en"/>
              <a:t>From This query, I created a merged table of energy and weather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56"/>
          <p:cNvSpPr/>
          <p:nvPr/>
        </p:nvSpPr>
        <p:spPr>
          <a:xfrm>
            <a:off x="125350" y="115430"/>
            <a:ext cx="8229000" cy="8568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 sz="1200">
                <a:solidFill>
                  <a:srgbClr val="0000FF"/>
                </a:solidFill>
              </a:rPr>
              <a:t>SELECT city_name, AVG(temp) as AvgTemp, AVG(wind_speed) as AvgWindSpeed, AVG(humidity) as AvgHumidity from merged group by city_name;</a:t>
            </a:r>
            <a:endParaRPr sz="1200">
              <a:solidFill>
                <a:srgbClr val="0000FF"/>
              </a:solidFill>
            </a:endParaRPr>
          </a:p>
        </p:txBody>
      </p:sp>
      <p:sp>
        <p:nvSpPr>
          <p:cNvPr id="293" name="Google Shape;293;p56"/>
          <p:cNvSpPr/>
          <p:nvPr/>
        </p:nvSpPr>
        <p:spPr>
          <a:xfrm>
            <a:off x="678240" y="1200150"/>
            <a:ext cx="3721200" cy="10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6"/>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None/>
            </a:pPr>
            <a:r>
              <a:t/>
            </a:r>
            <a:endParaRPr sz="1800"/>
          </a:p>
        </p:txBody>
      </p:sp>
      <p:pic>
        <p:nvPicPr>
          <p:cNvPr id="295" name="Google Shape;295;p56"/>
          <p:cNvPicPr preferRelativeResize="0"/>
          <p:nvPr/>
        </p:nvPicPr>
        <p:blipFill>
          <a:blip r:embed="rId4">
            <a:alphaModFix/>
          </a:blip>
          <a:stretch>
            <a:fillRect/>
          </a:stretch>
        </p:blipFill>
        <p:spPr>
          <a:xfrm>
            <a:off x="182075" y="881325"/>
            <a:ext cx="8510600" cy="2861250"/>
          </a:xfrm>
          <a:prstGeom prst="rect">
            <a:avLst/>
          </a:prstGeom>
          <a:noFill/>
          <a:ln>
            <a:noFill/>
          </a:ln>
        </p:spPr>
      </p:pic>
      <p:sp>
        <p:nvSpPr>
          <p:cNvPr id="296" name="Google Shape;296;p56"/>
          <p:cNvSpPr txBox="1"/>
          <p:nvPr/>
        </p:nvSpPr>
        <p:spPr>
          <a:xfrm>
            <a:off x="182075" y="3820450"/>
            <a:ext cx="512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=&gt; </a:t>
            </a:r>
            <a:r>
              <a:rPr b="1" lang="en"/>
              <a:t>From This query, I displayed each city’s average temperature windspeed and humidity group by </a:t>
            </a:r>
            <a:r>
              <a:rPr b="1" lang="en"/>
              <a:t>city</a:t>
            </a:r>
            <a:r>
              <a:rPr b="1" lang="en"/>
              <a:t> name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57"/>
          <p:cNvSpPr/>
          <p:nvPr/>
        </p:nvSpPr>
        <p:spPr>
          <a:xfrm>
            <a:off x="125350" y="115430"/>
            <a:ext cx="8229000" cy="8568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None/>
            </a:pPr>
            <a:r>
              <a:rPr lang="en" sz="1200">
                <a:solidFill>
                  <a:srgbClr val="0000FF"/>
                </a:solidFill>
              </a:rPr>
              <a:t>SELECT x.city_name AS city_name, x.year AS year, AVG(x.price_actual) AS avg_price_actual, AVG(x.price_day_ahead) AS avg_price_ahead</a:t>
            </a:r>
            <a:endParaRPr sz="1200">
              <a:solidFill>
                <a:srgbClr val="0000FF"/>
              </a:solidFill>
            </a:endParaRPr>
          </a:p>
          <a:p>
            <a:pPr indent="0" lvl="0" marL="0" rtl="0" algn="l">
              <a:spcBef>
                <a:spcPts val="0"/>
              </a:spcBef>
              <a:spcAft>
                <a:spcPts val="0"/>
              </a:spcAft>
              <a:buNone/>
            </a:pPr>
            <a:r>
              <a:rPr lang="en" sz="1200">
                <a:solidFill>
                  <a:srgbClr val="0000FF"/>
                </a:solidFill>
              </a:rPr>
              <a:t>FROM (SELECT city_name, YEAR(time) AS YEAR, price_actual, price_day_ahead FROM merged) AS x</a:t>
            </a:r>
            <a:endParaRPr sz="1200">
              <a:solidFill>
                <a:srgbClr val="0000FF"/>
              </a:solidFill>
            </a:endParaRPr>
          </a:p>
          <a:p>
            <a:pPr indent="0" lvl="0" marL="0" rtl="0" algn="l">
              <a:spcBef>
                <a:spcPts val="0"/>
              </a:spcBef>
              <a:spcAft>
                <a:spcPts val="0"/>
              </a:spcAft>
              <a:buNone/>
            </a:pPr>
            <a:r>
              <a:rPr lang="en" sz="1200">
                <a:solidFill>
                  <a:srgbClr val="0000FF"/>
                </a:solidFill>
              </a:rPr>
              <a:t>GROUP BY city_name, year;</a:t>
            </a:r>
            <a:endParaRPr sz="1300">
              <a:solidFill>
                <a:srgbClr val="0000FF"/>
              </a:solidFill>
            </a:endParaRPr>
          </a:p>
        </p:txBody>
      </p:sp>
      <p:sp>
        <p:nvSpPr>
          <p:cNvPr id="302" name="Google Shape;302;p57"/>
          <p:cNvSpPr/>
          <p:nvPr/>
        </p:nvSpPr>
        <p:spPr>
          <a:xfrm>
            <a:off x="678240" y="1200150"/>
            <a:ext cx="3721200" cy="10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7"/>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None/>
            </a:pPr>
            <a:r>
              <a:t/>
            </a:r>
            <a:endParaRPr sz="1800"/>
          </a:p>
        </p:txBody>
      </p:sp>
      <p:sp>
        <p:nvSpPr>
          <p:cNvPr id="304" name="Google Shape;304;p57"/>
          <p:cNvSpPr txBox="1"/>
          <p:nvPr/>
        </p:nvSpPr>
        <p:spPr>
          <a:xfrm>
            <a:off x="149950" y="3702700"/>
            <a:ext cx="572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=&gt; </a:t>
            </a:r>
            <a:r>
              <a:rPr b="1" lang="en">
                <a:solidFill>
                  <a:schemeClr val="dk1"/>
                </a:solidFill>
              </a:rPr>
              <a:t>From This query, I displayed avg actual price and ahead price group by city and year to show the chronological change of the electricity price</a:t>
            </a:r>
            <a:endParaRPr b="1"/>
          </a:p>
        </p:txBody>
      </p:sp>
      <p:pic>
        <p:nvPicPr>
          <p:cNvPr id="305" name="Google Shape;305;p57"/>
          <p:cNvPicPr preferRelativeResize="0"/>
          <p:nvPr/>
        </p:nvPicPr>
        <p:blipFill>
          <a:blip r:embed="rId4">
            <a:alphaModFix/>
          </a:blip>
          <a:stretch>
            <a:fillRect/>
          </a:stretch>
        </p:blipFill>
        <p:spPr>
          <a:xfrm>
            <a:off x="149950" y="971225"/>
            <a:ext cx="8315325" cy="2731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40"/>
          <p:cNvSpPr/>
          <p:nvPr/>
        </p:nvSpPr>
        <p:spPr>
          <a:xfrm>
            <a:off x="457200" y="10314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 sz="4400" u="none" cap="none" strike="noStrike">
                <a:solidFill>
                  <a:srgbClr val="17375E"/>
                </a:solidFill>
                <a:latin typeface="Calibri"/>
                <a:ea typeface="Calibri"/>
                <a:cs typeface="Calibri"/>
                <a:sym typeface="Calibri"/>
              </a:rPr>
              <a:t>Content</a:t>
            </a:r>
            <a:endParaRPr b="0" i="0" sz="4400" u="none" cap="none" strike="noStrike">
              <a:latin typeface="Arial"/>
              <a:ea typeface="Arial"/>
              <a:cs typeface="Arial"/>
              <a:sym typeface="Arial"/>
            </a:endParaRPr>
          </a:p>
        </p:txBody>
      </p:sp>
      <p:sp>
        <p:nvSpPr>
          <p:cNvPr id="171" name="Google Shape;171;p40"/>
          <p:cNvSpPr/>
          <p:nvPr/>
        </p:nvSpPr>
        <p:spPr>
          <a:xfrm>
            <a:off x="1115525" y="830375"/>
            <a:ext cx="6884700" cy="3374700"/>
          </a:xfrm>
          <a:prstGeom prst="rect">
            <a:avLst/>
          </a:prstGeom>
          <a:noFill/>
          <a:ln>
            <a:noFill/>
          </a:ln>
        </p:spPr>
        <p:txBody>
          <a:bodyPr anchorCtr="0" anchor="t" bIns="45000" lIns="90000" spcFirstLastPara="1" rIns="90000" wrap="square" tIns="45000">
            <a:noAutofit/>
          </a:bodyPr>
          <a:lstStyle/>
          <a:p>
            <a:pPr indent="-272780" lvl="0" marL="285840" marR="0" rtl="0" algn="l">
              <a:lnSpc>
                <a:spcPct val="100000"/>
              </a:lnSpc>
              <a:spcBef>
                <a:spcPts val="0"/>
              </a:spcBef>
              <a:spcAft>
                <a:spcPts val="0"/>
              </a:spcAft>
              <a:buClr>
                <a:srgbClr val="17375E"/>
              </a:buClr>
              <a:buSzPts val="1800"/>
              <a:buFont typeface="Arial"/>
              <a:buChar char="•"/>
            </a:pPr>
            <a:r>
              <a:rPr b="0" i="0" lang="en" sz="1800" u="none" cap="none" strike="noStrike">
                <a:solidFill>
                  <a:srgbClr val="17375E"/>
                </a:solidFill>
                <a:latin typeface="Calibri"/>
                <a:ea typeface="Calibri"/>
                <a:cs typeface="Calibri"/>
                <a:sym typeface="Calibri"/>
              </a:rPr>
              <a:t>Introduction</a:t>
            </a:r>
            <a:r>
              <a:rPr lang="en" sz="1800">
                <a:solidFill>
                  <a:srgbClr val="17375E"/>
                </a:solidFill>
                <a:latin typeface="Calibri"/>
                <a:ea typeface="Calibri"/>
                <a:cs typeface="Calibri"/>
                <a:sym typeface="Calibri"/>
              </a:rPr>
              <a:t>:</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Arial"/>
              <a:buChar char="○"/>
            </a:pPr>
            <a:r>
              <a:rPr lang="en" sz="1800">
                <a:solidFill>
                  <a:srgbClr val="17375E"/>
                </a:solidFill>
                <a:latin typeface="Calibri"/>
                <a:ea typeface="Calibri"/>
                <a:cs typeface="Calibri"/>
                <a:sym typeface="Calibri"/>
              </a:rPr>
              <a:t>Goals and Objectives</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Motivation</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Significance</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Arial"/>
              <a:buChar char="•"/>
            </a:pPr>
            <a:r>
              <a:rPr lang="en" sz="1800">
                <a:solidFill>
                  <a:srgbClr val="17375E"/>
                </a:solidFill>
                <a:latin typeface="Calibri"/>
                <a:ea typeface="Calibri"/>
                <a:cs typeface="Calibri"/>
                <a:sym typeface="Calibri"/>
              </a:rPr>
              <a:t>Iteration 2:</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Joe Goldsich: Hive - Hadoop - MapReduce (Weather Data Set)</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Anna Johnson: Sqoop - Hadoop - MySQL</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Kyle Son: Cassandra - Hive -Hadoop (Merge Table)</a:t>
            </a:r>
            <a:endParaRPr sz="1800">
              <a:solidFill>
                <a:srgbClr val="17375E"/>
              </a:solidFill>
              <a:latin typeface="Calibri"/>
              <a:ea typeface="Calibri"/>
              <a:cs typeface="Calibri"/>
              <a:sym typeface="Calibri"/>
            </a:endParaRPr>
          </a:p>
          <a:p>
            <a:pPr indent="-342900" lvl="1" marL="914400" marR="0" rtl="0" algn="l">
              <a:lnSpc>
                <a:spcPct val="100000"/>
              </a:lnSpc>
              <a:spcBef>
                <a:spcPts val="0"/>
              </a:spcBef>
              <a:spcAft>
                <a:spcPts val="0"/>
              </a:spcAft>
              <a:buClr>
                <a:srgbClr val="17375E"/>
              </a:buClr>
              <a:buSzPts val="1800"/>
              <a:buFont typeface="Calibri"/>
              <a:buChar char="○"/>
            </a:pPr>
            <a:r>
              <a:rPr lang="en" sz="1800">
                <a:solidFill>
                  <a:srgbClr val="17375E"/>
                </a:solidFill>
                <a:latin typeface="Calibri"/>
                <a:ea typeface="Calibri"/>
                <a:cs typeface="Calibri"/>
                <a:sym typeface="Calibri"/>
              </a:rPr>
              <a:t>Bill Yerkes: Hive - Hadoop - MapReduce (Energy Data Set)</a:t>
            </a:r>
            <a:endParaRPr sz="1800">
              <a:solidFill>
                <a:srgbClr val="17375E"/>
              </a:solidFill>
              <a:latin typeface="Calibri"/>
              <a:ea typeface="Calibri"/>
              <a:cs typeface="Calibri"/>
              <a:sym typeface="Calibri"/>
            </a:endParaRPr>
          </a:p>
          <a:p>
            <a:pPr indent="-272780" lvl="0" marL="285840" marR="0" rtl="0" algn="l">
              <a:lnSpc>
                <a:spcPct val="100000"/>
              </a:lnSpc>
              <a:spcBef>
                <a:spcPts val="0"/>
              </a:spcBef>
              <a:spcAft>
                <a:spcPts val="0"/>
              </a:spcAft>
              <a:buClr>
                <a:srgbClr val="17375E"/>
              </a:buClr>
              <a:buSzPts val="1800"/>
              <a:buFont typeface="Arial"/>
              <a:buChar char="•"/>
            </a:pPr>
            <a:r>
              <a:rPr lang="en" sz="1800">
                <a:solidFill>
                  <a:srgbClr val="17375E"/>
                </a:solidFill>
                <a:latin typeface="Calibri"/>
                <a:ea typeface="Calibri"/>
                <a:cs typeface="Calibri"/>
                <a:sym typeface="Calibri"/>
              </a:rPr>
              <a:t>Data Set Link</a:t>
            </a:r>
            <a:endParaRPr sz="1800">
              <a:solidFill>
                <a:srgbClr val="17375E"/>
              </a:solidFill>
              <a:latin typeface="Calibri"/>
              <a:ea typeface="Calibri"/>
              <a:cs typeface="Calibri"/>
              <a:sym typeface="Calibri"/>
            </a:endParaRPr>
          </a:p>
          <a:p>
            <a:pPr indent="-298450" lvl="1" marL="914400" marR="0" rtl="0" algn="l">
              <a:lnSpc>
                <a:spcPct val="100000"/>
              </a:lnSpc>
              <a:spcBef>
                <a:spcPts val="0"/>
              </a:spcBef>
              <a:spcAft>
                <a:spcPts val="0"/>
              </a:spcAft>
              <a:buClr>
                <a:srgbClr val="17375E"/>
              </a:buClr>
              <a:buSzPts val="1100"/>
              <a:buFont typeface="Calibri"/>
              <a:buChar char="○"/>
            </a:pPr>
            <a:r>
              <a:rPr lang="en" sz="1100">
                <a:solidFill>
                  <a:srgbClr val="17375E"/>
                </a:solidFill>
                <a:latin typeface="Calibri"/>
                <a:ea typeface="Calibri"/>
                <a:cs typeface="Calibri"/>
                <a:sym typeface="Calibri"/>
              </a:rPr>
              <a:t>https://www.kaggle.com/nicholasjhana/energy-consumption-generation-prices-and-weather</a:t>
            </a:r>
            <a:endParaRPr sz="1100">
              <a:solidFill>
                <a:srgbClr val="17375E"/>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solidFill>
                <a:srgbClr val="17375E"/>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58"/>
          <p:cNvSpPr/>
          <p:nvPr/>
        </p:nvSpPr>
        <p:spPr>
          <a:xfrm>
            <a:off x="678240" y="1200150"/>
            <a:ext cx="3721200" cy="10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8"/>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None/>
            </a:pPr>
            <a:r>
              <a:t/>
            </a:r>
            <a:endParaRPr sz="1800"/>
          </a:p>
        </p:txBody>
      </p:sp>
      <p:sp>
        <p:nvSpPr>
          <p:cNvPr id="312" name="Google Shape;312;p58"/>
          <p:cNvSpPr txBox="1"/>
          <p:nvPr/>
        </p:nvSpPr>
        <p:spPr>
          <a:xfrm>
            <a:off x="189525" y="3654675"/>
            <a:ext cx="69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a:t>
            </a:r>
            <a:r>
              <a:rPr b="1" lang="en">
                <a:solidFill>
                  <a:schemeClr val="dk1"/>
                </a:solidFill>
              </a:rPr>
              <a:t>Created two separate table in cassandra, and perform query for each tables</a:t>
            </a:r>
            <a:endParaRPr b="1"/>
          </a:p>
        </p:txBody>
      </p:sp>
      <p:sp>
        <p:nvSpPr>
          <p:cNvPr id="313" name="Google Shape;313;p58"/>
          <p:cNvSpPr txBox="1"/>
          <p:nvPr/>
        </p:nvSpPr>
        <p:spPr>
          <a:xfrm>
            <a:off x="2858050" y="142550"/>
            <a:ext cx="3000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rPr>
              <a:t>CASSANDRA</a:t>
            </a:r>
            <a:endParaRPr b="1" sz="1900">
              <a:solidFill>
                <a:schemeClr val="dk1"/>
              </a:solidFill>
            </a:endParaRPr>
          </a:p>
        </p:txBody>
      </p:sp>
      <p:pic>
        <p:nvPicPr>
          <p:cNvPr id="314" name="Google Shape;314;p58"/>
          <p:cNvPicPr preferRelativeResize="0"/>
          <p:nvPr/>
        </p:nvPicPr>
        <p:blipFill>
          <a:blip r:embed="rId4">
            <a:alphaModFix/>
          </a:blip>
          <a:stretch>
            <a:fillRect/>
          </a:stretch>
        </p:blipFill>
        <p:spPr>
          <a:xfrm>
            <a:off x="189525" y="619550"/>
            <a:ext cx="4698650" cy="2955900"/>
          </a:xfrm>
          <a:prstGeom prst="rect">
            <a:avLst/>
          </a:prstGeom>
          <a:noFill/>
          <a:ln>
            <a:noFill/>
          </a:ln>
        </p:spPr>
      </p:pic>
      <p:pic>
        <p:nvPicPr>
          <p:cNvPr id="315" name="Google Shape;315;p58"/>
          <p:cNvPicPr preferRelativeResize="0"/>
          <p:nvPr/>
        </p:nvPicPr>
        <p:blipFill>
          <a:blip r:embed="rId5">
            <a:alphaModFix/>
          </a:blip>
          <a:stretch>
            <a:fillRect/>
          </a:stretch>
        </p:blipFill>
        <p:spPr>
          <a:xfrm>
            <a:off x="3665550" y="619550"/>
            <a:ext cx="5302349" cy="2955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59"/>
          <p:cNvSpPr/>
          <p:nvPr/>
        </p:nvSpPr>
        <p:spPr>
          <a:xfrm>
            <a:off x="678240" y="1200150"/>
            <a:ext cx="3721200" cy="10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9"/>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None/>
            </a:pPr>
            <a:r>
              <a:t/>
            </a:r>
            <a:endParaRPr sz="1800"/>
          </a:p>
        </p:txBody>
      </p:sp>
      <p:sp>
        <p:nvSpPr>
          <p:cNvPr id="322" name="Google Shape;322;p59"/>
          <p:cNvSpPr txBox="1"/>
          <p:nvPr/>
        </p:nvSpPr>
        <p:spPr>
          <a:xfrm>
            <a:off x="123975" y="3621150"/>
            <a:ext cx="82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a:t>
            </a:r>
            <a:r>
              <a:rPr b="1" lang="en">
                <a:solidFill>
                  <a:schemeClr val="dk1"/>
                </a:solidFill>
              </a:rPr>
              <a:t>From This query, I only display the data where actual price is over 70</a:t>
            </a:r>
            <a:endParaRPr b="1"/>
          </a:p>
        </p:txBody>
      </p:sp>
      <p:pic>
        <p:nvPicPr>
          <p:cNvPr id="323" name="Google Shape;323;p59"/>
          <p:cNvPicPr preferRelativeResize="0"/>
          <p:nvPr/>
        </p:nvPicPr>
        <p:blipFill rotWithShape="1">
          <a:blip r:embed="rId4">
            <a:alphaModFix/>
          </a:blip>
          <a:srcRect b="1059" l="0" r="0" t="-1060"/>
          <a:stretch/>
        </p:blipFill>
        <p:spPr>
          <a:xfrm>
            <a:off x="240675" y="296175"/>
            <a:ext cx="5817699" cy="3246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60"/>
          <p:cNvSpPr/>
          <p:nvPr/>
        </p:nvSpPr>
        <p:spPr>
          <a:xfrm>
            <a:off x="678240" y="1200150"/>
            <a:ext cx="3721200" cy="109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0"/>
          <p:cNvSpPr/>
          <p:nvPr/>
        </p:nvSpPr>
        <p:spPr>
          <a:xfrm>
            <a:off x="678240" y="1200150"/>
            <a:ext cx="7002600" cy="1918800"/>
          </a:xfrm>
          <a:prstGeom prst="rect">
            <a:avLst/>
          </a:prstGeom>
          <a:noFill/>
          <a:ln>
            <a:noFill/>
          </a:ln>
        </p:spPr>
        <p:txBody>
          <a:bodyPr anchorCtr="0" anchor="t" bIns="45000" lIns="90000" spcFirstLastPara="1" rIns="90000" wrap="square" tIns="45000">
            <a:noAutofit/>
          </a:bodyPr>
          <a:lstStyle/>
          <a:p>
            <a:pPr indent="0" lvl="0" marL="457200" marR="0" rtl="0" algn="l">
              <a:lnSpc>
                <a:spcPct val="100000"/>
              </a:lnSpc>
              <a:spcBef>
                <a:spcPts val="0"/>
              </a:spcBef>
              <a:spcAft>
                <a:spcPts val="0"/>
              </a:spcAft>
              <a:buNone/>
            </a:pPr>
            <a:r>
              <a:t/>
            </a:r>
            <a:endParaRPr sz="1800"/>
          </a:p>
        </p:txBody>
      </p:sp>
      <p:sp>
        <p:nvSpPr>
          <p:cNvPr id="330" name="Google Shape;330;p60"/>
          <p:cNvSpPr txBox="1"/>
          <p:nvPr/>
        </p:nvSpPr>
        <p:spPr>
          <a:xfrm>
            <a:off x="168975" y="3858350"/>
            <a:ext cx="581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=&gt; </a:t>
            </a:r>
            <a:r>
              <a:rPr b="1" lang="en">
                <a:solidFill>
                  <a:schemeClr val="dk1"/>
                </a:solidFill>
              </a:rPr>
              <a:t>From This query, I group by weather description and display price information to show the correlation between them</a:t>
            </a:r>
            <a:endParaRPr b="1"/>
          </a:p>
        </p:txBody>
      </p:sp>
      <p:pic>
        <p:nvPicPr>
          <p:cNvPr id="331" name="Google Shape;331;p60"/>
          <p:cNvPicPr preferRelativeResize="0"/>
          <p:nvPr/>
        </p:nvPicPr>
        <p:blipFill>
          <a:blip r:embed="rId4">
            <a:alphaModFix/>
          </a:blip>
          <a:stretch>
            <a:fillRect/>
          </a:stretch>
        </p:blipFill>
        <p:spPr>
          <a:xfrm>
            <a:off x="168975" y="695325"/>
            <a:ext cx="4742475" cy="3101225"/>
          </a:xfrm>
          <a:prstGeom prst="rect">
            <a:avLst/>
          </a:prstGeom>
          <a:noFill/>
          <a:ln>
            <a:noFill/>
          </a:ln>
        </p:spPr>
      </p:pic>
      <p:pic>
        <p:nvPicPr>
          <p:cNvPr id="332" name="Google Shape;332;p60"/>
          <p:cNvPicPr preferRelativeResize="0"/>
          <p:nvPr/>
        </p:nvPicPr>
        <p:blipFill>
          <a:blip r:embed="rId5">
            <a:alphaModFix/>
          </a:blip>
          <a:stretch>
            <a:fillRect/>
          </a:stretch>
        </p:blipFill>
        <p:spPr>
          <a:xfrm>
            <a:off x="4971550" y="695313"/>
            <a:ext cx="4141500" cy="3101226"/>
          </a:xfrm>
          <a:prstGeom prst="rect">
            <a:avLst/>
          </a:prstGeom>
          <a:noFill/>
          <a:ln>
            <a:noFill/>
          </a:ln>
        </p:spPr>
      </p:pic>
      <p:sp>
        <p:nvSpPr>
          <p:cNvPr id="333" name="Google Shape;333;p60"/>
          <p:cNvSpPr txBox="1"/>
          <p:nvPr/>
        </p:nvSpPr>
        <p:spPr>
          <a:xfrm>
            <a:off x="2860825" y="22145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rPr>
              <a:t>SPARKSQL(Intellij)</a:t>
            </a:r>
            <a:endParaRPr b="1"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61"/>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Bill Yerkes</a:t>
            </a:r>
            <a:endParaRPr b="0" i="0" sz="4400" u="none" cap="none" strike="noStrike">
              <a:latin typeface="Arial"/>
              <a:ea typeface="Arial"/>
              <a:cs typeface="Arial"/>
              <a:sym typeface="Arial"/>
            </a:endParaRPr>
          </a:p>
        </p:txBody>
      </p:sp>
      <p:sp>
        <p:nvSpPr>
          <p:cNvPr id="339" name="Google Shape;339;p61"/>
          <p:cNvSpPr/>
          <p:nvPr/>
        </p:nvSpPr>
        <p:spPr>
          <a:xfrm>
            <a:off x="621720" y="3158190"/>
            <a:ext cx="3777840" cy="9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1"/>
          <p:cNvSpPr/>
          <p:nvPr/>
        </p:nvSpPr>
        <p:spPr>
          <a:xfrm>
            <a:off x="678250" y="1200150"/>
            <a:ext cx="8229000" cy="2748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Utilized Hive (Hadoop and MapReduce) to analyse the Energy Data</a:t>
            </a:r>
            <a:endParaRPr/>
          </a:p>
          <a:p>
            <a:pPr indent="-317500" lvl="1" marL="914400" rtl="0" algn="l">
              <a:spcBef>
                <a:spcPts val="0"/>
              </a:spcBef>
              <a:spcAft>
                <a:spcPts val="0"/>
              </a:spcAft>
              <a:buSzPts val="1400"/>
              <a:buChar char="○"/>
            </a:pPr>
            <a:r>
              <a:rPr lang="en"/>
              <a:t>Created Tables</a:t>
            </a:r>
            <a:endParaRPr/>
          </a:p>
          <a:p>
            <a:pPr indent="-317500" lvl="1" marL="914400" rtl="0" algn="l">
              <a:spcBef>
                <a:spcPts val="0"/>
              </a:spcBef>
              <a:spcAft>
                <a:spcPts val="0"/>
              </a:spcAft>
              <a:buSzPts val="1400"/>
              <a:buChar char="○"/>
            </a:pPr>
            <a:r>
              <a:rPr lang="en"/>
              <a:t>Imported Data</a:t>
            </a:r>
            <a:endParaRPr/>
          </a:p>
          <a:p>
            <a:pPr indent="-317500" lvl="1" marL="914400" rtl="0" algn="l">
              <a:spcBef>
                <a:spcPts val="0"/>
              </a:spcBef>
              <a:spcAft>
                <a:spcPts val="0"/>
              </a:spcAft>
              <a:buSzPts val="1400"/>
              <a:buChar char="○"/>
            </a:pPr>
            <a:r>
              <a:rPr lang="en"/>
              <a:t>Ran Queries (MapReduce) to get metrics</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Technologies not utilized/required (May used them in the future)</a:t>
            </a:r>
            <a:endParaRPr/>
          </a:p>
          <a:p>
            <a:pPr indent="-317500" lvl="1" marL="914400" rtl="0" algn="l">
              <a:spcBef>
                <a:spcPts val="0"/>
              </a:spcBef>
              <a:spcAft>
                <a:spcPts val="0"/>
              </a:spcAft>
              <a:buSzPts val="1400"/>
              <a:buChar char="○"/>
            </a:pPr>
            <a:r>
              <a:rPr lang="en"/>
              <a:t>Cassandra (NoSQL DB: do not </a:t>
            </a:r>
            <a:r>
              <a:rPr lang="en"/>
              <a:t>foresee</a:t>
            </a:r>
            <a:r>
              <a:rPr lang="en"/>
              <a:t> using.)</a:t>
            </a:r>
            <a:endParaRPr/>
          </a:p>
          <a:p>
            <a:pPr indent="-317500" lvl="1" marL="914400" rtl="0" algn="l">
              <a:spcBef>
                <a:spcPts val="0"/>
              </a:spcBef>
              <a:spcAft>
                <a:spcPts val="0"/>
              </a:spcAft>
              <a:buSzPts val="1400"/>
              <a:buChar char="○"/>
            </a:pPr>
            <a:r>
              <a:rPr lang="en"/>
              <a:t>Sqoop (Data Migration: probably will use to move to SQL DB for reports.)</a:t>
            </a:r>
            <a:endParaRPr/>
          </a:p>
          <a:p>
            <a:pPr indent="-317500" lvl="1" marL="914400" rtl="0" algn="l">
              <a:spcBef>
                <a:spcPts val="0"/>
              </a:spcBef>
              <a:spcAft>
                <a:spcPts val="0"/>
              </a:spcAft>
              <a:buSzPts val="1400"/>
              <a:buChar char="○"/>
            </a:pPr>
            <a:r>
              <a:rPr lang="en"/>
              <a:t>Solr (Search Engine: do not </a:t>
            </a:r>
            <a:r>
              <a:rPr lang="en"/>
              <a:t>foresee</a:t>
            </a:r>
            <a:r>
              <a:rPr lang="en"/>
              <a:t> using.)</a:t>
            </a:r>
            <a:endParaRPr/>
          </a:p>
          <a:p>
            <a:pPr indent="0" lvl="0" marL="45720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p62"/>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Bill Yerkes</a:t>
            </a:r>
            <a:endParaRPr b="0" i="0" sz="4400" u="none" cap="none" strike="noStrike">
              <a:latin typeface="Arial"/>
              <a:ea typeface="Arial"/>
              <a:cs typeface="Arial"/>
              <a:sym typeface="Arial"/>
            </a:endParaRPr>
          </a:p>
        </p:txBody>
      </p:sp>
      <p:sp>
        <p:nvSpPr>
          <p:cNvPr id="346" name="Google Shape;346;p62"/>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62"/>
          <p:cNvPicPr preferRelativeResize="0"/>
          <p:nvPr/>
        </p:nvPicPr>
        <p:blipFill>
          <a:blip r:embed="rId4">
            <a:alphaModFix/>
          </a:blip>
          <a:stretch>
            <a:fillRect/>
          </a:stretch>
        </p:blipFill>
        <p:spPr>
          <a:xfrm>
            <a:off x="922600" y="1164025"/>
            <a:ext cx="2720525" cy="2744275"/>
          </a:xfrm>
          <a:prstGeom prst="rect">
            <a:avLst/>
          </a:prstGeom>
          <a:noFill/>
          <a:ln>
            <a:noFill/>
          </a:ln>
        </p:spPr>
      </p:pic>
      <p:pic>
        <p:nvPicPr>
          <p:cNvPr id="348" name="Google Shape;348;p62"/>
          <p:cNvPicPr preferRelativeResize="0"/>
          <p:nvPr/>
        </p:nvPicPr>
        <p:blipFill>
          <a:blip r:embed="rId5">
            <a:alphaModFix/>
          </a:blip>
          <a:stretch>
            <a:fillRect/>
          </a:stretch>
        </p:blipFill>
        <p:spPr>
          <a:xfrm>
            <a:off x="4485675" y="1164025"/>
            <a:ext cx="3594825" cy="3109476"/>
          </a:xfrm>
          <a:prstGeom prst="rect">
            <a:avLst/>
          </a:prstGeom>
          <a:noFill/>
          <a:ln>
            <a:noFill/>
          </a:ln>
        </p:spPr>
      </p:pic>
      <p:pic>
        <p:nvPicPr>
          <p:cNvPr id="349" name="Google Shape;349;p62"/>
          <p:cNvPicPr preferRelativeResize="0"/>
          <p:nvPr/>
        </p:nvPicPr>
        <p:blipFill>
          <a:blip r:embed="rId6">
            <a:alphaModFix/>
          </a:blip>
          <a:stretch>
            <a:fillRect/>
          </a:stretch>
        </p:blipFill>
        <p:spPr>
          <a:xfrm>
            <a:off x="922600" y="3968700"/>
            <a:ext cx="3477025" cy="30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63"/>
          <p:cNvSpPr/>
          <p:nvPr/>
        </p:nvSpPr>
        <p:spPr>
          <a:xfrm>
            <a:off x="457200" y="140130"/>
            <a:ext cx="8229000" cy="856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Bill Yerkes</a:t>
            </a:r>
            <a:endParaRPr b="0" i="0" sz="4400" u="none" cap="none" strike="noStrike">
              <a:latin typeface="Arial"/>
              <a:ea typeface="Arial"/>
              <a:cs typeface="Arial"/>
              <a:sym typeface="Arial"/>
            </a:endParaRPr>
          </a:p>
        </p:txBody>
      </p:sp>
      <p:sp>
        <p:nvSpPr>
          <p:cNvPr id="355" name="Google Shape;355;p63"/>
          <p:cNvSpPr/>
          <p:nvPr/>
        </p:nvSpPr>
        <p:spPr>
          <a:xfrm>
            <a:off x="621720" y="3158190"/>
            <a:ext cx="3777900" cy="94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3"/>
          <p:cNvSpPr/>
          <p:nvPr/>
        </p:nvSpPr>
        <p:spPr>
          <a:xfrm>
            <a:off x="0" y="891200"/>
            <a:ext cx="9144000" cy="6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Generate </a:t>
            </a:r>
            <a:r>
              <a:rPr lang="en" sz="2000"/>
              <a:t>Metrics via Hive (MapReduce)</a:t>
            </a:r>
            <a:endParaRPr sz="2000"/>
          </a:p>
          <a:p>
            <a:pPr indent="0" lvl="0" marL="0" rtl="0" algn="ctr">
              <a:spcBef>
                <a:spcPts val="0"/>
              </a:spcBef>
              <a:spcAft>
                <a:spcPts val="0"/>
              </a:spcAft>
              <a:buNone/>
            </a:pPr>
            <a:r>
              <a:rPr lang="en" sz="1100"/>
              <a:t>Select AVG(generation_biomass),MAX(generation_biomass),MIN(generation_biomass), STDDEV(generation_biomass) FROM energy;</a:t>
            </a:r>
            <a:endParaRPr sz="1100"/>
          </a:p>
        </p:txBody>
      </p:sp>
      <p:pic>
        <p:nvPicPr>
          <p:cNvPr id="357" name="Google Shape;357;p63"/>
          <p:cNvPicPr preferRelativeResize="0"/>
          <p:nvPr/>
        </p:nvPicPr>
        <p:blipFill>
          <a:blip r:embed="rId4">
            <a:alphaModFix/>
          </a:blip>
          <a:stretch>
            <a:fillRect/>
          </a:stretch>
        </p:blipFill>
        <p:spPr>
          <a:xfrm>
            <a:off x="4881045" y="1548200"/>
            <a:ext cx="3851415" cy="2689350"/>
          </a:xfrm>
          <a:prstGeom prst="rect">
            <a:avLst/>
          </a:prstGeom>
          <a:noFill/>
          <a:ln>
            <a:noFill/>
          </a:ln>
        </p:spPr>
      </p:pic>
      <p:pic>
        <p:nvPicPr>
          <p:cNvPr id="358" name="Google Shape;358;p63"/>
          <p:cNvPicPr preferRelativeResize="0"/>
          <p:nvPr/>
        </p:nvPicPr>
        <p:blipFill>
          <a:blip r:embed="rId5">
            <a:alphaModFix/>
          </a:blip>
          <a:stretch>
            <a:fillRect/>
          </a:stretch>
        </p:blipFill>
        <p:spPr>
          <a:xfrm>
            <a:off x="457200" y="1548200"/>
            <a:ext cx="4156876" cy="265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64"/>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Next Steps</a:t>
            </a:r>
            <a:endParaRPr b="0" i="0" sz="4400" u="none" cap="none" strike="noStrike">
              <a:latin typeface="Arial"/>
              <a:ea typeface="Arial"/>
              <a:cs typeface="Arial"/>
              <a:sym typeface="Arial"/>
            </a:endParaRPr>
          </a:p>
        </p:txBody>
      </p:sp>
      <p:sp>
        <p:nvSpPr>
          <p:cNvPr id="364" name="Google Shape;364;p64"/>
          <p:cNvSpPr/>
          <p:nvPr/>
        </p:nvSpPr>
        <p:spPr>
          <a:xfrm>
            <a:off x="621720" y="3158190"/>
            <a:ext cx="3777840" cy="9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4"/>
          <p:cNvSpPr/>
          <p:nvPr/>
        </p:nvSpPr>
        <p:spPr>
          <a:xfrm>
            <a:off x="649899" y="1529275"/>
            <a:ext cx="7843500" cy="10965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Group will pool information about analysis of Data.</a:t>
            </a:r>
            <a:endParaRPr sz="1800"/>
          </a:p>
          <a:p>
            <a:pPr indent="-342900" lvl="0" marL="457200" rtl="0" algn="l">
              <a:spcBef>
                <a:spcPts val="0"/>
              </a:spcBef>
              <a:spcAft>
                <a:spcPts val="0"/>
              </a:spcAft>
              <a:buSzPts val="1800"/>
              <a:buChar char="●"/>
            </a:pPr>
            <a:r>
              <a:rPr lang="en" sz="1800"/>
              <a:t>Investigate</a:t>
            </a:r>
            <a:r>
              <a:rPr lang="en" sz="1800"/>
              <a:t> migration of current functions from Hive to Spark.</a:t>
            </a:r>
            <a:endParaRPr sz="1800"/>
          </a:p>
          <a:p>
            <a:pPr indent="-342900" lvl="0" marL="457200" rtl="0" algn="l">
              <a:spcBef>
                <a:spcPts val="0"/>
              </a:spcBef>
              <a:spcAft>
                <a:spcPts val="0"/>
              </a:spcAft>
              <a:buSzPts val="1800"/>
              <a:buChar char="●"/>
            </a:pPr>
            <a:r>
              <a:rPr lang="en" sz="1800"/>
              <a:t>Investigate future class technologies on how to perform </a:t>
            </a:r>
            <a:r>
              <a:rPr lang="en" sz="1800"/>
              <a:t>predictions</a:t>
            </a:r>
            <a:r>
              <a:rPr lang="en" sz="1800"/>
              <a:t> and generate visualizations of data.</a:t>
            </a:r>
            <a:endParaRPr sz="1800"/>
          </a:p>
          <a:p>
            <a:pPr indent="-342900" lvl="0" marL="457200" rtl="0" algn="l">
              <a:spcBef>
                <a:spcPts val="0"/>
              </a:spcBef>
              <a:spcAft>
                <a:spcPts val="0"/>
              </a:spcAft>
              <a:buSzPts val="1800"/>
              <a:buChar char="●"/>
            </a:pPr>
            <a:r>
              <a:rPr lang="en" sz="1800"/>
              <a:t>Join datasets based on time column and look for the relationships between the two</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65"/>
          <p:cNvSpPr txBox="1"/>
          <p:nvPr/>
        </p:nvSpPr>
        <p:spPr>
          <a:xfrm>
            <a:off x="2747880" y="1389960"/>
            <a:ext cx="4749840" cy="1533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 sz="8000" u="none" cap="none" strike="noStrike">
                <a:solidFill>
                  <a:srgbClr val="1F497D"/>
                </a:solidFill>
                <a:latin typeface="Arial"/>
                <a:ea typeface="Arial"/>
                <a:cs typeface="Arial"/>
                <a:sym typeface="Arial"/>
              </a:rPr>
              <a:t>Q &amp; A </a:t>
            </a:r>
            <a:endParaRPr b="0" i="0" sz="80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p66"/>
          <p:cNvSpPr txBox="1"/>
          <p:nvPr/>
        </p:nvSpPr>
        <p:spPr>
          <a:xfrm>
            <a:off x="2237760" y="1548720"/>
            <a:ext cx="4749840" cy="1533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8000" u="none" cap="none" strike="noStrike">
                <a:solidFill>
                  <a:srgbClr val="1F497D"/>
                </a:solidFill>
                <a:latin typeface="Arial"/>
                <a:ea typeface="Arial"/>
                <a:cs typeface="Arial"/>
                <a:sym typeface="Arial"/>
              </a:rPr>
              <a:t>THANK</a:t>
            </a:r>
            <a:br>
              <a:rPr b="0" i="0" lang="en" sz="1800" u="none" cap="none" strike="noStrike"/>
            </a:br>
            <a:r>
              <a:rPr b="0" i="0" lang="en" sz="8000" u="none" cap="none" strike="noStrike">
                <a:solidFill>
                  <a:srgbClr val="1F497D"/>
                </a:solidFill>
                <a:latin typeface="Arial"/>
                <a:ea typeface="Arial"/>
                <a:cs typeface="Arial"/>
                <a:sym typeface="Arial"/>
              </a:rPr>
              <a:t>YOU</a:t>
            </a:r>
            <a:endParaRPr b="0" i="0" sz="80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41"/>
          <p:cNvSpPr/>
          <p:nvPr/>
        </p:nvSpPr>
        <p:spPr>
          <a:xfrm>
            <a:off x="457200" y="19305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Goals and Objectives</a:t>
            </a:r>
            <a:r>
              <a:rPr b="0" i="0" lang="en" sz="4400" u="none" cap="none" strike="noStrike">
                <a:solidFill>
                  <a:srgbClr val="17375E"/>
                </a:solidFill>
                <a:latin typeface="Calibri"/>
                <a:ea typeface="Calibri"/>
                <a:cs typeface="Calibri"/>
                <a:sym typeface="Calibri"/>
              </a:rPr>
              <a:t> </a:t>
            </a:r>
            <a:endParaRPr b="0" i="0" sz="4400" u="none" cap="none" strike="noStrike">
              <a:latin typeface="Arial"/>
              <a:ea typeface="Arial"/>
              <a:cs typeface="Arial"/>
              <a:sym typeface="Arial"/>
            </a:endParaRPr>
          </a:p>
        </p:txBody>
      </p:sp>
      <p:sp>
        <p:nvSpPr>
          <p:cNvPr id="177" name="Google Shape;177;p41"/>
          <p:cNvSpPr/>
          <p:nvPr/>
        </p:nvSpPr>
        <p:spPr>
          <a:xfrm>
            <a:off x="731520" y="1250640"/>
            <a:ext cx="7880760" cy="50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78" name="Google Shape;178;p41"/>
          <p:cNvSpPr/>
          <p:nvPr/>
        </p:nvSpPr>
        <p:spPr>
          <a:xfrm>
            <a:off x="678240" y="1200150"/>
            <a:ext cx="7002720" cy="191889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t>Utilize the tools and technologies learned from CSEE 5590 to be able to analyze collected data so that it will be possible to determine if there is a relationship between weather and energy consumption and if a relationship exists determine the possibilities of using that relationship to predict future energy needs.</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42"/>
          <p:cNvSpPr/>
          <p:nvPr/>
        </p:nvSpPr>
        <p:spPr>
          <a:xfrm>
            <a:off x="457200" y="19305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Motivation</a:t>
            </a:r>
            <a:endParaRPr b="0" i="0" sz="4400" u="none" cap="none" strike="noStrike">
              <a:latin typeface="Arial"/>
              <a:ea typeface="Arial"/>
              <a:cs typeface="Arial"/>
              <a:sym typeface="Arial"/>
            </a:endParaRPr>
          </a:p>
        </p:txBody>
      </p:sp>
      <p:sp>
        <p:nvSpPr>
          <p:cNvPr id="184" name="Google Shape;184;p42"/>
          <p:cNvSpPr/>
          <p:nvPr/>
        </p:nvSpPr>
        <p:spPr>
          <a:xfrm>
            <a:off x="731525" y="1250673"/>
            <a:ext cx="7880700" cy="27153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lang="en"/>
              <a:t>The global population continues to increase, and the weather patterns seem to be getting more extreme, from extending periods of both above and below normal temperatures in various parts of the world and in the United States.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demand and consumption of energy increase with the population and with the extreme weather, the need for air conditioning in the summer and for heating in the winter.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recent crisis in Texas has demonstrated what can happen if the energy providers are not able to meet the demands of the consumers.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Being able to forecast accurately future demand and plan accordingly can help prevent or mitigate such crises in the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43"/>
          <p:cNvSpPr/>
          <p:nvPr/>
        </p:nvSpPr>
        <p:spPr>
          <a:xfrm>
            <a:off x="457200" y="20601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Significance</a:t>
            </a:r>
            <a:endParaRPr b="0" i="0" sz="4400" u="none" cap="none" strike="noStrike">
              <a:latin typeface="Arial"/>
              <a:ea typeface="Arial"/>
              <a:cs typeface="Arial"/>
              <a:sym typeface="Arial"/>
            </a:endParaRPr>
          </a:p>
        </p:txBody>
      </p:sp>
      <p:sp>
        <p:nvSpPr>
          <p:cNvPr id="190" name="Google Shape;190;p43"/>
          <p:cNvSpPr/>
          <p:nvPr/>
        </p:nvSpPr>
        <p:spPr>
          <a:xfrm>
            <a:off x="731525" y="1250650"/>
            <a:ext cx="7867200" cy="21858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solidFill>
                  <a:srgbClr val="17375E"/>
                </a:solidFill>
                <a:latin typeface="Calibri"/>
                <a:ea typeface="Calibri"/>
                <a:cs typeface="Calibri"/>
                <a:sym typeface="Calibri"/>
              </a:rPr>
              <a:t>Better planning of resources for Utility Companies can result in reduced cost to the consumers and more reliable service. This also dips into the area of public safety, as loss of power during extreme weather with no warning can be dangerous for vulnerable groups.</a:t>
            </a:r>
            <a:r>
              <a:rPr b="0" i="0" lang="en" sz="1800" u="none" cap="none" strike="noStrike">
                <a:solidFill>
                  <a:srgbClr val="17375E"/>
                </a:solidFill>
                <a:latin typeface="Calibri"/>
                <a:ea typeface="Calibri"/>
                <a:cs typeface="Calibri"/>
                <a:sym typeface="Calibri"/>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44"/>
          <p:cNvSpPr/>
          <p:nvPr/>
        </p:nvSpPr>
        <p:spPr>
          <a:xfrm>
            <a:off x="457200" y="140130"/>
            <a:ext cx="8228880" cy="85671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 sz="4400">
                <a:solidFill>
                  <a:srgbClr val="17375E"/>
                </a:solidFill>
                <a:latin typeface="Calibri"/>
                <a:ea typeface="Calibri"/>
                <a:cs typeface="Calibri"/>
                <a:sym typeface="Calibri"/>
              </a:rPr>
              <a:t>Joe Goldsich</a:t>
            </a:r>
            <a:endParaRPr b="0" i="0" sz="4400" u="none" cap="none" strike="noStrike">
              <a:latin typeface="Arial"/>
              <a:ea typeface="Arial"/>
              <a:cs typeface="Arial"/>
              <a:sym typeface="Arial"/>
            </a:endParaRPr>
          </a:p>
        </p:txBody>
      </p:sp>
      <p:sp>
        <p:nvSpPr>
          <p:cNvPr id="196" name="Google Shape;196;p44"/>
          <p:cNvSpPr/>
          <p:nvPr/>
        </p:nvSpPr>
        <p:spPr>
          <a:xfrm>
            <a:off x="621720" y="3158190"/>
            <a:ext cx="3777840" cy="949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4"/>
          <p:cNvSpPr/>
          <p:nvPr/>
        </p:nvSpPr>
        <p:spPr>
          <a:xfrm>
            <a:off x="678240" y="1200150"/>
            <a:ext cx="7002720" cy="191889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17375E"/>
              </a:buClr>
              <a:buSzPts val="1800"/>
              <a:buFont typeface="Arial"/>
              <a:buChar char="•"/>
            </a:pPr>
            <a:r>
              <a:rPr lang="en" sz="1800"/>
              <a:t>Using Hive, I have practiced making queries on our data sets that might return </a:t>
            </a:r>
            <a:r>
              <a:rPr lang="en" sz="1800"/>
              <a:t>useful</a:t>
            </a:r>
            <a:r>
              <a:rPr lang="en" sz="1800"/>
              <a:t> information.</a:t>
            </a:r>
            <a:endParaRPr sz="1800"/>
          </a:p>
          <a:p>
            <a:pPr indent="-285480" lvl="0" marL="285840" marR="0" rtl="0" algn="l">
              <a:lnSpc>
                <a:spcPct val="100000"/>
              </a:lnSpc>
              <a:spcBef>
                <a:spcPts val="0"/>
              </a:spcBef>
              <a:spcAft>
                <a:spcPts val="0"/>
              </a:spcAft>
              <a:buSzPts val="1800"/>
              <a:buChar char="•"/>
            </a:pPr>
            <a:r>
              <a:rPr lang="en" sz="1800"/>
              <a:t>First, I made simple queries like looking for a correlation between total energy load at different temperature ranges.</a:t>
            </a:r>
            <a:endParaRPr sz="1800"/>
          </a:p>
          <a:p>
            <a:pPr indent="-285480" lvl="0" marL="285840" marR="0" rtl="0" algn="l">
              <a:lnSpc>
                <a:spcPct val="100000"/>
              </a:lnSpc>
              <a:spcBef>
                <a:spcPts val="0"/>
              </a:spcBef>
              <a:spcAft>
                <a:spcPts val="0"/>
              </a:spcAft>
              <a:buSzPts val="1800"/>
              <a:buChar char="•"/>
            </a:pPr>
            <a:r>
              <a:rPr lang="en" sz="1800"/>
              <a:t>When attempting more </a:t>
            </a:r>
            <a:r>
              <a:rPr lang="en" sz="1800"/>
              <a:t>complicated</a:t>
            </a:r>
            <a:r>
              <a:rPr lang="en" sz="1800"/>
              <a:t> queries there was a considerable dip in performance.  So I then tried to take </a:t>
            </a:r>
            <a:r>
              <a:rPr lang="en" sz="1800"/>
              <a:t>advantage of data partitioning that Hive allows.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45"/>
          <p:cNvPicPr preferRelativeResize="0"/>
          <p:nvPr/>
        </p:nvPicPr>
        <p:blipFill>
          <a:blip r:embed="rId3">
            <a:alphaModFix/>
          </a:blip>
          <a:stretch>
            <a:fillRect/>
          </a:stretch>
        </p:blipFill>
        <p:spPr>
          <a:xfrm>
            <a:off x="1204925" y="1031075"/>
            <a:ext cx="6734175" cy="1066800"/>
          </a:xfrm>
          <a:prstGeom prst="rect">
            <a:avLst/>
          </a:prstGeom>
          <a:noFill/>
          <a:ln>
            <a:noFill/>
          </a:ln>
        </p:spPr>
      </p:pic>
      <p:sp>
        <p:nvSpPr>
          <p:cNvPr id="203" name="Google Shape;203;p45"/>
          <p:cNvSpPr txBox="1"/>
          <p:nvPr/>
        </p:nvSpPr>
        <p:spPr>
          <a:xfrm>
            <a:off x="353625" y="2325288"/>
            <a:ext cx="743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produced:</a:t>
            </a:r>
            <a:endParaRPr/>
          </a:p>
        </p:txBody>
      </p:sp>
      <p:pic>
        <p:nvPicPr>
          <p:cNvPr id="204" name="Google Shape;204;p45"/>
          <p:cNvPicPr preferRelativeResize="0"/>
          <p:nvPr/>
        </p:nvPicPr>
        <p:blipFill>
          <a:blip r:embed="rId4">
            <a:alphaModFix/>
          </a:blip>
          <a:stretch>
            <a:fillRect/>
          </a:stretch>
        </p:blipFill>
        <p:spPr>
          <a:xfrm>
            <a:off x="1957388" y="2952900"/>
            <a:ext cx="5229225" cy="1562100"/>
          </a:xfrm>
          <a:prstGeom prst="rect">
            <a:avLst/>
          </a:prstGeom>
          <a:noFill/>
          <a:ln>
            <a:noFill/>
          </a:ln>
        </p:spPr>
      </p:pic>
      <p:sp>
        <p:nvSpPr>
          <p:cNvPr id="205" name="Google Shape;205;p45"/>
          <p:cNvSpPr txBox="1"/>
          <p:nvPr/>
        </p:nvSpPr>
        <p:spPr>
          <a:xfrm>
            <a:off x="353625" y="375050"/>
            <a:ext cx="75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Grab the energy use at temperatures </a:t>
            </a:r>
            <a:r>
              <a:rPr lang="en"/>
              <a:t>above 30 C or below 10 C (86F, 50F)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6"/>
          <p:cNvSpPr txBox="1"/>
          <p:nvPr/>
        </p:nvSpPr>
        <p:spPr>
          <a:xfrm>
            <a:off x="707225" y="546500"/>
            <a:ext cx="75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 then compare with temperatures between 20 C and 25 C (68 F to 77 F)</a:t>
            </a:r>
            <a:endParaRPr/>
          </a:p>
        </p:txBody>
      </p:sp>
      <p:pic>
        <p:nvPicPr>
          <p:cNvPr id="211" name="Google Shape;211;p46"/>
          <p:cNvPicPr preferRelativeResize="0"/>
          <p:nvPr/>
        </p:nvPicPr>
        <p:blipFill>
          <a:blip r:embed="rId3">
            <a:alphaModFix/>
          </a:blip>
          <a:stretch>
            <a:fillRect/>
          </a:stretch>
        </p:blipFill>
        <p:spPr>
          <a:xfrm>
            <a:off x="1143650" y="1066950"/>
            <a:ext cx="6724650" cy="1047750"/>
          </a:xfrm>
          <a:prstGeom prst="rect">
            <a:avLst/>
          </a:prstGeom>
          <a:noFill/>
          <a:ln>
            <a:noFill/>
          </a:ln>
        </p:spPr>
      </p:pic>
      <p:sp>
        <p:nvSpPr>
          <p:cNvPr id="212" name="Google Shape;212;p46"/>
          <p:cNvSpPr txBox="1"/>
          <p:nvPr/>
        </p:nvSpPr>
        <p:spPr>
          <a:xfrm>
            <a:off x="707225" y="2371650"/>
            <a:ext cx="73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 this produced:</a:t>
            </a:r>
            <a:endParaRPr/>
          </a:p>
        </p:txBody>
      </p:sp>
      <p:pic>
        <p:nvPicPr>
          <p:cNvPr id="213" name="Google Shape;213;p46"/>
          <p:cNvPicPr preferRelativeResize="0"/>
          <p:nvPr/>
        </p:nvPicPr>
        <p:blipFill>
          <a:blip r:embed="rId4">
            <a:alphaModFix/>
          </a:blip>
          <a:stretch>
            <a:fillRect/>
          </a:stretch>
        </p:blipFill>
        <p:spPr>
          <a:xfrm>
            <a:off x="2738438" y="3028800"/>
            <a:ext cx="3667125" cy="154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7"/>
          <p:cNvSpPr txBox="1"/>
          <p:nvPr/>
        </p:nvSpPr>
        <p:spPr>
          <a:xfrm>
            <a:off x="1028700" y="653650"/>
            <a:ext cx="6472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While attempting to conduct slightly more complex queries (nested selects and joins) ran into some significant performance issues (one query took over 10 minutes to execute).  So I then tried to partition the data and see if that made for better performance.</a:t>
            </a:r>
            <a:endParaRPr/>
          </a:p>
        </p:txBody>
      </p:sp>
      <p:pic>
        <p:nvPicPr>
          <p:cNvPr id="219" name="Google Shape;219;p47"/>
          <p:cNvPicPr preferRelativeResize="0"/>
          <p:nvPr/>
        </p:nvPicPr>
        <p:blipFill>
          <a:blip r:embed="rId3">
            <a:alphaModFix/>
          </a:blip>
          <a:stretch>
            <a:fillRect/>
          </a:stretch>
        </p:blipFill>
        <p:spPr>
          <a:xfrm>
            <a:off x="2442213" y="1809875"/>
            <a:ext cx="4259572" cy="3138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