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71" r:id="rId8"/>
    <p:sldId id="272" r:id="rId9"/>
    <p:sldId id="265" r:id="rId10"/>
    <p:sldId id="266" r:id="rId11"/>
    <p:sldId id="263"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7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267540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78031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147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193691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6919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2023/10/10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57377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2023/10/10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78430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2023/10/10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05410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3393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6743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72917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2023/10/10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76967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平行六面体的体积</a:t>
            </a:r>
            <a:endParaRPr lang="zh-CN" altLang="en-US" dirty="0"/>
          </a:p>
        </p:txBody>
      </p:sp>
      <p:sp>
        <p:nvSpPr>
          <p:cNvPr id="3" name="内容占位符 2"/>
          <p:cNvSpPr>
            <a:spLocks noGrp="1"/>
          </p:cNvSpPr>
          <p:nvPr>
            <p:ph idx="1"/>
          </p:nvPr>
        </p:nvSpPr>
        <p:spPr>
          <a:xfrm>
            <a:off x="539552" y="4869160"/>
            <a:ext cx="8229600" cy="1080120"/>
          </a:xfrm>
        </p:spPr>
        <p:txBody>
          <a:bodyPr>
            <a:normAutofit/>
          </a:bodyPr>
          <a:lstStyle/>
          <a:p>
            <a:r>
              <a:rPr lang="zh-CN" altLang="en-US" sz="2800" dirty="0" smtClean="0">
                <a:latin typeface="楷体" pitchFamily="49" charset="-122"/>
                <a:ea typeface="楷体" pitchFamily="49" charset="-122"/>
              </a:rPr>
              <a:t>平行六面体的体积用三个向量的混合积得到</a:t>
            </a:r>
            <a:endParaRPr lang="en-US" altLang="zh-CN" sz="2800" dirty="0" smtClean="0">
              <a:latin typeface="楷体" pitchFamily="49" charset="-122"/>
              <a:ea typeface="楷体" pitchFamily="49" charset="-122"/>
            </a:endParaRPr>
          </a:p>
          <a:p>
            <a:r>
              <a:rPr lang="zh-CN" altLang="en-US" sz="2800" dirty="0" smtClean="0">
                <a:latin typeface="楷体" pitchFamily="49" charset="-122"/>
                <a:ea typeface="楷体" pitchFamily="49" charset="-122"/>
              </a:rPr>
              <a:t>三个向量的方向符合右手顺序可以得到正的体积</a:t>
            </a:r>
            <a:endParaRPr lang="zh-CN" altLang="en-US" sz="2800" dirty="0">
              <a:latin typeface="楷体" pitchFamily="49" charset="-122"/>
              <a:ea typeface="楷体" pitchFamily="49" charset="-122"/>
            </a:endParaRPr>
          </a:p>
        </p:txBody>
      </p:sp>
      <p:sp>
        <p:nvSpPr>
          <p:cNvPr id="4" name="平行四边形 3"/>
          <p:cNvSpPr/>
          <p:nvPr/>
        </p:nvSpPr>
        <p:spPr>
          <a:xfrm>
            <a:off x="1039346" y="2831232"/>
            <a:ext cx="2664296" cy="1346448"/>
          </a:xfrm>
          <a:prstGeom prst="parallelogram">
            <a:avLst>
              <a:gd name="adj" fmla="val 4301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平行四边形 4"/>
          <p:cNvSpPr/>
          <p:nvPr/>
        </p:nvSpPr>
        <p:spPr>
          <a:xfrm>
            <a:off x="1039346" y="3406688"/>
            <a:ext cx="3312368" cy="770384"/>
          </a:xfrm>
          <a:prstGeom prst="parallelogram">
            <a:avLst>
              <a:gd name="adj" fmla="val 15894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平行四边形 7"/>
          <p:cNvSpPr/>
          <p:nvPr/>
        </p:nvSpPr>
        <p:spPr>
          <a:xfrm>
            <a:off x="1621771" y="2060848"/>
            <a:ext cx="3306459" cy="770384"/>
          </a:xfrm>
          <a:prstGeom prst="parallelogram">
            <a:avLst>
              <a:gd name="adj" fmla="val 15894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平行四边形 9"/>
          <p:cNvSpPr/>
          <p:nvPr/>
        </p:nvSpPr>
        <p:spPr>
          <a:xfrm>
            <a:off x="2267744" y="2060848"/>
            <a:ext cx="2664296" cy="1346448"/>
          </a:xfrm>
          <a:prstGeom prst="parallelogram">
            <a:avLst>
              <a:gd name="adj" fmla="val 4301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TextBox 10"/>
          <p:cNvSpPr txBox="1"/>
          <p:nvPr/>
        </p:nvSpPr>
        <p:spPr>
          <a:xfrm>
            <a:off x="802431" y="4089754"/>
            <a:ext cx="44435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O</a:t>
            </a:r>
            <a:endParaRPr kumimoji="0" lang="zh-CN" altLang="en-US" sz="2800" b="0" i="1"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12" name="TextBox 11"/>
          <p:cNvSpPr txBox="1"/>
          <p:nvPr/>
        </p:nvSpPr>
        <p:spPr>
          <a:xfrm>
            <a:off x="2862247" y="4076164"/>
            <a:ext cx="188064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A</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x</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 y</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 z</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a:t>
            </a:r>
            <a:endParaRPr kumimoji="0" lang="zh-CN" altLang="en-US" sz="2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13" name="TextBox 12"/>
          <p:cNvSpPr txBox="1"/>
          <p:nvPr/>
        </p:nvSpPr>
        <p:spPr>
          <a:xfrm>
            <a:off x="1164842" y="2348880"/>
            <a:ext cx="189987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C</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x</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3</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 y</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3</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 z</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3</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a:t>
            </a:r>
            <a:endParaRPr kumimoji="0" lang="zh-CN" altLang="en-US" sz="2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14" name="TextBox 13"/>
          <p:cNvSpPr txBox="1"/>
          <p:nvPr/>
        </p:nvSpPr>
        <p:spPr>
          <a:xfrm>
            <a:off x="2114782" y="3295630"/>
            <a:ext cx="184217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B</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x</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2</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y</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2</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z</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2</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a:t>
            </a:r>
            <a:endParaRPr kumimoji="0" lang="zh-CN" altLang="en-US" sz="2800" b="0" i="1"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cxnSp>
        <p:nvCxnSpPr>
          <p:cNvPr id="16" name="直接箭头连接符 15"/>
          <p:cNvCxnSpPr/>
          <p:nvPr/>
        </p:nvCxnSpPr>
        <p:spPr>
          <a:xfrm>
            <a:off x="1040450" y="4180361"/>
            <a:ext cx="208800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1039847" y="3406591"/>
            <a:ext cx="1224000" cy="766800"/>
          </a:xfrm>
          <a:prstGeom prst="straightConnector1">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1043608" y="2826800"/>
            <a:ext cx="579600" cy="1350000"/>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文本框 5"/>
              <p:cNvSpPr txBox="1"/>
              <p:nvPr/>
            </p:nvSpPr>
            <p:spPr>
              <a:xfrm>
                <a:off x="5081192" y="2648460"/>
                <a:ext cx="2783647" cy="11415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𝑉</m:t>
                      </m:r>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m>
                            <m:mPr>
                              <m:mcs>
                                <m:mc>
                                  <m:mcPr>
                                    <m:count m:val="3"/>
                                    <m:mcJc m:val="center"/>
                                  </m:mcPr>
                                </m:mc>
                              </m:mcs>
                              <m:ctrlPr>
                                <a:rPr lang="en-US" altLang="zh-CN" sz="2800" b="0" i="1" smtClean="0">
                                  <a:latin typeface="Cambria Math" panose="02040503050406030204" pitchFamily="18" charset="0"/>
                                </a:rPr>
                              </m:ctrlPr>
                            </m:mPr>
                            <m:mr>
                              <m:e>
                                <m:sSub>
                                  <m:sSubPr>
                                    <m:ctrlPr>
                                      <a:rPr lang="en-US" altLang="zh-CN" sz="2800" b="0" i="1" smtClean="0">
                                        <a:latin typeface="Cambria Math" panose="02040503050406030204" pitchFamily="18" charset="0"/>
                                      </a:rPr>
                                    </m:ctrlPr>
                                  </m:sSubPr>
                                  <m:e>
                                    <m:r>
                                      <m:rPr>
                                        <m:brk m:alnAt="7"/>
                                      </m:rPr>
                                      <a:rPr lang="en-US" altLang="zh-CN" sz="2800" b="0" i="1" smtClean="0">
                                        <a:latin typeface="Cambria Math" panose="02040503050406030204" pitchFamily="18" charset="0"/>
                                      </a:rPr>
                                      <m:t>𝑥</m:t>
                                    </m:r>
                                  </m:e>
                                  <m:sub>
                                    <m:r>
                                      <m:rPr>
                                        <m:brk m:alnAt="7"/>
                                      </m:rPr>
                                      <a:rPr lang="en-US" altLang="zh-CN" sz="2800" b="0" i="1" smtClean="0">
                                        <a:latin typeface="Cambria Math" panose="02040503050406030204" pitchFamily="18" charset="0"/>
                                      </a:rPr>
                                      <m:t>1</m:t>
                                    </m:r>
                                  </m:sub>
                                </m:sSub>
                              </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1</m:t>
                                    </m:r>
                                  </m:sub>
                                </m:sSub>
                              </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𝑧</m:t>
                                    </m:r>
                                  </m:e>
                                  <m:sub>
                                    <m:r>
                                      <a:rPr lang="en-US" altLang="zh-CN" sz="2800" b="0" i="1" smtClean="0">
                                        <a:latin typeface="Cambria Math" panose="02040503050406030204" pitchFamily="18" charset="0"/>
                                      </a:rPr>
                                      <m:t>1</m:t>
                                    </m:r>
                                  </m:sub>
                                </m:sSub>
                              </m:e>
                            </m:mr>
                            <m:m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2</m:t>
                                    </m:r>
                                  </m:sub>
                                </m:sSub>
                              </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2</m:t>
                                    </m:r>
                                  </m:sub>
                                </m:sSub>
                              </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𝑧</m:t>
                                    </m:r>
                                  </m:e>
                                  <m:sub>
                                    <m:r>
                                      <a:rPr lang="en-US" altLang="zh-CN" sz="2800" b="0" i="1" smtClean="0">
                                        <a:latin typeface="Cambria Math" panose="02040503050406030204" pitchFamily="18" charset="0"/>
                                      </a:rPr>
                                      <m:t>2</m:t>
                                    </m:r>
                                  </m:sub>
                                </m:sSub>
                              </m:e>
                            </m:mr>
                            <m:m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3</m:t>
                                    </m:r>
                                  </m:sub>
                                </m:sSub>
                              </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3</m:t>
                                    </m:r>
                                  </m:sub>
                                </m:sSub>
                              </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𝑧</m:t>
                                    </m:r>
                                  </m:e>
                                  <m:sub>
                                    <m:r>
                                      <a:rPr lang="en-US" altLang="zh-CN" sz="2800" b="0" i="1" smtClean="0">
                                        <a:latin typeface="Cambria Math" panose="02040503050406030204" pitchFamily="18" charset="0"/>
                                      </a:rPr>
                                      <m:t>3</m:t>
                                    </m:r>
                                  </m:sub>
                                </m:sSub>
                              </m:e>
                            </m:mr>
                          </m:m>
                        </m:e>
                      </m:d>
                    </m:oMath>
                  </m:oMathPara>
                </a14:m>
                <a:endParaRPr lang="zh-CN" altLang="en-US" sz="2800" dirty="0"/>
              </a:p>
            </p:txBody>
          </p:sp>
        </mc:Choice>
        <mc:Fallback xmlns="">
          <p:sp>
            <p:nvSpPr>
              <p:cNvPr id="6" name="文本框 5"/>
              <p:cNvSpPr txBox="1">
                <a:spLocks noRot="1" noChangeAspect="1" noMove="1" noResize="1" noEditPoints="1" noAdjustHandles="1" noChangeArrowheads="1" noChangeShapeType="1" noTextEdit="1"/>
              </p:cNvSpPr>
              <p:nvPr/>
            </p:nvSpPr>
            <p:spPr>
              <a:xfrm>
                <a:off x="5081192" y="2648460"/>
                <a:ext cx="2783647" cy="1141531"/>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32914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四边形的等距分割</a:t>
            </a:r>
            <a:endParaRPr lang="zh-CN" altLang="en-US" dirty="0"/>
          </a:p>
        </p:txBody>
      </p:sp>
      <p:sp>
        <p:nvSpPr>
          <p:cNvPr id="3" name="内容占位符 2"/>
          <p:cNvSpPr>
            <a:spLocks noGrp="1"/>
          </p:cNvSpPr>
          <p:nvPr>
            <p:ph idx="1"/>
          </p:nvPr>
        </p:nvSpPr>
        <p:spPr>
          <a:xfrm>
            <a:off x="457200" y="3860938"/>
            <a:ext cx="8229600" cy="2265225"/>
          </a:xfrm>
        </p:spPr>
        <p:txBody>
          <a:bodyPr>
            <a:normAutofit/>
          </a:bodyPr>
          <a:lstStyle/>
          <a:p>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证明思路：</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sz="2800" baseline="-25000" dirty="0" smtClean="0">
                <a:latin typeface="Times New Roman" panose="02020603050405020304" pitchFamily="18" charset="0"/>
                <a:ea typeface="楷体" panose="02010609060101010101" pitchFamily="49" charset="-122"/>
                <a:cs typeface="Times New Roman" panose="02020603050405020304" pitchFamily="18" charset="0"/>
              </a:rPr>
              <a:t>ΔABG</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 = S</a:t>
            </a:r>
            <a:r>
              <a:rPr lang="en-US" altLang="zh-CN" sz="2800" baseline="-25000" dirty="0" smtClean="0">
                <a:latin typeface="Times New Roman" panose="02020603050405020304" pitchFamily="18" charset="0"/>
                <a:ea typeface="楷体" panose="02010609060101010101" pitchFamily="49" charset="-122"/>
                <a:cs typeface="Times New Roman" panose="02020603050405020304" pitchFamily="18" charset="0"/>
              </a:rPr>
              <a:t>ΔABC</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 / 3, S</a:t>
            </a:r>
            <a:r>
              <a:rPr lang="en-US" altLang="zh-CN" sz="2800" baseline="-25000" dirty="0" smtClean="0">
                <a:latin typeface="Times New Roman" panose="02020603050405020304" pitchFamily="18" charset="0"/>
                <a:ea typeface="楷体" panose="02010609060101010101" pitchFamily="49" charset="-122"/>
                <a:cs typeface="Times New Roman" panose="02020603050405020304" pitchFamily="18" charset="0"/>
              </a:rPr>
              <a:t>ΔCDF</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sz="2800" baseline="-25000" dirty="0" smtClean="0">
                <a:latin typeface="Times New Roman" panose="02020603050405020304" pitchFamily="18" charset="0"/>
                <a:ea typeface="楷体" panose="02010609060101010101" pitchFamily="49" charset="-122"/>
                <a:cs typeface="Times New Roman" panose="02020603050405020304" pitchFamily="18" charset="0"/>
              </a:rPr>
              <a:t>ΔACD</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 / 3</a:t>
            </a:r>
          </a:p>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sz="2800" baseline="-25000" dirty="0" smtClean="0">
                <a:latin typeface="Times New Roman" panose="02020603050405020304" pitchFamily="18" charset="0"/>
                <a:ea typeface="楷体" panose="02010609060101010101" pitchFamily="49" charset="-122"/>
                <a:cs typeface="Times New Roman" panose="02020603050405020304" pitchFamily="18" charset="0"/>
              </a:rPr>
              <a:t>AGCF</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 = S</a:t>
            </a:r>
            <a:r>
              <a:rPr lang="en-US" altLang="zh-CN" sz="2800" baseline="-25000" dirty="0" smtClean="0">
                <a:latin typeface="Times New Roman" panose="02020603050405020304" pitchFamily="18" charset="0"/>
                <a:ea typeface="楷体" panose="02010609060101010101" pitchFamily="49" charset="-122"/>
                <a:cs typeface="Times New Roman" panose="02020603050405020304" pitchFamily="18" charset="0"/>
              </a:rPr>
              <a:t>ABCD</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sz="2800" baseline="-25000" dirty="0">
                <a:latin typeface="Times New Roman" panose="02020603050405020304" pitchFamily="18" charset="0"/>
                <a:ea typeface="楷体" panose="02010609060101010101" pitchFamily="49" charset="-122"/>
                <a:cs typeface="Times New Roman" panose="02020603050405020304" pitchFamily="18" charset="0"/>
              </a:rPr>
              <a:t>ΔABG</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 + S</a:t>
            </a:r>
            <a:r>
              <a:rPr lang="en-US" altLang="zh-CN" sz="2800" baseline="-25000" dirty="0" smtClean="0">
                <a:latin typeface="Times New Roman" panose="02020603050405020304" pitchFamily="18" charset="0"/>
                <a:ea typeface="楷体" panose="02010609060101010101" pitchFamily="49" charset="-122"/>
                <a:cs typeface="Times New Roman" panose="02020603050405020304" pitchFamily="18" charset="0"/>
              </a:rPr>
              <a:t>ΔCDF</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 = 2S</a:t>
            </a:r>
            <a:r>
              <a:rPr lang="en-US" altLang="zh-CN" sz="2800" baseline="-25000" dirty="0" smtClean="0">
                <a:latin typeface="Times New Roman" panose="02020603050405020304" pitchFamily="18" charset="0"/>
                <a:ea typeface="楷体" panose="02010609060101010101" pitchFamily="49" charset="-122"/>
                <a:cs typeface="Times New Roman" panose="02020603050405020304" pitchFamily="18" charset="0"/>
              </a:rPr>
              <a:t>ABCD</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 / 3</a:t>
            </a:r>
          </a:p>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sz="2800" baseline="-25000" dirty="0" smtClean="0">
                <a:latin typeface="Times New Roman" panose="02020603050405020304" pitchFamily="18" charset="0"/>
                <a:ea typeface="楷体" panose="02010609060101010101" pitchFamily="49" charset="-122"/>
                <a:cs typeface="Times New Roman" panose="02020603050405020304" pitchFamily="18" charset="0"/>
              </a:rPr>
              <a:t>EGHF</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 = S</a:t>
            </a:r>
            <a:r>
              <a:rPr lang="en-US" altLang="zh-CN" sz="2800" baseline="-25000" dirty="0" smtClean="0">
                <a:latin typeface="Times New Roman" panose="02020603050405020304" pitchFamily="18" charset="0"/>
                <a:ea typeface="楷体" panose="02010609060101010101" pitchFamily="49" charset="-122"/>
                <a:cs typeface="Times New Roman" panose="02020603050405020304" pitchFamily="18" charset="0"/>
              </a:rPr>
              <a:t>AGCF</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 / 2 = </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sz="2800" baseline="-25000" dirty="0">
                <a:latin typeface="Times New Roman" panose="02020603050405020304" pitchFamily="18" charset="0"/>
                <a:ea typeface="楷体" panose="02010609060101010101" pitchFamily="49" charset="-122"/>
                <a:cs typeface="Times New Roman" panose="02020603050405020304" pitchFamily="18" charset="0"/>
              </a:rPr>
              <a:t>ABCD</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3</a:t>
            </a:r>
          </a:p>
          <a:p>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sz="2800" baseline="-25000" dirty="0" smtClean="0">
                <a:latin typeface="Times New Roman" panose="02020603050405020304" pitchFamily="18" charset="0"/>
                <a:ea typeface="楷体" panose="02010609060101010101" pitchFamily="49" charset="-122"/>
                <a:cs typeface="Times New Roman" panose="02020603050405020304" pitchFamily="18" charset="0"/>
              </a:rPr>
              <a:t>ABGE</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 + S</a:t>
            </a:r>
            <a:r>
              <a:rPr lang="en-US" altLang="zh-CN" sz="2800" baseline="-25000" dirty="0" smtClean="0">
                <a:latin typeface="Times New Roman" panose="02020603050405020304" pitchFamily="18" charset="0"/>
                <a:ea typeface="楷体" panose="02010609060101010101" pitchFamily="49" charset="-122"/>
                <a:cs typeface="Times New Roman" panose="02020603050405020304" pitchFamily="18" charset="0"/>
              </a:rPr>
              <a:t>FHCD</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 = 2S</a:t>
            </a:r>
            <a:r>
              <a:rPr lang="en-US" altLang="zh-CN" sz="2800" baseline="-25000" dirty="0" smtClean="0">
                <a:latin typeface="Times New Roman" panose="02020603050405020304" pitchFamily="18" charset="0"/>
                <a:ea typeface="楷体" panose="02010609060101010101" pitchFamily="49" charset="-122"/>
                <a:cs typeface="Times New Roman" panose="02020603050405020304" pitchFamily="18" charset="0"/>
              </a:rPr>
              <a:t>ABCD</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 / 3 = 2S</a:t>
            </a:r>
            <a:r>
              <a:rPr lang="en-US" altLang="zh-CN" sz="2800" baseline="-25000" dirty="0" smtClean="0">
                <a:latin typeface="Times New Roman" panose="02020603050405020304" pitchFamily="18" charset="0"/>
                <a:ea typeface="楷体" panose="02010609060101010101" pitchFamily="49" charset="-122"/>
                <a:cs typeface="Times New Roman" panose="02020603050405020304" pitchFamily="18" charset="0"/>
              </a:rPr>
              <a:t>EGHF</a:t>
            </a:r>
            <a:endParaRPr lang="zh-CN" altLang="en-US" sz="2800" baseline="-25000"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4" name="Group 4"/>
          <p:cNvGrpSpPr>
            <a:grpSpLocks noChangeAspect="1"/>
          </p:cNvGrpSpPr>
          <p:nvPr/>
        </p:nvGrpSpPr>
        <p:grpSpPr bwMode="auto">
          <a:xfrm>
            <a:off x="2343151" y="1504109"/>
            <a:ext cx="4438650" cy="2008188"/>
            <a:chOff x="1476" y="1179"/>
            <a:chExt cx="2796" cy="1265"/>
          </a:xfrm>
        </p:grpSpPr>
        <p:sp>
          <p:nvSpPr>
            <p:cNvPr id="8" name="Line 6"/>
            <p:cNvSpPr>
              <a:spLocks noChangeShapeType="1"/>
            </p:cNvSpPr>
            <p:nvPr/>
          </p:nvSpPr>
          <p:spPr bwMode="auto">
            <a:xfrm flipH="1">
              <a:off x="1495" y="1811"/>
              <a:ext cx="306" cy="614"/>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7"/>
            <p:cNvSpPr>
              <a:spLocks noChangeShapeType="1"/>
            </p:cNvSpPr>
            <p:nvPr/>
          </p:nvSpPr>
          <p:spPr bwMode="auto">
            <a:xfrm>
              <a:off x="1495" y="2425"/>
              <a:ext cx="2758"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8"/>
            <p:cNvSpPr>
              <a:spLocks noChangeShapeType="1"/>
            </p:cNvSpPr>
            <p:nvPr/>
          </p:nvSpPr>
          <p:spPr bwMode="auto">
            <a:xfrm flipH="1" flipV="1">
              <a:off x="3640" y="1197"/>
              <a:ext cx="613" cy="1228"/>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9"/>
            <p:cNvSpPr>
              <a:spLocks noChangeShapeType="1"/>
            </p:cNvSpPr>
            <p:nvPr/>
          </p:nvSpPr>
          <p:spPr bwMode="auto">
            <a:xfrm flipH="1">
              <a:off x="1801" y="1197"/>
              <a:ext cx="1839" cy="614"/>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0"/>
            <p:cNvSpPr>
              <a:spLocks noChangeShapeType="1"/>
            </p:cNvSpPr>
            <p:nvPr/>
          </p:nvSpPr>
          <p:spPr bwMode="auto">
            <a:xfrm>
              <a:off x="2414" y="1607"/>
              <a:ext cx="0" cy="818"/>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1"/>
            <p:cNvSpPr>
              <a:spLocks noChangeShapeType="1"/>
            </p:cNvSpPr>
            <p:nvPr/>
          </p:nvSpPr>
          <p:spPr bwMode="auto">
            <a:xfrm>
              <a:off x="3027" y="1402"/>
              <a:ext cx="307" cy="1023"/>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2"/>
            <p:cNvSpPr>
              <a:spLocks noChangeShapeType="1"/>
            </p:cNvSpPr>
            <p:nvPr/>
          </p:nvSpPr>
          <p:spPr bwMode="auto">
            <a:xfrm>
              <a:off x="1801" y="1811"/>
              <a:ext cx="613" cy="614"/>
            </a:xfrm>
            <a:prstGeom prst="line">
              <a:avLst/>
            </a:prstGeom>
            <a:noFill/>
            <a:ln w="14288" cap="rnd">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3"/>
            <p:cNvSpPr>
              <a:spLocks noChangeShapeType="1"/>
            </p:cNvSpPr>
            <p:nvPr/>
          </p:nvSpPr>
          <p:spPr bwMode="auto">
            <a:xfrm flipH="1">
              <a:off x="2414" y="1402"/>
              <a:ext cx="613" cy="1023"/>
            </a:xfrm>
            <a:prstGeom prst="line">
              <a:avLst/>
            </a:prstGeom>
            <a:noFill/>
            <a:ln w="14288" cap="rnd">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4"/>
            <p:cNvSpPr>
              <a:spLocks noChangeShapeType="1"/>
            </p:cNvSpPr>
            <p:nvPr/>
          </p:nvSpPr>
          <p:spPr bwMode="auto">
            <a:xfrm>
              <a:off x="3027" y="1402"/>
              <a:ext cx="1226" cy="1023"/>
            </a:xfrm>
            <a:prstGeom prst="line">
              <a:avLst/>
            </a:prstGeom>
            <a:noFill/>
            <a:ln w="14288" cap="rnd">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5"/>
            <p:cNvSpPr>
              <a:spLocks noChangeShapeType="1"/>
            </p:cNvSpPr>
            <p:nvPr/>
          </p:nvSpPr>
          <p:spPr bwMode="auto">
            <a:xfrm>
              <a:off x="1801" y="1811"/>
              <a:ext cx="2452" cy="614"/>
            </a:xfrm>
            <a:prstGeom prst="line">
              <a:avLst/>
            </a:prstGeom>
            <a:noFill/>
            <a:ln w="14288" cap="rnd">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Oval 16"/>
            <p:cNvSpPr>
              <a:spLocks noChangeArrowheads="1"/>
            </p:cNvSpPr>
            <p:nvPr/>
          </p:nvSpPr>
          <p:spPr bwMode="auto">
            <a:xfrm>
              <a:off x="1783" y="1793"/>
              <a:ext cx="37" cy="36"/>
            </a:xfrm>
            <a:prstGeom prst="ellipse">
              <a:avLst/>
            </a:prstGeom>
            <a:solidFill>
              <a:srgbClr val="FFFFFF"/>
            </a:solidFill>
            <a:ln w="142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Oval 17"/>
            <p:cNvSpPr>
              <a:spLocks noChangeArrowheads="1"/>
            </p:cNvSpPr>
            <p:nvPr/>
          </p:nvSpPr>
          <p:spPr bwMode="auto">
            <a:xfrm>
              <a:off x="1783" y="1793"/>
              <a:ext cx="37" cy="36"/>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Oval 18"/>
            <p:cNvSpPr>
              <a:spLocks noChangeArrowheads="1"/>
            </p:cNvSpPr>
            <p:nvPr/>
          </p:nvSpPr>
          <p:spPr bwMode="auto">
            <a:xfrm>
              <a:off x="1476" y="2407"/>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Oval 19"/>
            <p:cNvSpPr>
              <a:spLocks noChangeArrowheads="1"/>
            </p:cNvSpPr>
            <p:nvPr/>
          </p:nvSpPr>
          <p:spPr bwMode="auto">
            <a:xfrm>
              <a:off x="1476" y="2407"/>
              <a:ext cx="37"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Oval 20"/>
            <p:cNvSpPr>
              <a:spLocks noChangeArrowheads="1"/>
            </p:cNvSpPr>
            <p:nvPr/>
          </p:nvSpPr>
          <p:spPr bwMode="auto">
            <a:xfrm>
              <a:off x="4235" y="2407"/>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Oval 21"/>
            <p:cNvSpPr>
              <a:spLocks noChangeArrowheads="1"/>
            </p:cNvSpPr>
            <p:nvPr/>
          </p:nvSpPr>
          <p:spPr bwMode="auto">
            <a:xfrm>
              <a:off x="4235" y="2407"/>
              <a:ext cx="37"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Oval 22"/>
            <p:cNvSpPr>
              <a:spLocks noChangeArrowheads="1"/>
            </p:cNvSpPr>
            <p:nvPr/>
          </p:nvSpPr>
          <p:spPr bwMode="auto">
            <a:xfrm>
              <a:off x="3622" y="1179"/>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Oval 23"/>
            <p:cNvSpPr>
              <a:spLocks noChangeArrowheads="1"/>
            </p:cNvSpPr>
            <p:nvPr/>
          </p:nvSpPr>
          <p:spPr bwMode="auto">
            <a:xfrm>
              <a:off x="3622" y="1179"/>
              <a:ext cx="37"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4"/>
            <p:cNvSpPr>
              <a:spLocks noChangeArrowheads="1"/>
            </p:cNvSpPr>
            <p:nvPr/>
          </p:nvSpPr>
          <p:spPr bwMode="auto">
            <a:xfrm>
              <a:off x="2396" y="1588"/>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Oval 25"/>
            <p:cNvSpPr>
              <a:spLocks noChangeArrowheads="1"/>
            </p:cNvSpPr>
            <p:nvPr/>
          </p:nvSpPr>
          <p:spPr bwMode="auto">
            <a:xfrm>
              <a:off x="2396" y="1588"/>
              <a:ext cx="37"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26"/>
            <p:cNvSpPr>
              <a:spLocks noChangeArrowheads="1"/>
            </p:cNvSpPr>
            <p:nvPr/>
          </p:nvSpPr>
          <p:spPr bwMode="auto">
            <a:xfrm>
              <a:off x="3009" y="1383"/>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Oval 27"/>
            <p:cNvSpPr>
              <a:spLocks noChangeArrowheads="1"/>
            </p:cNvSpPr>
            <p:nvPr/>
          </p:nvSpPr>
          <p:spPr bwMode="auto">
            <a:xfrm>
              <a:off x="3009" y="1383"/>
              <a:ext cx="37"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28"/>
            <p:cNvSpPr>
              <a:spLocks noChangeArrowheads="1"/>
            </p:cNvSpPr>
            <p:nvPr/>
          </p:nvSpPr>
          <p:spPr bwMode="auto">
            <a:xfrm>
              <a:off x="2396" y="2407"/>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Oval 29"/>
            <p:cNvSpPr>
              <a:spLocks noChangeArrowheads="1"/>
            </p:cNvSpPr>
            <p:nvPr/>
          </p:nvSpPr>
          <p:spPr bwMode="auto">
            <a:xfrm>
              <a:off x="2396" y="2407"/>
              <a:ext cx="37"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Oval 30"/>
            <p:cNvSpPr>
              <a:spLocks noChangeArrowheads="1"/>
            </p:cNvSpPr>
            <p:nvPr/>
          </p:nvSpPr>
          <p:spPr bwMode="auto">
            <a:xfrm>
              <a:off x="3315" y="2407"/>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Oval 31"/>
            <p:cNvSpPr>
              <a:spLocks noChangeArrowheads="1"/>
            </p:cNvSpPr>
            <p:nvPr/>
          </p:nvSpPr>
          <p:spPr bwMode="auto">
            <a:xfrm>
              <a:off x="3315" y="2407"/>
              <a:ext cx="37"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4" name="文本框 33"/>
          <p:cNvSpPr txBox="1"/>
          <p:nvPr/>
        </p:nvSpPr>
        <p:spPr>
          <a:xfrm>
            <a:off x="2494608" y="2153397"/>
            <a:ext cx="404278"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A</a:t>
            </a:r>
            <a:endParaRPr lang="zh-CN" altLang="en-US" sz="2800" i="1" dirty="0">
              <a:latin typeface="Times New Roman" panose="02020603050405020304" pitchFamily="18" charset="0"/>
              <a:cs typeface="Times New Roman" panose="02020603050405020304" pitchFamily="18" charset="0"/>
            </a:endParaRPr>
          </a:p>
        </p:txBody>
      </p:sp>
      <p:sp>
        <p:nvSpPr>
          <p:cNvPr id="35" name="文本框 34"/>
          <p:cNvSpPr txBox="1"/>
          <p:nvPr/>
        </p:nvSpPr>
        <p:spPr>
          <a:xfrm>
            <a:off x="2001848" y="3262594"/>
            <a:ext cx="404278"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B</a:t>
            </a:r>
            <a:endParaRPr lang="zh-CN" altLang="en-US" sz="2800" i="1" dirty="0">
              <a:latin typeface="Times New Roman" panose="02020603050405020304" pitchFamily="18" charset="0"/>
              <a:cs typeface="Times New Roman" panose="02020603050405020304" pitchFamily="18" charset="0"/>
            </a:endParaRPr>
          </a:p>
        </p:txBody>
      </p:sp>
      <p:sp>
        <p:nvSpPr>
          <p:cNvPr id="36" name="文本框 35"/>
          <p:cNvSpPr txBox="1"/>
          <p:nvPr/>
        </p:nvSpPr>
        <p:spPr>
          <a:xfrm>
            <a:off x="6701215" y="3249099"/>
            <a:ext cx="423514"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C</a:t>
            </a:r>
            <a:endParaRPr lang="zh-CN" altLang="en-US" sz="2800" i="1" dirty="0">
              <a:latin typeface="Times New Roman" panose="02020603050405020304" pitchFamily="18" charset="0"/>
              <a:cs typeface="Times New Roman" panose="02020603050405020304" pitchFamily="18" charset="0"/>
            </a:endParaRPr>
          </a:p>
        </p:txBody>
      </p:sp>
      <p:sp>
        <p:nvSpPr>
          <p:cNvPr id="37" name="文本框 36"/>
          <p:cNvSpPr txBox="1"/>
          <p:nvPr/>
        </p:nvSpPr>
        <p:spPr>
          <a:xfrm>
            <a:off x="5749926" y="1140175"/>
            <a:ext cx="444352"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D</a:t>
            </a:r>
            <a:endParaRPr lang="zh-CN" altLang="en-US" sz="2800" i="1" dirty="0">
              <a:latin typeface="Times New Roman" panose="02020603050405020304" pitchFamily="18" charset="0"/>
              <a:cs typeface="Times New Roman" panose="02020603050405020304" pitchFamily="18" charset="0"/>
            </a:endParaRPr>
          </a:p>
        </p:txBody>
      </p:sp>
      <p:sp>
        <p:nvSpPr>
          <p:cNvPr id="38" name="文本框 37"/>
          <p:cNvSpPr txBox="1"/>
          <p:nvPr/>
        </p:nvSpPr>
        <p:spPr>
          <a:xfrm>
            <a:off x="3581475" y="1738969"/>
            <a:ext cx="404278"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E</a:t>
            </a:r>
            <a:endParaRPr lang="zh-CN" altLang="en-US" sz="2800" i="1" dirty="0">
              <a:latin typeface="Times New Roman" panose="02020603050405020304" pitchFamily="18" charset="0"/>
              <a:cs typeface="Times New Roman" panose="02020603050405020304" pitchFamily="18" charset="0"/>
            </a:endParaRPr>
          </a:p>
        </p:txBody>
      </p:sp>
      <p:sp>
        <p:nvSpPr>
          <p:cNvPr id="39" name="文本框 38"/>
          <p:cNvSpPr txBox="1"/>
          <p:nvPr/>
        </p:nvSpPr>
        <p:spPr>
          <a:xfrm>
            <a:off x="4603224" y="1401785"/>
            <a:ext cx="404278"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F</a:t>
            </a:r>
            <a:endParaRPr lang="zh-CN" altLang="en-US" sz="2800" i="1" dirty="0">
              <a:latin typeface="Times New Roman" panose="02020603050405020304" pitchFamily="18" charset="0"/>
              <a:cs typeface="Times New Roman" panose="02020603050405020304" pitchFamily="18" charset="0"/>
            </a:endParaRPr>
          </a:p>
        </p:txBody>
      </p:sp>
      <p:sp>
        <p:nvSpPr>
          <p:cNvPr id="40" name="文本框 39"/>
          <p:cNvSpPr txBox="1"/>
          <p:nvPr/>
        </p:nvSpPr>
        <p:spPr>
          <a:xfrm>
            <a:off x="3581475" y="3393515"/>
            <a:ext cx="444352"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G</a:t>
            </a:r>
            <a:endParaRPr lang="zh-CN" altLang="en-US" sz="2800" i="1" dirty="0">
              <a:latin typeface="Times New Roman" panose="02020603050405020304" pitchFamily="18" charset="0"/>
              <a:cs typeface="Times New Roman" panose="02020603050405020304" pitchFamily="18" charset="0"/>
            </a:endParaRPr>
          </a:p>
        </p:txBody>
      </p:sp>
      <p:sp>
        <p:nvSpPr>
          <p:cNvPr id="41" name="文本框 40"/>
          <p:cNvSpPr txBox="1"/>
          <p:nvPr/>
        </p:nvSpPr>
        <p:spPr>
          <a:xfrm>
            <a:off x="5090125" y="3393515"/>
            <a:ext cx="444352"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H</a:t>
            </a:r>
            <a:endParaRPr lang="zh-CN" altLang="en-US"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41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四边形的线性插值</a:t>
            </a:r>
            <a:endParaRPr lang="zh-CN" altLang="en-US" dirty="0"/>
          </a:p>
        </p:txBody>
      </p:sp>
      <p:sp>
        <p:nvSpPr>
          <p:cNvPr id="3" name="内容占位符 2"/>
          <p:cNvSpPr>
            <a:spLocks noGrp="1"/>
          </p:cNvSpPr>
          <p:nvPr>
            <p:ph idx="1"/>
          </p:nvPr>
        </p:nvSpPr>
        <p:spPr>
          <a:xfrm>
            <a:off x="457200" y="4189415"/>
            <a:ext cx="8229600" cy="1936748"/>
          </a:xfrm>
        </p:spPr>
        <p:txBody>
          <a:bodyPr>
            <a:normAutofit/>
          </a:bodyPr>
          <a:lstStyle/>
          <a:p>
            <a:r>
              <a:rPr lang="en-US" altLang="zh-CN" sz="2800" i="1" dirty="0" smtClean="0">
                <a:latin typeface="Times New Roman" panose="02020603050405020304" pitchFamily="18" charset="0"/>
                <a:cs typeface="Times New Roman" panose="02020603050405020304" pitchFamily="18" charset="0"/>
              </a:rPr>
              <a:t>E</a:t>
            </a:r>
            <a:r>
              <a:rPr lang="en-US" altLang="zh-CN" sz="2800" dirty="0" smtClean="0">
                <a:latin typeface="Times New Roman" panose="02020603050405020304" pitchFamily="18" charset="0"/>
                <a:cs typeface="Times New Roman" panose="02020603050405020304" pitchFamily="18" charset="0"/>
              </a:rPr>
              <a:t> = </a:t>
            </a:r>
            <a:r>
              <a:rPr lang="en-US" altLang="zh-CN" sz="2800" i="1" dirty="0" err="1" smtClean="0">
                <a:latin typeface="Times New Roman" panose="02020603050405020304" pitchFamily="18" charset="0"/>
                <a:cs typeface="Times New Roman" panose="02020603050405020304" pitchFamily="18" charset="0"/>
              </a:rPr>
              <a:t>sA</a:t>
            </a:r>
            <a:r>
              <a:rPr lang="en-US" altLang="zh-CN" sz="2800" dirty="0" smtClean="0">
                <a:latin typeface="Times New Roman" panose="02020603050405020304" pitchFamily="18" charset="0"/>
                <a:cs typeface="Times New Roman" panose="02020603050405020304" pitchFamily="18" charset="0"/>
              </a:rPr>
              <a:t> + (1 – </a:t>
            </a:r>
            <a:r>
              <a:rPr lang="en-US" altLang="zh-CN" sz="2800" i="1" dirty="0" smtClean="0">
                <a:latin typeface="Times New Roman" panose="02020603050405020304" pitchFamily="18" charset="0"/>
                <a:cs typeface="Times New Roman" panose="02020603050405020304" pitchFamily="18" charset="0"/>
              </a:rPr>
              <a:t>s</a:t>
            </a:r>
            <a:r>
              <a:rPr lang="en-US" altLang="zh-CN" sz="2800" dirty="0" smtClean="0">
                <a:latin typeface="Times New Roman" panose="02020603050405020304" pitchFamily="18" charset="0"/>
                <a:cs typeface="Times New Roman" panose="02020603050405020304" pitchFamily="18" charset="0"/>
              </a:rPr>
              <a:t>)</a:t>
            </a:r>
            <a:r>
              <a:rPr lang="en-US" altLang="zh-CN" sz="2800" i="1" dirty="0" smtClean="0">
                <a:latin typeface="Times New Roman" panose="02020603050405020304" pitchFamily="18" charset="0"/>
                <a:cs typeface="Times New Roman" panose="02020603050405020304" pitchFamily="18" charset="0"/>
              </a:rPr>
              <a:t>B</a:t>
            </a:r>
            <a:r>
              <a:rPr lang="en-US" altLang="zh-CN" sz="2800" dirty="0" smtClean="0">
                <a:latin typeface="Times New Roman" panose="02020603050405020304" pitchFamily="18" charset="0"/>
                <a:cs typeface="Times New Roman" panose="02020603050405020304" pitchFamily="18" charset="0"/>
              </a:rPr>
              <a:t>, </a:t>
            </a:r>
            <a:r>
              <a:rPr lang="en-US" altLang="zh-CN" sz="2800" i="1" dirty="0" smtClean="0">
                <a:latin typeface="Times New Roman" panose="02020603050405020304" pitchFamily="18" charset="0"/>
                <a:cs typeface="Times New Roman" panose="02020603050405020304" pitchFamily="18" charset="0"/>
              </a:rPr>
              <a:t>G</a:t>
            </a:r>
            <a:r>
              <a:rPr lang="en-US" altLang="zh-CN" sz="2800" dirty="0" smtClean="0">
                <a:latin typeface="Times New Roman" panose="02020603050405020304" pitchFamily="18" charset="0"/>
                <a:cs typeface="Times New Roman" panose="02020603050405020304" pitchFamily="18" charset="0"/>
              </a:rPr>
              <a:t> = </a:t>
            </a:r>
            <a:r>
              <a:rPr lang="en-US" altLang="zh-CN" sz="2800" i="1" dirty="0" err="1" smtClean="0">
                <a:latin typeface="Times New Roman" panose="02020603050405020304" pitchFamily="18" charset="0"/>
                <a:cs typeface="Times New Roman" panose="02020603050405020304" pitchFamily="18" charset="0"/>
              </a:rPr>
              <a:t>sD</a:t>
            </a:r>
            <a:r>
              <a:rPr lang="en-US" altLang="zh-CN" sz="2800" dirty="0" smtClean="0">
                <a:latin typeface="Times New Roman" panose="02020603050405020304" pitchFamily="18" charset="0"/>
                <a:cs typeface="Times New Roman" panose="02020603050405020304" pitchFamily="18" charset="0"/>
              </a:rPr>
              <a:t> + (1 – </a:t>
            </a:r>
            <a:r>
              <a:rPr lang="en-US" altLang="zh-CN" sz="2800" i="1" dirty="0" smtClean="0">
                <a:latin typeface="Times New Roman" panose="02020603050405020304" pitchFamily="18" charset="0"/>
                <a:cs typeface="Times New Roman" panose="02020603050405020304" pitchFamily="18" charset="0"/>
              </a:rPr>
              <a:t>s</a:t>
            </a:r>
            <a:r>
              <a:rPr lang="en-US" altLang="zh-CN" sz="2800" dirty="0" smtClean="0">
                <a:latin typeface="Times New Roman" panose="02020603050405020304" pitchFamily="18" charset="0"/>
                <a:cs typeface="Times New Roman" panose="02020603050405020304" pitchFamily="18" charset="0"/>
              </a:rPr>
              <a:t>)</a:t>
            </a:r>
            <a:r>
              <a:rPr lang="en-US" altLang="zh-CN" sz="2800" i="1" dirty="0" smtClean="0">
                <a:latin typeface="Times New Roman" panose="02020603050405020304" pitchFamily="18" charset="0"/>
                <a:cs typeface="Times New Roman" panose="02020603050405020304" pitchFamily="18" charset="0"/>
              </a:rPr>
              <a:t>C</a:t>
            </a:r>
          </a:p>
          <a:p>
            <a:r>
              <a:rPr lang="en-US" altLang="zh-CN" sz="2800" i="1" dirty="0" smtClean="0">
                <a:latin typeface="Times New Roman" panose="02020603050405020304" pitchFamily="18" charset="0"/>
                <a:cs typeface="Times New Roman" panose="02020603050405020304" pitchFamily="18" charset="0"/>
              </a:rPr>
              <a:t>F</a:t>
            </a:r>
            <a:r>
              <a:rPr lang="en-US" altLang="zh-CN" sz="2800" dirty="0" smtClean="0">
                <a:latin typeface="Times New Roman" panose="02020603050405020304" pitchFamily="18" charset="0"/>
                <a:cs typeface="Times New Roman" panose="02020603050405020304" pitchFamily="18" charset="0"/>
              </a:rPr>
              <a:t> = </a:t>
            </a:r>
            <a:r>
              <a:rPr lang="en-US" altLang="zh-CN" sz="2800" i="1" dirty="0" err="1" smtClean="0">
                <a:latin typeface="Times New Roman" panose="02020603050405020304" pitchFamily="18" charset="0"/>
                <a:cs typeface="Times New Roman" panose="02020603050405020304" pitchFamily="18" charset="0"/>
              </a:rPr>
              <a:t>tB</a:t>
            </a:r>
            <a:r>
              <a:rPr lang="en-US" altLang="zh-CN" sz="2800" dirty="0" smtClean="0">
                <a:latin typeface="Times New Roman" panose="02020603050405020304" pitchFamily="18" charset="0"/>
                <a:cs typeface="Times New Roman" panose="02020603050405020304" pitchFamily="18" charset="0"/>
              </a:rPr>
              <a:t> + (1 – </a:t>
            </a:r>
            <a:r>
              <a:rPr lang="en-US" altLang="zh-CN" sz="2800" i="1" dirty="0" smtClean="0">
                <a:latin typeface="Times New Roman" panose="02020603050405020304" pitchFamily="18" charset="0"/>
                <a:cs typeface="Times New Roman" panose="02020603050405020304" pitchFamily="18" charset="0"/>
              </a:rPr>
              <a:t>t</a:t>
            </a:r>
            <a:r>
              <a:rPr lang="en-US" altLang="zh-CN" sz="2800" dirty="0" smtClean="0">
                <a:latin typeface="Times New Roman" panose="02020603050405020304" pitchFamily="18" charset="0"/>
                <a:cs typeface="Times New Roman" panose="02020603050405020304" pitchFamily="18" charset="0"/>
              </a:rPr>
              <a:t>)</a:t>
            </a:r>
            <a:r>
              <a:rPr lang="en-US" altLang="zh-CN" sz="2800" i="1" dirty="0" smtClean="0">
                <a:latin typeface="Times New Roman" panose="02020603050405020304" pitchFamily="18" charset="0"/>
                <a:cs typeface="Times New Roman" panose="02020603050405020304" pitchFamily="18" charset="0"/>
              </a:rPr>
              <a:t>C</a:t>
            </a:r>
            <a:r>
              <a:rPr lang="en-US" altLang="zh-CN" sz="2800" dirty="0" smtClean="0">
                <a:latin typeface="Times New Roman" panose="02020603050405020304" pitchFamily="18" charset="0"/>
                <a:cs typeface="Times New Roman" panose="02020603050405020304" pitchFamily="18" charset="0"/>
              </a:rPr>
              <a:t>, </a:t>
            </a:r>
            <a:r>
              <a:rPr lang="en-US" altLang="zh-CN" sz="2800" i="1" dirty="0" smtClean="0">
                <a:latin typeface="Times New Roman" panose="02020603050405020304" pitchFamily="18" charset="0"/>
                <a:cs typeface="Times New Roman" panose="02020603050405020304" pitchFamily="18" charset="0"/>
              </a:rPr>
              <a:t>H</a:t>
            </a:r>
            <a:r>
              <a:rPr lang="en-US" altLang="zh-CN" sz="2800" dirty="0" smtClean="0">
                <a:latin typeface="Times New Roman" panose="02020603050405020304" pitchFamily="18" charset="0"/>
                <a:cs typeface="Times New Roman" panose="02020603050405020304" pitchFamily="18" charset="0"/>
              </a:rPr>
              <a:t> = </a:t>
            </a:r>
            <a:r>
              <a:rPr lang="en-US" altLang="zh-CN" sz="2800" i="1" dirty="0" err="1" smtClean="0">
                <a:latin typeface="Times New Roman" panose="02020603050405020304" pitchFamily="18" charset="0"/>
                <a:cs typeface="Times New Roman" panose="02020603050405020304" pitchFamily="18" charset="0"/>
              </a:rPr>
              <a:t>t</a:t>
            </a:r>
            <a:r>
              <a:rPr lang="en-US" altLang="zh-CN" sz="2800" dirty="0" err="1" smtClean="0">
                <a:latin typeface="Times New Roman" panose="02020603050405020304" pitchFamily="18" charset="0"/>
                <a:cs typeface="Times New Roman" panose="02020603050405020304" pitchFamily="18" charset="0"/>
              </a:rPr>
              <a:t>A</a:t>
            </a:r>
            <a:r>
              <a:rPr lang="en-US" altLang="zh-CN" sz="2800" dirty="0" smtClean="0">
                <a:latin typeface="Times New Roman" panose="02020603050405020304" pitchFamily="18" charset="0"/>
                <a:cs typeface="Times New Roman" panose="02020603050405020304" pitchFamily="18" charset="0"/>
              </a:rPr>
              <a:t> + (1 – </a:t>
            </a:r>
            <a:r>
              <a:rPr lang="en-US" altLang="zh-CN" sz="2800" i="1" dirty="0" smtClean="0">
                <a:latin typeface="Times New Roman" panose="02020603050405020304" pitchFamily="18" charset="0"/>
                <a:cs typeface="Times New Roman" panose="02020603050405020304" pitchFamily="18" charset="0"/>
              </a:rPr>
              <a:t>t</a:t>
            </a:r>
            <a:r>
              <a:rPr lang="en-US" altLang="zh-CN" sz="2800" dirty="0" smtClean="0">
                <a:latin typeface="Times New Roman" panose="02020603050405020304" pitchFamily="18" charset="0"/>
                <a:cs typeface="Times New Roman" panose="02020603050405020304" pitchFamily="18" charset="0"/>
              </a:rPr>
              <a:t>)</a:t>
            </a:r>
            <a:r>
              <a:rPr lang="en-US" altLang="zh-CN" sz="2800" i="1" dirty="0" smtClean="0">
                <a:latin typeface="Times New Roman" panose="02020603050405020304" pitchFamily="18" charset="0"/>
                <a:cs typeface="Times New Roman" panose="02020603050405020304" pitchFamily="18" charset="0"/>
              </a:rPr>
              <a:t>D</a:t>
            </a:r>
          </a:p>
          <a:p>
            <a:r>
              <a:rPr lang="en-US" altLang="zh-CN" sz="2800" i="1" dirty="0" smtClean="0">
                <a:latin typeface="Times New Roman" panose="02020603050405020304" pitchFamily="18" charset="0"/>
                <a:cs typeface="Times New Roman" panose="02020603050405020304" pitchFamily="18" charset="0"/>
              </a:rPr>
              <a:t>P</a:t>
            </a:r>
            <a:r>
              <a:rPr lang="en-US" altLang="zh-CN" sz="2800" dirty="0" smtClean="0">
                <a:latin typeface="Times New Roman" panose="02020603050405020304" pitchFamily="18" charset="0"/>
                <a:cs typeface="Times New Roman" panose="02020603050405020304" pitchFamily="18" charset="0"/>
              </a:rPr>
              <a:t> = </a:t>
            </a:r>
            <a:r>
              <a:rPr lang="en-US" altLang="zh-CN" sz="2800" i="1" dirty="0" err="1" smtClean="0">
                <a:latin typeface="Times New Roman" panose="02020603050405020304" pitchFamily="18" charset="0"/>
                <a:cs typeface="Times New Roman" panose="02020603050405020304" pitchFamily="18" charset="0"/>
              </a:rPr>
              <a:t>stA</a:t>
            </a:r>
            <a:r>
              <a:rPr lang="en-US" altLang="zh-CN" sz="2800" dirty="0" smtClean="0">
                <a:latin typeface="Times New Roman" panose="02020603050405020304" pitchFamily="18" charset="0"/>
                <a:cs typeface="Times New Roman" panose="02020603050405020304" pitchFamily="18" charset="0"/>
              </a:rPr>
              <a:t> + (1 – </a:t>
            </a:r>
            <a:r>
              <a:rPr lang="en-US" altLang="zh-CN" sz="2800" i="1" dirty="0" smtClean="0">
                <a:latin typeface="Times New Roman" panose="02020603050405020304" pitchFamily="18" charset="0"/>
                <a:cs typeface="Times New Roman" panose="02020603050405020304" pitchFamily="18" charset="0"/>
              </a:rPr>
              <a:t>s</a:t>
            </a:r>
            <a:r>
              <a:rPr lang="en-US" altLang="zh-CN" sz="2800" dirty="0" smtClean="0">
                <a:latin typeface="Times New Roman" panose="02020603050405020304" pitchFamily="18" charset="0"/>
                <a:cs typeface="Times New Roman" panose="02020603050405020304" pitchFamily="18" charset="0"/>
              </a:rPr>
              <a:t>)</a:t>
            </a:r>
            <a:r>
              <a:rPr lang="en-US" altLang="zh-CN" sz="2800" i="1" dirty="0" err="1" smtClean="0">
                <a:latin typeface="Times New Roman" panose="02020603050405020304" pitchFamily="18" charset="0"/>
                <a:cs typeface="Times New Roman" panose="02020603050405020304" pitchFamily="18" charset="0"/>
              </a:rPr>
              <a:t>tB</a:t>
            </a:r>
            <a:r>
              <a:rPr lang="en-US" altLang="zh-CN" sz="2800" dirty="0" smtClean="0">
                <a:latin typeface="Times New Roman" panose="02020603050405020304" pitchFamily="18" charset="0"/>
                <a:cs typeface="Times New Roman" panose="02020603050405020304" pitchFamily="18" charset="0"/>
              </a:rPr>
              <a:t> + (1 – </a:t>
            </a:r>
            <a:r>
              <a:rPr lang="en-US" altLang="zh-CN" sz="2800" i="1" dirty="0" smtClean="0">
                <a:latin typeface="Times New Roman" panose="02020603050405020304" pitchFamily="18" charset="0"/>
                <a:cs typeface="Times New Roman" panose="02020603050405020304" pitchFamily="18" charset="0"/>
              </a:rPr>
              <a:t>s</a:t>
            </a:r>
            <a:r>
              <a:rPr lang="en-US" altLang="zh-CN" sz="2800" dirty="0" smtClean="0">
                <a:latin typeface="Times New Roman" panose="02020603050405020304" pitchFamily="18" charset="0"/>
                <a:cs typeface="Times New Roman" panose="02020603050405020304" pitchFamily="18" charset="0"/>
              </a:rPr>
              <a:t>)(1 – </a:t>
            </a:r>
            <a:r>
              <a:rPr lang="en-US" altLang="zh-CN" sz="2800" i="1" dirty="0" smtClean="0">
                <a:latin typeface="Times New Roman" panose="02020603050405020304" pitchFamily="18" charset="0"/>
                <a:cs typeface="Times New Roman" panose="02020603050405020304" pitchFamily="18" charset="0"/>
              </a:rPr>
              <a:t>t</a:t>
            </a:r>
            <a:r>
              <a:rPr lang="en-US" altLang="zh-CN" sz="2800" dirty="0" smtClean="0">
                <a:latin typeface="Times New Roman" panose="02020603050405020304" pitchFamily="18" charset="0"/>
                <a:cs typeface="Times New Roman" panose="02020603050405020304" pitchFamily="18" charset="0"/>
              </a:rPr>
              <a:t>)</a:t>
            </a:r>
            <a:r>
              <a:rPr lang="en-US" altLang="zh-CN" sz="2800" i="1" dirty="0" smtClean="0">
                <a:latin typeface="Times New Roman" panose="02020603050405020304" pitchFamily="18" charset="0"/>
                <a:cs typeface="Times New Roman" panose="02020603050405020304" pitchFamily="18" charset="0"/>
              </a:rPr>
              <a:t>C</a:t>
            </a:r>
            <a:r>
              <a:rPr lang="en-US" altLang="zh-CN" sz="2800" dirty="0" smtClean="0">
                <a:latin typeface="Times New Roman" panose="02020603050405020304" pitchFamily="18" charset="0"/>
                <a:cs typeface="Times New Roman" panose="02020603050405020304" pitchFamily="18" charset="0"/>
              </a:rPr>
              <a:t> + </a:t>
            </a:r>
            <a:r>
              <a:rPr lang="en-US" altLang="zh-CN" sz="2800" i="1" dirty="0" smtClean="0">
                <a:latin typeface="Times New Roman" panose="02020603050405020304" pitchFamily="18" charset="0"/>
                <a:cs typeface="Times New Roman" panose="02020603050405020304" pitchFamily="18" charset="0"/>
              </a:rPr>
              <a:t>s</a:t>
            </a:r>
            <a:r>
              <a:rPr lang="en-US" altLang="zh-CN" sz="2800" dirty="0" smtClean="0">
                <a:latin typeface="Times New Roman" panose="02020603050405020304" pitchFamily="18" charset="0"/>
                <a:cs typeface="Times New Roman" panose="02020603050405020304" pitchFamily="18" charset="0"/>
              </a:rPr>
              <a:t>(1 – </a:t>
            </a:r>
            <a:r>
              <a:rPr lang="en-US" altLang="zh-CN" sz="2800" i="1" dirty="0" smtClean="0">
                <a:latin typeface="Times New Roman" panose="02020603050405020304" pitchFamily="18" charset="0"/>
                <a:cs typeface="Times New Roman" panose="02020603050405020304" pitchFamily="18" charset="0"/>
              </a:rPr>
              <a:t>t</a:t>
            </a:r>
            <a:r>
              <a:rPr lang="en-US" altLang="zh-CN" sz="2800" dirty="0" smtClean="0">
                <a:latin typeface="Times New Roman" panose="02020603050405020304" pitchFamily="18" charset="0"/>
                <a:cs typeface="Times New Roman" panose="02020603050405020304" pitchFamily="18" charset="0"/>
              </a:rPr>
              <a:t>)</a:t>
            </a:r>
            <a:r>
              <a:rPr lang="en-US" altLang="zh-CN" sz="2800" i="1" dirty="0" smtClean="0">
                <a:latin typeface="Times New Roman" panose="02020603050405020304" pitchFamily="18" charset="0"/>
                <a:cs typeface="Times New Roman" panose="02020603050405020304" pitchFamily="18" charset="0"/>
              </a:rPr>
              <a:t>D</a:t>
            </a:r>
          </a:p>
          <a:p>
            <a:endParaRPr lang="zh-CN" altLang="en-US" sz="2800" dirty="0">
              <a:latin typeface="Times New Roman" panose="02020603050405020304" pitchFamily="18" charset="0"/>
              <a:cs typeface="Times New Roman" panose="02020603050405020304" pitchFamily="18" charset="0"/>
            </a:endParaRPr>
          </a:p>
        </p:txBody>
      </p:sp>
      <p:grpSp>
        <p:nvGrpSpPr>
          <p:cNvPr id="5" name="Group 4"/>
          <p:cNvGrpSpPr>
            <a:grpSpLocks noChangeAspect="1"/>
          </p:cNvGrpSpPr>
          <p:nvPr/>
        </p:nvGrpSpPr>
        <p:grpSpPr bwMode="auto">
          <a:xfrm>
            <a:off x="2268538" y="1508126"/>
            <a:ext cx="4627563" cy="2343150"/>
            <a:chOff x="1429" y="950"/>
            <a:chExt cx="2915" cy="1476"/>
          </a:xfrm>
        </p:grpSpPr>
        <p:sp>
          <p:nvSpPr>
            <p:cNvPr id="8" name="Line 6"/>
            <p:cNvSpPr>
              <a:spLocks noChangeShapeType="1"/>
            </p:cNvSpPr>
            <p:nvPr/>
          </p:nvSpPr>
          <p:spPr bwMode="auto">
            <a:xfrm flipH="1">
              <a:off x="1446" y="1544"/>
              <a:ext cx="577" cy="865"/>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7"/>
            <p:cNvSpPr>
              <a:spLocks noChangeShapeType="1"/>
            </p:cNvSpPr>
            <p:nvPr/>
          </p:nvSpPr>
          <p:spPr bwMode="auto">
            <a:xfrm>
              <a:off x="1446" y="2409"/>
              <a:ext cx="2880"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8"/>
            <p:cNvSpPr>
              <a:spLocks noChangeShapeType="1"/>
            </p:cNvSpPr>
            <p:nvPr/>
          </p:nvSpPr>
          <p:spPr bwMode="auto">
            <a:xfrm flipH="1" flipV="1">
              <a:off x="3462" y="968"/>
              <a:ext cx="864" cy="144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9"/>
            <p:cNvSpPr>
              <a:spLocks noChangeShapeType="1"/>
            </p:cNvSpPr>
            <p:nvPr/>
          </p:nvSpPr>
          <p:spPr bwMode="auto">
            <a:xfrm flipH="1">
              <a:off x="2023" y="968"/>
              <a:ext cx="1439" cy="57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0"/>
            <p:cNvSpPr>
              <a:spLocks noChangeShapeType="1"/>
            </p:cNvSpPr>
            <p:nvPr/>
          </p:nvSpPr>
          <p:spPr bwMode="auto">
            <a:xfrm flipV="1">
              <a:off x="1792" y="1544"/>
              <a:ext cx="2016" cy="3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1"/>
            <p:cNvSpPr>
              <a:spLocks noChangeShapeType="1"/>
            </p:cNvSpPr>
            <p:nvPr/>
          </p:nvSpPr>
          <p:spPr bwMode="auto">
            <a:xfrm flipH="1">
              <a:off x="2406" y="1352"/>
              <a:ext cx="96" cy="1057"/>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Oval 12"/>
            <p:cNvSpPr>
              <a:spLocks noChangeArrowheads="1"/>
            </p:cNvSpPr>
            <p:nvPr/>
          </p:nvSpPr>
          <p:spPr bwMode="auto">
            <a:xfrm>
              <a:off x="2005" y="1527"/>
              <a:ext cx="35" cy="34"/>
            </a:xfrm>
            <a:prstGeom prst="ellipse">
              <a:avLst/>
            </a:prstGeom>
            <a:solidFill>
              <a:srgbClr val="FFFFFF"/>
            </a:solidFill>
            <a:ln w="142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Oval 13"/>
            <p:cNvSpPr>
              <a:spLocks noChangeArrowheads="1"/>
            </p:cNvSpPr>
            <p:nvPr/>
          </p:nvSpPr>
          <p:spPr bwMode="auto">
            <a:xfrm>
              <a:off x="2005" y="1527"/>
              <a:ext cx="35" cy="34"/>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Oval 14"/>
            <p:cNvSpPr>
              <a:spLocks noChangeArrowheads="1"/>
            </p:cNvSpPr>
            <p:nvPr/>
          </p:nvSpPr>
          <p:spPr bwMode="auto">
            <a:xfrm>
              <a:off x="1429" y="2391"/>
              <a:ext cx="35" cy="35"/>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Oval 15"/>
            <p:cNvSpPr>
              <a:spLocks noChangeArrowheads="1"/>
            </p:cNvSpPr>
            <p:nvPr/>
          </p:nvSpPr>
          <p:spPr bwMode="auto">
            <a:xfrm>
              <a:off x="1429" y="2391"/>
              <a:ext cx="35" cy="35"/>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Oval 16"/>
            <p:cNvSpPr>
              <a:spLocks noChangeArrowheads="1"/>
            </p:cNvSpPr>
            <p:nvPr/>
          </p:nvSpPr>
          <p:spPr bwMode="auto">
            <a:xfrm>
              <a:off x="4309" y="2391"/>
              <a:ext cx="35" cy="35"/>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Oval 17"/>
            <p:cNvSpPr>
              <a:spLocks noChangeArrowheads="1"/>
            </p:cNvSpPr>
            <p:nvPr/>
          </p:nvSpPr>
          <p:spPr bwMode="auto">
            <a:xfrm>
              <a:off x="4309" y="2391"/>
              <a:ext cx="35" cy="35"/>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Oval 18"/>
            <p:cNvSpPr>
              <a:spLocks noChangeArrowheads="1"/>
            </p:cNvSpPr>
            <p:nvPr/>
          </p:nvSpPr>
          <p:spPr bwMode="auto">
            <a:xfrm>
              <a:off x="3445" y="950"/>
              <a:ext cx="35" cy="35"/>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Oval 19"/>
            <p:cNvSpPr>
              <a:spLocks noChangeArrowheads="1"/>
            </p:cNvSpPr>
            <p:nvPr/>
          </p:nvSpPr>
          <p:spPr bwMode="auto">
            <a:xfrm>
              <a:off x="3445" y="950"/>
              <a:ext cx="35" cy="35"/>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Oval 20"/>
            <p:cNvSpPr>
              <a:spLocks noChangeArrowheads="1"/>
            </p:cNvSpPr>
            <p:nvPr/>
          </p:nvSpPr>
          <p:spPr bwMode="auto">
            <a:xfrm>
              <a:off x="1775" y="1872"/>
              <a:ext cx="34" cy="35"/>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Oval 21"/>
            <p:cNvSpPr>
              <a:spLocks noChangeArrowheads="1"/>
            </p:cNvSpPr>
            <p:nvPr/>
          </p:nvSpPr>
          <p:spPr bwMode="auto">
            <a:xfrm>
              <a:off x="1775" y="1872"/>
              <a:ext cx="34" cy="35"/>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Oval 22"/>
            <p:cNvSpPr>
              <a:spLocks noChangeArrowheads="1"/>
            </p:cNvSpPr>
            <p:nvPr/>
          </p:nvSpPr>
          <p:spPr bwMode="auto">
            <a:xfrm>
              <a:off x="2389" y="2391"/>
              <a:ext cx="35" cy="35"/>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Oval 23"/>
            <p:cNvSpPr>
              <a:spLocks noChangeArrowheads="1"/>
            </p:cNvSpPr>
            <p:nvPr/>
          </p:nvSpPr>
          <p:spPr bwMode="auto">
            <a:xfrm>
              <a:off x="2389" y="2391"/>
              <a:ext cx="35" cy="35"/>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4"/>
            <p:cNvSpPr>
              <a:spLocks noChangeArrowheads="1"/>
            </p:cNvSpPr>
            <p:nvPr/>
          </p:nvSpPr>
          <p:spPr bwMode="auto">
            <a:xfrm>
              <a:off x="3791" y="1527"/>
              <a:ext cx="34" cy="34"/>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Oval 25"/>
            <p:cNvSpPr>
              <a:spLocks noChangeArrowheads="1"/>
            </p:cNvSpPr>
            <p:nvPr/>
          </p:nvSpPr>
          <p:spPr bwMode="auto">
            <a:xfrm>
              <a:off x="3791" y="1527"/>
              <a:ext cx="34" cy="34"/>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26"/>
            <p:cNvSpPr>
              <a:spLocks noChangeArrowheads="1"/>
            </p:cNvSpPr>
            <p:nvPr/>
          </p:nvSpPr>
          <p:spPr bwMode="auto">
            <a:xfrm>
              <a:off x="2485" y="1335"/>
              <a:ext cx="35" cy="34"/>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Oval 27"/>
            <p:cNvSpPr>
              <a:spLocks noChangeArrowheads="1"/>
            </p:cNvSpPr>
            <p:nvPr/>
          </p:nvSpPr>
          <p:spPr bwMode="auto">
            <a:xfrm>
              <a:off x="2485" y="1335"/>
              <a:ext cx="35" cy="34"/>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28"/>
            <p:cNvSpPr>
              <a:spLocks noChangeArrowheads="1"/>
            </p:cNvSpPr>
            <p:nvPr/>
          </p:nvSpPr>
          <p:spPr bwMode="auto">
            <a:xfrm>
              <a:off x="2447" y="1757"/>
              <a:ext cx="34" cy="35"/>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Oval 29"/>
            <p:cNvSpPr>
              <a:spLocks noChangeArrowheads="1"/>
            </p:cNvSpPr>
            <p:nvPr/>
          </p:nvSpPr>
          <p:spPr bwMode="auto">
            <a:xfrm>
              <a:off x="2447" y="1757"/>
              <a:ext cx="34" cy="35"/>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2" name="文本框 31"/>
          <p:cNvSpPr txBox="1"/>
          <p:nvPr/>
        </p:nvSpPr>
        <p:spPr>
          <a:xfrm>
            <a:off x="2885291" y="2006929"/>
            <a:ext cx="404278"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A</a:t>
            </a:r>
            <a:endParaRPr lang="zh-CN" altLang="en-US" sz="2800" i="1" dirty="0">
              <a:latin typeface="Times New Roman" panose="02020603050405020304" pitchFamily="18" charset="0"/>
              <a:cs typeface="Times New Roman" panose="02020603050405020304" pitchFamily="18" charset="0"/>
            </a:endParaRPr>
          </a:p>
        </p:txBody>
      </p:sp>
      <p:sp>
        <p:nvSpPr>
          <p:cNvPr id="33" name="文本框 32"/>
          <p:cNvSpPr txBox="1"/>
          <p:nvPr/>
        </p:nvSpPr>
        <p:spPr>
          <a:xfrm>
            <a:off x="1942574" y="3589666"/>
            <a:ext cx="404278"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B</a:t>
            </a:r>
            <a:endParaRPr lang="zh-CN" altLang="en-US" sz="2800" i="1" dirty="0">
              <a:latin typeface="Times New Roman" panose="02020603050405020304" pitchFamily="18" charset="0"/>
              <a:cs typeface="Times New Roman" panose="02020603050405020304" pitchFamily="18" charset="0"/>
            </a:endParaRPr>
          </a:p>
        </p:txBody>
      </p:sp>
      <p:sp>
        <p:nvSpPr>
          <p:cNvPr id="34" name="文本框 33"/>
          <p:cNvSpPr txBox="1"/>
          <p:nvPr/>
        </p:nvSpPr>
        <p:spPr>
          <a:xfrm>
            <a:off x="6840538" y="3589666"/>
            <a:ext cx="423514"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C</a:t>
            </a:r>
            <a:endParaRPr lang="zh-CN" altLang="en-US" sz="2800" i="1" dirty="0">
              <a:latin typeface="Times New Roman" panose="02020603050405020304" pitchFamily="18" charset="0"/>
              <a:cs typeface="Times New Roman" panose="02020603050405020304" pitchFamily="18" charset="0"/>
            </a:endParaRPr>
          </a:p>
        </p:txBody>
      </p:sp>
      <p:sp>
        <p:nvSpPr>
          <p:cNvPr id="35" name="文本框 34"/>
          <p:cNvSpPr txBox="1"/>
          <p:nvPr/>
        </p:nvSpPr>
        <p:spPr>
          <a:xfrm>
            <a:off x="5483134" y="1205805"/>
            <a:ext cx="444352"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D</a:t>
            </a:r>
            <a:endParaRPr lang="zh-CN" altLang="en-US" sz="2800" i="1" dirty="0">
              <a:latin typeface="Times New Roman" panose="02020603050405020304" pitchFamily="18" charset="0"/>
              <a:cs typeface="Times New Roman" panose="02020603050405020304" pitchFamily="18" charset="0"/>
            </a:endParaRPr>
          </a:p>
        </p:txBody>
      </p:sp>
      <p:sp>
        <p:nvSpPr>
          <p:cNvPr id="36" name="文本框 35"/>
          <p:cNvSpPr txBox="1"/>
          <p:nvPr/>
        </p:nvSpPr>
        <p:spPr>
          <a:xfrm>
            <a:off x="2451124" y="2710191"/>
            <a:ext cx="404278"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E</a:t>
            </a:r>
            <a:endParaRPr lang="zh-CN" altLang="en-US" sz="2800" i="1" dirty="0">
              <a:latin typeface="Times New Roman" panose="02020603050405020304" pitchFamily="18" charset="0"/>
              <a:cs typeface="Times New Roman" panose="02020603050405020304" pitchFamily="18" charset="0"/>
            </a:endParaRPr>
          </a:p>
        </p:txBody>
      </p:sp>
      <p:sp>
        <p:nvSpPr>
          <p:cNvPr id="37" name="文本框 36"/>
          <p:cNvSpPr txBox="1"/>
          <p:nvPr/>
        </p:nvSpPr>
        <p:spPr>
          <a:xfrm>
            <a:off x="3567648" y="3738379"/>
            <a:ext cx="404278"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F</a:t>
            </a:r>
            <a:endParaRPr lang="zh-CN" altLang="en-US" sz="2800" i="1" dirty="0">
              <a:latin typeface="Times New Roman" panose="02020603050405020304" pitchFamily="18" charset="0"/>
              <a:cs typeface="Times New Roman" panose="02020603050405020304" pitchFamily="18" charset="0"/>
            </a:endParaRPr>
          </a:p>
        </p:txBody>
      </p:sp>
      <p:sp>
        <p:nvSpPr>
          <p:cNvPr id="38" name="文本框 37"/>
          <p:cNvSpPr txBox="1"/>
          <p:nvPr/>
        </p:nvSpPr>
        <p:spPr>
          <a:xfrm>
            <a:off x="5989471" y="2129960"/>
            <a:ext cx="444352"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G</a:t>
            </a:r>
            <a:endParaRPr lang="zh-CN" altLang="en-US" sz="2800" i="1" dirty="0">
              <a:latin typeface="Times New Roman" panose="02020603050405020304" pitchFamily="18" charset="0"/>
              <a:cs typeface="Times New Roman" panose="02020603050405020304" pitchFamily="18" charset="0"/>
            </a:endParaRPr>
          </a:p>
        </p:txBody>
      </p:sp>
      <p:sp>
        <p:nvSpPr>
          <p:cNvPr id="39" name="文本框 38"/>
          <p:cNvSpPr txBox="1"/>
          <p:nvPr/>
        </p:nvSpPr>
        <p:spPr>
          <a:xfrm>
            <a:off x="3753193" y="1690315"/>
            <a:ext cx="444352"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H</a:t>
            </a:r>
            <a:endParaRPr lang="zh-CN" altLang="en-US" sz="2800" i="1" dirty="0">
              <a:latin typeface="Times New Roman" panose="02020603050405020304" pitchFamily="18" charset="0"/>
              <a:cs typeface="Times New Roman" panose="02020603050405020304" pitchFamily="18" charset="0"/>
            </a:endParaRPr>
          </a:p>
        </p:txBody>
      </p:sp>
      <p:sp>
        <p:nvSpPr>
          <p:cNvPr id="40" name="文本框 39"/>
          <p:cNvSpPr txBox="1"/>
          <p:nvPr/>
        </p:nvSpPr>
        <p:spPr>
          <a:xfrm>
            <a:off x="3848101" y="2710191"/>
            <a:ext cx="404278"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P</a:t>
            </a:r>
            <a:endParaRPr lang="zh-CN" altLang="en-US"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0815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四边形的等距分割</a:t>
            </a:r>
            <a:endParaRPr lang="zh-CN" altLang="en-US" dirty="0"/>
          </a:p>
        </p:txBody>
      </p:sp>
      <p:sp>
        <p:nvSpPr>
          <p:cNvPr id="3" name="内容占位符 2"/>
          <p:cNvSpPr>
            <a:spLocks noGrp="1"/>
          </p:cNvSpPr>
          <p:nvPr>
            <p:ph idx="1"/>
          </p:nvPr>
        </p:nvSpPr>
        <p:spPr>
          <a:xfrm>
            <a:off x="457200" y="4930587"/>
            <a:ext cx="8229600" cy="1195575"/>
          </a:xfrm>
        </p:spPr>
        <p:txBody>
          <a:bodyPr/>
          <a:lstStyle/>
          <a:p>
            <a:r>
              <a:rPr lang="zh-CN" altLang="en-US" dirty="0" smtClean="0">
                <a:latin typeface="楷体" panose="02010609060101010101" pitchFamily="49" charset="-122"/>
                <a:ea typeface="楷体" panose="02010609060101010101" pitchFamily="49" charset="-122"/>
              </a:rPr>
              <a:t>四边形边的等距分割点的连线把四边形分割为面积为等差数列的区域</a:t>
            </a:r>
            <a:endParaRPr lang="zh-CN" altLang="en-US" dirty="0">
              <a:latin typeface="楷体" panose="02010609060101010101" pitchFamily="49" charset="-122"/>
              <a:ea typeface="楷体" panose="02010609060101010101" pitchFamily="49" charset="-122"/>
            </a:endParaRPr>
          </a:p>
        </p:txBody>
      </p:sp>
      <p:grpSp>
        <p:nvGrpSpPr>
          <p:cNvPr id="5" name="Group 4"/>
          <p:cNvGrpSpPr>
            <a:grpSpLocks noChangeAspect="1"/>
          </p:cNvGrpSpPr>
          <p:nvPr/>
        </p:nvGrpSpPr>
        <p:grpSpPr bwMode="auto">
          <a:xfrm>
            <a:off x="1592263" y="1547813"/>
            <a:ext cx="5986463" cy="3030537"/>
            <a:chOff x="1003" y="975"/>
            <a:chExt cx="3771" cy="1909"/>
          </a:xfrm>
        </p:grpSpPr>
        <p:sp>
          <p:nvSpPr>
            <p:cNvPr id="8" name="Line 6"/>
            <p:cNvSpPr>
              <a:spLocks noChangeShapeType="1"/>
            </p:cNvSpPr>
            <p:nvPr/>
          </p:nvSpPr>
          <p:spPr bwMode="auto">
            <a:xfrm flipV="1">
              <a:off x="1174" y="2489"/>
              <a:ext cx="3354" cy="149"/>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7"/>
            <p:cNvSpPr>
              <a:spLocks noChangeShapeType="1"/>
            </p:cNvSpPr>
            <p:nvPr/>
          </p:nvSpPr>
          <p:spPr bwMode="auto">
            <a:xfrm flipV="1">
              <a:off x="1323" y="2116"/>
              <a:ext cx="2981" cy="298"/>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8"/>
            <p:cNvSpPr>
              <a:spLocks noChangeShapeType="1"/>
            </p:cNvSpPr>
            <p:nvPr/>
          </p:nvSpPr>
          <p:spPr bwMode="auto">
            <a:xfrm flipV="1">
              <a:off x="1472" y="1743"/>
              <a:ext cx="2609" cy="447"/>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9"/>
            <p:cNvSpPr>
              <a:spLocks noChangeShapeType="1"/>
            </p:cNvSpPr>
            <p:nvPr/>
          </p:nvSpPr>
          <p:spPr bwMode="auto">
            <a:xfrm flipV="1">
              <a:off x="1621" y="1370"/>
              <a:ext cx="2236" cy="597"/>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0"/>
            <p:cNvSpPr>
              <a:spLocks noChangeShapeType="1"/>
            </p:cNvSpPr>
            <p:nvPr/>
          </p:nvSpPr>
          <p:spPr bwMode="auto">
            <a:xfrm>
              <a:off x="3261" y="1146"/>
              <a:ext cx="745" cy="1716"/>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1"/>
            <p:cNvSpPr>
              <a:spLocks noChangeShapeType="1"/>
            </p:cNvSpPr>
            <p:nvPr/>
          </p:nvSpPr>
          <p:spPr bwMode="auto">
            <a:xfrm>
              <a:off x="2888" y="1295"/>
              <a:ext cx="373" cy="1567"/>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2"/>
            <p:cNvSpPr>
              <a:spLocks noChangeShapeType="1"/>
            </p:cNvSpPr>
            <p:nvPr/>
          </p:nvSpPr>
          <p:spPr bwMode="auto">
            <a:xfrm>
              <a:off x="2516" y="1445"/>
              <a:ext cx="0" cy="1417"/>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3"/>
            <p:cNvSpPr>
              <a:spLocks noChangeShapeType="1"/>
            </p:cNvSpPr>
            <p:nvPr/>
          </p:nvSpPr>
          <p:spPr bwMode="auto">
            <a:xfrm flipH="1">
              <a:off x="1771" y="1594"/>
              <a:ext cx="372" cy="1268"/>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4"/>
            <p:cNvSpPr>
              <a:spLocks noChangeShapeType="1"/>
            </p:cNvSpPr>
            <p:nvPr/>
          </p:nvSpPr>
          <p:spPr bwMode="auto">
            <a:xfrm flipH="1">
              <a:off x="1025" y="1743"/>
              <a:ext cx="746" cy="1119"/>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5"/>
            <p:cNvSpPr>
              <a:spLocks noChangeShapeType="1"/>
            </p:cNvSpPr>
            <p:nvPr/>
          </p:nvSpPr>
          <p:spPr bwMode="auto">
            <a:xfrm>
              <a:off x="1025" y="2862"/>
              <a:ext cx="3726"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6"/>
            <p:cNvSpPr>
              <a:spLocks noChangeShapeType="1"/>
            </p:cNvSpPr>
            <p:nvPr/>
          </p:nvSpPr>
          <p:spPr bwMode="auto">
            <a:xfrm flipH="1" flipV="1">
              <a:off x="3634" y="997"/>
              <a:ext cx="1117" cy="1865"/>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7"/>
            <p:cNvSpPr>
              <a:spLocks noChangeShapeType="1"/>
            </p:cNvSpPr>
            <p:nvPr/>
          </p:nvSpPr>
          <p:spPr bwMode="auto">
            <a:xfrm flipH="1">
              <a:off x="1771" y="997"/>
              <a:ext cx="1863" cy="746"/>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Oval 18"/>
            <p:cNvSpPr>
              <a:spLocks noChangeArrowheads="1"/>
            </p:cNvSpPr>
            <p:nvPr/>
          </p:nvSpPr>
          <p:spPr bwMode="auto">
            <a:xfrm>
              <a:off x="1748" y="1720"/>
              <a:ext cx="45" cy="45"/>
            </a:xfrm>
            <a:prstGeom prst="ellipse">
              <a:avLst/>
            </a:prstGeom>
            <a:solidFill>
              <a:srgbClr val="FFFFFF"/>
            </a:solidFill>
            <a:ln w="1746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Oval 19"/>
            <p:cNvSpPr>
              <a:spLocks noChangeArrowheads="1"/>
            </p:cNvSpPr>
            <p:nvPr/>
          </p:nvSpPr>
          <p:spPr bwMode="auto">
            <a:xfrm>
              <a:off x="1748" y="1720"/>
              <a:ext cx="45" cy="45"/>
            </a:xfrm>
            <a:prstGeom prst="ellipse">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Oval 20"/>
            <p:cNvSpPr>
              <a:spLocks noChangeArrowheads="1"/>
            </p:cNvSpPr>
            <p:nvPr/>
          </p:nvSpPr>
          <p:spPr bwMode="auto">
            <a:xfrm>
              <a:off x="1003" y="2839"/>
              <a:ext cx="44" cy="45"/>
            </a:xfrm>
            <a:prstGeom prst="ellipse">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Oval 21"/>
            <p:cNvSpPr>
              <a:spLocks noChangeArrowheads="1"/>
            </p:cNvSpPr>
            <p:nvPr/>
          </p:nvSpPr>
          <p:spPr bwMode="auto">
            <a:xfrm>
              <a:off x="1003" y="2839"/>
              <a:ext cx="44" cy="45"/>
            </a:xfrm>
            <a:prstGeom prst="ellipse">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Oval 22"/>
            <p:cNvSpPr>
              <a:spLocks noChangeArrowheads="1"/>
            </p:cNvSpPr>
            <p:nvPr/>
          </p:nvSpPr>
          <p:spPr bwMode="auto">
            <a:xfrm>
              <a:off x="4729" y="2839"/>
              <a:ext cx="45" cy="45"/>
            </a:xfrm>
            <a:prstGeom prst="ellipse">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Oval 23"/>
            <p:cNvSpPr>
              <a:spLocks noChangeArrowheads="1"/>
            </p:cNvSpPr>
            <p:nvPr/>
          </p:nvSpPr>
          <p:spPr bwMode="auto">
            <a:xfrm>
              <a:off x="4729" y="2839"/>
              <a:ext cx="45" cy="45"/>
            </a:xfrm>
            <a:prstGeom prst="ellipse">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4"/>
            <p:cNvSpPr>
              <a:spLocks noChangeArrowheads="1"/>
            </p:cNvSpPr>
            <p:nvPr/>
          </p:nvSpPr>
          <p:spPr bwMode="auto">
            <a:xfrm>
              <a:off x="3611" y="975"/>
              <a:ext cx="45" cy="44"/>
            </a:xfrm>
            <a:prstGeom prst="ellipse">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Oval 25"/>
            <p:cNvSpPr>
              <a:spLocks noChangeArrowheads="1"/>
            </p:cNvSpPr>
            <p:nvPr/>
          </p:nvSpPr>
          <p:spPr bwMode="auto">
            <a:xfrm>
              <a:off x="3611" y="975"/>
              <a:ext cx="45" cy="44"/>
            </a:xfrm>
            <a:prstGeom prst="ellipse">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893897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反问题</a:t>
            </a:r>
            <a:endParaRPr lang="zh-CN" altLang="en-US" dirty="0"/>
          </a:p>
        </p:txBody>
      </p:sp>
      <p:sp>
        <p:nvSpPr>
          <p:cNvPr id="3" name="内容占位符 2"/>
          <p:cNvSpPr>
            <a:spLocks noGrp="1"/>
          </p:cNvSpPr>
          <p:nvPr>
            <p:ph idx="1"/>
          </p:nvPr>
        </p:nvSpPr>
        <p:spPr>
          <a:xfrm>
            <a:off x="457200" y="4995398"/>
            <a:ext cx="8229600" cy="1130766"/>
          </a:xfrm>
        </p:spPr>
        <p:txBody>
          <a:bodyPr>
            <a:normAutofit/>
          </a:bodyPr>
          <a:lstStyle/>
          <a:p>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P</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2800" i="1" dirty="0" err="1">
                <a:latin typeface="Times New Roman" panose="02020603050405020304" pitchFamily="18" charset="0"/>
                <a:ea typeface="楷体" panose="02010609060101010101" pitchFamily="49" charset="-122"/>
                <a:cs typeface="Times New Roman" panose="02020603050405020304" pitchFamily="18" charset="0"/>
              </a:rPr>
              <a:t>stA</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(1 –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i="1" dirty="0" err="1">
                <a:latin typeface="Times New Roman" panose="02020603050405020304" pitchFamily="18" charset="0"/>
                <a:ea typeface="楷体" panose="02010609060101010101" pitchFamily="49" charset="-122"/>
                <a:cs typeface="Times New Roman" panose="02020603050405020304" pitchFamily="18" charset="0"/>
              </a:rPr>
              <a:t>tB</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(1 –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)(1 –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s</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(1 – </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i="1" dirty="0">
                <a:latin typeface="Times New Roman" panose="02020603050405020304" pitchFamily="18" charset="0"/>
                <a:ea typeface="楷体" panose="02010609060101010101" pitchFamily="49" charset="-122"/>
                <a:cs typeface="Times New Roman" panose="02020603050405020304" pitchFamily="18" charset="0"/>
              </a:rPr>
              <a:t>D</a:t>
            </a:r>
          </a:p>
          <a:p>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能否利用</a:t>
            </a:r>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P</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的位置反求系数</a:t>
            </a:r>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s</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t</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9" name="Group 4"/>
          <p:cNvGrpSpPr>
            <a:grpSpLocks noChangeAspect="1"/>
          </p:cNvGrpSpPr>
          <p:nvPr/>
        </p:nvGrpSpPr>
        <p:grpSpPr bwMode="auto">
          <a:xfrm>
            <a:off x="2268538" y="1893610"/>
            <a:ext cx="4627563" cy="2343150"/>
            <a:chOff x="1429" y="950"/>
            <a:chExt cx="2915" cy="1476"/>
          </a:xfrm>
        </p:grpSpPr>
        <p:sp>
          <p:nvSpPr>
            <p:cNvPr id="30" name="Line 6"/>
            <p:cNvSpPr>
              <a:spLocks noChangeShapeType="1"/>
            </p:cNvSpPr>
            <p:nvPr/>
          </p:nvSpPr>
          <p:spPr bwMode="auto">
            <a:xfrm flipH="1">
              <a:off x="1446" y="1544"/>
              <a:ext cx="577" cy="865"/>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7"/>
            <p:cNvSpPr>
              <a:spLocks noChangeShapeType="1"/>
            </p:cNvSpPr>
            <p:nvPr/>
          </p:nvSpPr>
          <p:spPr bwMode="auto">
            <a:xfrm>
              <a:off x="1446" y="2409"/>
              <a:ext cx="2880"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8"/>
            <p:cNvSpPr>
              <a:spLocks noChangeShapeType="1"/>
            </p:cNvSpPr>
            <p:nvPr/>
          </p:nvSpPr>
          <p:spPr bwMode="auto">
            <a:xfrm flipH="1" flipV="1">
              <a:off x="3462" y="968"/>
              <a:ext cx="864" cy="1441"/>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9"/>
            <p:cNvSpPr>
              <a:spLocks noChangeShapeType="1"/>
            </p:cNvSpPr>
            <p:nvPr/>
          </p:nvSpPr>
          <p:spPr bwMode="auto">
            <a:xfrm flipH="1">
              <a:off x="2023" y="968"/>
              <a:ext cx="1439" cy="57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10"/>
            <p:cNvSpPr>
              <a:spLocks noChangeShapeType="1"/>
            </p:cNvSpPr>
            <p:nvPr/>
          </p:nvSpPr>
          <p:spPr bwMode="auto">
            <a:xfrm flipV="1">
              <a:off x="1792" y="1544"/>
              <a:ext cx="2016" cy="346"/>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Line 11"/>
            <p:cNvSpPr>
              <a:spLocks noChangeShapeType="1"/>
            </p:cNvSpPr>
            <p:nvPr/>
          </p:nvSpPr>
          <p:spPr bwMode="auto">
            <a:xfrm flipH="1">
              <a:off x="2406" y="1352"/>
              <a:ext cx="96" cy="1057"/>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Oval 12"/>
            <p:cNvSpPr>
              <a:spLocks noChangeArrowheads="1"/>
            </p:cNvSpPr>
            <p:nvPr/>
          </p:nvSpPr>
          <p:spPr bwMode="auto">
            <a:xfrm>
              <a:off x="2005" y="1527"/>
              <a:ext cx="35" cy="34"/>
            </a:xfrm>
            <a:prstGeom prst="ellipse">
              <a:avLst/>
            </a:prstGeom>
            <a:solidFill>
              <a:srgbClr val="FFFFFF"/>
            </a:solidFill>
            <a:ln w="142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Oval 13"/>
            <p:cNvSpPr>
              <a:spLocks noChangeArrowheads="1"/>
            </p:cNvSpPr>
            <p:nvPr/>
          </p:nvSpPr>
          <p:spPr bwMode="auto">
            <a:xfrm>
              <a:off x="2005" y="1527"/>
              <a:ext cx="35" cy="34"/>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Oval 14"/>
            <p:cNvSpPr>
              <a:spLocks noChangeArrowheads="1"/>
            </p:cNvSpPr>
            <p:nvPr/>
          </p:nvSpPr>
          <p:spPr bwMode="auto">
            <a:xfrm>
              <a:off x="1429" y="2391"/>
              <a:ext cx="35" cy="35"/>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Oval 15"/>
            <p:cNvSpPr>
              <a:spLocks noChangeArrowheads="1"/>
            </p:cNvSpPr>
            <p:nvPr/>
          </p:nvSpPr>
          <p:spPr bwMode="auto">
            <a:xfrm>
              <a:off x="1429" y="2391"/>
              <a:ext cx="35" cy="35"/>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Oval 16"/>
            <p:cNvSpPr>
              <a:spLocks noChangeArrowheads="1"/>
            </p:cNvSpPr>
            <p:nvPr/>
          </p:nvSpPr>
          <p:spPr bwMode="auto">
            <a:xfrm>
              <a:off x="4309" y="2391"/>
              <a:ext cx="35" cy="35"/>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Oval 17"/>
            <p:cNvSpPr>
              <a:spLocks noChangeArrowheads="1"/>
            </p:cNvSpPr>
            <p:nvPr/>
          </p:nvSpPr>
          <p:spPr bwMode="auto">
            <a:xfrm>
              <a:off x="4309" y="2391"/>
              <a:ext cx="35" cy="35"/>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Oval 18"/>
            <p:cNvSpPr>
              <a:spLocks noChangeArrowheads="1"/>
            </p:cNvSpPr>
            <p:nvPr/>
          </p:nvSpPr>
          <p:spPr bwMode="auto">
            <a:xfrm>
              <a:off x="3445" y="950"/>
              <a:ext cx="35" cy="35"/>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Oval 19"/>
            <p:cNvSpPr>
              <a:spLocks noChangeArrowheads="1"/>
            </p:cNvSpPr>
            <p:nvPr/>
          </p:nvSpPr>
          <p:spPr bwMode="auto">
            <a:xfrm>
              <a:off x="3445" y="950"/>
              <a:ext cx="35" cy="35"/>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Oval 20"/>
            <p:cNvSpPr>
              <a:spLocks noChangeArrowheads="1"/>
            </p:cNvSpPr>
            <p:nvPr/>
          </p:nvSpPr>
          <p:spPr bwMode="auto">
            <a:xfrm>
              <a:off x="1775" y="1872"/>
              <a:ext cx="34" cy="35"/>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Oval 21"/>
            <p:cNvSpPr>
              <a:spLocks noChangeArrowheads="1"/>
            </p:cNvSpPr>
            <p:nvPr/>
          </p:nvSpPr>
          <p:spPr bwMode="auto">
            <a:xfrm>
              <a:off x="1775" y="1872"/>
              <a:ext cx="34" cy="35"/>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Oval 22"/>
            <p:cNvSpPr>
              <a:spLocks noChangeArrowheads="1"/>
            </p:cNvSpPr>
            <p:nvPr/>
          </p:nvSpPr>
          <p:spPr bwMode="auto">
            <a:xfrm>
              <a:off x="2389" y="2391"/>
              <a:ext cx="35" cy="35"/>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Oval 23"/>
            <p:cNvSpPr>
              <a:spLocks noChangeArrowheads="1"/>
            </p:cNvSpPr>
            <p:nvPr/>
          </p:nvSpPr>
          <p:spPr bwMode="auto">
            <a:xfrm>
              <a:off x="2389" y="2391"/>
              <a:ext cx="35" cy="35"/>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Oval 24"/>
            <p:cNvSpPr>
              <a:spLocks noChangeArrowheads="1"/>
            </p:cNvSpPr>
            <p:nvPr/>
          </p:nvSpPr>
          <p:spPr bwMode="auto">
            <a:xfrm>
              <a:off x="3791" y="1527"/>
              <a:ext cx="34" cy="34"/>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Oval 25"/>
            <p:cNvSpPr>
              <a:spLocks noChangeArrowheads="1"/>
            </p:cNvSpPr>
            <p:nvPr/>
          </p:nvSpPr>
          <p:spPr bwMode="auto">
            <a:xfrm>
              <a:off x="3791" y="1527"/>
              <a:ext cx="34" cy="34"/>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Oval 26"/>
            <p:cNvSpPr>
              <a:spLocks noChangeArrowheads="1"/>
            </p:cNvSpPr>
            <p:nvPr/>
          </p:nvSpPr>
          <p:spPr bwMode="auto">
            <a:xfrm>
              <a:off x="2485" y="1335"/>
              <a:ext cx="35" cy="34"/>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Oval 27"/>
            <p:cNvSpPr>
              <a:spLocks noChangeArrowheads="1"/>
            </p:cNvSpPr>
            <p:nvPr/>
          </p:nvSpPr>
          <p:spPr bwMode="auto">
            <a:xfrm>
              <a:off x="2485" y="1335"/>
              <a:ext cx="35" cy="34"/>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Oval 28"/>
            <p:cNvSpPr>
              <a:spLocks noChangeArrowheads="1"/>
            </p:cNvSpPr>
            <p:nvPr/>
          </p:nvSpPr>
          <p:spPr bwMode="auto">
            <a:xfrm>
              <a:off x="2447" y="1757"/>
              <a:ext cx="34" cy="35"/>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Oval 29"/>
            <p:cNvSpPr>
              <a:spLocks noChangeArrowheads="1"/>
            </p:cNvSpPr>
            <p:nvPr/>
          </p:nvSpPr>
          <p:spPr bwMode="auto">
            <a:xfrm>
              <a:off x="2447" y="1757"/>
              <a:ext cx="34" cy="35"/>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4" name="文本框 53"/>
          <p:cNvSpPr txBox="1"/>
          <p:nvPr/>
        </p:nvSpPr>
        <p:spPr>
          <a:xfrm>
            <a:off x="2885291" y="2392413"/>
            <a:ext cx="404278"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A</a:t>
            </a:r>
            <a:endParaRPr lang="zh-CN" altLang="en-US" sz="2800" i="1" dirty="0">
              <a:latin typeface="Times New Roman" panose="02020603050405020304" pitchFamily="18" charset="0"/>
              <a:cs typeface="Times New Roman" panose="02020603050405020304" pitchFamily="18" charset="0"/>
            </a:endParaRPr>
          </a:p>
        </p:txBody>
      </p:sp>
      <p:sp>
        <p:nvSpPr>
          <p:cNvPr id="55" name="文本框 54"/>
          <p:cNvSpPr txBox="1"/>
          <p:nvPr/>
        </p:nvSpPr>
        <p:spPr>
          <a:xfrm>
            <a:off x="1942574" y="3975150"/>
            <a:ext cx="404278"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B</a:t>
            </a:r>
            <a:endParaRPr lang="zh-CN" altLang="en-US" sz="2800" i="1" dirty="0">
              <a:latin typeface="Times New Roman" panose="02020603050405020304" pitchFamily="18" charset="0"/>
              <a:cs typeface="Times New Roman" panose="02020603050405020304" pitchFamily="18" charset="0"/>
            </a:endParaRPr>
          </a:p>
        </p:txBody>
      </p:sp>
      <p:sp>
        <p:nvSpPr>
          <p:cNvPr id="56" name="文本框 55"/>
          <p:cNvSpPr txBox="1"/>
          <p:nvPr/>
        </p:nvSpPr>
        <p:spPr>
          <a:xfrm>
            <a:off x="6840538" y="3975150"/>
            <a:ext cx="423514"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C</a:t>
            </a:r>
            <a:endParaRPr lang="zh-CN" altLang="en-US" sz="2800" i="1" dirty="0">
              <a:latin typeface="Times New Roman" panose="02020603050405020304" pitchFamily="18" charset="0"/>
              <a:cs typeface="Times New Roman" panose="02020603050405020304" pitchFamily="18" charset="0"/>
            </a:endParaRPr>
          </a:p>
        </p:txBody>
      </p:sp>
      <p:sp>
        <p:nvSpPr>
          <p:cNvPr id="57" name="文本框 56"/>
          <p:cNvSpPr txBox="1"/>
          <p:nvPr/>
        </p:nvSpPr>
        <p:spPr>
          <a:xfrm>
            <a:off x="5483134" y="1591289"/>
            <a:ext cx="444352"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D</a:t>
            </a:r>
            <a:endParaRPr lang="zh-CN" altLang="en-US" sz="2800" i="1" dirty="0">
              <a:latin typeface="Times New Roman" panose="02020603050405020304" pitchFamily="18" charset="0"/>
              <a:cs typeface="Times New Roman" panose="02020603050405020304" pitchFamily="18" charset="0"/>
            </a:endParaRPr>
          </a:p>
        </p:txBody>
      </p:sp>
      <p:sp>
        <p:nvSpPr>
          <p:cNvPr id="58" name="文本框 57"/>
          <p:cNvSpPr txBox="1"/>
          <p:nvPr/>
        </p:nvSpPr>
        <p:spPr>
          <a:xfrm>
            <a:off x="2451124" y="3095675"/>
            <a:ext cx="404278"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E</a:t>
            </a:r>
            <a:endParaRPr lang="zh-CN" altLang="en-US" sz="2800" i="1" dirty="0">
              <a:latin typeface="Times New Roman" panose="02020603050405020304" pitchFamily="18" charset="0"/>
              <a:cs typeface="Times New Roman" panose="02020603050405020304" pitchFamily="18" charset="0"/>
            </a:endParaRPr>
          </a:p>
        </p:txBody>
      </p:sp>
      <p:sp>
        <p:nvSpPr>
          <p:cNvPr id="59" name="文本框 58"/>
          <p:cNvSpPr txBox="1"/>
          <p:nvPr/>
        </p:nvSpPr>
        <p:spPr>
          <a:xfrm>
            <a:off x="3567648" y="4123863"/>
            <a:ext cx="404278"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F</a:t>
            </a:r>
            <a:endParaRPr lang="zh-CN" altLang="en-US" sz="2800" i="1" dirty="0">
              <a:latin typeface="Times New Roman" panose="02020603050405020304" pitchFamily="18" charset="0"/>
              <a:cs typeface="Times New Roman" panose="02020603050405020304" pitchFamily="18" charset="0"/>
            </a:endParaRPr>
          </a:p>
        </p:txBody>
      </p:sp>
      <p:sp>
        <p:nvSpPr>
          <p:cNvPr id="60" name="文本框 59"/>
          <p:cNvSpPr txBox="1"/>
          <p:nvPr/>
        </p:nvSpPr>
        <p:spPr>
          <a:xfrm>
            <a:off x="5989471" y="2515444"/>
            <a:ext cx="444352"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G</a:t>
            </a:r>
            <a:endParaRPr lang="zh-CN" altLang="en-US" sz="2800" i="1" dirty="0">
              <a:latin typeface="Times New Roman" panose="02020603050405020304" pitchFamily="18" charset="0"/>
              <a:cs typeface="Times New Roman" panose="02020603050405020304" pitchFamily="18" charset="0"/>
            </a:endParaRPr>
          </a:p>
        </p:txBody>
      </p:sp>
      <p:sp>
        <p:nvSpPr>
          <p:cNvPr id="61" name="文本框 60"/>
          <p:cNvSpPr txBox="1"/>
          <p:nvPr/>
        </p:nvSpPr>
        <p:spPr>
          <a:xfrm>
            <a:off x="3753193" y="2075799"/>
            <a:ext cx="444352"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H</a:t>
            </a:r>
            <a:endParaRPr lang="zh-CN" altLang="en-US" sz="2800" i="1" dirty="0">
              <a:latin typeface="Times New Roman" panose="02020603050405020304" pitchFamily="18" charset="0"/>
              <a:cs typeface="Times New Roman" panose="02020603050405020304" pitchFamily="18" charset="0"/>
            </a:endParaRPr>
          </a:p>
        </p:txBody>
      </p:sp>
      <p:sp>
        <p:nvSpPr>
          <p:cNvPr id="62" name="文本框 61"/>
          <p:cNvSpPr txBox="1"/>
          <p:nvPr/>
        </p:nvSpPr>
        <p:spPr>
          <a:xfrm>
            <a:off x="3848101" y="3095675"/>
            <a:ext cx="404278"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P</a:t>
            </a:r>
            <a:endParaRPr lang="zh-CN" altLang="en-US"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210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代数方法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根据</a:t>
                </a:r>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x</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y</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坐标分别联立构成二元二次方程组：</a:t>
                </a:r>
                <a:endPar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sz="2800" i="1" smtClean="0">
                              <a:latin typeface="Cambria Math" panose="02040503050406030204" pitchFamily="18" charset="0"/>
                            </a:rPr>
                          </m:ctrlPr>
                        </m:dPr>
                        <m:e>
                          <m:eqArr>
                            <m:eqArrPr>
                              <m:ctrlPr>
                                <a:rPr lang="en-US" altLang="zh-CN" sz="2800" i="1" smtClean="0">
                                  <a:latin typeface="Cambria Math" panose="02040503050406030204" pitchFamily="18" charset="0"/>
                                </a:rPr>
                              </m:ctrlPr>
                            </m:eqArr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𝑢𝑣</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𝑏</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𝑢</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𝑐</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𝑣</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𝑑</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=0</m:t>
                              </m:r>
                            </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𝑢𝑣</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𝑏</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𝑢</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𝑐</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𝑣</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𝑑</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=0</m:t>
                              </m:r>
                            </m:e>
                          </m:eqArr>
                        </m:e>
                      </m:d>
                    </m:oMath>
                  </m:oMathPara>
                </a14:m>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消去二次项，得到二元一次方程：</a:t>
                </a:r>
                <a:endPar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sz="2800" i="1">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2"/>
                                    <m:mcJc m:val="center"/>
                                  </m:mcPr>
                                </m:mc>
                              </m:mcs>
                              <m:ctrlPr>
                                <a:rPr lang="en-US" altLang="zh-CN" sz="2800" i="1">
                                  <a:latin typeface="Cambria Math" panose="02040503050406030204" pitchFamily="18" charset="0"/>
                                  <a:ea typeface="楷体" panose="02010609060101010101" pitchFamily="49" charset="-122"/>
                                  <a:cs typeface="Times New Roman" panose="02020603050405020304" pitchFamily="18" charset="0"/>
                                </a:rPr>
                              </m:ctrlPr>
                            </m:mPr>
                            <m:mr>
                              <m:e>
                                <m:sSub>
                                  <m:sSubPr>
                                    <m:ctrlPr>
                                      <a:rPr lang="en-US" altLang="zh-CN" sz="2800" i="1">
                                        <a:latin typeface="Cambria Math" panose="02040503050406030204" pitchFamily="18" charset="0"/>
                                        <a:ea typeface="楷体" panose="02010609060101010101" pitchFamily="49" charset="-122"/>
                                        <a:cs typeface="Times New Roman" panose="02020603050405020304" pitchFamily="18" charset="0"/>
                                      </a:rPr>
                                    </m:ctrlPr>
                                  </m:sSubPr>
                                  <m:e>
                                    <m:r>
                                      <m:rPr>
                                        <m:brk m:alnAt="7"/>
                                      </m:rPr>
                                      <a:rPr lang="en-US" altLang="zh-CN" sz="2800" i="1">
                                        <a:latin typeface="Cambria Math" panose="02040503050406030204" pitchFamily="18" charset="0"/>
                                        <a:ea typeface="楷体" panose="02010609060101010101" pitchFamily="49" charset="-122"/>
                                        <a:cs typeface="Times New Roman" panose="02020603050405020304" pitchFamily="18" charset="0"/>
                                      </a:rPr>
                                      <m:t>𝑎</m:t>
                                    </m:r>
                                  </m:e>
                                  <m:sub>
                                    <m:r>
                                      <m:rPr>
                                        <m:brk m:alnAt="7"/>
                                      </m:rPr>
                                      <a:rPr lang="en-US" altLang="zh-CN" sz="2800" i="1">
                                        <a:latin typeface="Cambria Math" panose="02040503050406030204" pitchFamily="18" charset="0"/>
                                        <a:ea typeface="楷体" panose="02010609060101010101" pitchFamily="49" charset="-122"/>
                                        <a:cs typeface="Times New Roman" panose="02020603050405020304" pitchFamily="18" charset="0"/>
                                      </a:rPr>
                                      <m:t>1</m:t>
                                    </m:r>
                                  </m:sub>
                                </m:sSub>
                              </m:e>
                              <m:e>
                                <m:sSub>
                                  <m:sSubPr>
                                    <m:ctrlPr>
                                      <a:rPr lang="en-US" altLang="zh-CN" sz="28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800" i="1">
                                        <a:latin typeface="Cambria Math" panose="02040503050406030204" pitchFamily="18" charset="0"/>
                                        <a:ea typeface="楷体" panose="02010609060101010101" pitchFamily="49" charset="-122"/>
                                        <a:cs typeface="Times New Roman" panose="02020603050405020304" pitchFamily="18" charset="0"/>
                                      </a:rPr>
                                      <m:t>𝑏</m:t>
                                    </m:r>
                                  </m:e>
                                  <m:sub>
                                    <m:r>
                                      <a:rPr lang="en-US" altLang="zh-CN" sz="2800" i="1">
                                        <a:latin typeface="Cambria Math" panose="02040503050406030204" pitchFamily="18" charset="0"/>
                                        <a:ea typeface="楷体" panose="02010609060101010101" pitchFamily="49" charset="-122"/>
                                        <a:cs typeface="Times New Roman" panose="02020603050405020304" pitchFamily="18" charset="0"/>
                                      </a:rPr>
                                      <m:t>1</m:t>
                                    </m:r>
                                  </m:sub>
                                </m:sSub>
                              </m:e>
                            </m:mr>
                            <m:mr>
                              <m:e>
                                <m:sSub>
                                  <m:sSubPr>
                                    <m:ctrlPr>
                                      <a:rPr lang="en-US" altLang="zh-CN" sz="28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800" i="1">
                                        <a:latin typeface="Cambria Math" panose="02040503050406030204" pitchFamily="18" charset="0"/>
                                        <a:ea typeface="楷体" panose="02010609060101010101" pitchFamily="49" charset="-122"/>
                                        <a:cs typeface="Times New Roman" panose="02020603050405020304" pitchFamily="18" charset="0"/>
                                      </a:rPr>
                                      <m:t>𝑎</m:t>
                                    </m:r>
                                  </m:e>
                                  <m:sub>
                                    <m:r>
                                      <a:rPr lang="en-US" altLang="zh-CN" sz="2800" i="1">
                                        <a:latin typeface="Cambria Math" panose="02040503050406030204" pitchFamily="18" charset="0"/>
                                        <a:ea typeface="楷体" panose="02010609060101010101" pitchFamily="49" charset="-122"/>
                                        <a:cs typeface="Times New Roman" panose="02020603050405020304" pitchFamily="18" charset="0"/>
                                      </a:rPr>
                                      <m:t>2</m:t>
                                    </m:r>
                                  </m:sub>
                                </m:sSub>
                              </m:e>
                              <m:e>
                                <m:sSub>
                                  <m:sSubPr>
                                    <m:ctrlPr>
                                      <a:rPr lang="en-US" altLang="zh-CN" sz="28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800" i="1">
                                        <a:latin typeface="Cambria Math" panose="02040503050406030204" pitchFamily="18" charset="0"/>
                                        <a:ea typeface="楷体" panose="02010609060101010101" pitchFamily="49" charset="-122"/>
                                        <a:cs typeface="Times New Roman" panose="02020603050405020304" pitchFamily="18" charset="0"/>
                                      </a:rPr>
                                      <m:t>𝑏</m:t>
                                    </m:r>
                                  </m:e>
                                  <m:sub>
                                    <m:r>
                                      <a:rPr lang="en-US" altLang="zh-CN" sz="2800" i="1">
                                        <a:latin typeface="Cambria Math" panose="02040503050406030204" pitchFamily="18" charset="0"/>
                                        <a:ea typeface="楷体" panose="02010609060101010101" pitchFamily="49" charset="-122"/>
                                        <a:cs typeface="Times New Roman" panose="02020603050405020304" pitchFamily="18" charset="0"/>
                                      </a:rPr>
                                      <m:t>2</m:t>
                                    </m:r>
                                  </m:sub>
                                </m:sSub>
                              </m:e>
                            </m:mr>
                          </m:m>
                        </m:e>
                      </m:d>
                      <m:r>
                        <a:rPr lang="en-US" altLang="zh-CN" sz="2800" i="1">
                          <a:latin typeface="Cambria Math" panose="02040503050406030204" pitchFamily="18" charset="0"/>
                          <a:ea typeface="楷体" panose="02010609060101010101" pitchFamily="49" charset="-122"/>
                          <a:cs typeface="Times New Roman" panose="02020603050405020304" pitchFamily="18" charset="0"/>
                        </a:rPr>
                        <m:t>𝑢</m:t>
                      </m:r>
                      <m:r>
                        <a:rPr lang="en-US" altLang="zh-CN" sz="2800" i="1">
                          <a:latin typeface="Cambria Math" panose="02040503050406030204" pitchFamily="18" charset="0"/>
                          <a:ea typeface="楷体" panose="02010609060101010101" pitchFamily="49" charset="-122"/>
                          <a:cs typeface="Times New Roman" panose="02020603050405020304" pitchFamily="18" charset="0"/>
                        </a:rPr>
                        <m:t>+</m:t>
                      </m:r>
                      <m:d>
                        <m:dPr>
                          <m:begChr m:val="|"/>
                          <m:endChr m:val="|"/>
                          <m:ctrlPr>
                            <a:rPr lang="en-US" altLang="zh-CN" sz="2800" i="1">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2"/>
                                    <m:mcJc m:val="center"/>
                                  </m:mcPr>
                                </m:mc>
                              </m:mcs>
                              <m:ctrlPr>
                                <a:rPr lang="en-US" altLang="zh-CN" sz="2800" i="1">
                                  <a:latin typeface="Cambria Math" panose="02040503050406030204" pitchFamily="18" charset="0"/>
                                  <a:ea typeface="楷体" panose="02010609060101010101" pitchFamily="49" charset="-122"/>
                                  <a:cs typeface="Times New Roman" panose="02020603050405020304" pitchFamily="18" charset="0"/>
                                </a:rPr>
                              </m:ctrlPr>
                            </m:mPr>
                            <m:mr>
                              <m:e>
                                <m:sSub>
                                  <m:sSubPr>
                                    <m:ctrlPr>
                                      <a:rPr lang="en-US" altLang="zh-CN" sz="2800" i="1">
                                        <a:latin typeface="Cambria Math" panose="02040503050406030204" pitchFamily="18" charset="0"/>
                                        <a:ea typeface="楷体" panose="02010609060101010101" pitchFamily="49" charset="-122"/>
                                        <a:cs typeface="Times New Roman" panose="02020603050405020304" pitchFamily="18" charset="0"/>
                                      </a:rPr>
                                    </m:ctrlPr>
                                  </m:sSubPr>
                                  <m:e>
                                    <m:r>
                                      <m:rPr>
                                        <m:brk m:alnAt="7"/>
                                      </m:rPr>
                                      <a:rPr lang="en-US" altLang="zh-CN" sz="2800" i="1">
                                        <a:latin typeface="Cambria Math" panose="02040503050406030204" pitchFamily="18" charset="0"/>
                                        <a:ea typeface="楷体" panose="02010609060101010101" pitchFamily="49" charset="-122"/>
                                        <a:cs typeface="Times New Roman" panose="02020603050405020304" pitchFamily="18" charset="0"/>
                                      </a:rPr>
                                      <m:t>𝑎</m:t>
                                    </m:r>
                                  </m:e>
                                  <m:sub>
                                    <m:r>
                                      <m:rPr>
                                        <m:brk m:alnAt="7"/>
                                      </m:rPr>
                                      <a:rPr lang="en-US" altLang="zh-CN" sz="2800" i="1">
                                        <a:latin typeface="Cambria Math" panose="02040503050406030204" pitchFamily="18" charset="0"/>
                                        <a:ea typeface="楷体" panose="02010609060101010101" pitchFamily="49" charset="-122"/>
                                        <a:cs typeface="Times New Roman" panose="02020603050405020304" pitchFamily="18" charset="0"/>
                                      </a:rPr>
                                      <m:t>1</m:t>
                                    </m:r>
                                  </m:sub>
                                </m:sSub>
                              </m:e>
                              <m:e>
                                <m:sSub>
                                  <m:sSubPr>
                                    <m:ctrlPr>
                                      <a:rPr lang="en-US" altLang="zh-CN" sz="28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800" i="1">
                                        <a:latin typeface="Cambria Math" panose="02040503050406030204" pitchFamily="18" charset="0"/>
                                        <a:ea typeface="楷体" panose="02010609060101010101" pitchFamily="49" charset="-122"/>
                                        <a:cs typeface="Times New Roman" panose="02020603050405020304" pitchFamily="18" charset="0"/>
                                      </a:rPr>
                                      <m:t>𝑐</m:t>
                                    </m:r>
                                  </m:e>
                                  <m:sub>
                                    <m:r>
                                      <a:rPr lang="en-US" altLang="zh-CN" sz="2800" i="1">
                                        <a:latin typeface="Cambria Math" panose="02040503050406030204" pitchFamily="18" charset="0"/>
                                        <a:ea typeface="楷体" panose="02010609060101010101" pitchFamily="49" charset="-122"/>
                                        <a:cs typeface="Times New Roman" panose="02020603050405020304" pitchFamily="18" charset="0"/>
                                      </a:rPr>
                                      <m:t>1</m:t>
                                    </m:r>
                                  </m:sub>
                                </m:sSub>
                              </m:e>
                            </m:mr>
                            <m:mr>
                              <m:e>
                                <m:sSub>
                                  <m:sSubPr>
                                    <m:ctrlPr>
                                      <a:rPr lang="en-US" altLang="zh-CN" sz="28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800" i="1">
                                        <a:latin typeface="Cambria Math" panose="02040503050406030204" pitchFamily="18" charset="0"/>
                                        <a:ea typeface="楷体" panose="02010609060101010101" pitchFamily="49" charset="-122"/>
                                        <a:cs typeface="Times New Roman" panose="02020603050405020304" pitchFamily="18" charset="0"/>
                                      </a:rPr>
                                      <m:t>𝑎</m:t>
                                    </m:r>
                                  </m:e>
                                  <m:sub>
                                    <m:r>
                                      <a:rPr lang="en-US" altLang="zh-CN" sz="2800" i="1">
                                        <a:latin typeface="Cambria Math" panose="02040503050406030204" pitchFamily="18" charset="0"/>
                                        <a:ea typeface="楷体" panose="02010609060101010101" pitchFamily="49" charset="-122"/>
                                        <a:cs typeface="Times New Roman" panose="02020603050405020304" pitchFamily="18" charset="0"/>
                                      </a:rPr>
                                      <m:t>2</m:t>
                                    </m:r>
                                  </m:sub>
                                </m:sSub>
                              </m:e>
                              <m:e>
                                <m:sSub>
                                  <m:sSubPr>
                                    <m:ctrlPr>
                                      <a:rPr lang="en-US" altLang="zh-CN" sz="28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800" i="1">
                                        <a:latin typeface="Cambria Math" panose="02040503050406030204" pitchFamily="18" charset="0"/>
                                        <a:ea typeface="楷体" panose="02010609060101010101" pitchFamily="49" charset="-122"/>
                                        <a:cs typeface="Times New Roman" panose="02020603050405020304" pitchFamily="18" charset="0"/>
                                      </a:rPr>
                                      <m:t>𝑐</m:t>
                                    </m:r>
                                  </m:e>
                                  <m:sub>
                                    <m:r>
                                      <a:rPr lang="en-US" altLang="zh-CN" sz="2800" i="1">
                                        <a:latin typeface="Cambria Math" panose="02040503050406030204" pitchFamily="18" charset="0"/>
                                        <a:ea typeface="楷体" panose="02010609060101010101" pitchFamily="49" charset="-122"/>
                                        <a:cs typeface="Times New Roman" panose="02020603050405020304" pitchFamily="18" charset="0"/>
                                      </a:rPr>
                                      <m:t>2</m:t>
                                    </m:r>
                                  </m:sub>
                                </m:sSub>
                              </m:e>
                            </m:mr>
                          </m:m>
                        </m:e>
                      </m:d>
                      <m:r>
                        <a:rPr lang="en-US" altLang="zh-CN" sz="2800" i="1">
                          <a:latin typeface="Cambria Math" panose="02040503050406030204" pitchFamily="18" charset="0"/>
                          <a:ea typeface="楷体" panose="02010609060101010101" pitchFamily="49" charset="-122"/>
                          <a:cs typeface="Times New Roman" panose="02020603050405020304" pitchFamily="18" charset="0"/>
                        </a:rPr>
                        <m:t>𝑣</m:t>
                      </m:r>
                      <m:r>
                        <a:rPr lang="en-US" altLang="zh-CN" sz="2800" i="1">
                          <a:latin typeface="Cambria Math" panose="02040503050406030204" pitchFamily="18" charset="0"/>
                          <a:ea typeface="楷体" panose="02010609060101010101" pitchFamily="49" charset="-122"/>
                          <a:cs typeface="Times New Roman" panose="02020603050405020304" pitchFamily="18" charset="0"/>
                        </a:rPr>
                        <m:t>+</m:t>
                      </m:r>
                      <m:d>
                        <m:dPr>
                          <m:begChr m:val="|"/>
                          <m:endChr m:val="|"/>
                          <m:ctrlPr>
                            <a:rPr lang="en-US" altLang="zh-CN" sz="2800" i="1">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2"/>
                                    <m:mcJc m:val="center"/>
                                  </m:mcPr>
                                </m:mc>
                              </m:mcs>
                              <m:ctrlPr>
                                <a:rPr lang="en-US" altLang="zh-CN" sz="2800" i="1">
                                  <a:latin typeface="Cambria Math" panose="02040503050406030204" pitchFamily="18" charset="0"/>
                                  <a:ea typeface="楷体" panose="02010609060101010101" pitchFamily="49" charset="-122"/>
                                  <a:cs typeface="Times New Roman" panose="02020603050405020304" pitchFamily="18" charset="0"/>
                                </a:rPr>
                              </m:ctrlPr>
                            </m:mPr>
                            <m:mr>
                              <m:e>
                                <m:sSub>
                                  <m:sSubPr>
                                    <m:ctrlPr>
                                      <a:rPr lang="en-US" altLang="zh-CN" sz="2800" i="1">
                                        <a:latin typeface="Cambria Math" panose="02040503050406030204" pitchFamily="18" charset="0"/>
                                        <a:ea typeface="楷体" panose="02010609060101010101" pitchFamily="49" charset="-122"/>
                                        <a:cs typeface="Times New Roman" panose="02020603050405020304" pitchFamily="18" charset="0"/>
                                      </a:rPr>
                                    </m:ctrlPr>
                                  </m:sSubPr>
                                  <m:e>
                                    <m:r>
                                      <m:rPr>
                                        <m:brk m:alnAt="7"/>
                                      </m:rPr>
                                      <a:rPr lang="en-US" altLang="zh-CN" sz="2800" i="1">
                                        <a:latin typeface="Cambria Math" panose="02040503050406030204" pitchFamily="18" charset="0"/>
                                        <a:ea typeface="楷体" panose="02010609060101010101" pitchFamily="49" charset="-122"/>
                                        <a:cs typeface="Times New Roman" panose="02020603050405020304" pitchFamily="18" charset="0"/>
                                      </a:rPr>
                                      <m:t>𝑎</m:t>
                                    </m:r>
                                  </m:e>
                                  <m:sub>
                                    <m:r>
                                      <m:rPr>
                                        <m:brk m:alnAt="7"/>
                                      </m:rPr>
                                      <a:rPr lang="en-US" altLang="zh-CN" sz="2800" i="1">
                                        <a:latin typeface="Cambria Math" panose="02040503050406030204" pitchFamily="18" charset="0"/>
                                        <a:ea typeface="楷体" panose="02010609060101010101" pitchFamily="49" charset="-122"/>
                                        <a:cs typeface="Times New Roman" panose="02020603050405020304" pitchFamily="18" charset="0"/>
                                      </a:rPr>
                                      <m:t>1</m:t>
                                    </m:r>
                                  </m:sub>
                                </m:sSub>
                              </m:e>
                              <m:e>
                                <m:sSub>
                                  <m:sSubPr>
                                    <m:ctrlPr>
                                      <a:rPr lang="en-US" altLang="zh-CN" sz="28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800" i="1">
                                        <a:latin typeface="Cambria Math" panose="02040503050406030204" pitchFamily="18" charset="0"/>
                                        <a:ea typeface="楷体" panose="02010609060101010101" pitchFamily="49" charset="-122"/>
                                        <a:cs typeface="Times New Roman" panose="02020603050405020304" pitchFamily="18" charset="0"/>
                                      </a:rPr>
                                      <m:t>𝑑</m:t>
                                    </m:r>
                                  </m:e>
                                  <m:sub>
                                    <m:r>
                                      <a:rPr lang="en-US" altLang="zh-CN" sz="2800" i="1">
                                        <a:latin typeface="Cambria Math" panose="02040503050406030204" pitchFamily="18" charset="0"/>
                                        <a:ea typeface="楷体" panose="02010609060101010101" pitchFamily="49" charset="-122"/>
                                        <a:cs typeface="Times New Roman" panose="02020603050405020304" pitchFamily="18" charset="0"/>
                                      </a:rPr>
                                      <m:t>1</m:t>
                                    </m:r>
                                  </m:sub>
                                </m:sSub>
                              </m:e>
                            </m:mr>
                            <m:mr>
                              <m:e>
                                <m:sSub>
                                  <m:sSubPr>
                                    <m:ctrlPr>
                                      <a:rPr lang="en-US" altLang="zh-CN" sz="28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800" i="1">
                                        <a:latin typeface="Cambria Math" panose="02040503050406030204" pitchFamily="18" charset="0"/>
                                        <a:ea typeface="楷体" panose="02010609060101010101" pitchFamily="49" charset="-122"/>
                                        <a:cs typeface="Times New Roman" panose="02020603050405020304" pitchFamily="18" charset="0"/>
                                      </a:rPr>
                                      <m:t>𝑎</m:t>
                                    </m:r>
                                  </m:e>
                                  <m:sub>
                                    <m:r>
                                      <a:rPr lang="en-US" altLang="zh-CN" sz="2800" i="1">
                                        <a:latin typeface="Cambria Math" panose="02040503050406030204" pitchFamily="18" charset="0"/>
                                        <a:ea typeface="楷体" panose="02010609060101010101" pitchFamily="49" charset="-122"/>
                                        <a:cs typeface="Times New Roman" panose="02020603050405020304" pitchFamily="18" charset="0"/>
                                      </a:rPr>
                                      <m:t>2</m:t>
                                    </m:r>
                                  </m:sub>
                                </m:sSub>
                              </m:e>
                              <m:e>
                                <m:sSub>
                                  <m:sSubPr>
                                    <m:ctrlPr>
                                      <a:rPr lang="en-US" altLang="zh-CN" sz="28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800" i="1">
                                        <a:latin typeface="Cambria Math" panose="02040503050406030204" pitchFamily="18" charset="0"/>
                                        <a:ea typeface="楷体" panose="02010609060101010101" pitchFamily="49" charset="-122"/>
                                        <a:cs typeface="Times New Roman" panose="02020603050405020304" pitchFamily="18" charset="0"/>
                                      </a:rPr>
                                      <m:t>𝑑</m:t>
                                    </m:r>
                                  </m:e>
                                  <m:sub>
                                    <m:r>
                                      <a:rPr lang="en-US" altLang="zh-CN" sz="2800" i="1">
                                        <a:latin typeface="Cambria Math" panose="02040503050406030204" pitchFamily="18" charset="0"/>
                                        <a:ea typeface="楷体" panose="02010609060101010101" pitchFamily="49" charset="-122"/>
                                        <a:cs typeface="Times New Roman" panose="02020603050405020304" pitchFamily="18" charset="0"/>
                                      </a:rPr>
                                      <m:t>2</m:t>
                                    </m:r>
                                  </m:sub>
                                </m:sSub>
                              </m:e>
                            </m:mr>
                          </m:m>
                        </m:e>
                      </m:d>
                      <m:r>
                        <a:rPr lang="en-US" altLang="zh-CN" sz="2800" i="1">
                          <a:latin typeface="Cambria Math" panose="02040503050406030204" pitchFamily="18" charset="0"/>
                          <a:ea typeface="楷体" panose="02010609060101010101" pitchFamily="49" charset="-122"/>
                          <a:cs typeface="Times New Roman" panose="02020603050405020304" pitchFamily="18" charset="0"/>
                        </a:rPr>
                        <m:t>=0</m:t>
                      </m:r>
                    </m:oMath>
                  </m:oMathPara>
                </a14:m>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通过把一次方程与任意一个二次方程联立都能够导出两个解</a:t>
                </a:r>
                <a:endPar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33" t="-18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9916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几何方法</a:t>
            </a:r>
            <a:endParaRPr lang="zh-CN" altLang="en-US" dirty="0"/>
          </a:p>
        </p:txBody>
      </p:sp>
      <p:sp>
        <p:nvSpPr>
          <p:cNvPr id="3" name="内容占位符 2"/>
          <p:cNvSpPr>
            <a:spLocks noGrp="1"/>
          </p:cNvSpPr>
          <p:nvPr>
            <p:ph idx="1"/>
          </p:nvPr>
        </p:nvSpPr>
        <p:spPr>
          <a:xfrm>
            <a:off x="457200" y="4455460"/>
            <a:ext cx="8229600" cy="2017058"/>
          </a:xfrm>
        </p:spPr>
        <p:txBody>
          <a:bodyPr>
            <a:normAutofit lnSpcReduction="10000"/>
          </a:bodyPr>
          <a:lstStyle/>
          <a:p>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利用“变换”的思想构造重合的定比分点</a:t>
            </a:r>
            <a:endPar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把</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Δ</a:t>
            </a:r>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PCD</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适当缩放，旋转，平移，使</a:t>
            </a:r>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DC</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与</a:t>
            </a:r>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AB</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重合</a:t>
            </a:r>
            <a:endPar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AB</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上的定比分点与变换后</a:t>
            </a:r>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CD</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上的定比分点重合</a:t>
            </a:r>
            <a:endPar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PEQ = </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AEP + </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PGD</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，是个定角</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6" name="Group 4"/>
          <p:cNvGrpSpPr>
            <a:grpSpLocks noChangeAspect="1"/>
          </p:cNvGrpSpPr>
          <p:nvPr/>
        </p:nvGrpSpPr>
        <p:grpSpPr bwMode="auto">
          <a:xfrm>
            <a:off x="1665288" y="1527176"/>
            <a:ext cx="5794375" cy="2800350"/>
            <a:chOff x="1049" y="962"/>
            <a:chExt cx="3650" cy="1764"/>
          </a:xfrm>
        </p:grpSpPr>
        <p:sp>
          <p:nvSpPr>
            <p:cNvPr id="9" name="Freeform 6"/>
            <p:cNvSpPr>
              <a:spLocks/>
            </p:cNvSpPr>
            <p:nvPr/>
          </p:nvSpPr>
          <p:spPr bwMode="auto">
            <a:xfrm>
              <a:off x="1550" y="1902"/>
              <a:ext cx="194" cy="183"/>
            </a:xfrm>
            <a:custGeom>
              <a:avLst/>
              <a:gdLst>
                <a:gd name="T0" fmla="*/ 565 w 565"/>
                <a:gd name="T1" fmla="*/ 114 h 530"/>
                <a:gd name="T2" fmla="*/ 0 w 565"/>
                <a:gd name="T3" fmla="*/ 121 h 530"/>
                <a:gd name="T4" fmla="*/ 287 w 565"/>
                <a:gd name="T5" fmla="*/ 530 h 530"/>
                <a:gd name="T6" fmla="*/ 565 w 565"/>
                <a:gd name="T7" fmla="*/ 114 h 530"/>
              </a:gdLst>
              <a:ahLst/>
              <a:cxnLst>
                <a:cxn ang="0">
                  <a:pos x="T0" y="T1"/>
                </a:cxn>
                <a:cxn ang="0">
                  <a:pos x="T2" y="T3"/>
                </a:cxn>
                <a:cxn ang="0">
                  <a:pos x="T4" y="T5"/>
                </a:cxn>
                <a:cxn ang="0">
                  <a:pos x="T6" y="T7"/>
                </a:cxn>
              </a:cxnLst>
              <a:rect l="0" t="0" r="r" b="b"/>
              <a:pathLst>
                <a:path w="565" h="530">
                  <a:moveTo>
                    <a:pt x="565" y="114"/>
                  </a:moveTo>
                  <a:cubicBezTo>
                    <a:pt x="393" y="0"/>
                    <a:pt x="169" y="3"/>
                    <a:pt x="0" y="121"/>
                  </a:cubicBezTo>
                  <a:lnTo>
                    <a:pt x="287" y="530"/>
                  </a:lnTo>
                  <a:lnTo>
                    <a:pt x="565" y="114"/>
                  </a:lnTo>
                  <a:close/>
                </a:path>
              </a:pathLst>
            </a:custGeom>
            <a:solidFill>
              <a:srgbClr val="7F7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7"/>
            <p:cNvSpPr>
              <a:spLocks/>
            </p:cNvSpPr>
            <p:nvPr/>
          </p:nvSpPr>
          <p:spPr bwMode="auto">
            <a:xfrm>
              <a:off x="1550" y="1902"/>
              <a:ext cx="194" cy="183"/>
            </a:xfrm>
            <a:custGeom>
              <a:avLst/>
              <a:gdLst>
                <a:gd name="T0" fmla="*/ 565 w 565"/>
                <a:gd name="T1" fmla="*/ 114 h 530"/>
                <a:gd name="T2" fmla="*/ 0 w 565"/>
                <a:gd name="T3" fmla="*/ 121 h 530"/>
                <a:gd name="T4" fmla="*/ 287 w 565"/>
                <a:gd name="T5" fmla="*/ 530 h 530"/>
                <a:gd name="T6" fmla="*/ 565 w 565"/>
                <a:gd name="T7" fmla="*/ 114 h 530"/>
              </a:gdLst>
              <a:ahLst/>
              <a:cxnLst>
                <a:cxn ang="0">
                  <a:pos x="T0" y="T1"/>
                </a:cxn>
                <a:cxn ang="0">
                  <a:pos x="T2" y="T3"/>
                </a:cxn>
                <a:cxn ang="0">
                  <a:pos x="T4" y="T5"/>
                </a:cxn>
                <a:cxn ang="0">
                  <a:pos x="T6" y="T7"/>
                </a:cxn>
              </a:cxnLst>
              <a:rect l="0" t="0" r="r" b="b"/>
              <a:pathLst>
                <a:path w="565" h="530">
                  <a:moveTo>
                    <a:pt x="565" y="114"/>
                  </a:moveTo>
                  <a:cubicBezTo>
                    <a:pt x="393" y="0"/>
                    <a:pt x="169" y="3"/>
                    <a:pt x="0" y="121"/>
                  </a:cubicBezTo>
                  <a:lnTo>
                    <a:pt x="287" y="530"/>
                  </a:lnTo>
                  <a:lnTo>
                    <a:pt x="565" y="11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8"/>
            <p:cNvSpPr>
              <a:spLocks/>
            </p:cNvSpPr>
            <p:nvPr/>
          </p:nvSpPr>
          <p:spPr bwMode="auto">
            <a:xfrm>
              <a:off x="1649" y="1942"/>
              <a:ext cx="169" cy="143"/>
            </a:xfrm>
            <a:custGeom>
              <a:avLst/>
              <a:gdLst>
                <a:gd name="T0" fmla="*/ 493 w 493"/>
                <a:gd name="T1" fmla="*/ 332 h 416"/>
                <a:gd name="T2" fmla="*/ 278 w 493"/>
                <a:gd name="T3" fmla="*/ 0 h 416"/>
                <a:gd name="T4" fmla="*/ 0 w 493"/>
                <a:gd name="T5" fmla="*/ 416 h 416"/>
                <a:gd name="T6" fmla="*/ 493 w 493"/>
                <a:gd name="T7" fmla="*/ 332 h 416"/>
              </a:gdLst>
              <a:ahLst/>
              <a:cxnLst>
                <a:cxn ang="0">
                  <a:pos x="T0" y="T1"/>
                </a:cxn>
                <a:cxn ang="0">
                  <a:pos x="T2" y="T3"/>
                </a:cxn>
                <a:cxn ang="0">
                  <a:pos x="T4" y="T5"/>
                </a:cxn>
                <a:cxn ang="0">
                  <a:pos x="T6" y="T7"/>
                </a:cxn>
              </a:cxnLst>
              <a:rect l="0" t="0" r="r" b="b"/>
              <a:pathLst>
                <a:path w="493" h="416">
                  <a:moveTo>
                    <a:pt x="493" y="332"/>
                  </a:moveTo>
                  <a:cubicBezTo>
                    <a:pt x="470" y="197"/>
                    <a:pt x="392" y="77"/>
                    <a:pt x="278" y="0"/>
                  </a:cubicBezTo>
                  <a:lnTo>
                    <a:pt x="0" y="416"/>
                  </a:lnTo>
                  <a:lnTo>
                    <a:pt x="493" y="332"/>
                  </a:lnTo>
                  <a:close/>
                </a:path>
              </a:pathLst>
            </a:custGeom>
            <a:solidFill>
              <a:srgbClr val="FF7F7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9"/>
            <p:cNvSpPr>
              <a:spLocks/>
            </p:cNvSpPr>
            <p:nvPr/>
          </p:nvSpPr>
          <p:spPr bwMode="auto">
            <a:xfrm>
              <a:off x="1649" y="1942"/>
              <a:ext cx="169" cy="143"/>
            </a:xfrm>
            <a:custGeom>
              <a:avLst/>
              <a:gdLst>
                <a:gd name="T0" fmla="*/ 493 w 493"/>
                <a:gd name="T1" fmla="*/ 332 h 416"/>
                <a:gd name="T2" fmla="*/ 278 w 493"/>
                <a:gd name="T3" fmla="*/ 0 h 416"/>
                <a:gd name="T4" fmla="*/ 0 w 493"/>
                <a:gd name="T5" fmla="*/ 416 h 416"/>
                <a:gd name="T6" fmla="*/ 493 w 493"/>
                <a:gd name="T7" fmla="*/ 332 h 416"/>
              </a:gdLst>
              <a:ahLst/>
              <a:cxnLst>
                <a:cxn ang="0">
                  <a:pos x="T0" y="T1"/>
                </a:cxn>
                <a:cxn ang="0">
                  <a:pos x="T2" y="T3"/>
                </a:cxn>
                <a:cxn ang="0">
                  <a:pos x="T4" y="T5"/>
                </a:cxn>
                <a:cxn ang="0">
                  <a:pos x="T6" y="T7"/>
                </a:cxn>
              </a:cxnLst>
              <a:rect l="0" t="0" r="r" b="b"/>
              <a:pathLst>
                <a:path w="493" h="416">
                  <a:moveTo>
                    <a:pt x="493" y="332"/>
                  </a:moveTo>
                  <a:cubicBezTo>
                    <a:pt x="470" y="197"/>
                    <a:pt x="392" y="77"/>
                    <a:pt x="278" y="0"/>
                  </a:cubicBezTo>
                  <a:lnTo>
                    <a:pt x="0" y="416"/>
                  </a:lnTo>
                  <a:lnTo>
                    <a:pt x="493" y="332"/>
                  </a:lnTo>
                  <a:close/>
                </a:path>
              </a:pathLst>
            </a:custGeom>
            <a:noFill/>
            <a:ln w="26988" cap="rnd">
              <a:solidFill>
                <a:srgbClr val="FF7F7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0"/>
            <p:cNvSpPr>
              <a:spLocks/>
            </p:cNvSpPr>
            <p:nvPr/>
          </p:nvSpPr>
          <p:spPr bwMode="auto">
            <a:xfrm>
              <a:off x="3877" y="1524"/>
              <a:ext cx="182" cy="177"/>
            </a:xfrm>
            <a:custGeom>
              <a:avLst/>
              <a:gdLst>
                <a:gd name="T0" fmla="*/ 270 w 528"/>
                <a:gd name="T1" fmla="*/ 0 h 513"/>
                <a:gd name="T2" fmla="*/ 35 w 528"/>
                <a:gd name="T3" fmla="*/ 513 h 513"/>
                <a:gd name="T4" fmla="*/ 528 w 528"/>
                <a:gd name="T5" fmla="*/ 428 h 513"/>
                <a:gd name="T6" fmla="*/ 270 w 528"/>
                <a:gd name="T7" fmla="*/ 0 h 513"/>
              </a:gdLst>
              <a:ahLst/>
              <a:cxnLst>
                <a:cxn ang="0">
                  <a:pos x="T0" y="T1"/>
                </a:cxn>
                <a:cxn ang="0">
                  <a:pos x="T2" y="T3"/>
                </a:cxn>
                <a:cxn ang="0">
                  <a:pos x="T4" y="T5"/>
                </a:cxn>
                <a:cxn ang="0">
                  <a:pos x="T6" y="T7"/>
                </a:cxn>
              </a:cxnLst>
              <a:rect l="0" t="0" r="r" b="b"/>
              <a:pathLst>
                <a:path w="528" h="513">
                  <a:moveTo>
                    <a:pt x="270" y="0"/>
                  </a:moveTo>
                  <a:cubicBezTo>
                    <a:pt x="93" y="106"/>
                    <a:pt x="0" y="310"/>
                    <a:pt x="35" y="513"/>
                  </a:cubicBezTo>
                  <a:lnTo>
                    <a:pt x="528" y="428"/>
                  </a:lnTo>
                  <a:lnTo>
                    <a:pt x="270" y="0"/>
                  </a:lnTo>
                  <a:close/>
                </a:path>
              </a:pathLst>
            </a:custGeom>
            <a:solidFill>
              <a:srgbClr val="7F7FFF"/>
            </a:solidFill>
            <a:ln w="26988" cap="rnd">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2"/>
            <p:cNvSpPr>
              <a:spLocks/>
            </p:cNvSpPr>
            <p:nvPr/>
          </p:nvSpPr>
          <p:spPr bwMode="auto">
            <a:xfrm>
              <a:off x="1063" y="1259"/>
              <a:ext cx="1389" cy="929"/>
            </a:xfrm>
            <a:custGeom>
              <a:avLst/>
              <a:gdLst>
                <a:gd name="T0" fmla="*/ 18 w 4034"/>
                <a:gd name="T1" fmla="*/ 0 h 2696"/>
                <a:gd name="T2" fmla="*/ 1394 w 4034"/>
                <a:gd name="T3" fmla="*/ 2269 h 2696"/>
                <a:gd name="T4" fmla="*/ 4034 w 4034"/>
                <a:gd name="T5" fmla="*/ 1996 h 2696"/>
              </a:gdLst>
              <a:ahLst/>
              <a:cxnLst>
                <a:cxn ang="0">
                  <a:pos x="T0" y="T1"/>
                </a:cxn>
                <a:cxn ang="0">
                  <a:pos x="T2" y="T3"/>
                </a:cxn>
                <a:cxn ang="0">
                  <a:pos x="T4" y="T5"/>
                </a:cxn>
              </a:cxnLst>
              <a:rect l="0" t="0" r="r" b="b"/>
              <a:pathLst>
                <a:path w="4034" h="2696">
                  <a:moveTo>
                    <a:pt x="18" y="0"/>
                  </a:moveTo>
                  <a:cubicBezTo>
                    <a:pt x="0" y="959"/>
                    <a:pt x="536" y="1842"/>
                    <a:pt x="1394" y="2269"/>
                  </a:cubicBezTo>
                  <a:cubicBezTo>
                    <a:pt x="2253" y="2696"/>
                    <a:pt x="3281" y="2590"/>
                    <a:pt x="4034" y="1996"/>
                  </a:cubicBezTo>
                </a:path>
              </a:pathLst>
            </a:custGeom>
            <a:noFill/>
            <a:ln w="15875" cap="rnd">
              <a:solidFill>
                <a:srgbClr val="007F00"/>
              </a:solidFill>
              <a:prstDash val="sys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3"/>
            <p:cNvSpPr>
              <a:spLocks noChangeShapeType="1"/>
            </p:cNvSpPr>
            <p:nvPr/>
          </p:nvSpPr>
          <p:spPr bwMode="auto">
            <a:xfrm flipH="1">
              <a:off x="1235" y="1672"/>
              <a:ext cx="689" cy="1034"/>
            </a:xfrm>
            <a:prstGeom prst="line">
              <a:avLst/>
            </a:prstGeom>
            <a:noFill/>
            <a:ln w="158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4"/>
            <p:cNvSpPr>
              <a:spLocks noChangeShapeType="1"/>
            </p:cNvSpPr>
            <p:nvPr/>
          </p:nvSpPr>
          <p:spPr bwMode="auto">
            <a:xfrm>
              <a:off x="1235" y="2706"/>
              <a:ext cx="3444" cy="0"/>
            </a:xfrm>
            <a:prstGeom prst="line">
              <a:avLst/>
            </a:prstGeom>
            <a:noFill/>
            <a:ln w="158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5"/>
            <p:cNvSpPr>
              <a:spLocks noChangeShapeType="1"/>
            </p:cNvSpPr>
            <p:nvPr/>
          </p:nvSpPr>
          <p:spPr bwMode="auto">
            <a:xfrm flipH="1" flipV="1">
              <a:off x="3646" y="982"/>
              <a:ext cx="1033" cy="1724"/>
            </a:xfrm>
            <a:prstGeom prst="line">
              <a:avLst/>
            </a:prstGeom>
            <a:noFill/>
            <a:ln w="158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6"/>
            <p:cNvSpPr>
              <a:spLocks noChangeShapeType="1"/>
            </p:cNvSpPr>
            <p:nvPr/>
          </p:nvSpPr>
          <p:spPr bwMode="auto">
            <a:xfrm flipH="1">
              <a:off x="1924" y="982"/>
              <a:ext cx="1722" cy="690"/>
            </a:xfrm>
            <a:prstGeom prst="line">
              <a:avLst/>
            </a:prstGeom>
            <a:noFill/>
            <a:ln w="158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7"/>
            <p:cNvSpPr>
              <a:spLocks noChangeShapeType="1"/>
            </p:cNvSpPr>
            <p:nvPr/>
          </p:nvSpPr>
          <p:spPr bwMode="auto">
            <a:xfrm flipV="1">
              <a:off x="1649" y="1672"/>
              <a:ext cx="2410" cy="413"/>
            </a:xfrm>
            <a:prstGeom prst="line">
              <a:avLst/>
            </a:prstGeom>
            <a:noFill/>
            <a:ln w="158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8"/>
            <p:cNvSpPr>
              <a:spLocks noChangeShapeType="1"/>
            </p:cNvSpPr>
            <p:nvPr/>
          </p:nvSpPr>
          <p:spPr bwMode="auto">
            <a:xfrm flipH="1">
              <a:off x="2383" y="1442"/>
              <a:ext cx="115" cy="1264"/>
            </a:xfrm>
            <a:prstGeom prst="line">
              <a:avLst/>
            </a:prstGeom>
            <a:noFill/>
            <a:ln w="158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19"/>
            <p:cNvSpPr>
              <a:spLocks noChangeShapeType="1"/>
            </p:cNvSpPr>
            <p:nvPr/>
          </p:nvSpPr>
          <p:spPr bwMode="auto">
            <a:xfrm>
              <a:off x="1924" y="1672"/>
              <a:ext cx="528" cy="275"/>
            </a:xfrm>
            <a:prstGeom prst="line">
              <a:avLst/>
            </a:prstGeom>
            <a:noFill/>
            <a:ln w="158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20"/>
            <p:cNvSpPr>
              <a:spLocks noChangeShapeType="1"/>
            </p:cNvSpPr>
            <p:nvPr/>
          </p:nvSpPr>
          <p:spPr bwMode="auto">
            <a:xfrm flipH="1">
              <a:off x="1235" y="1947"/>
              <a:ext cx="1217" cy="759"/>
            </a:xfrm>
            <a:prstGeom prst="line">
              <a:avLst/>
            </a:prstGeom>
            <a:noFill/>
            <a:ln w="158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21"/>
            <p:cNvSpPr>
              <a:spLocks noChangeShapeType="1"/>
            </p:cNvSpPr>
            <p:nvPr/>
          </p:nvSpPr>
          <p:spPr bwMode="auto">
            <a:xfrm flipH="1">
              <a:off x="2452" y="982"/>
              <a:ext cx="1194" cy="965"/>
            </a:xfrm>
            <a:prstGeom prst="line">
              <a:avLst/>
            </a:prstGeom>
            <a:noFill/>
            <a:ln w="158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22"/>
            <p:cNvSpPr>
              <a:spLocks noChangeShapeType="1"/>
            </p:cNvSpPr>
            <p:nvPr/>
          </p:nvSpPr>
          <p:spPr bwMode="auto">
            <a:xfrm>
              <a:off x="2452" y="1947"/>
              <a:ext cx="2227" cy="759"/>
            </a:xfrm>
            <a:prstGeom prst="line">
              <a:avLst/>
            </a:prstGeom>
            <a:noFill/>
            <a:ln w="158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23"/>
            <p:cNvSpPr>
              <a:spLocks noChangeShapeType="1"/>
            </p:cNvSpPr>
            <p:nvPr/>
          </p:nvSpPr>
          <p:spPr bwMode="auto">
            <a:xfrm flipH="1" flipV="1">
              <a:off x="1070" y="1259"/>
              <a:ext cx="854" cy="413"/>
            </a:xfrm>
            <a:prstGeom prst="line">
              <a:avLst/>
            </a:prstGeom>
            <a:noFill/>
            <a:ln w="15875" cap="rnd">
              <a:solidFill>
                <a:srgbClr val="000000"/>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24"/>
            <p:cNvSpPr>
              <a:spLocks noChangeShapeType="1"/>
            </p:cNvSpPr>
            <p:nvPr/>
          </p:nvSpPr>
          <p:spPr bwMode="auto">
            <a:xfrm>
              <a:off x="1070" y="1259"/>
              <a:ext cx="579" cy="826"/>
            </a:xfrm>
            <a:prstGeom prst="line">
              <a:avLst/>
            </a:prstGeom>
            <a:noFill/>
            <a:ln w="15875" cap="rnd">
              <a:solidFill>
                <a:srgbClr val="000000"/>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5"/>
            <p:cNvSpPr>
              <a:spLocks noChangeShapeType="1"/>
            </p:cNvSpPr>
            <p:nvPr/>
          </p:nvSpPr>
          <p:spPr bwMode="auto">
            <a:xfrm>
              <a:off x="1070" y="1259"/>
              <a:ext cx="165" cy="1447"/>
            </a:xfrm>
            <a:prstGeom prst="line">
              <a:avLst/>
            </a:prstGeom>
            <a:noFill/>
            <a:ln w="15875" cap="rnd">
              <a:solidFill>
                <a:srgbClr val="000000"/>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Oval 26"/>
            <p:cNvSpPr>
              <a:spLocks noChangeArrowheads="1"/>
            </p:cNvSpPr>
            <p:nvPr/>
          </p:nvSpPr>
          <p:spPr bwMode="auto">
            <a:xfrm>
              <a:off x="1904" y="1651"/>
              <a:ext cx="41" cy="41"/>
            </a:xfrm>
            <a:prstGeom prst="ellipse">
              <a:avLst/>
            </a:prstGeom>
            <a:solidFill>
              <a:srgbClr val="FFFFFF"/>
            </a:solidFill>
            <a:ln w="1587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Oval 27"/>
            <p:cNvSpPr>
              <a:spLocks noChangeArrowheads="1"/>
            </p:cNvSpPr>
            <p:nvPr/>
          </p:nvSpPr>
          <p:spPr bwMode="auto">
            <a:xfrm>
              <a:off x="1904" y="1651"/>
              <a:ext cx="41" cy="41"/>
            </a:xfrm>
            <a:prstGeom prst="ellipse">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Oval 28"/>
            <p:cNvSpPr>
              <a:spLocks noChangeArrowheads="1"/>
            </p:cNvSpPr>
            <p:nvPr/>
          </p:nvSpPr>
          <p:spPr bwMode="auto">
            <a:xfrm>
              <a:off x="1215" y="2685"/>
              <a:ext cx="41" cy="41"/>
            </a:xfrm>
            <a:prstGeom prst="ellipse">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Oval 29"/>
            <p:cNvSpPr>
              <a:spLocks noChangeArrowheads="1"/>
            </p:cNvSpPr>
            <p:nvPr/>
          </p:nvSpPr>
          <p:spPr bwMode="auto">
            <a:xfrm>
              <a:off x="1215" y="2685"/>
              <a:ext cx="41" cy="41"/>
            </a:xfrm>
            <a:prstGeom prst="ellipse">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Oval 30"/>
            <p:cNvSpPr>
              <a:spLocks noChangeArrowheads="1"/>
            </p:cNvSpPr>
            <p:nvPr/>
          </p:nvSpPr>
          <p:spPr bwMode="auto">
            <a:xfrm>
              <a:off x="4658" y="2685"/>
              <a:ext cx="41" cy="41"/>
            </a:xfrm>
            <a:prstGeom prst="ellipse">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Oval 31"/>
            <p:cNvSpPr>
              <a:spLocks noChangeArrowheads="1"/>
            </p:cNvSpPr>
            <p:nvPr/>
          </p:nvSpPr>
          <p:spPr bwMode="auto">
            <a:xfrm>
              <a:off x="4658" y="2685"/>
              <a:ext cx="41" cy="41"/>
            </a:xfrm>
            <a:prstGeom prst="ellipse">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Oval 32"/>
            <p:cNvSpPr>
              <a:spLocks noChangeArrowheads="1"/>
            </p:cNvSpPr>
            <p:nvPr/>
          </p:nvSpPr>
          <p:spPr bwMode="auto">
            <a:xfrm>
              <a:off x="3625" y="962"/>
              <a:ext cx="41" cy="41"/>
            </a:xfrm>
            <a:prstGeom prst="ellipse">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Oval 33"/>
            <p:cNvSpPr>
              <a:spLocks noChangeArrowheads="1"/>
            </p:cNvSpPr>
            <p:nvPr/>
          </p:nvSpPr>
          <p:spPr bwMode="auto">
            <a:xfrm>
              <a:off x="3625" y="962"/>
              <a:ext cx="41" cy="41"/>
            </a:xfrm>
            <a:prstGeom prst="ellipse">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Oval 34"/>
            <p:cNvSpPr>
              <a:spLocks noChangeArrowheads="1"/>
            </p:cNvSpPr>
            <p:nvPr/>
          </p:nvSpPr>
          <p:spPr bwMode="auto">
            <a:xfrm>
              <a:off x="1628" y="2064"/>
              <a:ext cx="41" cy="42"/>
            </a:xfrm>
            <a:prstGeom prst="ellipse">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Oval 35"/>
            <p:cNvSpPr>
              <a:spLocks noChangeArrowheads="1"/>
            </p:cNvSpPr>
            <p:nvPr/>
          </p:nvSpPr>
          <p:spPr bwMode="auto">
            <a:xfrm>
              <a:off x="1628" y="2064"/>
              <a:ext cx="41" cy="42"/>
            </a:xfrm>
            <a:prstGeom prst="ellipse">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Oval 36"/>
            <p:cNvSpPr>
              <a:spLocks noChangeArrowheads="1"/>
            </p:cNvSpPr>
            <p:nvPr/>
          </p:nvSpPr>
          <p:spPr bwMode="auto">
            <a:xfrm>
              <a:off x="2363" y="2685"/>
              <a:ext cx="41" cy="41"/>
            </a:xfrm>
            <a:prstGeom prst="ellipse">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Oval 37"/>
            <p:cNvSpPr>
              <a:spLocks noChangeArrowheads="1"/>
            </p:cNvSpPr>
            <p:nvPr/>
          </p:nvSpPr>
          <p:spPr bwMode="auto">
            <a:xfrm>
              <a:off x="2363" y="2685"/>
              <a:ext cx="41" cy="41"/>
            </a:xfrm>
            <a:prstGeom prst="ellipse">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Oval 38"/>
            <p:cNvSpPr>
              <a:spLocks noChangeArrowheads="1"/>
            </p:cNvSpPr>
            <p:nvPr/>
          </p:nvSpPr>
          <p:spPr bwMode="auto">
            <a:xfrm>
              <a:off x="4038" y="1651"/>
              <a:ext cx="42" cy="41"/>
            </a:xfrm>
            <a:prstGeom prst="ellipse">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Oval 39"/>
            <p:cNvSpPr>
              <a:spLocks noChangeArrowheads="1"/>
            </p:cNvSpPr>
            <p:nvPr/>
          </p:nvSpPr>
          <p:spPr bwMode="auto">
            <a:xfrm>
              <a:off x="4038" y="1651"/>
              <a:ext cx="42" cy="41"/>
            </a:xfrm>
            <a:prstGeom prst="ellipse">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Oval 40"/>
            <p:cNvSpPr>
              <a:spLocks noChangeArrowheads="1"/>
            </p:cNvSpPr>
            <p:nvPr/>
          </p:nvSpPr>
          <p:spPr bwMode="auto">
            <a:xfrm>
              <a:off x="2477" y="1421"/>
              <a:ext cx="42" cy="42"/>
            </a:xfrm>
            <a:prstGeom prst="ellipse">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Oval 41"/>
            <p:cNvSpPr>
              <a:spLocks noChangeArrowheads="1"/>
            </p:cNvSpPr>
            <p:nvPr/>
          </p:nvSpPr>
          <p:spPr bwMode="auto">
            <a:xfrm>
              <a:off x="2477" y="1421"/>
              <a:ext cx="42" cy="42"/>
            </a:xfrm>
            <a:prstGeom prst="ellipse">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Oval 42"/>
            <p:cNvSpPr>
              <a:spLocks noChangeArrowheads="1"/>
            </p:cNvSpPr>
            <p:nvPr/>
          </p:nvSpPr>
          <p:spPr bwMode="auto">
            <a:xfrm>
              <a:off x="2431" y="1927"/>
              <a:ext cx="42" cy="41"/>
            </a:xfrm>
            <a:prstGeom prst="ellipse">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Oval 43"/>
            <p:cNvSpPr>
              <a:spLocks noChangeArrowheads="1"/>
            </p:cNvSpPr>
            <p:nvPr/>
          </p:nvSpPr>
          <p:spPr bwMode="auto">
            <a:xfrm>
              <a:off x="2431" y="1927"/>
              <a:ext cx="42" cy="41"/>
            </a:xfrm>
            <a:prstGeom prst="ellipse">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Oval 44"/>
            <p:cNvSpPr>
              <a:spLocks noChangeArrowheads="1"/>
            </p:cNvSpPr>
            <p:nvPr/>
          </p:nvSpPr>
          <p:spPr bwMode="auto">
            <a:xfrm>
              <a:off x="1049" y="1239"/>
              <a:ext cx="41" cy="41"/>
            </a:xfrm>
            <a:prstGeom prst="ellipse">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Oval 45"/>
            <p:cNvSpPr>
              <a:spLocks noChangeArrowheads="1"/>
            </p:cNvSpPr>
            <p:nvPr/>
          </p:nvSpPr>
          <p:spPr bwMode="auto">
            <a:xfrm>
              <a:off x="1049" y="1239"/>
              <a:ext cx="41" cy="41"/>
            </a:xfrm>
            <a:prstGeom prst="ellipse">
              <a:avLst/>
            </a:pr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9" name="文本框 48"/>
          <p:cNvSpPr txBox="1"/>
          <p:nvPr/>
        </p:nvSpPr>
        <p:spPr>
          <a:xfrm>
            <a:off x="2891899" y="2188559"/>
            <a:ext cx="404278"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A</a:t>
            </a:r>
            <a:endParaRPr lang="zh-CN" altLang="en-US" sz="2800" i="1" dirty="0">
              <a:latin typeface="Times New Roman" panose="02020603050405020304" pitchFamily="18" charset="0"/>
              <a:cs typeface="Times New Roman" panose="02020603050405020304" pitchFamily="18" charset="0"/>
            </a:endParaRPr>
          </a:p>
        </p:txBody>
      </p:sp>
      <p:sp>
        <p:nvSpPr>
          <p:cNvPr id="50" name="文本框 49"/>
          <p:cNvSpPr txBox="1"/>
          <p:nvPr/>
        </p:nvSpPr>
        <p:spPr>
          <a:xfrm>
            <a:off x="1589623" y="4030337"/>
            <a:ext cx="404278"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B</a:t>
            </a:r>
            <a:endParaRPr lang="zh-CN" altLang="en-US" sz="2800" i="1" dirty="0">
              <a:latin typeface="Times New Roman" panose="02020603050405020304" pitchFamily="18" charset="0"/>
              <a:cs typeface="Times New Roman" panose="02020603050405020304" pitchFamily="18" charset="0"/>
            </a:endParaRPr>
          </a:p>
        </p:txBody>
      </p:sp>
      <p:sp>
        <p:nvSpPr>
          <p:cNvPr id="51" name="文本框 50"/>
          <p:cNvSpPr txBox="1"/>
          <p:nvPr/>
        </p:nvSpPr>
        <p:spPr>
          <a:xfrm>
            <a:off x="7394576" y="4050041"/>
            <a:ext cx="423514"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C</a:t>
            </a:r>
            <a:endParaRPr lang="zh-CN" altLang="en-US" sz="2800" i="1" dirty="0">
              <a:latin typeface="Times New Roman" panose="02020603050405020304" pitchFamily="18" charset="0"/>
              <a:cs typeface="Times New Roman" panose="02020603050405020304" pitchFamily="18" charset="0"/>
            </a:endParaRPr>
          </a:p>
        </p:txBody>
      </p:sp>
      <p:sp>
        <p:nvSpPr>
          <p:cNvPr id="52" name="文本框 51"/>
          <p:cNvSpPr txBox="1"/>
          <p:nvPr/>
        </p:nvSpPr>
        <p:spPr>
          <a:xfrm>
            <a:off x="5780236" y="1213880"/>
            <a:ext cx="444352"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D</a:t>
            </a:r>
            <a:endParaRPr lang="zh-CN" altLang="en-US" sz="2800" i="1" dirty="0">
              <a:latin typeface="Times New Roman" panose="02020603050405020304" pitchFamily="18" charset="0"/>
              <a:cs typeface="Times New Roman" panose="02020603050405020304" pitchFamily="18" charset="0"/>
            </a:endParaRPr>
          </a:p>
        </p:txBody>
      </p:sp>
      <p:sp>
        <p:nvSpPr>
          <p:cNvPr id="53" name="文本框 52"/>
          <p:cNvSpPr txBox="1"/>
          <p:nvPr/>
        </p:nvSpPr>
        <p:spPr>
          <a:xfrm>
            <a:off x="3795187" y="3049403"/>
            <a:ext cx="404278"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P</a:t>
            </a:r>
            <a:endParaRPr lang="zh-CN" altLang="en-US" sz="2800" i="1" dirty="0">
              <a:latin typeface="Times New Roman" panose="02020603050405020304" pitchFamily="18" charset="0"/>
              <a:cs typeface="Times New Roman" panose="02020603050405020304" pitchFamily="18" charset="0"/>
            </a:endParaRPr>
          </a:p>
        </p:txBody>
      </p:sp>
      <p:sp>
        <p:nvSpPr>
          <p:cNvPr id="54" name="文本框 53"/>
          <p:cNvSpPr txBox="1"/>
          <p:nvPr/>
        </p:nvSpPr>
        <p:spPr>
          <a:xfrm>
            <a:off x="1278274" y="1765956"/>
            <a:ext cx="444352"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Q</a:t>
            </a:r>
            <a:endParaRPr lang="zh-CN" altLang="en-US" sz="2800" i="1" dirty="0">
              <a:latin typeface="Times New Roman" panose="02020603050405020304" pitchFamily="18" charset="0"/>
              <a:cs typeface="Times New Roman" panose="02020603050405020304" pitchFamily="18" charset="0"/>
            </a:endParaRPr>
          </a:p>
        </p:txBody>
      </p:sp>
      <p:sp>
        <p:nvSpPr>
          <p:cNvPr id="55" name="文本框 54"/>
          <p:cNvSpPr txBox="1"/>
          <p:nvPr/>
        </p:nvSpPr>
        <p:spPr>
          <a:xfrm>
            <a:off x="2181760" y="3147220"/>
            <a:ext cx="404278"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E</a:t>
            </a:r>
            <a:endParaRPr lang="zh-CN" altLang="en-US" sz="2800" i="1" dirty="0">
              <a:latin typeface="Times New Roman" panose="02020603050405020304" pitchFamily="18" charset="0"/>
              <a:cs typeface="Times New Roman" panose="02020603050405020304" pitchFamily="18" charset="0"/>
            </a:endParaRPr>
          </a:p>
        </p:txBody>
      </p:sp>
      <p:sp>
        <p:nvSpPr>
          <p:cNvPr id="56" name="文本框 55"/>
          <p:cNvSpPr txBox="1"/>
          <p:nvPr/>
        </p:nvSpPr>
        <p:spPr>
          <a:xfrm>
            <a:off x="6384400" y="2311451"/>
            <a:ext cx="444352"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G</a:t>
            </a:r>
            <a:endParaRPr lang="zh-CN" altLang="en-US" sz="2800" i="1" dirty="0">
              <a:latin typeface="Times New Roman" panose="02020603050405020304" pitchFamily="18" charset="0"/>
              <a:cs typeface="Times New Roman" panose="02020603050405020304" pitchFamily="18" charset="0"/>
            </a:endParaRPr>
          </a:p>
        </p:txBody>
      </p:sp>
      <p:sp>
        <p:nvSpPr>
          <p:cNvPr id="57" name="文本框 56"/>
          <p:cNvSpPr txBox="1"/>
          <p:nvPr/>
        </p:nvSpPr>
        <p:spPr>
          <a:xfrm>
            <a:off x="3448072" y="3852537"/>
            <a:ext cx="404278"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F</a:t>
            </a:r>
            <a:endParaRPr lang="zh-CN" altLang="en-US" sz="2800" i="1" dirty="0">
              <a:latin typeface="Times New Roman" panose="02020603050405020304" pitchFamily="18" charset="0"/>
              <a:cs typeface="Times New Roman" panose="02020603050405020304" pitchFamily="18" charset="0"/>
            </a:endParaRPr>
          </a:p>
        </p:txBody>
      </p:sp>
      <p:sp>
        <p:nvSpPr>
          <p:cNvPr id="58" name="文本框 57"/>
          <p:cNvSpPr txBox="1"/>
          <p:nvPr/>
        </p:nvSpPr>
        <p:spPr>
          <a:xfrm>
            <a:off x="3751106" y="1808492"/>
            <a:ext cx="444352"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H</a:t>
            </a:r>
            <a:endParaRPr lang="zh-CN" altLang="en-US"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2174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三棱柱的体积</a:t>
            </a:r>
            <a:endParaRPr lang="zh-CN" altLang="en-US" dirty="0"/>
          </a:p>
        </p:txBody>
      </p:sp>
      <p:sp>
        <p:nvSpPr>
          <p:cNvPr id="3" name="内容占位符 2"/>
          <p:cNvSpPr>
            <a:spLocks noGrp="1"/>
          </p:cNvSpPr>
          <p:nvPr>
            <p:ph idx="1"/>
          </p:nvPr>
        </p:nvSpPr>
        <p:spPr>
          <a:xfrm>
            <a:off x="539552" y="4797152"/>
            <a:ext cx="8229600" cy="1152128"/>
          </a:xfrm>
        </p:spPr>
        <p:txBody>
          <a:bodyPr>
            <a:normAutofit/>
          </a:bodyPr>
          <a:lstStyle/>
          <a:p>
            <a:r>
              <a:rPr lang="zh-CN" altLang="en-US" sz="2800" dirty="0" smtClean="0">
                <a:latin typeface="楷体" pitchFamily="49" charset="-122"/>
                <a:ea typeface="楷体" pitchFamily="49" charset="-122"/>
              </a:rPr>
              <a:t>平行六面体可以拆分成两个体积相等的三棱柱</a:t>
            </a:r>
            <a:endParaRPr lang="en-US" altLang="zh-CN" sz="2800" dirty="0" smtClean="0">
              <a:latin typeface="楷体" pitchFamily="49" charset="-122"/>
              <a:ea typeface="楷体" pitchFamily="49" charset="-122"/>
            </a:endParaRPr>
          </a:p>
          <a:p>
            <a:r>
              <a:rPr lang="zh-CN" altLang="en-US" sz="2800" dirty="0" smtClean="0">
                <a:latin typeface="楷体" pitchFamily="49" charset="-122"/>
                <a:ea typeface="楷体" pitchFamily="49" charset="-122"/>
              </a:rPr>
              <a:t>每个三棱柱的体积是平行六面体的体积的一半</a:t>
            </a:r>
            <a:endParaRPr lang="zh-CN" altLang="en-US" sz="2800" dirty="0">
              <a:latin typeface="楷体" pitchFamily="49" charset="-122"/>
              <a:ea typeface="楷体" pitchFamily="49" charset="-122"/>
            </a:endParaRPr>
          </a:p>
        </p:txBody>
      </p:sp>
      <p:sp>
        <p:nvSpPr>
          <p:cNvPr id="17" name="平行四边形 16"/>
          <p:cNvSpPr/>
          <p:nvPr/>
        </p:nvSpPr>
        <p:spPr>
          <a:xfrm>
            <a:off x="1039346" y="2831232"/>
            <a:ext cx="2664296" cy="1346448"/>
          </a:xfrm>
          <a:prstGeom prst="parallelogram">
            <a:avLst>
              <a:gd name="adj" fmla="val 4301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平行四边形 17"/>
          <p:cNvSpPr/>
          <p:nvPr/>
        </p:nvSpPr>
        <p:spPr>
          <a:xfrm>
            <a:off x="1034266" y="3406688"/>
            <a:ext cx="3312368" cy="770384"/>
          </a:xfrm>
          <a:prstGeom prst="parallelogram">
            <a:avLst>
              <a:gd name="adj" fmla="val 15894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平行四边形 22"/>
          <p:cNvSpPr/>
          <p:nvPr/>
        </p:nvSpPr>
        <p:spPr>
          <a:xfrm>
            <a:off x="2262664" y="2060848"/>
            <a:ext cx="2664296" cy="1346448"/>
          </a:xfrm>
          <a:prstGeom prst="parallelogram">
            <a:avLst>
              <a:gd name="adj" fmla="val 4301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7" name="直接连接符 6"/>
          <p:cNvCxnSpPr/>
          <p:nvPr/>
        </p:nvCxnSpPr>
        <p:spPr>
          <a:xfrm>
            <a:off x="2843808" y="2060848"/>
            <a:ext cx="859834" cy="7703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265613" y="3402216"/>
            <a:ext cx="859834" cy="7703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55576" y="4076164"/>
            <a:ext cx="44435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O</a:t>
            </a:r>
            <a:endParaRPr kumimoji="0" lang="zh-CN" altLang="en-US" sz="2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33" name="TextBox 32"/>
          <p:cNvSpPr txBox="1"/>
          <p:nvPr/>
        </p:nvSpPr>
        <p:spPr>
          <a:xfrm>
            <a:off x="1217493" y="2569622"/>
            <a:ext cx="42351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C</a:t>
            </a:r>
            <a:endParaRPr kumimoji="0" lang="zh-CN" altLang="en-US" sz="2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34" name="TextBox 33"/>
          <p:cNvSpPr txBox="1"/>
          <p:nvPr/>
        </p:nvSpPr>
        <p:spPr>
          <a:xfrm>
            <a:off x="4283968" y="3145078"/>
            <a:ext cx="44435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D</a:t>
            </a:r>
            <a:endParaRPr kumimoji="0" lang="zh-CN" altLang="en-US" sz="2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35" name="TextBox 34"/>
          <p:cNvSpPr txBox="1"/>
          <p:nvPr/>
        </p:nvSpPr>
        <p:spPr>
          <a:xfrm>
            <a:off x="2923308" y="4070816"/>
            <a:ext cx="40427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A</a:t>
            </a:r>
            <a:endParaRPr kumimoji="0" lang="zh-CN" altLang="en-US" sz="2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36" name="TextBox 35"/>
          <p:cNvSpPr txBox="1"/>
          <p:nvPr/>
        </p:nvSpPr>
        <p:spPr>
          <a:xfrm>
            <a:off x="1958307" y="2997890"/>
            <a:ext cx="40427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B</a:t>
            </a:r>
            <a:endParaRPr kumimoji="0" lang="zh-CN" altLang="en-US" sz="2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37" name="TextBox 36"/>
          <p:cNvSpPr txBox="1"/>
          <p:nvPr/>
        </p:nvSpPr>
        <p:spPr>
          <a:xfrm>
            <a:off x="2519030" y="1628800"/>
            <a:ext cx="40427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E</a:t>
            </a:r>
            <a:endParaRPr kumimoji="0" lang="zh-CN" altLang="en-US" sz="2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38" name="TextBox 37"/>
          <p:cNvSpPr txBox="1"/>
          <p:nvPr/>
        </p:nvSpPr>
        <p:spPr>
          <a:xfrm>
            <a:off x="3599892" y="2734072"/>
            <a:ext cx="40427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F</a:t>
            </a:r>
            <a:endParaRPr kumimoji="0" lang="zh-CN" altLang="en-US" sz="2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39" name="TextBox 38"/>
          <p:cNvSpPr txBox="1"/>
          <p:nvPr/>
        </p:nvSpPr>
        <p:spPr>
          <a:xfrm>
            <a:off x="4860032" y="1700808"/>
            <a:ext cx="44435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G</a:t>
            </a:r>
            <a:endParaRPr kumimoji="0" lang="zh-CN" altLang="en-US" sz="2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40" name="TextBox 39"/>
          <p:cNvSpPr txBox="1"/>
          <p:nvPr/>
        </p:nvSpPr>
        <p:spPr>
          <a:xfrm>
            <a:off x="5176684" y="2822888"/>
            <a:ext cx="30963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V</a:t>
            </a:r>
            <a:r>
              <a:rPr kumimoji="0" lang="en-US" altLang="zh-CN" sz="2800" b="0" i="1"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OAB-CFE</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 = </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V</a:t>
            </a:r>
            <a:r>
              <a:rPr kumimoji="0" lang="en-US" altLang="zh-CN" sz="2800" b="0" i="1"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ADB-FGE</a:t>
            </a:r>
            <a:endParaRPr kumimoji="0" lang="zh-CN" altLang="en-US" sz="2800" b="0" i="1" u="none" strike="noStrike" kern="1200" cap="none" spc="0" normalizeH="0" baseline="-2500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41" name="TextBox 40"/>
          <p:cNvSpPr txBox="1"/>
          <p:nvPr/>
        </p:nvSpPr>
        <p:spPr>
          <a:xfrm>
            <a:off x="4572000" y="3915462"/>
            <a:ext cx="370102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V</a:t>
            </a:r>
            <a:r>
              <a:rPr kumimoji="0" lang="en-US" altLang="zh-CN" sz="2800" b="0" i="1"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OAB-CFE</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 + </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V</a:t>
            </a:r>
            <a:r>
              <a:rPr kumimoji="0" lang="en-US" altLang="zh-CN" sz="2800" b="0" i="1"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ADB-FGE</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 = </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V</a:t>
            </a:r>
            <a:endParaRPr kumimoji="0" lang="zh-CN" altLang="en-US" sz="2800" b="0" i="1" u="none" strike="noStrike" kern="1200" cap="none" spc="0" normalizeH="0" baseline="-2500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42" name="平行四边形 41"/>
          <p:cNvSpPr/>
          <p:nvPr/>
        </p:nvSpPr>
        <p:spPr>
          <a:xfrm>
            <a:off x="1614592" y="2063388"/>
            <a:ext cx="3312368" cy="770384"/>
          </a:xfrm>
          <a:prstGeom prst="parallelogram">
            <a:avLst>
              <a:gd name="adj" fmla="val 15894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66778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三棱锥的体积</a:t>
            </a:r>
            <a:endParaRPr lang="zh-CN" altLang="en-US" dirty="0"/>
          </a:p>
        </p:txBody>
      </p:sp>
      <p:sp>
        <p:nvSpPr>
          <p:cNvPr id="3" name="内容占位符 2"/>
          <p:cNvSpPr>
            <a:spLocks noGrp="1"/>
          </p:cNvSpPr>
          <p:nvPr>
            <p:ph idx="1"/>
          </p:nvPr>
        </p:nvSpPr>
        <p:spPr>
          <a:xfrm>
            <a:off x="457200" y="4581128"/>
            <a:ext cx="8229600" cy="1545035"/>
          </a:xfrm>
        </p:spPr>
        <p:txBody>
          <a:bodyPr>
            <a:normAutofit/>
          </a:bodyPr>
          <a:lstStyle/>
          <a:p>
            <a:r>
              <a:rPr lang="zh-CN" altLang="en-US" sz="2800" dirty="0" smtClean="0">
                <a:latin typeface="楷体" pitchFamily="49" charset="-122"/>
                <a:ea typeface="楷体" pitchFamily="49" charset="-122"/>
              </a:rPr>
              <a:t>三棱柱可以拆分为三个体积完全相同的三棱锥</a:t>
            </a:r>
            <a:endParaRPr lang="en-US" altLang="zh-CN" sz="2800" dirty="0" smtClean="0">
              <a:latin typeface="楷体" pitchFamily="49" charset="-122"/>
              <a:ea typeface="楷体" pitchFamily="49" charset="-122"/>
            </a:endParaRPr>
          </a:p>
          <a:p>
            <a:r>
              <a:rPr lang="zh-CN" altLang="en-US" sz="2800" dirty="0" smtClean="0">
                <a:latin typeface="Times New Roman" pitchFamily="18" charset="0"/>
                <a:ea typeface="楷体" pitchFamily="49" charset="-122"/>
                <a:cs typeface="Times New Roman" pitchFamily="18" charset="0"/>
              </a:rPr>
              <a:t>每个三棱锥体积是三棱柱体积的</a:t>
            </a:r>
            <a:r>
              <a:rPr lang="en-US" altLang="zh-CN" sz="2800" dirty="0" smtClean="0">
                <a:latin typeface="Times New Roman" pitchFamily="18" charset="0"/>
                <a:ea typeface="楷体" pitchFamily="49" charset="-122"/>
                <a:cs typeface="Times New Roman" pitchFamily="18" charset="0"/>
              </a:rPr>
              <a:t>1/3</a:t>
            </a:r>
            <a:endParaRPr lang="zh-CN" altLang="en-US" sz="2800" dirty="0">
              <a:latin typeface="Times New Roman" pitchFamily="18" charset="0"/>
              <a:ea typeface="楷体" pitchFamily="49" charset="-122"/>
              <a:cs typeface="Times New Roman" pitchFamily="18" charset="0"/>
            </a:endParaRPr>
          </a:p>
        </p:txBody>
      </p:sp>
      <p:sp>
        <p:nvSpPr>
          <p:cNvPr id="5" name="等腰三角形 4"/>
          <p:cNvSpPr/>
          <p:nvPr/>
        </p:nvSpPr>
        <p:spPr>
          <a:xfrm>
            <a:off x="1504754" y="3346936"/>
            <a:ext cx="2091181" cy="775464"/>
          </a:xfrm>
          <a:prstGeom prst="triangle">
            <a:avLst>
              <a:gd name="adj" fmla="val 5971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5"/>
          <p:cNvSpPr/>
          <p:nvPr/>
        </p:nvSpPr>
        <p:spPr>
          <a:xfrm>
            <a:off x="1252353" y="1700808"/>
            <a:ext cx="2091181" cy="775464"/>
          </a:xfrm>
          <a:prstGeom prst="triangle">
            <a:avLst>
              <a:gd name="adj" fmla="val 5971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8" name="直接连接符 7"/>
          <p:cNvCxnSpPr>
            <a:stCxn id="5" idx="2"/>
            <a:endCxn id="6" idx="2"/>
          </p:cNvCxnSpPr>
          <p:nvPr/>
        </p:nvCxnSpPr>
        <p:spPr>
          <a:xfrm flipH="1" flipV="1">
            <a:off x="1252353" y="2476272"/>
            <a:ext cx="252401" cy="16461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5" idx="0"/>
            <a:endCxn id="6" idx="0"/>
          </p:cNvCxnSpPr>
          <p:nvPr/>
        </p:nvCxnSpPr>
        <p:spPr>
          <a:xfrm flipH="1" flipV="1">
            <a:off x="2501144" y="1700808"/>
            <a:ext cx="252401" cy="16461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4"/>
            <a:endCxn id="6" idx="4"/>
          </p:cNvCxnSpPr>
          <p:nvPr/>
        </p:nvCxnSpPr>
        <p:spPr>
          <a:xfrm flipH="1" flipV="1">
            <a:off x="3343534" y="2476272"/>
            <a:ext cx="252401" cy="16461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6" idx="2"/>
            <a:endCxn id="5" idx="4"/>
          </p:cNvCxnSpPr>
          <p:nvPr/>
        </p:nvCxnSpPr>
        <p:spPr>
          <a:xfrm>
            <a:off x="1252353" y="2476272"/>
            <a:ext cx="2343582" cy="164612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 idx="2"/>
            <a:endCxn id="5" idx="0"/>
          </p:cNvCxnSpPr>
          <p:nvPr/>
        </p:nvCxnSpPr>
        <p:spPr>
          <a:xfrm>
            <a:off x="1252353" y="2476272"/>
            <a:ext cx="1501192" cy="87066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0"/>
            <a:endCxn id="6" idx="4"/>
          </p:cNvCxnSpPr>
          <p:nvPr/>
        </p:nvCxnSpPr>
        <p:spPr>
          <a:xfrm flipV="1">
            <a:off x="2753545" y="2476272"/>
            <a:ext cx="589989" cy="87066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176414" y="3933056"/>
            <a:ext cx="40427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A</a:t>
            </a:r>
            <a:endParaRPr kumimoji="0" lang="zh-CN" altLang="en-US" sz="2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86" name="TextBox 85"/>
          <p:cNvSpPr txBox="1"/>
          <p:nvPr/>
        </p:nvSpPr>
        <p:spPr>
          <a:xfrm>
            <a:off x="3491880" y="3928472"/>
            <a:ext cx="40427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B</a:t>
            </a:r>
            <a:endParaRPr kumimoji="0" lang="zh-CN" altLang="en-US" sz="2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87" name="TextBox 86"/>
          <p:cNvSpPr txBox="1"/>
          <p:nvPr/>
        </p:nvSpPr>
        <p:spPr>
          <a:xfrm>
            <a:off x="2780334" y="3049796"/>
            <a:ext cx="42351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C</a:t>
            </a:r>
            <a:endParaRPr kumimoji="0" lang="zh-CN" altLang="en-US" sz="2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88" name="TextBox 87"/>
          <p:cNvSpPr txBox="1"/>
          <p:nvPr/>
        </p:nvSpPr>
        <p:spPr>
          <a:xfrm>
            <a:off x="887288" y="2204864"/>
            <a:ext cx="44435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D</a:t>
            </a:r>
            <a:endParaRPr kumimoji="0" lang="zh-CN" altLang="en-US" sz="2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89" name="TextBox 88"/>
          <p:cNvSpPr txBox="1"/>
          <p:nvPr/>
        </p:nvSpPr>
        <p:spPr>
          <a:xfrm>
            <a:off x="4427984" y="1681644"/>
            <a:ext cx="3744416" cy="26776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楷体" pitchFamily="49" charset="-122"/>
                <a:cs typeface="Times New Roman" pitchFamily="18" charset="0"/>
              </a:rPr>
              <a:t>S</a:t>
            </a:r>
            <a:r>
              <a:rPr kumimoji="0" lang="zh-CN" altLang="en-US" sz="2800" b="0" i="0" u="none" strike="noStrike" kern="1200" cap="none" spc="0" normalizeH="0" baseline="-25000" noProof="0" dirty="0" smtClean="0">
                <a:ln>
                  <a:noFill/>
                </a:ln>
                <a:solidFill>
                  <a:prstClr val="black"/>
                </a:solidFill>
                <a:effectLst/>
                <a:uLnTx/>
                <a:uFillTx/>
                <a:latin typeface="Times New Roman" pitchFamily="18" charset="0"/>
                <a:ea typeface="楷体" pitchFamily="49" charset="-122"/>
                <a:cs typeface="Times New Roman" pitchFamily="18" charset="0"/>
              </a:rPr>
              <a:t>△</a:t>
            </a:r>
            <a:r>
              <a:rPr kumimoji="0" lang="en-US" altLang="zh-CN" sz="2800" b="0" i="1" u="none" strike="noStrike" kern="1200" cap="none" spc="0" normalizeH="0" baseline="-25000" noProof="0" dirty="0" smtClean="0">
                <a:ln>
                  <a:noFill/>
                </a:ln>
                <a:solidFill>
                  <a:prstClr val="black"/>
                </a:solidFill>
                <a:effectLst/>
                <a:uLnTx/>
                <a:uFillTx/>
                <a:latin typeface="Times New Roman" pitchFamily="18" charset="0"/>
                <a:ea typeface="楷体" pitchFamily="49" charset="-122"/>
                <a:cs typeface="Times New Roman" pitchFamily="18" charset="0"/>
              </a:rPr>
              <a:t>ABD</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楷体" pitchFamily="49" charset="-122"/>
                <a:cs typeface="Times New Roman" pitchFamily="18" charset="0"/>
              </a:rPr>
              <a:t> = S</a:t>
            </a:r>
            <a:r>
              <a:rPr kumimoji="0" lang="zh-CN" altLang="en-US" sz="2800" b="0" i="0" u="none" strike="noStrike" kern="1200" cap="none" spc="0" normalizeH="0" baseline="-25000" noProof="0" dirty="0" smtClean="0">
                <a:ln>
                  <a:noFill/>
                </a:ln>
                <a:solidFill>
                  <a:prstClr val="black"/>
                </a:solidFill>
                <a:effectLst/>
                <a:uLnTx/>
                <a:uFillTx/>
                <a:latin typeface="Times New Roman" pitchFamily="18" charset="0"/>
                <a:ea typeface="楷体" pitchFamily="49" charset="-122"/>
                <a:cs typeface="Times New Roman" pitchFamily="18" charset="0"/>
              </a:rPr>
              <a:t>△</a:t>
            </a:r>
            <a:r>
              <a:rPr kumimoji="0" lang="en-US" altLang="zh-CN" sz="2800" b="0" i="1" u="none" strike="noStrike" kern="1200" cap="none" spc="0" normalizeH="0" baseline="-25000" noProof="0" dirty="0" smtClean="0">
                <a:ln>
                  <a:noFill/>
                </a:ln>
                <a:solidFill>
                  <a:prstClr val="black"/>
                </a:solidFill>
                <a:effectLst/>
                <a:uLnTx/>
                <a:uFillTx/>
                <a:latin typeface="Times New Roman" pitchFamily="18" charset="0"/>
                <a:ea typeface="楷体" pitchFamily="49" charset="-122"/>
                <a:cs typeface="Times New Roman" pitchFamily="18" charset="0"/>
              </a:rPr>
              <a:t>DBE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楷体" pitchFamily="49" charset="-122"/>
                <a:cs typeface="Times New Roman" pitchFamily="18" charset="0"/>
              </a:rPr>
              <a:t>V</a:t>
            </a:r>
            <a:r>
              <a:rPr kumimoji="0" lang="en-US" altLang="zh-CN" sz="2800" b="0" i="1" u="none" strike="noStrike" kern="1200" cap="none" spc="0" normalizeH="0" baseline="-25000" noProof="0" dirty="0" smtClean="0">
                <a:ln>
                  <a:noFill/>
                </a:ln>
                <a:solidFill>
                  <a:prstClr val="black"/>
                </a:solidFill>
                <a:effectLst/>
                <a:uLnTx/>
                <a:uFillTx/>
                <a:latin typeface="Times New Roman" pitchFamily="18" charset="0"/>
                <a:ea typeface="楷体" pitchFamily="49" charset="-122"/>
                <a:cs typeface="Times New Roman" pitchFamily="18" charset="0"/>
              </a:rPr>
              <a:t>ABCD</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楷体" pitchFamily="49" charset="-122"/>
                <a:cs typeface="Times New Roman" pitchFamily="18" charset="0"/>
              </a:rPr>
              <a:t> = </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楷体" pitchFamily="49" charset="-122"/>
                <a:cs typeface="Times New Roman" pitchFamily="18" charset="0"/>
              </a:rPr>
              <a:t>V</a:t>
            </a:r>
            <a:r>
              <a:rPr kumimoji="0" lang="en-US" altLang="zh-CN" sz="2800" b="0" i="1" u="none" strike="noStrike" kern="1200" cap="none" spc="0" normalizeH="0" baseline="-25000" noProof="0" dirty="0" smtClean="0">
                <a:ln>
                  <a:noFill/>
                </a:ln>
                <a:solidFill>
                  <a:prstClr val="black"/>
                </a:solidFill>
                <a:effectLst/>
                <a:uLnTx/>
                <a:uFillTx/>
                <a:latin typeface="Times New Roman" pitchFamily="18" charset="0"/>
                <a:ea typeface="楷体" pitchFamily="49" charset="-122"/>
                <a:cs typeface="Times New Roman" pitchFamily="18" charset="0"/>
              </a:rPr>
              <a:t>BCDE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楷体" pitchFamily="49" charset="-122"/>
                <a:cs typeface="Times New Roman" pitchFamily="18" charset="0"/>
              </a:rPr>
              <a:t>S</a:t>
            </a:r>
            <a:r>
              <a:rPr kumimoji="0" lang="zh-CN" altLang="en-US" sz="2800" b="0" i="0" u="none" strike="noStrike" kern="1200" cap="none" spc="0" normalizeH="0" baseline="-25000" noProof="0" dirty="0" smtClean="0">
                <a:ln>
                  <a:noFill/>
                </a:ln>
                <a:solidFill>
                  <a:prstClr val="black"/>
                </a:solidFill>
                <a:effectLst/>
                <a:uLnTx/>
                <a:uFillTx/>
                <a:latin typeface="Times New Roman" pitchFamily="18" charset="0"/>
                <a:ea typeface="楷体" pitchFamily="49" charset="-122"/>
                <a:cs typeface="Times New Roman" pitchFamily="18" charset="0"/>
              </a:rPr>
              <a:t>△</a:t>
            </a:r>
            <a:r>
              <a:rPr kumimoji="0" lang="en-US" altLang="zh-CN" sz="2800" b="0" i="1" u="none" strike="noStrike" kern="1200" cap="none" spc="0" normalizeH="0" baseline="-25000" noProof="0" dirty="0" smtClean="0">
                <a:ln>
                  <a:noFill/>
                </a:ln>
                <a:solidFill>
                  <a:prstClr val="black"/>
                </a:solidFill>
                <a:effectLst/>
                <a:uLnTx/>
                <a:uFillTx/>
                <a:latin typeface="Times New Roman" pitchFamily="18" charset="0"/>
                <a:ea typeface="楷体" pitchFamily="49" charset="-122"/>
                <a:cs typeface="Times New Roman" pitchFamily="18" charset="0"/>
              </a:rPr>
              <a:t>BEC</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楷体" pitchFamily="49" charset="-122"/>
                <a:cs typeface="Times New Roman" pitchFamily="18" charset="0"/>
              </a:rPr>
              <a:t> = S</a:t>
            </a:r>
            <a:r>
              <a:rPr kumimoji="0" lang="zh-CN" altLang="en-US" sz="2800" b="0" i="0" u="none" strike="noStrike" kern="1200" cap="none" spc="0" normalizeH="0" baseline="-25000" noProof="0" dirty="0" smtClean="0">
                <a:ln>
                  <a:noFill/>
                </a:ln>
                <a:solidFill>
                  <a:prstClr val="black"/>
                </a:solidFill>
                <a:effectLst/>
                <a:uLnTx/>
                <a:uFillTx/>
                <a:latin typeface="Times New Roman" pitchFamily="18" charset="0"/>
                <a:ea typeface="楷体" pitchFamily="49" charset="-122"/>
                <a:cs typeface="Times New Roman" pitchFamily="18" charset="0"/>
              </a:rPr>
              <a:t>△</a:t>
            </a:r>
            <a:r>
              <a:rPr kumimoji="0" lang="en-US" altLang="zh-CN" sz="2800" b="0" i="1" u="none" strike="noStrike" kern="1200" cap="none" spc="0" normalizeH="0" baseline="-25000" noProof="0" dirty="0" smtClean="0">
                <a:ln>
                  <a:noFill/>
                </a:ln>
                <a:solidFill>
                  <a:prstClr val="black"/>
                </a:solidFill>
                <a:effectLst/>
                <a:uLnTx/>
                <a:uFillTx/>
                <a:latin typeface="Times New Roman" pitchFamily="18" charset="0"/>
                <a:ea typeface="楷体" pitchFamily="49" charset="-122"/>
                <a:cs typeface="Times New Roman" pitchFamily="18" charset="0"/>
              </a:rPr>
              <a:t>CEF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楷体" pitchFamily="49" charset="-122"/>
                <a:cs typeface="Times New Roman" pitchFamily="18" charset="0"/>
              </a:rPr>
              <a:t>V</a:t>
            </a:r>
            <a:r>
              <a:rPr kumimoji="0" lang="en-US" altLang="zh-CN" sz="2800" b="0" i="1" u="none" strike="noStrike" kern="1200" cap="none" spc="0" normalizeH="0" baseline="-25000" noProof="0" dirty="0" smtClean="0">
                <a:ln>
                  <a:noFill/>
                </a:ln>
                <a:solidFill>
                  <a:prstClr val="black"/>
                </a:solidFill>
                <a:effectLst/>
                <a:uLnTx/>
                <a:uFillTx/>
                <a:latin typeface="Times New Roman" pitchFamily="18" charset="0"/>
                <a:ea typeface="楷体" pitchFamily="49" charset="-122"/>
                <a:cs typeface="Times New Roman" pitchFamily="18" charset="0"/>
              </a:rPr>
              <a:t>BCDE</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楷体" pitchFamily="49" charset="-122"/>
                <a:cs typeface="Times New Roman" pitchFamily="18" charset="0"/>
              </a:rPr>
              <a:t> = </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楷体" pitchFamily="49" charset="-122"/>
                <a:cs typeface="Times New Roman" pitchFamily="18" charset="0"/>
              </a:rPr>
              <a:t>V</a:t>
            </a:r>
            <a:r>
              <a:rPr kumimoji="0" lang="en-US" altLang="zh-CN" sz="2800" b="0" i="1" u="none" strike="noStrike" kern="1200" cap="none" spc="0" normalizeH="0" baseline="-25000" noProof="0" dirty="0" smtClean="0">
                <a:ln>
                  <a:noFill/>
                </a:ln>
                <a:solidFill>
                  <a:prstClr val="black"/>
                </a:solidFill>
                <a:effectLst/>
                <a:uLnTx/>
                <a:uFillTx/>
                <a:latin typeface="Times New Roman" pitchFamily="18" charset="0"/>
                <a:ea typeface="楷体" pitchFamily="49" charset="-122"/>
                <a:cs typeface="Times New Roman" pitchFamily="18" charset="0"/>
              </a:rPr>
              <a:t>DCFE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楷体" pitchFamily="49" charset="-122"/>
                <a:cs typeface="Times New Roman" pitchFamily="18" charset="0"/>
              </a:rPr>
              <a:t>   V</a:t>
            </a:r>
            <a:r>
              <a:rPr kumimoji="0" lang="en-US" altLang="zh-CN" sz="2800" b="0" i="1" u="none" strike="noStrike" kern="1200" cap="none" spc="0" normalizeH="0" baseline="-25000" noProof="0" dirty="0" smtClean="0">
                <a:ln>
                  <a:noFill/>
                </a:ln>
                <a:solidFill>
                  <a:prstClr val="black"/>
                </a:solidFill>
                <a:effectLst/>
                <a:uLnTx/>
                <a:uFillTx/>
                <a:latin typeface="Times New Roman" pitchFamily="18" charset="0"/>
                <a:ea typeface="楷体" pitchFamily="49" charset="-122"/>
                <a:cs typeface="Times New Roman" pitchFamily="18" charset="0"/>
              </a:rPr>
              <a:t>ABCD</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楷体" pitchFamily="49" charset="-122"/>
                <a:cs typeface="Times New Roman" pitchFamily="18" charset="0"/>
              </a:rPr>
              <a:t> + </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楷体" pitchFamily="49" charset="-122"/>
                <a:cs typeface="Times New Roman" pitchFamily="18" charset="0"/>
              </a:rPr>
              <a:t>V</a:t>
            </a:r>
            <a:r>
              <a:rPr kumimoji="0" lang="en-US" altLang="zh-CN" sz="2800" b="0" i="1" u="none" strike="noStrike" kern="1200" cap="none" spc="0" normalizeH="0" baseline="-25000" noProof="0" dirty="0" smtClean="0">
                <a:ln>
                  <a:noFill/>
                </a:ln>
                <a:solidFill>
                  <a:prstClr val="black"/>
                </a:solidFill>
                <a:effectLst/>
                <a:uLnTx/>
                <a:uFillTx/>
                <a:latin typeface="Times New Roman" pitchFamily="18" charset="0"/>
                <a:ea typeface="楷体" pitchFamily="49" charset="-122"/>
                <a:cs typeface="Times New Roman" pitchFamily="18" charset="0"/>
              </a:rPr>
              <a:t>BCDE</a:t>
            </a:r>
            <a:r>
              <a:rPr kumimoji="0" lang="en-US" altLang="zh-CN" sz="2800" b="0" i="0" u="none" strike="noStrike" kern="1200" cap="none" spc="0" normalizeH="0" baseline="-25000" noProof="0" dirty="0">
                <a:ln>
                  <a:noFill/>
                </a:ln>
                <a:solidFill>
                  <a:prstClr val="black"/>
                </a:solidFill>
                <a:effectLst/>
                <a:uLnTx/>
                <a:uFillTx/>
                <a:latin typeface="Times New Roman" pitchFamily="18" charset="0"/>
                <a:ea typeface="楷体" pitchFamily="49" charset="-122"/>
                <a:cs typeface="Times New Roman" pitchFamily="18" charset="0"/>
              </a:rPr>
              <a:t> </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楷体" pitchFamily="49" charset="-122"/>
                <a:cs typeface="Times New Roman" pitchFamily="18" charset="0"/>
              </a:rPr>
              <a:t>+ </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楷体" pitchFamily="49" charset="-122"/>
                <a:cs typeface="Times New Roman" pitchFamily="18" charset="0"/>
              </a:rPr>
              <a:t>V</a:t>
            </a:r>
            <a:r>
              <a:rPr kumimoji="0" lang="en-US" altLang="zh-CN" sz="2800" b="0" i="1" u="none" strike="noStrike" kern="1200" cap="none" spc="0" normalizeH="0" baseline="-25000" noProof="0" dirty="0" smtClean="0">
                <a:ln>
                  <a:noFill/>
                </a:ln>
                <a:solidFill>
                  <a:prstClr val="black"/>
                </a:solidFill>
                <a:effectLst/>
                <a:uLnTx/>
                <a:uFillTx/>
                <a:latin typeface="Times New Roman" pitchFamily="18" charset="0"/>
                <a:ea typeface="楷体" pitchFamily="49" charset="-122"/>
                <a:cs typeface="Times New Roman" pitchFamily="18" charset="0"/>
              </a:rPr>
              <a:t>DCFE</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楷体" pitchFamily="49" charset="-122"/>
                <a:cs typeface="Times New Roman" pitchFamily="18" charset="0"/>
              </a:rPr>
              <a:t> = </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楷体" pitchFamily="49" charset="-122"/>
                <a:cs typeface="Times New Roman" pitchFamily="18" charset="0"/>
              </a:rPr>
              <a:t>V</a:t>
            </a:r>
            <a:r>
              <a:rPr kumimoji="0" lang="en-US" altLang="zh-CN" sz="2800" b="0" i="1" u="none" strike="noStrike" kern="1200" cap="none" spc="0" normalizeH="0" baseline="-25000" noProof="0" dirty="0" smtClean="0">
                <a:ln>
                  <a:noFill/>
                </a:ln>
                <a:solidFill>
                  <a:prstClr val="black"/>
                </a:solidFill>
                <a:effectLst/>
                <a:uLnTx/>
                <a:uFillTx/>
                <a:latin typeface="Times New Roman" pitchFamily="18" charset="0"/>
                <a:ea typeface="楷体" pitchFamily="49" charset="-122"/>
                <a:cs typeface="Times New Roman" pitchFamily="18" charset="0"/>
              </a:rPr>
              <a:t>ABC</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楷体" pitchFamily="49" charset="-122"/>
                <a:cs typeface="Times New Roman" pitchFamily="18" charset="0"/>
              </a:rPr>
              <a:t>-</a:t>
            </a:r>
            <a:r>
              <a:rPr kumimoji="0" lang="en-US" altLang="zh-CN" sz="2800" b="0" i="1" u="none" strike="noStrike" kern="1200" cap="none" spc="0" normalizeH="0" baseline="-25000" noProof="0" dirty="0" smtClean="0">
                <a:ln>
                  <a:noFill/>
                </a:ln>
                <a:solidFill>
                  <a:prstClr val="black"/>
                </a:solidFill>
                <a:effectLst/>
                <a:uLnTx/>
                <a:uFillTx/>
                <a:latin typeface="Times New Roman" pitchFamily="18" charset="0"/>
                <a:ea typeface="楷体" pitchFamily="49" charset="-122"/>
                <a:cs typeface="Times New Roman" pitchFamily="18" charset="0"/>
              </a:rPr>
              <a:t>DEF</a:t>
            </a:r>
            <a:endParaRPr kumimoji="0" lang="zh-CN" altLang="en-US" sz="2800" b="0" i="1" u="none" strike="noStrike" kern="1200" cap="none" spc="0" normalizeH="0" baseline="-25000" noProof="0" dirty="0">
              <a:ln>
                <a:noFill/>
              </a:ln>
              <a:solidFill>
                <a:prstClr val="black"/>
              </a:solidFill>
              <a:effectLst/>
              <a:uLnTx/>
              <a:uFillTx/>
              <a:latin typeface="Times New Roman" pitchFamily="18" charset="0"/>
              <a:ea typeface="楷体" pitchFamily="49" charset="-122"/>
              <a:cs typeface="Times New Roman" pitchFamily="18" charset="0"/>
            </a:endParaRPr>
          </a:p>
        </p:txBody>
      </p:sp>
      <p:sp>
        <p:nvSpPr>
          <p:cNvPr id="90" name="TextBox 89"/>
          <p:cNvSpPr txBox="1"/>
          <p:nvPr/>
        </p:nvSpPr>
        <p:spPr>
          <a:xfrm>
            <a:off x="2218772" y="1340768"/>
            <a:ext cx="40427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F</a:t>
            </a:r>
            <a:endParaRPr kumimoji="0" lang="zh-CN" altLang="en-US" sz="2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91" name="TextBox 90"/>
          <p:cNvSpPr txBox="1"/>
          <p:nvPr/>
        </p:nvSpPr>
        <p:spPr>
          <a:xfrm>
            <a:off x="3267595" y="2111400"/>
            <a:ext cx="40427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E</a:t>
            </a:r>
            <a:endParaRPr kumimoji="0" lang="zh-CN" altLang="en-US" sz="2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Tree>
    <p:extLst>
      <p:ext uri="{BB962C8B-B14F-4D97-AF65-F5344CB8AC3E}">
        <p14:creationId xmlns:p14="http://schemas.microsoft.com/office/powerpoint/2010/main" val="1415559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三棱锥的体积</a:t>
            </a:r>
            <a:endParaRPr lang="zh-CN" altLang="en-US" dirty="0"/>
          </a:p>
        </p:txBody>
      </p:sp>
      <p:sp>
        <p:nvSpPr>
          <p:cNvPr id="3" name="内容占位符 2"/>
          <p:cNvSpPr>
            <a:spLocks noGrp="1"/>
          </p:cNvSpPr>
          <p:nvPr>
            <p:ph idx="1"/>
          </p:nvPr>
        </p:nvSpPr>
        <p:spPr>
          <a:xfrm>
            <a:off x="457200" y="5301208"/>
            <a:ext cx="8229600" cy="824955"/>
          </a:xfrm>
        </p:spPr>
        <p:txBody>
          <a:bodyPr>
            <a:normAutofit/>
          </a:bodyPr>
          <a:lstStyle/>
          <a:p>
            <a:r>
              <a:rPr lang="zh-CN" altLang="en-US" sz="2800" dirty="0" smtClean="0">
                <a:latin typeface="楷体" pitchFamily="49" charset="-122"/>
                <a:ea typeface="楷体" pitchFamily="49" charset="-122"/>
              </a:rPr>
              <a:t>三棱锥的体积是平行六面体的体积的六分之一</a:t>
            </a:r>
            <a:endParaRPr lang="zh-CN" altLang="en-US" sz="2800" dirty="0">
              <a:latin typeface="楷体" pitchFamily="49" charset="-122"/>
              <a:ea typeface="楷体" pitchFamily="49" charset="-122"/>
            </a:endParaRPr>
          </a:p>
        </p:txBody>
      </p:sp>
      <p:sp>
        <p:nvSpPr>
          <p:cNvPr id="4" name="平行四边形 3"/>
          <p:cNvSpPr/>
          <p:nvPr/>
        </p:nvSpPr>
        <p:spPr>
          <a:xfrm>
            <a:off x="1039346" y="2831232"/>
            <a:ext cx="2664296" cy="1346448"/>
          </a:xfrm>
          <a:prstGeom prst="parallelogram">
            <a:avLst>
              <a:gd name="adj" fmla="val 4301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平行四边形 4"/>
          <p:cNvSpPr/>
          <p:nvPr/>
        </p:nvSpPr>
        <p:spPr>
          <a:xfrm>
            <a:off x="1039346" y="3406688"/>
            <a:ext cx="3312368" cy="770384"/>
          </a:xfrm>
          <a:prstGeom prst="parallelogram">
            <a:avLst>
              <a:gd name="adj" fmla="val 15894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平行四边形 5"/>
          <p:cNvSpPr/>
          <p:nvPr/>
        </p:nvSpPr>
        <p:spPr>
          <a:xfrm>
            <a:off x="1621771" y="2060848"/>
            <a:ext cx="3306459" cy="770384"/>
          </a:xfrm>
          <a:prstGeom prst="parallelogram">
            <a:avLst>
              <a:gd name="adj" fmla="val 15894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平行四边形 6"/>
          <p:cNvSpPr/>
          <p:nvPr/>
        </p:nvSpPr>
        <p:spPr>
          <a:xfrm>
            <a:off x="2267744" y="2060848"/>
            <a:ext cx="2664296" cy="1346448"/>
          </a:xfrm>
          <a:prstGeom prst="parallelogram">
            <a:avLst>
              <a:gd name="adj" fmla="val 4301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TextBox 7"/>
          <p:cNvSpPr txBox="1"/>
          <p:nvPr/>
        </p:nvSpPr>
        <p:spPr>
          <a:xfrm>
            <a:off x="802431" y="4089754"/>
            <a:ext cx="44435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O</a:t>
            </a:r>
            <a:endParaRPr kumimoji="0" lang="zh-CN" altLang="en-US" sz="2800" b="0" i="1"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9" name="TextBox 8"/>
          <p:cNvSpPr txBox="1"/>
          <p:nvPr/>
        </p:nvSpPr>
        <p:spPr>
          <a:xfrm>
            <a:off x="2862247" y="4076164"/>
            <a:ext cx="188064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A</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x</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 y</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 z</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a:t>
            </a:r>
            <a:endParaRPr kumimoji="0" lang="zh-CN" altLang="en-US" sz="2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10" name="TextBox 9"/>
          <p:cNvSpPr txBox="1"/>
          <p:nvPr/>
        </p:nvSpPr>
        <p:spPr>
          <a:xfrm>
            <a:off x="1164842" y="2348880"/>
            <a:ext cx="189987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C</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x</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3</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 y</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3</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 z</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3</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a:t>
            </a:r>
            <a:endParaRPr kumimoji="0" lang="zh-CN" altLang="en-US" sz="2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11" name="TextBox 10"/>
          <p:cNvSpPr txBox="1"/>
          <p:nvPr/>
        </p:nvSpPr>
        <p:spPr>
          <a:xfrm>
            <a:off x="2292055" y="2941092"/>
            <a:ext cx="184217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B</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x</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2</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y</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2</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z</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2</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a:t>
            </a:r>
            <a:endParaRPr kumimoji="0" lang="zh-CN" altLang="en-US" sz="2800" b="0" i="1"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cxnSp>
        <p:nvCxnSpPr>
          <p:cNvPr id="12" name="直接箭头连接符 11"/>
          <p:cNvCxnSpPr/>
          <p:nvPr/>
        </p:nvCxnSpPr>
        <p:spPr>
          <a:xfrm>
            <a:off x="1040450" y="4180361"/>
            <a:ext cx="208800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039847" y="3406591"/>
            <a:ext cx="1224000" cy="766800"/>
          </a:xfrm>
          <a:prstGeom prst="straightConnector1">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1043608" y="2826800"/>
            <a:ext cx="579600" cy="1350000"/>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4507366" y="2948223"/>
                <a:ext cx="3701975" cy="11415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𝑉</m:t>
                          </m:r>
                        </m:e>
                        <m:sub>
                          <m:r>
                            <a:rPr lang="en-US" altLang="zh-CN" sz="2800" b="0" i="1" smtClean="0">
                              <a:latin typeface="Cambria Math" panose="02040503050406030204" pitchFamily="18" charset="0"/>
                            </a:rPr>
                            <m:t>𝑂𝐴𝐵𝐶</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6</m:t>
                          </m:r>
                        </m:den>
                      </m:f>
                      <m:d>
                        <m:dPr>
                          <m:begChr m:val="|"/>
                          <m:endChr m:val="|"/>
                          <m:ctrlPr>
                            <a:rPr lang="en-US" altLang="zh-CN" sz="2800" b="0" i="1" smtClean="0">
                              <a:latin typeface="Cambria Math" panose="02040503050406030204" pitchFamily="18" charset="0"/>
                            </a:rPr>
                          </m:ctrlPr>
                        </m:dPr>
                        <m:e>
                          <m:m>
                            <m:mPr>
                              <m:mcs>
                                <m:mc>
                                  <m:mcPr>
                                    <m:count m:val="3"/>
                                    <m:mcJc m:val="center"/>
                                  </m:mcPr>
                                </m:mc>
                              </m:mcs>
                              <m:ctrlPr>
                                <a:rPr lang="en-US" altLang="zh-CN" sz="2800" b="0" i="1" smtClean="0">
                                  <a:latin typeface="Cambria Math" panose="02040503050406030204" pitchFamily="18" charset="0"/>
                                </a:rPr>
                              </m:ctrlPr>
                            </m:mPr>
                            <m:mr>
                              <m:e>
                                <m:sSub>
                                  <m:sSubPr>
                                    <m:ctrlPr>
                                      <a:rPr lang="en-US" altLang="zh-CN" sz="2800" b="0" i="1" smtClean="0">
                                        <a:latin typeface="Cambria Math" panose="02040503050406030204" pitchFamily="18" charset="0"/>
                                      </a:rPr>
                                    </m:ctrlPr>
                                  </m:sSubPr>
                                  <m:e>
                                    <m:r>
                                      <m:rPr>
                                        <m:brk m:alnAt="7"/>
                                      </m:rPr>
                                      <a:rPr lang="en-US" altLang="zh-CN" sz="2800" b="0" i="1" smtClean="0">
                                        <a:latin typeface="Cambria Math" panose="02040503050406030204" pitchFamily="18" charset="0"/>
                                      </a:rPr>
                                      <m:t>𝑥</m:t>
                                    </m:r>
                                  </m:e>
                                  <m:sub>
                                    <m:r>
                                      <m:rPr>
                                        <m:brk m:alnAt="7"/>
                                      </m:rPr>
                                      <a:rPr lang="en-US" altLang="zh-CN" sz="2800" b="0" i="1" smtClean="0">
                                        <a:latin typeface="Cambria Math" panose="02040503050406030204" pitchFamily="18" charset="0"/>
                                      </a:rPr>
                                      <m:t>1</m:t>
                                    </m:r>
                                  </m:sub>
                                </m:sSub>
                              </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1</m:t>
                                    </m:r>
                                  </m:sub>
                                </m:sSub>
                              </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𝑧</m:t>
                                    </m:r>
                                  </m:e>
                                  <m:sub>
                                    <m:r>
                                      <a:rPr lang="en-US" altLang="zh-CN" sz="2800" b="0" i="1" smtClean="0">
                                        <a:latin typeface="Cambria Math" panose="02040503050406030204" pitchFamily="18" charset="0"/>
                                      </a:rPr>
                                      <m:t>1</m:t>
                                    </m:r>
                                  </m:sub>
                                </m:sSub>
                              </m:e>
                            </m:mr>
                            <m:m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2</m:t>
                                    </m:r>
                                  </m:sub>
                                </m:sSub>
                              </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2</m:t>
                                    </m:r>
                                  </m:sub>
                                </m:sSub>
                              </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𝑧</m:t>
                                    </m:r>
                                  </m:e>
                                  <m:sub>
                                    <m:r>
                                      <a:rPr lang="en-US" altLang="zh-CN" sz="2800" b="0" i="1" smtClean="0">
                                        <a:latin typeface="Cambria Math" panose="02040503050406030204" pitchFamily="18" charset="0"/>
                                      </a:rPr>
                                      <m:t>2</m:t>
                                    </m:r>
                                  </m:sub>
                                </m:sSub>
                              </m:e>
                            </m:mr>
                            <m:m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3</m:t>
                                    </m:r>
                                  </m:sub>
                                </m:sSub>
                              </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3</m:t>
                                    </m:r>
                                  </m:sub>
                                </m:sSub>
                              </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𝑧</m:t>
                                    </m:r>
                                  </m:e>
                                  <m:sub>
                                    <m:r>
                                      <a:rPr lang="en-US" altLang="zh-CN" sz="2800" b="0" i="1" smtClean="0">
                                        <a:latin typeface="Cambria Math" panose="02040503050406030204" pitchFamily="18" charset="0"/>
                                      </a:rPr>
                                      <m:t>3</m:t>
                                    </m:r>
                                  </m:sub>
                                </m:sSub>
                              </m:e>
                            </m:mr>
                          </m:m>
                        </m:e>
                      </m:d>
                    </m:oMath>
                  </m:oMathPara>
                </a14:m>
                <a:endParaRPr lang="zh-CN" altLang="en-US" sz="28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4507366" y="2948223"/>
                <a:ext cx="3701975" cy="1141531"/>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503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三角形面积的计算</a:t>
            </a:r>
            <a:endParaRPr lang="zh-CN" altLang="en-US" dirty="0"/>
          </a:p>
        </p:txBody>
      </p:sp>
      <p:sp>
        <p:nvSpPr>
          <p:cNvPr id="3" name="内容占位符 2"/>
          <p:cNvSpPr>
            <a:spLocks noGrp="1"/>
          </p:cNvSpPr>
          <p:nvPr>
            <p:ph idx="1"/>
          </p:nvPr>
        </p:nvSpPr>
        <p:spPr>
          <a:xfrm>
            <a:off x="457200" y="5229200"/>
            <a:ext cx="8229600" cy="896963"/>
          </a:xfrm>
        </p:spPr>
        <p:txBody>
          <a:bodyPr/>
          <a:lstStyle/>
          <a:p>
            <a:r>
              <a:rPr lang="zh-CN" altLang="en-US" dirty="0" smtClean="0">
                <a:latin typeface="楷体" pitchFamily="49" charset="-122"/>
                <a:ea typeface="楷体" pitchFamily="49" charset="-122"/>
              </a:rPr>
              <a:t>三个顶点逆时针排列可以得到正的面积</a:t>
            </a:r>
            <a:endParaRPr lang="zh-CN" altLang="en-US" dirty="0">
              <a:latin typeface="楷体" pitchFamily="49" charset="-122"/>
              <a:ea typeface="楷体" pitchFamily="49" charset="-122"/>
            </a:endParaRPr>
          </a:p>
        </p:txBody>
      </p:sp>
      <p:cxnSp>
        <p:nvCxnSpPr>
          <p:cNvPr id="5" name="直接箭头连接符 4"/>
          <p:cNvCxnSpPr/>
          <p:nvPr/>
        </p:nvCxnSpPr>
        <p:spPr>
          <a:xfrm flipV="1">
            <a:off x="2326762" y="2598702"/>
            <a:ext cx="1224136" cy="1494166"/>
          </a:xfrm>
          <a:prstGeom prst="straightConnector1">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flipV="1">
            <a:off x="1966722" y="2004636"/>
            <a:ext cx="360040" cy="2088232"/>
          </a:xfrm>
          <a:prstGeom prst="straightConnector1">
            <a:avLst/>
          </a:prstGeom>
          <a:ln w="127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814594" y="2796724"/>
            <a:ext cx="1512168" cy="1296144"/>
          </a:xfrm>
          <a:prstGeom prst="straightConnector1">
            <a:avLst/>
          </a:prstGeom>
          <a:ln w="127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814594" y="2004636"/>
            <a:ext cx="1152128" cy="7920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814594" y="2598702"/>
            <a:ext cx="2736304" cy="1980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flipV="1">
            <a:off x="1966722" y="2004636"/>
            <a:ext cx="1584176" cy="5940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2324512" y="2497272"/>
            <a:ext cx="0" cy="1584176"/>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2182746" y="3913892"/>
            <a:ext cx="44435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O</a:t>
            </a:r>
            <a:endParaRPr kumimoji="0" lang="zh-CN" altLang="en-US" sz="2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89" name="TextBox 88"/>
          <p:cNvSpPr txBox="1"/>
          <p:nvPr/>
        </p:nvSpPr>
        <p:spPr>
          <a:xfrm>
            <a:off x="2276145" y="2766140"/>
            <a:ext cx="96532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h =</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 1</a:t>
            </a:r>
            <a:endParaRPr kumimoji="0" lang="zh-CN" altLang="en-US" sz="2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90" name="TextBox 89"/>
          <p:cNvSpPr txBox="1"/>
          <p:nvPr/>
        </p:nvSpPr>
        <p:spPr>
          <a:xfrm>
            <a:off x="3334874" y="2139070"/>
            <a:ext cx="174118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A</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x</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y</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 1)</a:t>
            </a:r>
            <a:endParaRPr kumimoji="0" lang="zh-CN" altLang="en-US" sz="2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91" name="TextBox 90"/>
          <p:cNvSpPr txBox="1"/>
          <p:nvPr/>
        </p:nvSpPr>
        <p:spPr>
          <a:xfrm>
            <a:off x="1460051" y="1500580"/>
            <a:ext cx="174118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B</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x</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2</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y</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2</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 1)</a:t>
            </a:r>
            <a:endParaRPr kumimoji="0" lang="zh-CN" altLang="en-US" sz="2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92" name="TextBox 91"/>
          <p:cNvSpPr txBox="1"/>
          <p:nvPr/>
        </p:nvSpPr>
        <p:spPr>
          <a:xfrm>
            <a:off x="386324" y="2300429"/>
            <a:ext cx="176041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C</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x</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3</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y</a:t>
            </a:r>
            <a:r>
              <a:rPr kumimoji="0" lang="en-US" altLang="zh-CN"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3</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 1)</a:t>
            </a:r>
            <a:endParaRPr kumimoji="0" lang="zh-CN" altLang="en-US" sz="2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93" name="TextBox 92"/>
          <p:cNvSpPr txBox="1"/>
          <p:nvPr/>
        </p:nvSpPr>
        <p:spPr>
          <a:xfrm>
            <a:off x="4393773" y="3027750"/>
            <a:ext cx="432048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V</a:t>
            </a:r>
            <a:r>
              <a:rPr kumimoji="0" lang="en-US" altLang="zh-CN" sz="2800" b="0" i="1"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OABC</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 = S</a:t>
            </a:r>
            <a:r>
              <a:rPr kumimoji="0" lang="zh-CN" altLang="en-US" sz="2800" b="0" i="0" u="none" strike="noStrike" kern="1200" cap="none" spc="0" normalizeH="0" baseline="-2500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en-US" altLang="zh-CN" sz="2800" b="0" i="1" u="none" strike="noStrike" kern="1200" cap="none" spc="0" normalizeH="0" baseline="-25000" noProof="0" dirty="0" err="1" smtClean="0">
                <a:ln>
                  <a:noFill/>
                </a:ln>
                <a:solidFill>
                  <a:prstClr val="black"/>
                </a:solidFill>
                <a:effectLst/>
                <a:uLnTx/>
                <a:uFillTx/>
                <a:latin typeface="Times New Roman" pitchFamily="18" charset="0"/>
                <a:ea typeface="宋体" panose="02010600030101010101" pitchFamily="2" charset="-122"/>
                <a:cs typeface="Times New Roman" pitchFamily="18" charset="0"/>
              </a:rPr>
              <a:t>ABC</a:t>
            </a:r>
            <a:r>
              <a:rPr kumimoji="0" lang="en-US" altLang="zh-CN" sz="2800" b="0" i="1" u="none" strike="noStrike" kern="1200" cap="none" spc="0" normalizeH="0" baseline="0" noProof="0" dirty="0" err="1" smtClean="0">
                <a:ln>
                  <a:noFill/>
                </a:ln>
                <a:solidFill>
                  <a:prstClr val="black"/>
                </a:solidFill>
                <a:effectLst/>
                <a:uLnTx/>
                <a:uFillTx/>
                <a:latin typeface="Times New Roman" pitchFamily="18" charset="0"/>
                <a:ea typeface="宋体" panose="02010600030101010101" pitchFamily="2" charset="-122"/>
                <a:cs typeface="Times New Roman" pitchFamily="18" charset="0"/>
              </a:rPr>
              <a:t>h</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/3 = </a:t>
            </a:r>
            <a:r>
              <a:rPr kumimoji="0" lang="en-US" altLang="zh-CN" sz="2800" b="0" i="1"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S</a:t>
            </a:r>
            <a:r>
              <a:rPr kumimoji="0" lang="zh-CN" altLang="en-US" sz="2800" b="0" i="0" u="none" strike="noStrike" kern="1200" cap="none" spc="0" normalizeH="0" baseline="-2500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en-US" altLang="zh-CN" sz="2800" b="0" i="1" u="none" strike="noStrike" kern="1200" cap="none" spc="0" normalizeH="0" baseline="-2500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ABC</a:t>
            </a:r>
            <a:r>
              <a:rPr kumimoji="0" lang="en-US" altLang="zh-CN" sz="2800" b="0" i="0"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/3</a:t>
            </a:r>
            <a:r>
              <a:rPr kumimoji="0" lang="en-US" altLang="zh-CN" sz="2800" b="0" i="1" u="none" strike="noStrike" kern="1200" cap="none" spc="0" normalizeH="0" baseline="0" noProof="0" dirty="0" smtClean="0">
                <a:ln>
                  <a:noFill/>
                </a:ln>
                <a:solidFill>
                  <a:prstClr val="black"/>
                </a:solidFill>
                <a:effectLst/>
                <a:uLnTx/>
                <a:uFillTx/>
                <a:latin typeface="Times New Roman" pitchFamily="18" charset="0"/>
                <a:ea typeface="宋体" panose="02010600030101010101" pitchFamily="2" charset="-122"/>
                <a:cs typeface="Times New Roman" pitchFamily="18" charset="0"/>
              </a:rPr>
              <a:t> </a:t>
            </a:r>
            <a:endParaRPr kumimoji="0" lang="zh-CN" altLang="en-US" sz="28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mc:AlternateContent xmlns:mc="http://schemas.openxmlformats.org/markup-compatibility/2006" xmlns:a14="http://schemas.microsoft.com/office/drawing/2010/main">
        <mc:Choice Requires="a14">
          <p:sp>
            <p:nvSpPr>
              <p:cNvPr id="19" name="文本框 18"/>
              <p:cNvSpPr txBox="1"/>
              <p:nvPr/>
            </p:nvSpPr>
            <p:spPr>
              <a:xfrm>
                <a:off x="4703026" y="1520759"/>
                <a:ext cx="3701975" cy="11415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𝑉</m:t>
                          </m:r>
                        </m:e>
                        <m:sub>
                          <m:r>
                            <a:rPr lang="en-US" altLang="zh-CN" sz="2800" b="0" i="1" smtClean="0">
                              <a:latin typeface="Cambria Math" panose="02040503050406030204" pitchFamily="18" charset="0"/>
                            </a:rPr>
                            <m:t>𝑂𝐴𝐵𝐶</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6</m:t>
                          </m:r>
                        </m:den>
                      </m:f>
                      <m:d>
                        <m:dPr>
                          <m:begChr m:val="|"/>
                          <m:endChr m:val="|"/>
                          <m:ctrlPr>
                            <a:rPr lang="en-US" altLang="zh-CN" sz="2800" b="0" i="1" smtClean="0">
                              <a:latin typeface="Cambria Math" panose="02040503050406030204" pitchFamily="18" charset="0"/>
                            </a:rPr>
                          </m:ctrlPr>
                        </m:dPr>
                        <m:e>
                          <m:m>
                            <m:mPr>
                              <m:mcs>
                                <m:mc>
                                  <m:mcPr>
                                    <m:count m:val="3"/>
                                    <m:mcJc m:val="center"/>
                                  </m:mcPr>
                                </m:mc>
                              </m:mcs>
                              <m:ctrlPr>
                                <a:rPr lang="en-US" altLang="zh-CN" sz="2800" b="0" i="1" smtClean="0">
                                  <a:latin typeface="Cambria Math" panose="02040503050406030204" pitchFamily="18" charset="0"/>
                                </a:rPr>
                              </m:ctrlPr>
                            </m:mPr>
                            <m:mr>
                              <m:e>
                                <m:sSub>
                                  <m:sSubPr>
                                    <m:ctrlPr>
                                      <a:rPr lang="en-US" altLang="zh-CN" sz="2800" b="0" i="1" smtClean="0">
                                        <a:latin typeface="Cambria Math" panose="02040503050406030204" pitchFamily="18" charset="0"/>
                                      </a:rPr>
                                    </m:ctrlPr>
                                  </m:sSubPr>
                                  <m:e>
                                    <m:r>
                                      <m:rPr>
                                        <m:brk m:alnAt="7"/>
                                      </m:rPr>
                                      <a:rPr lang="en-US" altLang="zh-CN" sz="2800" b="0" i="1" smtClean="0">
                                        <a:latin typeface="Cambria Math" panose="02040503050406030204" pitchFamily="18" charset="0"/>
                                      </a:rPr>
                                      <m:t>𝑥</m:t>
                                    </m:r>
                                  </m:e>
                                  <m:sub>
                                    <m:r>
                                      <m:rPr>
                                        <m:brk m:alnAt="7"/>
                                      </m:rPr>
                                      <a:rPr lang="en-US" altLang="zh-CN" sz="2800" b="0" i="1" smtClean="0">
                                        <a:latin typeface="Cambria Math" panose="02040503050406030204" pitchFamily="18" charset="0"/>
                                      </a:rPr>
                                      <m:t>1</m:t>
                                    </m:r>
                                  </m:sub>
                                </m:sSub>
                              </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1</m:t>
                                    </m:r>
                                  </m:sub>
                                </m:sSub>
                              </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𝑧</m:t>
                                    </m:r>
                                  </m:e>
                                  <m:sub>
                                    <m:r>
                                      <a:rPr lang="en-US" altLang="zh-CN" sz="2800" b="0" i="1" smtClean="0">
                                        <a:latin typeface="Cambria Math" panose="02040503050406030204" pitchFamily="18" charset="0"/>
                                      </a:rPr>
                                      <m:t>1</m:t>
                                    </m:r>
                                  </m:sub>
                                </m:sSub>
                              </m:e>
                            </m:mr>
                            <m:m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2</m:t>
                                    </m:r>
                                  </m:sub>
                                </m:sSub>
                              </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2</m:t>
                                    </m:r>
                                  </m:sub>
                                </m:sSub>
                              </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𝑧</m:t>
                                    </m:r>
                                  </m:e>
                                  <m:sub>
                                    <m:r>
                                      <a:rPr lang="en-US" altLang="zh-CN" sz="2800" b="0" i="1" smtClean="0">
                                        <a:latin typeface="Cambria Math" panose="02040503050406030204" pitchFamily="18" charset="0"/>
                                      </a:rPr>
                                      <m:t>2</m:t>
                                    </m:r>
                                  </m:sub>
                                </m:sSub>
                              </m:e>
                            </m:mr>
                            <m:m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3</m:t>
                                    </m:r>
                                  </m:sub>
                                </m:sSub>
                              </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3</m:t>
                                    </m:r>
                                  </m:sub>
                                </m:sSub>
                              </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𝑧</m:t>
                                    </m:r>
                                  </m:e>
                                  <m:sub>
                                    <m:r>
                                      <a:rPr lang="en-US" altLang="zh-CN" sz="2800" b="0" i="1" smtClean="0">
                                        <a:latin typeface="Cambria Math" panose="02040503050406030204" pitchFamily="18" charset="0"/>
                                      </a:rPr>
                                      <m:t>3</m:t>
                                    </m:r>
                                  </m:sub>
                                </m:sSub>
                              </m:e>
                            </m:mr>
                          </m:m>
                        </m:e>
                      </m:d>
                    </m:oMath>
                  </m:oMathPara>
                </a14:m>
                <a:endParaRPr lang="zh-CN" altLang="en-US" sz="2800" dirty="0"/>
              </a:p>
            </p:txBody>
          </p:sp>
        </mc:Choice>
        <mc:Fallback xmlns="">
          <p:sp>
            <p:nvSpPr>
              <p:cNvPr id="19" name="文本框 18"/>
              <p:cNvSpPr txBox="1">
                <a:spLocks noRot="1" noChangeAspect="1" noMove="1" noResize="1" noEditPoints="1" noAdjustHandles="1" noChangeArrowheads="1" noChangeShapeType="1" noTextEdit="1"/>
              </p:cNvSpPr>
              <p:nvPr/>
            </p:nvSpPr>
            <p:spPr>
              <a:xfrm>
                <a:off x="4703026" y="1520759"/>
                <a:ext cx="3701975" cy="114153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4285022" y="3781873"/>
                <a:ext cx="3567387" cy="1369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𝑆</m:t>
                          </m:r>
                        </m:e>
                        <m:sub>
                          <m:r>
                            <m:rPr>
                              <m:sty m:val="p"/>
                            </m:rPr>
                            <a:rPr lang="en-US" altLang="zh-CN" sz="2800" b="0" i="0" smtClean="0">
                              <a:latin typeface="Cambria Math" panose="02040503050406030204" pitchFamily="18" charset="0"/>
                            </a:rPr>
                            <m:t>Δ</m:t>
                          </m:r>
                          <m:r>
                            <a:rPr lang="en-US" altLang="zh-CN" sz="2800" b="0" i="1" smtClean="0">
                              <a:latin typeface="Cambria Math" panose="02040503050406030204" pitchFamily="18" charset="0"/>
                            </a:rPr>
                            <m:t>𝐴𝐵𝐶</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2</m:t>
                          </m:r>
                        </m:den>
                      </m:f>
                      <m:d>
                        <m:dPr>
                          <m:begChr m:val="|"/>
                          <m:endChr m:val="|"/>
                          <m:ctrlPr>
                            <a:rPr lang="en-US" altLang="zh-CN" sz="2800" b="0" i="1" smtClean="0">
                              <a:latin typeface="Cambria Math" panose="02040503050406030204" pitchFamily="18" charset="0"/>
                            </a:rPr>
                          </m:ctrlPr>
                        </m:dPr>
                        <m:e>
                          <m:m>
                            <m:mPr>
                              <m:mcs>
                                <m:mc>
                                  <m:mcPr>
                                    <m:count m:val="3"/>
                                    <m:mcJc m:val="center"/>
                                  </m:mcPr>
                                </m:mc>
                              </m:mcs>
                              <m:ctrlPr>
                                <a:rPr lang="en-US" altLang="zh-CN" sz="2800" b="0" i="1" smtClean="0">
                                  <a:latin typeface="Cambria Math" panose="02040503050406030204" pitchFamily="18" charset="0"/>
                                </a:rPr>
                              </m:ctrlPr>
                            </m:mPr>
                            <m:mr>
                              <m:e>
                                <m:sSub>
                                  <m:sSubPr>
                                    <m:ctrlPr>
                                      <a:rPr lang="en-US" altLang="zh-CN" sz="2800" b="0" i="1" smtClean="0">
                                        <a:latin typeface="Cambria Math" panose="02040503050406030204" pitchFamily="18" charset="0"/>
                                      </a:rPr>
                                    </m:ctrlPr>
                                  </m:sSubPr>
                                  <m:e>
                                    <m:r>
                                      <m:rPr>
                                        <m:brk m:alnAt="7"/>
                                      </m:rPr>
                                      <a:rPr lang="en-US" altLang="zh-CN" sz="2800" b="0" i="1" smtClean="0">
                                        <a:latin typeface="Cambria Math" panose="02040503050406030204" pitchFamily="18" charset="0"/>
                                      </a:rPr>
                                      <m:t>𝑥</m:t>
                                    </m:r>
                                  </m:e>
                                  <m:sub>
                                    <m:r>
                                      <m:rPr>
                                        <m:brk m:alnAt="7"/>
                                      </m:rPr>
                                      <a:rPr lang="en-US" altLang="zh-CN" sz="2800" b="0" i="1" smtClean="0">
                                        <a:latin typeface="Cambria Math" panose="02040503050406030204" pitchFamily="18" charset="0"/>
                                      </a:rPr>
                                      <m:t>1</m:t>
                                    </m:r>
                                  </m:sub>
                                </m:sSub>
                              </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1</m:t>
                                    </m:r>
                                  </m:sub>
                                </m:sSub>
                              </m:e>
                              <m:e>
                                <m:r>
                                  <a:rPr lang="en-US" altLang="zh-CN" sz="2800" b="0" i="1" smtClean="0">
                                    <a:latin typeface="Cambria Math" panose="02040503050406030204" pitchFamily="18" charset="0"/>
                                  </a:rPr>
                                  <m:t>1</m:t>
                                </m:r>
                              </m:e>
                            </m:mr>
                            <m:m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2</m:t>
                                    </m:r>
                                  </m:sub>
                                </m:sSub>
                              </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2</m:t>
                                    </m:r>
                                  </m:sub>
                                </m:sSub>
                              </m:e>
                              <m:e>
                                <m:r>
                                  <a:rPr lang="en-US" altLang="zh-CN" sz="2800" b="0" i="1" smtClean="0">
                                    <a:latin typeface="Cambria Math" panose="02040503050406030204" pitchFamily="18" charset="0"/>
                                  </a:rPr>
                                  <m:t>1</m:t>
                                </m:r>
                              </m:e>
                            </m:mr>
                            <m:m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3</m:t>
                                    </m:r>
                                  </m:sub>
                                </m:sSub>
                              </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3</m:t>
                                    </m:r>
                                  </m:sub>
                                </m:sSub>
                              </m:e>
                              <m:e>
                                <m:r>
                                  <a:rPr lang="en-US" altLang="zh-CN" sz="2800" b="0" i="1" smtClean="0">
                                    <a:latin typeface="Cambria Math" panose="02040503050406030204" pitchFamily="18" charset="0"/>
                                  </a:rPr>
                                  <m:t>1</m:t>
                                </m:r>
                              </m:e>
                            </m:mr>
                          </m:m>
                        </m:e>
                      </m:d>
                    </m:oMath>
                  </m:oMathPara>
                </a14:m>
                <a:endParaRPr lang="zh-CN" altLang="en-US" sz="280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4285022" y="3781873"/>
                <a:ext cx="3567387" cy="136947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6087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线性插值</a:t>
            </a:r>
            <a:endParaRPr lang="zh-CN" altLang="en-US" dirty="0"/>
          </a:p>
        </p:txBody>
      </p:sp>
      <p:sp>
        <p:nvSpPr>
          <p:cNvPr id="3" name="内容占位符 2"/>
          <p:cNvSpPr>
            <a:spLocks noGrp="1"/>
          </p:cNvSpPr>
          <p:nvPr>
            <p:ph idx="1"/>
          </p:nvPr>
        </p:nvSpPr>
        <p:spPr>
          <a:xfrm>
            <a:off x="457200" y="5058114"/>
            <a:ext cx="8229600" cy="1068050"/>
          </a:xfrm>
        </p:spPr>
        <p:txBody>
          <a:bodyPr>
            <a:normAutofit/>
          </a:bodyPr>
          <a:lstStyle/>
          <a:p>
            <a:r>
              <a:rPr lang="zh-CN" altLang="en-US" dirty="0" smtClean="0">
                <a:latin typeface="楷体" pitchFamily="49" charset="-122"/>
                <a:ea typeface="楷体" pitchFamily="49" charset="-122"/>
              </a:rPr>
              <a:t>线性插值的应用：颜色计算，深度计算，参数计算</a:t>
            </a:r>
            <a:endParaRPr lang="zh-CN" altLang="en-US" dirty="0">
              <a:latin typeface="楷体" pitchFamily="49" charset="-122"/>
              <a:ea typeface="楷体" pitchFamily="49" charset="-122"/>
            </a:endParaRPr>
          </a:p>
        </p:txBody>
      </p:sp>
      <p:grpSp>
        <p:nvGrpSpPr>
          <p:cNvPr id="50" name="Group 22"/>
          <p:cNvGrpSpPr>
            <a:grpSpLocks noChangeAspect="1"/>
          </p:cNvGrpSpPr>
          <p:nvPr/>
        </p:nvGrpSpPr>
        <p:grpSpPr bwMode="auto">
          <a:xfrm>
            <a:off x="1384404" y="2204369"/>
            <a:ext cx="2959100" cy="2476500"/>
            <a:chOff x="433" y="1114"/>
            <a:chExt cx="1864" cy="1560"/>
          </a:xfrm>
        </p:grpSpPr>
        <p:sp>
          <p:nvSpPr>
            <p:cNvPr id="51" name="Freeform 24"/>
            <p:cNvSpPr>
              <a:spLocks/>
            </p:cNvSpPr>
            <p:nvPr/>
          </p:nvSpPr>
          <p:spPr bwMode="auto">
            <a:xfrm>
              <a:off x="451" y="1132"/>
              <a:ext cx="812" cy="1524"/>
            </a:xfrm>
            <a:custGeom>
              <a:avLst/>
              <a:gdLst>
                <a:gd name="T0" fmla="*/ 2666 w 2666"/>
                <a:gd name="T1" fmla="*/ 3333 h 5000"/>
                <a:gd name="T2" fmla="*/ 2000 w 2666"/>
                <a:gd name="T3" fmla="*/ 0 h 5000"/>
                <a:gd name="T4" fmla="*/ 0 w 2666"/>
                <a:gd name="T5" fmla="*/ 5000 h 5000"/>
                <a:gd name="T6" fmla="*/ 2666 w 2666"/>
                <a:gd name="T7" fmla="*/ 3333 h 5000"/>
              </a:gdLst>
              <a:ahLst/>
              <a:cxnLst>
                <a:cxn ang="0">
                  <a:pos x="T0" y="T1"/>
                </a:cxn>
                <a:cxn ang="0">
                  <a:pos x="T2" y="T3"/>
                </a:cxn>
                <a:cxn ang="0">
                  <a:pos x="T4" y="T5"/>
                </a:cxn>
                <a:cxn ang="0">
                  <a:pos x="T6" y="T7"/>
                </a:cxn>
              </a:cxnLst>
              <a:rect l="0" t="0" r="r" b="b"/>
              <a:pathLst>
                <a:path w="2666" h="5000">
                  <a:moveTo>
                    <a:pt x="2666" y="3333"/>
                  </a:moveTo>
                  <a:lnTo>
                    <a:pt x="2000" y="0"/>
                  </a:lnTo>
                  <a:lnTo>
                    <a:pt x="0" y="5000"/>
                  </a:lnTo>
                  <a:lnTo>
                    <a:pt x="2666" y="3333"/>
                  </a:lnTo>
                  <a:close/>
                </a:path>
              </a:pathLst>
            </a:custGeom>
            <a:solidFill>
              <a:srgbClr val="7F7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2" name="Freeform 25"/>
            <p:cNvSpPr>
              <a:spLocks/>
            </p:cNvSpPr>
            <p:nvPr/>
          </p:nvSpPr>
          <p:spPr bwMode="auto">
            <a:xfrm>
              <a:off x="451" y="2148"/>
              <a:ext cx="1828" cy="508"/>
            </a:xfrm>
            <a:custGeom>
              <a:avLst/>
              <a:gdLst>
                <a:gd name="T0" fmla="*/ 2666 w 6000"/>
                <a:gd name="T1" fmla="*/ 0 h 1667"/>
                <a:gd name="T2" fmla="*/ 0 w 6000"/>
                <a:gd name="T3" fmla="*/ 1667 h 1667"/>
                <a:gd name="T4" fmla="*/ 6000 w 6000"/>
                <a:gd name="T5" fmla="*/ 1667 h 1667"/>
                <a:gd name="T6" fmla="*/ 2666 w 6000"/>
                <a:gd name="T7" fmla="*/ 0 h 1667"/>
              </a:gdLst>
              <a:ahLst/>
              <a:cxnLst>
                <a:cxn ang="0">
                  <a:pos x="T0" y="T1"/>
                </a:cxn>
                <a:cxn ang="0">
                  <a:pos x="T2" y="T3"/>
                </a:cxn>
                <a:cxn ang="0">
                  <a:pos x="T4" y="T5"/>
                </a:cxn>
                <a:cxn ang="0">
                  <a:pos x="T6" y="T7"/>
                </a:cxn>
              </a:cxnLst>
              <a:rect l="0" t="0" r="r" b="b"/>
              <a:pathLst>
                <a:path w="6000" h="1667">
                  <a:moveTo>
                    <a:pt x="2666" y="0"/>
                  </a:moveTo>
                  <a:lnTo>
                    <a:pt x="0" y="1667"/>
                  </a:lnTo>
                  <a:lnTo>
                    <a:pt x="6000" y="1667"/>
                  </a:lnTo>
                  <a:lnTo>
                    <a:pt x="2666" y="0"/>
                  </a:lnTo>
                  <a:close/>
                </a:path>
              </a:pathLst>
            </a:custGeom>
            <a:solidFill>
              <a:srgbClr val="FF7F7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3" name="Freeform 26"/>
            <p:cNvSpPr>
              <a:spLocks/>
            </p:cNvSpPr>
            <p:nvPr/>
          </p:nvSpPr>
          <p:spPr bwMode="auto">
            <a:xfrm>
              <a:off x="1060" y="1132"/>
              <a:ext cx="1219" cy="1524"/>
            </a:xfrm>
            <a:custGeom>
              <a:avLst/>
              <a:gdLst>
                <a:gd name="T0" fmla="*/ 666 w 4000"/>
                <a:gd name="T1" fmla="*/ 3333 h 5000"/>
                <a:gd name="T2" fmla="*/ 4000 w 4000"/>
                <a:gd name="T3" fmla="*/ 5000 h 5000"/>
                <a:gd name="T4" fmla="*/ 0 w 4000"/>
                <a:gd name="T5" fmla="*/ 0 h 5000"/>
                <a:gd name="T6" fmla="*/ 666 w 4000"/>
                <a:gd name="T7" fmla="*/ 3333 h 5000"/>
              </a:gdLst>
              <a:ahLst/>
              <a:cxnLst>
                <a:cxn ang="0">
                  <a:pos x="T0" y="T1"/>
                </a:cxn>
                <a:cxn ang="0">
                  <a:pos x="T2" y="T3"/>
                </a:cxn>
                <a:cxn ang="0">
                  <a:pos x="T4" y="T5"/>
                </a:cxn>
                <a:cxn ang="0">
                  <a:pos x="T6" y="T7"/>
                </a:cxn>
              </a:cxnLst>
              <a:rect l="0" t="0" r="r" b="b"/>
              <a:pathLst>
                <a:path w="4000" h="5000">
                  <a:moveTo>
                    <a:pt x="666" y="3333"/>
                  </a:moveTo>
                  <a:lnTo>
                    <a:pt x="4000" y="5000"/>
                  </a:lnTo>
                  <a:lnTo>
                    <a:pt x="0" y="0"/>
                  </a:lnTo>
                  <a:lnTo>
                    <a:pt x="666" y="3333"/>
                  </a:lnTo>
                  <a:close/>
                </a:path>
              </a:pathLst>
            </a:custGeom>
            <a:solidFill>
              <a:srgbClr val="7FFF7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4" name="Line 27"/>
            <p:cNvSpPr>
              <a:spLocks noChangeShapeType="1"/>
            </p:cNvSpPr>
            <p:nvPr/>
          </p:nvSpPr>
          <p:spPr bwMode="auto">
            <a:xfrm flipH="1">
              <a:off x="451" y="1132"/>
              <a:ext cx="609" cy="1524"/>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5" name="Line 28"/>
            <p:cNvSpPr>
              <a:spLocks noChangeShapeType="1"/>
            </p:cNvSpPr>
            <p:nvPr/>
          </p:nvSpPr>
          <p:spPr bwMode="auto">
            <a:xfrm>
              <a:off x="451" y="2656"/>
              <a:ext cx="1828"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6" name="Line 29"/>
            <p:cNvSpPr>
              <a:spLocks noChangeShapeType="1"/>
            </p:cNvSpPr>
            <p:nvPr/>
          </p:nvSpPr>
          <p:spPr bwMode="auto">
            <a:xfrm flipH="1" flipV="1">
              <a:off x="1060" y="1132"/>
              <a:ext cx="1219" cy="1524"/>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7" name="Oval 30"/>
            <p:cNvSpPr>
              <a:spLocks noChangeArrowheads="1"/>
            </p:cNvSpPr>
            <p:nvPr/>
          </p:nvSpPr>
          <p:spPr bwMode="auto">
            <a:xfrm>
              <a:off x="1042" y="1114"/>
              <a:ext cx="36" cy="36"/>
            </a:xfrm>
            <a:prstGeom prst="ellipse">
              <a:avLst/>
            </a:prstGeom>
            <a:solidFill>
              <a:srgbClr val="FFFFFF"/>
            </a:solidFill>
            <a:ln w="142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8" name="Oval 31"/>
            <p:cNvSpPr>
              <a:spLocks noChangeArrowheads="1"/>
            </p:cNvSpPr>
            <p:nvPr/>
          </p:nvSpPr>
          <p:spPr bwMode="auto">
            <a:xfrm>
              <a:off x="1042" y="1114"/>
              <a:ext cx="36" cy="36"/>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9" name="Oval 32"/>
            <p:cNvSpPr>
              <a:spLocks noChangeArrowheads="1"/>
            </p:cNvSpPr>
            <p:nvPr/>
          </p:nvSpPr>
          <p:spPr bwMode="auto">
            <a:xfrm>
              <a:off x="433" y="2638"/>
              <a:ext cx="36" cy="36"/>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0" name="Oval 33"/>
            <p:cNvSpPr>
              <a:spLocks noChangeArrowheads="1"/>
            </p:cNvSpPr>
            <p:nvPr/>
          </p:nvSpPr>
          <p:spPr bwMode="auto">
            <a:xfrm>
              <a:off x="433" y="2638"/>
              <a:ext cx="36" cy="36"/>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1" name="Oval 34"/>
            <p:cNvSpPr>
              <a:spLocks noChangeArrowheads="1"/>
            </p:cNvSpPr>
            <p:nvPr/>
          </p:nvSpPr>
          <p:spPr bwMode="auto">
            <a:xfrm>
              <a:off x="2261" y="2638"/>
              <a:ext cx="36" cy="36"/>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2" name="Oval 35"/>
            <p:cNvSpPr>
              <a:spLocks noChangeArrowheads="1"/>
            </p:cNvSpPr>
            <p:nvPr/>
          </p:nvSpPr>
          <p:spPr bwMode="auto">
            <a:xfrm>
              <a:off x="2261" y="2638"/>
              <a:ext cx="36" cy="36"/>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3" name="Oval 36"/>
            <p:cNvSpPr>
              <a:spLocks noChangeArrowheads="1"/>
            </p:cNvSpPr>
            <p:nvPr/>
          </p:nvSpPr>
          <p:spPr bwMode="auto">
            <a:xfrm>
              <a:off x="1245" y="2130"/>
              <a:ext cx="37" cy="36"/>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4" name="Oval 37"/>
            <p:cNvSpPr>
              <a:spLocks noChangeArrowheads="1"/>
            </p:cNvSpPr>
            <p:nvPr/>
          </p:nvSpPr>
          <p:spPr bwMode="auto">
            <a:xfrm>
              <a:off x="1245" y="2130"/>
              <a:ext cx="37" cy="36"/>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65" name="文本框 41"/>
          <p:cNvSpPr txBox="1"/>
          <p:nvPr/>
        </p:nvSpPr>
        <p:spPr>
          <a:xfrm>
            <a:off x="2661022" y="3411450"/>
            <a:ext cx="40427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 name="文本框 42"/>
          <p:cNvSpPr txBox="1"/>
          <p:nvPr/>
        </p:nvSpPr>
        <p:spPr>
          <a:xfrm>
            <a:off x="2004064" y="1971334"/>
            <a:ext cx="38504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a:t>
            </a:r>
            <a:endPar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 name="文本框 43"/>
          <p:cNvSpPr txBox="1"/>
          <p:nvPr/>
        </p:nvSpPr>
        <p:spPr>
          <a:xfrm>
            <a:off x="957126" y="4473172"/>
            <a:ext cx="48442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endPar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 name="文本框 44"/>
          <p:cNvSpPr txBox="1"/>
          <p:nvPr/>
        </p:nvSpPr>
        <p:spPr>
          <a:xfrm>
            <a:off x="4280656" y="4376397"/>
            <a:ext cx="42351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p:cNvSpPr txBox="1"/>
              <p:nvPr/>
            </p:nvSpPr>
            <p:spPr>
              <a:xfrm>
                <a:off x="2588143" y="1577136"/>
                <a:ext cx="6098657" cy="8799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𝑢</m:t>
                          </m:r>
                        </m:e>
                        <m:sub>
                          <m:r>
                            <a:rPr lang="en-US" altLang="zh-CN" sz="2800" b="0" i="1" smtClean="0">
                              <a:latin typeface="Cambria Math" panose="02040503050406030204" pitchFamily="18" charset="0"/>
                            </a:rPr>
                            <m:t>𝑃</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𝑆</m:t>
                              </m:r>
                            </m:e>
                            <m:sub>
                              <m:r>
                                <m:rPr>
                                  <m:sty m:val="p"/>
                                </m:rPr>
                                <a:rPr lang="en-US" altLang="zh-CN" sz="2800" b="0" i="0" smtClean="0">
                                  <a:latin typeface="Cambria Math" panose="02040503050406030204" pitchFamily="18" charset="0"/>
                                </a:rPr>
                                <m:t>Δ</m:t>
                              </m:r>
                              <m:r>
                                <a:rPr lang="en-US" altLang="zh-CN" sz="2800" b="0" i="1" smtClean="0">
                                  <a:latin typeface="Cambria Math" panose="02040503050406030204" pitchFamily="18" charset="0"/>
                                </a:rPr>
                                <m:t>𝑃𝑀𝑁</m:t>
                              </m:r>
                            </m:sub>
                          </m:sSub>
                        </m:num>
                        <m:den>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𝑆</m:t>
                              </m:r>
                            </m:e>
                            <m:sub>
                              <m:r>
                                <m:rPr>
                                  <m:sty m:val="p"/>
                                </m:rPr>
                                <a:rPr lang="en-US" altLang="zh-CN" sz="2800" b="0" i="0" smtClean="0">
                                  <a:latin typeface="Cambria Math" panose="02040503050406030204" pitchFamily="18" charset="0"/>
                                </a:rPr>
                                <m:t>Δ</m:t>
                              </m:r>
                              <m:r>
                                <a:rPr lang="en-US" altLang="zh-CN" sz="2800" b="0" i="1" smtClean="0">
                                  <a:latin typeface="Cambria Math" panose="02040503050406030204" pitchFamily="18" charset="0"/>
                                </a:rPr>
                                <m:t>𝐿𝑀𝑁</m:t>
                              </m:r>
                            </m:sub>
                          </m:sSub>
                        </m:den>
                      </m:f>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𝑢</m:t>
                          </m:r>
                        </m:e>
                        <m:sub>
                          <m:r>
                            <a:rPr lang="en-US" altLang="zh-CN" sz="2800" b="0" i="1" smtClean="0">
                              <a:latin typeface="Cambria Math" panose="02040503050406030204" pitchFamily="18" charset="0"/>
                            </a:rPr>
                            <m:t>𝐿</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𝑆</m:t>
                              </m:r>
                            </m:e>
                            <m:sub>
                              <m:r>
                                <m:rPr>
                                  <m:sty m:val="p"/>
                                </m:rPr>
                                <a:rPr lang="en-US" altLang="zh-CN" sz="2800" b="0" i="0" smtClean="0">
                                  <a:latin typeface="Cambria Math" panose="02040503050406030204" pitchFamily="18" charset="0"/>
                                </a:rPr>
                                <m:t>Δ</m:t>
                              </m:r>
                              <m:r>
                                <a:rPr lang="en-US" altLang="zh-CN" sz="2800" b="0" i="1" smtClean="0">
                                  <a:latin typeface="Cambria Math" panose="02040503050406030204" pitchFamily="18" charset="0"/>
                                </a:rPr>
                                <m:t>𝑃𝑁𝐿</m:t>
                              </m:r>
                            </m:sub>
                          </m:sSub>
                        </m:num>
                        <m:den>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𝑆</m:t>
                              </m:r>
                            </m:e>
                            <m:sub>
                              <m:r>
                                <m:rPr>
                                  <m:sty m:val="p"/>
                                </m:rPr>
                                <a:rPr lang="en-US" altLang="zh-CN" sz="2800" b="0" i="0" smtClean="0">
                                  <a:latin typeface="Cambria Math" panose="02040503050406030204" pitchFamily="18" charset="0"/>
                                </a:rPr>
                                <m:t>Δ</m:t>
                              </m:r>
                              <m:r>
                                <a:rPr lang="en-US" altLang="zh-CN" sz="2800" b="0" i="1" smtClean="0">
                                  <a:latin typeface="Cambria Math" panose="02040503050406030204" pitchFamily="18" charset="0"/>
                                </a:rPr>
                                <m:t>𝐿𝑀𝑁</m:t>
                              </m:r>
                            </m:sub>
                          </m:sSub>
                        </m:den>
                      </m:f>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𝑢</m:t>
                          </m:r>
                        </m:e>
                        <m:sub>
                          <m:r>
                            <a:rPr lang="en-US" altLang="zh-CN" sz="2800" b="0" i="1" smtClean="0">
                              <a:latin typeface="Cambria Math" panose="02040503050406030204" pitchFamily="18" charset="0"/>
                            </a:rPr>
                            <m:t>𝑀</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𝑆</m:t>
                              </m:r>
                            </m:e>
                            <m:sub>
                              <m:r>
                                <m:rPr>
                                  <m:sty m:val="p"/>
                                </m:rPr>
                                <a:rPr lang="en-US" altLang="zh-CN" sz="2800" b="0" i="0" smtClean="0">
                                  <a:latin typeface="Cambria Math" panose="02040503050406030204" pitchFamily="18" charset="0"/>
                                </a:rPr>
                                <m:t>Δ</m:t>
                              </m:r>
                              <m:r>
                                <a:rPr lang="en-US" altLang="zh-CN" sz="2800" b="0" i="1" smtClean="0">
                                  <a:latin typeface="Cambria Math" panose="02040503050406030204" pitchFamily="18" charset="0"/>
                                </a:rPr>
                                <m:t>𝑃𝐿𝑀</m:t>
                              </m:r>
                            </m:sub>
                          </m:sSub>
                        </m:num>
                        <m:den>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𝑆</m:t>
                              </m:r>
                            </m:e>
                            <m:sub>
                              <m:r>
                                <m:rPr>
                                  <m:sty m:val="p"/>
                                </m:rPr>
                                <a:rPr lang="en-US" altLang="zh-CN" sz="2800" b="0" i="0" smtClean="0">
                                  <a:latin typeface="Cambria Math" panose="02040503050406030204" pitchFamily="18" charset="0"/>
                                </a:rPr>
                                <m:t>Δ</m:t>
                              </m:r>
                              <m:r>
                                <a:rPr lang="en-US" altLang="zh-CN" sz="2800" b="0" i="1" smtClean="0">
                                  <a:latin typeface="Cambria Math" panose="02040503050406030204" pitchFamily="18" charset="0"/>
                                </a:rPr>
                                <m:t>𝐿𝑀𝑁</m:t>
                              </m:r>
                            </m:sub>
                          </m:sSub>
                        </m:den>
                      </m:f>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𝑢</m:t>
                          </m:r>
                        </m:e>
                        <m:sub>
                          <m:r>
                            <a:rPr lang="en-US" altLang="zh-CN" sz="2800" b="0" i="1" smtClean="0">
                              <a:latin typeface="Cambria Math" panose="02040503050406030204" pitchFamily="18" charset="0"/>
                            </a:rPr>
                            <m:t>𝑁</m:t>
                          </m:r>
                        </m:sub>
                      </m:sSub>
                    </m:oMath>
                  </m:oMathPara>
                </a14:m>
                <a:endParaRPr lang="zh-CN" altLang="en-US" sz="2800" dirty="0"/>
              </a:p>
            </p:txBody>
          </p:sp>
        </mc:Choice>
        <mc:Fallback xmlns="">
          <p:sp>
            <p:nvSpPr>
              <p:cNvPr id="4" name="文本框 3"/>
              <p:cNvSpPr txBox="1">
                <a:spLocks noRot="1" noChangeAspect="1" noMove="1" noResize="1" noEditPoints="1" noAdjustHandles="1" noChangeArrowheads="1" noChangeShapeType="1" noTextEdit="1"/>
              </p:cNvSpPr>
              <p:nvPr/>
            </p:nvSpPr>
            <p:spPr>
              <a:xfrm>
                <a:off x="2588143" y="1577136"/>
                <a:ext cx="6098657" cy="879921"/>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46990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参数计算</a:t>
            </a:r>
            <a:endParaRPr lang="zh-CN" altLang="en-US" dirty="0"/>
          </a:p>
        </p:txBody>
      </p:sp>
      <p:sp>
        <p:nvSpPr>
          <p:cNvPr id="3" name="内容占位符 2"/>
          <p:cNvSpPr>
            <a:spLocks noGrp="1"/>
          </p:cNvSpPr>
          <p:nvPr>
            <p:ph idx="1"/>
          </p:nvPr>
        </p:nvSpPr>
        <p:spPr>
          <a:xfrm>
            <a:off x="457200" y="5229200"/>
            <a:ext cx="8229600" cy="896963"/>
          </a:xfrm>
        </p:spPr>
        <p:txBody>
          <a:bodyPr/>
          <a:lstStyle/>
          <a:p>
            <a:r>
              <a:rPr lang="zh-CN" altLang="en-US" dirty="0" smtClean="0">
                <a:latin typeface="楷体" pitchFamily="49" charset="-122"/>
                <a:ea typeface="楷体" pitchFamily="49" charset="-122"/>
              </a:rPr>
              <a:t>面积坐标的本质是线性插值</a:t>
            </a:r>
            <a:endParaRPr lang="zh-CN" altLang="en-US" dirty="0">
              <a:latin typeface="楷体" pitchFamily="49" charset="-122"/>
              <a:ea typeface="楷体" pitchFamily="49" charset="-122"/>
            </a:endParaRPr>
          </a:p>
        </p:txBody>
      </p:sp>
      <p:grpSp>
        <p:nvGrpSpPr>
          <p:cNvPr id="50" name="Group 22"/>
          <p:cNvGrpSpPr>
            <a:grpSpLocks noChangeAspect="1"/>
          </p:cNvGrpSpPr>
          <p:nvPr/>
        </p:nvGrpSpPr>
        <p:grpSpPr bwMode="auto">
          <a:xfrm>
            <a:off x="1384404" y="2204369"/>
            <a:ext cx="2959100" cy="2476500"/>
            <a:chOff x="433" y="1114"/>
            <a:chExt cx="1864" cy="1560"/>
          </a:xfrm>
        </p:grpSpPr>
        <p:sp>
          <p:nvSpPr>
            <p:cNvPr id="51" name="Freeform 24"/>
            <p:cNvSpPr>
              <a:spLocks/>
            </p:cNvSpPr>
            <p:nvPr/>
          </p:nvSpPr>
          <p:spPr bwMode="auto">
            <a:xfrm>
              <a:off x="451" y="1132"/>
              <a:ext cx="812" cy="1524"/>
            </a:xfrm>
            <a:custGeom>
              <a:avLst/>
              <a:gdLst>
                <a:gd name="T0" fmla="*/ 2666 w 2666"/>
                <a:gd name="T1" fmla="*/ 3333 h 5000"/>
                <a:gd name="T2" fmla="*/ 2000 w 2666"/>
                <a:gd name="T3" fmla="*/ 0 h 5000"/>
                <a:gd name="T4" fmla="*/ 0 w 2666"/>
                <a:gd name="T5" fmla="*/ 5000 h 5000"/>
                <a:gd name="T6" fmla="*/ 2666 w 2666"/>
                <a:gd name="T7" fmla="*/ 3333 h 5000"/>
              </a:gdLst>
              <a:ahLst/>
              <a:cxnLst>
                <a:cxn ang="0">
                  <a:pos x="T0" y="T1"/>
                </a:cxn>
                <a:cxn ang="0">
                  <a:pos x="T2" y="T3"/>
                </a:cxn>
                <a:cxn ang="0">
                  <a:pos x="T4" y="T5"/>
                </a:cxn>
                <a:cxn ang="0">
                  <a:pos x="T6" y="T7"/>
                </a:cxn>
              </a:cxnLst>
              <a:rect l="0" t="0" r="r" b="b"/>
              <a:pathLst>
                <a:path w="2666" h="5000">
                  <a:moveTo>
                    <a:pt x="2666" y="3333"/>
                  </a:moveTo>
                  <a:lnTo>
                    <a:pt x="2000" y="0"/>
                  </a:lnTo>
                  <a:lnTo>
                    <a:pt x="0" y="5000"/>
                  </a:lnTo>
                  <a:lnTo>
                    <a:pt x="2666" y="3333"/>
                  </a:lnTo>
                  <a:close/>
                </a:path>
              </a:pathLst>
            </a:custGeom>
            <a:solidFill>
              <a:srgbClr val="7F7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25"/>
            <p:cNvSpPr>
              <a:spLocks/>
            </p:cNvSpPr>
            <p:nvPr/>
          </p:nvSpPr>
          <p:spPr bwMode="auto">
            <a:xfrm>
              <a:off x="451" y="2148"/>
              <a:ext cx="1828" cy="508"/>
            </a:xfrm>
            <a:custGeom>
              <a:avLst/>
              <a:gdLst>
                <a:gd name="T0" fmla="*/ 2666 w 6000"/>
                <a:gd name="T1" fmla="*/ 0 h 1667"/>
                <a:gd name="T2" fmla="*/ 0 w 6000"/>
                <a:gd name="T3" fmla="*/ 1667 h 1667"/>
                <a:gd name="T4" fmla="*/ 6000 w 6000"/>
                <a:gd name="T5" fmla="*/ 1667 h 1667"/>
                <a:gd name="T6" fmla="*/ 2666 w 6000"/>
                <a:gd name="T7" fmla="*/ 0 h 1667"/>
              </a:gdLst>
              <a:ahLst/>
              <a:cxnLst>
                <a:cxn ang="0">
                  <a:pos x="T0" y="T1"/>
                </a:cxn>
                <a:cxn ang="0">
                  <a:pos x="T2" y="T3"/>
                </a:cxn>
                <a:cxn ang="0">
                  <a:pos x="T4" y="T5"/>
                </a:cxn>
                <a:cxn ang="0">
                  <a:pos x="T6" y="T7"/>
                </a:cxn>
              </a:cxnLst>
              <a:rect l="0" t="0" r="r" b="b"/>
              <a:pathLst>
                <a:path w="6000" h="1667">
                  <a:moveTo>
                    <a:pt x="2666" y="0"/>
                  </a:moveTo>
                  <a:lnTo>
                    <a:pt x="0" y="1667"/>
                  </a:lnTo>
                  <a:lnTo>
                    <a:pt x="6000" y="1667"/>
                  </a:lnTo>
                  <a:lnTo>
                    <a:pt x="2666" y="0"/>
                  </a:lnTo>
                  <a:close/>
                </a:path>
              </a:pathLst>
            </a:custGeom>
            <a:solidFill>
              <a:srgbClr val="FF7F7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26"/>
            <p:cNvSpPr>
              <a:spLocks/>
            </p:cNvSpPr>
            <p:nvPr/>
          </p:nvSpPr>
          <p:spPr bwMode="auto">
            <a:xfrm>
              <a:off x="1060" y="1132"/>
              <a:ext cx="1219" cy="1524"/>
            </a:xfrm>
            <a:custGeom>
              <a:avLst/>
              <a:gdLst>
                <a:gd name="T0" fmla="*/ 666 w 4000"/>
                <a:gd name="T1" fmla="*/ 3333 h 5000"/>
                <a:gd name="T2" fmla="*/ 4000 w 4000"/>
                <a:gd name="T3" fmla="*/ 5000 h 5000"/>
                <a:gd name="T4" fmla="*/ 0 w 4000"/>
                <a:gd name="T5" fmla="*/ 0 h 5000"/>
                <a:gd name="T6" fmla="*/ 666 w 4000"/>
                <a:gd name="T7" fmla="*/ 3333 h 5000"/>
              </a:gdLst>
              <a:ahLst/>
              <a:cxnLst>
                <a:cxn ang="0">
                  <a:pos x="T0" y="T1"/>
                </a:cxn>
                <a:cxn ang="0">
                  <a:pos x="T2" y="T3"/>
                </a:cxn>
                <a:cxn ang="0">
                  <a:pos x="T4" y="T5"/>
                </a:cxn>
                <a:cxn ang="0">
                  <a:pos x="T6" y="T7"/>
                </a:cxn>
              </a:cxnLst>
              <a:rect l="0" t="0" r="r" b="b"/>
              <a:pathLst>
                <a:path w="4000" h="5000">
                  <a:moveTo>
                    <a:pt x="666" y="3333"/>
                  </a:moveTo>
                  <a:lnTo>
                    <a:pt x="4000" y="5000"/>
                  </a:lnTo>
                  <a:lnTo>
                    <a:pt x="0" y="0"/>
                  </a:lnTo>
                  <a:lnTo>
                    <a:pt x="666" y="3333"/>
                  </a:lnTo>
                  <a:close/>
                </a:path>
              </a:pathLst>
            </a:custGeom>
            <a:solidFill>
              <a:srgbClr val="7FFF7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Line 27"/>
            <p:cNvSpPr>
              <a:spLocks noChangeShapeType="1"/>
            </p:cNvSpPr>
            <p:nvPr/>
          </p:nvSpPr>
          <p:spPr bwMode="auto">
            <a:xfrm flipH="1">
              <a:off x="451" y="1132"/>
              <a:ext cx="609" cy="1524"/>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28"/>
            <p:cNvSpPr>
              <a:spLocks noChangeShapeType="1"/>
            </p:cNvSpPr>
            <p:nvPr/>
          </p:nvSpPr>
          <p:spPr bwMode="auto">
            <a:xfrm>
              <a:off x="451" y="2656"/>
              <a:ext cx="1828"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Line 29"/>
            <p:cNvSpPr>
              <a:spLocks noChangeShapeType="1"/>
            </p:cNvSpPr>
            <p:nvPr/>
          </p:nvSpPr>
          <p:spPr bwMode="auto">
            <a:xfrm flipH="1" flipV="1">
              <a:off x="1060" y="1132"/>
              <a:ext cx="1219" cy="1524"/>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Oval 30"/>
            <p:cNvSpPr>
              <a:spLocks noChangeArrowheads="1"/>
            </p:cNvSpPr>
            <p:nvPr/>
          </p:nvSpPr>
          <p:spPr bwMode="auto">
            <a:xfrm>
              <a:off x="1042" y="1114"/>
              <a:ext cx="36" cy="36"/>
            </a:xfrm>
            <a:prstGeom prst="ellipse">
              <a:avLst/>
            </a:prstGeom>
            <a:solidFill>
              <a:srgbClr val="FFFFFF"/>
            </a:solidFill>
            <a:ln w="142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Oval 31"/>
            <p:cNvSpPr>
              <a:spLocks noChangeArrowheads="1"/>
            </p:cNvSpPr>
            <p:nvPr/>
          </p:nvSpPr>
          <p:spPr bwMode="auto">
            <a:xfrm>
              <a:off x="1042" y="1114"/>
              <a:ext cx="36" cy="36"/>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Oval 32"/>
            <p:cNvSpPr>
              <a:spLocks noChangeArrowheads="1"/>
            </p:cNvSpPr>
            <p:nvPr/>
          </p:nvSpPr>
          <p:spPr bwMode="auto">
            <a:xfrm>
              <a:off x="433" y="2638"/>
              <a:ext cx="36" cy="36"/>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0" name="Oval 33"/>
            <p:cNvSpPr>
              <a:spLocks noChangeArrowheads="1"/>
            </p:cNvSpPr>
            <p:nvPr/>
          </p:nvSpPr>
          <p:spPr bwMode="auto">
            <a:xfrm>
              <a:off x="433" y="2638"/>
              <a:ext cx="36" cy="36"/>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Oval 34"/>
            <p:cNvSpPr>
              <a:spLocks noChangeArrowheads="1"/>
            </p:cNvSpPr>
            <p:nvPr/>
          </p:nvSpPr>
          <p:spPr bwMode="auto">
            <a:xfrm>
              <a:off x="2261" y="2638"/>
              <a:ext cx="36" cy="36"/>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Oval 35"/>
            <p:cNvSpPr>
              <a:spLocks noChangeArrowheads="1"/>
            </p:cNvSpPr>
            <p:nvPr/>
          </p:nvSpPr>
          <p:spPr bwMode="auto">
            <a:xfrm>
              <a:off x="2261" y="2638"/>
              <a:ext cx="36" cy="36"/>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Oval 36"/>
            <p:cNvSpPr>
              <a:spLocks noChangeArrowheads="1"/>
            </p:cNvSpPr>
            <p:nvPr/>
          </p:nvSpPr>
          <p:spPr bwMode="auto">
            <a:xfrm>
              <a:off x="1245" y="2130"/>
              <a:ext cx="37" cy="36"/>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Oval 37"/>
            <p:cNvSpPr>
              <a:spLocks noChangeArrowheads="1"/>
            </p:cNvSpPr>
            <p:nvPr/>
          </p:nvSpPr>
          <p:spPr bwMode="auto">
            <a:xfrm>
              <a:off x="1245" y="2130"/>
              <a:ext cx="37" cy="36"/>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5" name="文本框 41"/>
          <p:cNvSpPr txBox="1"/>
          <p:nvPr/>
        </p:nvSpPr>
        <p:spPr>
          <a:xfrm>
            <a:off x="2661022" y="3411450"/>
            <a:ext cx="404278"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P</a:t>
            </a:r>
            <a:endParaRPr lang="zh-CN" altLang="en-US" sz="2800" i="1" dirty="0">
              <a:latin typeface="Times New Roman" panose="02020603050405020304" pitchFamily="18" charset="0"/>
              <a:cs typeface="Times New Roman" panose="02020603050405020304" pitchFamily="18" charset="0"/>
            </a:endParaRPr>
          </a:p>
        </p:txBody>
      </p:sp>
      <p:sp>
        <p:nvSpPr>
          <p:cNvPr id="66" name="文本框 42"/>
          <p:cNvSpPr txBox="1"/>
          <p:nvPr/>
        </p:nvSpPr>
        <p:spPr>
          <a:xfrm>
            <a:off x="2004064" y="1971334"/>
            <a:ext cx="385042"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L</a:t>
            </a:r>
            <a:endParaRPr lang="zh-CN" altLang="en-US" sz="2800" i="1" dirty="0">
              <a:latin typeface="Times New Roman" panose="02020603050405020304" pitchFamily="18" charset="0"/>
              <a:cs typeface="Times New Roman" panose="02020603050405020304" pitchFamily="18" charset="0"/>
            </a:endParaRPr>
          </a:p>
        </p:txBody>
      </p:sp>
      <p:sp>
        <p:nvSpPr>
          <p:cNvPr id="67" name="文本框 43"/>
          <p:cNvSpPr txBox="1"/>
          <p:nvPr/>
        </p:nvSpPr>
        <p:spPr>
          <a:xfrm>
            <a:off x="957126" y="4473172"/>
            <a:ext cx="484428"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M</a:t>
            </a:r>
            <a:endParaRPr lang="zh-CN" altLang="en-US" sz="2800" i="1" dirty="0">
              <a:latin typeface="Times New Roman" panose="02020603050405020304" pitchFamily="18" charset="0"/>
              <a:cs typeface="Times New Roman" panose="02020603050405020304" pitchFamily="18" charset="0"/>
            </a:endParaRPr>
          </a:p>
        </p:txBody>
      </p:sp>
      <p:sp>
        <p:nvSpPr>
          <p:cNvPr id="68" name="文本框 44"/>
          <p:cNvSpPr txBox="1"/>
          <p:nvPr/>
        </p:nvSpPr>
        <p:spPr>
          <a:xfrm>
            <a:off x="4280656" y="4376397"/>
            <a:ext cx="423514"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N</a:t>
            </a:r>
            <a:endParaRPr lang="zh-CN" altLang="en-US" sz="28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p:cNvSpPr txBox="1"/>
              <p:nvPr/>
            </p:nvSpPr>
            <p:spPr>
              <a:xfrm>
                <a:off x="4356324" y="1762374"/>
                <a:ext cx="3949414" cy="2639762"/>
              </a:xfrm>
              <a:prstGeom prst="rect">
                <a:avLst/>
              </a:prstGeom>
              <a:noFill/>
            </p:spPr>
            <p:txBody>
              <a:bodyPr wrap="none" lIns="0" tIns="0" rIns="0" bIns="0" rtlCol="0">
                <a:spAutoFit/>
              </a:bodyPr>
              <a:lstStyle/>
              <a:p>
                <a:pPr/>
                <a14:m>
                  <m:oMathPara xmlns:m="http://schemas.openxmlformats.org/officeDocument/2006/math">
                    <m:oMathParaPr>
                      <m:jc m:val="right"/>
                    </m:oMathParaPr>
                    <m:oMath xmlns:m="http://schemas.openxmlformats.org/officeDocument/2006/math">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𝑢</m:t>
                              </m:r>
                            </m:e>
                            <m:sub>
                              <m:r>
                                <a:rPr lang="en-US" altLang="zh-CN" sz="2800" b="0" i="1" smtClean="0">
                                  <a:latin typeface="Cambria Math" panose="02040503050406030204" pitchFamily="18" charset="0"/>
                                </a:rPr>
                                <m:t>𝑃</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b="0" i="1" smtClean="0">
                                  <a:latin typeface="Cambria Math" panose="02040503050406030204" pitchFamily="18" charset="0"/>
                                </a:rPr>
                                <m:t>𝑃</m:t>
                              </m:r>
                            </m:sub>
                          </m:sSub>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𝑆</m:t>
                              </m:r>
                            </m:e>
                            <m:sub>
                              <m:r>
                                <m:rPr>
                                  <m:sty m:val="p"/>
                                </m:rPr>
                                <a:rPr lang="en-US" altLang="zh-CN" sz="2800" b="0" i="0" smtClean="0">
                                  <a:latin typeface="Cambria Math" panose="02040503050406030204" pitchFamily="18" charset="0"/>
                                </a:rPr>
                                <m:t>Δ</m:t>
                              </m:r>
                              <m:r>
                                <a:rPr lang="en-US" altLang="zh-CN" sz="2800" b="0" i="1" smtClean="0">
                                  <a:latin typeface="Cambria Math" panose="02040503050406030204" pitchFamily="18" charset="0"/>
                                </a:rPr>
                                <m:t>𝑃𝑀𝑁</m:t>
                              </m:r>
                            </m:sub>
                          </m:sSub>
                        </m:num>
                        <m:den>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𝑆</m:t>
                              </m:r>
                            </m:e>
                            <m:sub>
                              <m:r>
                                <m:rPr>
                                  <m:sty m:val="p"/>
                                </m:rPr>
                                <a:rPr lang="en-US" altLang="zh-CN" sz="2800" b="0" i="0" smtClean="0">
                                  <a:latin typeface="Cambria Math" panose="02040503050406030204" pitchFamily="18" charset="0"/>
                                </a:rPr>
                                <m:t>Δ</m:t>
                              </m:r>
                              <m:r>
                                <a:rPr lang="en-US" altLang="zh-CN" sz="2800" b="0" i="1" smtClean="0">
                                  <a:latin typeface="Cambria Math" panose="02040503050406030204" pitchFamily="18" charset="0"/>
                                </a:rPr>
                                <m:t>𝐿𝑀𝑁</m:t>
                              </m:r>
                            </m:sub>
                          </m:sSub>
                        </m:den>
                      </m:f>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𝑢</m:t>
                              </m:r>
                            </m:e>
                            <m:sub>
                              <m:r>
                                <a:rPr lang="en-US" altLang="zh-CN" sz="2800" b="0" i="1" smtClean="0">
                                  <a:latin typeface="Cambria Math" panose="02040503050406030204" pitchFamily="18" charset="0"/>
                                </a:rPr>
                                <m:t>𝐿</m:t>
                              </m:r>
                            </m:sub>
                          </m:sSub>
                          <m:r>
                            <a:rPr lang="en-US" altLang="zh-CN" sz="2800" b="0" i="1" smtClean="0">
                              <a:latin typeface="Cambria Math" panose="02040503050406030204" pitchFamily="18" charset="0"/>
                            </a:rPr>
                            <m:t>, </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b="0" i="1" smtClean="0">
                                  <a:latin typeface="Cambria Math" panose="02040503050406030204" pitchFamily="18" charset="0"/>
                                </a:rPr>
                                <m:t>𝐿</m:t>
                              </m:r>
                            </m:sub>
                          </m:sSub>
                        </m:e>
                      </m:d>
                    </m:oMath>
                  </m:oMathPara>
                </a14:m>
                <a:endParaRPr lang="en-US" altLang="zh-CN" sz="2800" b="0" i="1" dirty="0" smtClean="0">
                  <a:latin typeface="Cambria Math" panose="02040503050406030204" pitchFamily="18" charset="0"/>
                </a:endParaRPr>
              </a:p>
              <a:p>
                <a:pPr/>
                <a14:m>
                  <m:oMathPara xmlns:m="http://schemas.openxmlformats.org/officeDocument/2006/math">
                    <m:oMathParaPr>
                      <m:jc m:val="right"/>
                    </m:oMathParaPr>
                    <m:oMath xmlns:m="http://schemas.openxmlformats.org/officeDocument/2006/math">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𝑆</m:t>
                              </m:r>
                            </m:e>
                            <m:sub>
                              <m:r>
                                <m:rPr>
                                  <m:sty m:val="p"/>
                                </m:rPr>
                                <a:rPr lang="en-US" altLang="zh-CN" sz="2800" b="0" i="0" smtClean="0">
                                  <a:latin typeface="Cambria Math" panose="02040503050406030204" pitchFamily="18" charset="0"/>
                                </a:rPr>
                                <m:t>Δ</m:t>
                              </m:r>
                              <m:r>
                                <a:rPr lang="en-US" altLang="zh-CN" sz="2800" b="0" i="1" smtClean="0">
                                  <a:latin typeface="Cambria Math" panose="02040503050406030204" pitchFamily="18" charset="0"/>
                                </a:rPr>
                                <m:t>𝑃𝑁𝐿</m:t>
                              </m:r>
                            </m:sub>
                          </m:sSub>
                        </m:num>
                        <m:den>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𝑆</m:t>
                              </m:r>
                            </m:e>
                            <m:sub>
                              <m:r>
                                <m:rPr>
                                  <m:sty m:val="p"/>
                                </m:rPr>
                                <a:rPr lang="en-US" altLang="zh-CN" sz="2800" b="0" i="0" smtClean="0">
                                  <a:latin typeface="Cambria Math" panose="02040503050406030204" pitchFamily="18" charset="0"/>
                                </a:rPr>
                                <m:t>Δ</m:t>
                              </m:r>
                              <m:r>
                                <a:rPr lang="en-US" altLang="zh-CN" sz="2800" b="0" i="1" smtClean="0">
                                  <a:latin typeface="Cambria Math" panose="02040503050406030204" pitchFamily="18" charset="0"/>
                                </a:rPr>
                                <m:t>𝐿𝑀𝑁</m:t>
                              </m:r>
                            </m:sub>
                          </m:sSub>
                        </m:den>
                      </m:f>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𝑢</m:t>
                              </m:r>
                            </m:e>
                            <m:sub>
                              <m:r>
                                <a:rPr lang="en-US" altLang="zh-CN" sz="2800" b="0" i="1" smtClean="0">
                                  <a:latin typeface="Cambria Math" panose="02040503050406030204" pitchFamily="18" charset="0"/>
                                </a:rPr>
                                <m:t>𝑀</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b="0" i="1" smtClean="0">
                                  <a:latin typeface="Cambria Math" panose="02040503050406030204" pitchFamily="18" charset="0"/>
                                </a:rPr>
                                <m:t>𝑀</m:t>
                              </m:r>
                            </m:sub>
                          </m:sSub>
                        </m:e>
                      </m:d>
                    </m:oMath>
                  </m:oMathPara>
                </a14:m>
                <a:endParaRPr lang="en-US" altLang="zh-CN" sz="2800" b="0" i="1" dirty="0" smtClean="0">
                  <a:latin typeface="Cambria Math" panose="02040503050406030204" pitchFamily="18" charset="0"/>
                </a:endParaRPr>
              </a:p>
              <a:p>
                <a:pPr/>
                <a14:m>
                  <m:oMathPara xmlns:m="http://schemas.openxmlformats.org/officeDocument/2006/math">
                    <m:oMathParaPr>
                      <m:jc m:val="right"/>
                    </m:oMathParaPr>
                    <m:oMath xmlns:m="http://schemas.openxmlformats.org/officeDocument/2006/math">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𝑆</m:t>
                              </m:r>
                            </m:e>
                            <m:sub>
                              <m:r>
                                <m:rPr>
                                  <m:sty m:val="p"/>
                                </m:rPr>
                                <a:rPr lang="en-US" altLang="zh-CN" sz="2800" b="0" i="0" smtClean="0">
                                  <a:latin typeface="Cambria Math" panose="02040503050406030204" pitchFamily="18" charset="0"/>
                                </a:rPr>
                                <m:t>Δ</m:t>
                              </m:r>
                              <m:r>
                                <a:rPr lang="en-US" altLang="zh-CN" sz="2800" b="0" i="1" smtClean="0">
                                  <a:latin typeface="Cambria Math" panose="02040503050406030204" pitchFamily="18" charset="0"/>
                                </a:rPr>
                                <m:t>𝑃𝐿𝑀</m:t>
                              </m:r>
                            </m:sub>
                          </m:sSub>
                        </m:num>
                        <m:den>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𝑆</m:t>
                              </m:r>
                            </m:e>
                            <m:sub>
                              <m:r>
                                <m:rPr>
                                  <m:sty m:val="p"/>
                                </m:rPr>
                                <a:rPr lang="en-US" altLang="zh-CN" sz="2800" b="0" i="0" smtClean="0">
                                  <a:latin typeface="Cambria Math" panose="02040503050406030204" pitchFamily="18" charset="0"/>
                                </a:rPr>
                                <m:t>Δ</m:t>
                              </m:r>
                              <m:r>
                                <a:rPr lang="en-US" altLang="zh-CN" sz="2800" b="0" i="1" smtClean="0">
                                  <a:latin typeface="Cambria Math" panose="02040503050406030204" pitchFamily="18" charset="0"/>
                                </a:rPr>
                                <m:t>𝐿𝑀𝑁</m:t>
                              </m:r>
                            </m:sub>
                          </m:sSub>
                        </m:den>
                      </m:f>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𝑢</m:t>
                              </m:r>
                            </m:e>
                            <m:sub>
                              <m:r>
                                <a:rPr lang="en-US" altLang="zh-CN" sz="2800" b="0" i="1" smtClean="0">
                                  <a:latin typeface="Cambria Math" panose="02040503050406030204" pitchFamily="18" charset="0"/>
                                </a:rPr>
                                <m:t>𝑁</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b="0" i="1" smtClean="0">
                                  <a:latin typeface="Cambria Math" panose="02040503050406030204" pitchFamily="18" charset="0"/>
                                </a:rPr>
                                <m:t>𝑁</m:t>
                              </m:r>
                            </m:sub>
                          </m:sSub>
                        </m:e>
                      </m:d>
                    </m:oMath>
                  </m:oMathPara>
                </a14:m>
                <a:endParaRPr lang="zh-CN" altLang="en-US" sz="2800" dirty="0"/>
              </a:p>
            </p:txBody>
          </p:sp>
        </mc:Choice>
        <mc:Fallback xmlns="">
          <p:sp>
            <p:nvSpPr>
              <p:cNvPr id="4" name="文本框 3"/>
              <p:cNvSpPr txBox="1">
                <a:spLocks noRot="1" noChangeAspect="1" noMove="1" noResize="1" noEditPoints="1" noAdjustHandles="1" noChangeArrowheads="1" noChangeShapeType="1" noTextEdit="1"/>
              </p:cNvSpPr>
              <p:nvPr/>
            </p:nvSpPr>
            <p:spPr>
              <a:xfrm>
                <a:off x="4356324" y="1762374"/>
                <a:ext cx="3949414" cy="2639762"/>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7532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纹理贴图的绘制</a:t>
            </a:r>
            <a:endParaRPr lang="zh-CN" altLang="en-US" dirty="0"/>
          </a:p>
        </p:txBody>
      </p:sp>
      <p:sp>
        <p:nvSpPr>
          <p:cNvPr id="3" name="内容占位符 2"/>
          <p:cNvSpPr>
            <a:spLocks noGrp="1"/>
          </p:cNvSpPr>
          <p:nvPr>
            <p:ph idx="1"/>
          </p:nvPr>
        </p:nvSpPr>
        <p:spPr>
          <a:xfrm>
            <a:off x="457200" y="5445224"/>
            <a:ext cx="8229600" cy="680939"/>
          </a:xfrm>
        </p:spPr>
        <p:txBody>
          <a:bodyPr/>
          <a:lstStyle/>
          <a:p>
            <a:r>
              <a:rPr lang="zh-CN" altLang="en-US" dirty="0" smtClean="0">
                <a:latin typeface="楷体" pitchFamily="49" charset="-122"/>
                <a:ea typeface="楷体" pitchFamily="49" charset="-122"/>
              </a:rPr>
              <a:t>网格顶点的纹理坐标和纹理图像缺一不可</a:t>
            </a:r>
            <a:endParaRPr lang="zh-CN" altLang="en-US" dirty="0">
              <a:latin typeface="楷体" pitchFamily="49" charset="-122"/>
              <a:ea typeface="楷体" pitchFamily="49" charset="-122"/>
            </a:endParaRPr>
          </a:p>
        </p:txBody>
      </p:sp>
      <p:sp>
        <p:nvSpPr>
          <p:cNvPr id="4" name="TextBox 3"/>
          <p:cNvSpPr txBox="1"/>
          <p:nvPr/>
        </p:nvSpPr>
        <p:spPr>
          <a:xfrm>
            <a:off x="840572" y="1717596"/>
            <a:ext cx="1656184" cy="523220"/>
          </a:xfrm>
          <a:prstGeom prst="rect">
            <a:avLst/>
          </a:prstGeom>
          <a:noFill/>
          <a:ln w="12700">
            <a:solidFill>
              <a:schemeClr val="tx1"/>
            </a:solidFill>
          </a:ln>
        </p:spPr>
        <p:txBody>
          <a:bodyPr wrap="square" rtlCol="0">
            <a:spAutoFit/>
          </a:bodyPr>
          <a:lstStyle/>
          <a:p>
            <a:pPr algn="ctr"/>
            <a:r>
              <a:rPr lang="zh-CN" altLang="en-US" sz="2800" dirty="0" smtClean="0">
                <a:latin typeface="楷体" pitchFamily="49" charset="-122"/>
                <a:ea typeface="楷体" pitchFamily="49" charset="-122"/>
              </a:rPr>
              <a:t>屏幕像素</a:t>
            </a:r>
            <a:endParaRPr lang="zh-CN" altLang="en-US" sz="2800" dirty="0">
              <a:latin typeface="楷体" pitchFamily="49" charset="-122"/>
              <a:ea typeface="楷体" pitchFamily="49" charset="-122"/>
            </a:endParaRPr>
          </a:p>
        </p:txBody>
      </p:sp>
      <p:sp>
        <p:nvSpPr>
          <p:cNvPr id="5" name="TextBox 4"/>
          <p:cNvSpPr txBox="1"/>
          <p:nvPr/>
        </p:nvSpPr>
        <p:spPr>
          <a:xfrm>
            <a:off x="3667306" y="1717596"/>
            <a:ext cx="2088232" cy="523220"/>
          </a:xfrm>
          <a:prstGeom prst="rect">
            <a:avLst/>
          </a:prstGeom>
          <a:noFill/>
          <a:ln w="12700">
            <a:solidFill>
              <a:schemeClr val="tx1"/>
            </a:solidFill>
          </a:ln>
        </p:spPr>
        <p:txBody>
          <a:bodyPr wrap="square" rtlCol="0">
            <a:spAutoFit/>
          </a:bodyPr>
          <a:lstStyle/>
          <a:p>
            <a:pPr algn="ctr"/>
            <a:r>
              <a:rPr lang="zh-CN" altLang="en-US" sz="2800" dirty="0" smtClean="0">
                <a:latin typeface="楷体" pitchFamily="49" charset="-122"/>
                <a:ea typeface="楷体" pitchFamily="49" charset="-122"/>
              </a:rPr>
              <a:t>三角形图元</a:t>
            </a:r>
            <a:endParaRPr lang="zh-CN" altLang="en-US" sz="2800" dirty="0">
              <a:latin typeface="楷体" pitchFamily="49" charset="-122"/>
              <a:ea typeface="楷体" pitchFamily="49" charset="-122"/>
            </a:endParaRPr>
          </a:p>
        </p:txBody>
      </p:sp>
      <p:sp>
        <p:nvSpPr>
          <p:cNvPr id="6" name="TextBox 5"/>
          <p:cNvSpPr txBox="1"/>
          <p:nvPr/>
        </p:nvSpPr>
        <p:spPr>
          <a:xfrm>
            <a:off x="6876256" y="1717596"/>
            <a:ext cx="1656184" cy="523220"/>
          </a:xfrm>
          <a:prstGeom prst="rect">
            <a:avLst/>
          </a:prstGeom>
          <a:noFill/>
          <a:ln w="12700">
            <a:solidFill>
              <a:schemeClr val="tx1"/>
            </a:solidFill>
          </a:ln>
        </p:spPr>
        <p:txBody>
          <a:bodyPr wrap="square" rtlCol="0">
            <a:spAutoFit/>
          </a:bodyPr>
          <a:lstStyle/>
          <a:p>
            <a:pPr algn="ctr"/>
            <a:r>
              <a:rPr lang="zh-CN" altLang="en-US" sz="2800" dirty="0" smtClean="0">
                <a:latin typeface="楷体" pitchFamily="49" charset="-122"/>
                <a:ea typeface="楷体" pitchFamily="49" charset="-122"/>
              </a:rPr>
              <a:t>图元顶点</a:t>
            </a:r>
            <a:endParaRPr lang="zh-CN" altLang="en-US" sz="2800" dirty="0">
              <a:latin typeface="楷体" pitchFamily="49" charset="-122"/>
              <a:ea typeface="楷体" pitchFamily="49" charset="-122"/>
            </a:endParaRPr>
          </a:p>
        </p:txBody>
      </p:sp>
      <p:sp>
        <p:nvSpPr>
          <p:cNvPr id="7" name="TextBox 6"/>
          <p:cNvSpPr txBox="1"/>
          <p:nvPr/>
        </p:nvSpPr>
        <p:spPr>
          <a:xfrm>
            <a:off x="6876256" y="3573016"/>
            <a:ext cx="1656184" cy="523220"/>
          </a:xfrm>
          <a:prstGeom prst="rect">
            <a:avLst/>
          </a:prstGeom>
          <a:noFill/>
          <a:ln w="12700">
            <a:solidFill>
              <a:schemeClr val="tx1"/>
            </a:solidFill>
          </a:ln>
        </p:spPr>
        <p:txBody>
          <a:bodyPr wrap="square" rtlCol="0">
            <a:spAutoFit/>
          </a:bodyPr>
          <a:lstStyle/>
          <a:p>
            <a:pPr algn="ctr"/>
            <a:r>
              <a:rPr lang="zh-CN" altLang="en-US" sz="2800" dirty="0" smtClean="0">
                <a:latin typeface="楷体" pitchFamily="49" charset="-122"/>
                <a:ea typeface="楷体" pitchFamily="49" charset="-122"/>
              </a:rPr>
              <a:t>面积坐标</a:t>
            </a:r>
            <a:endParaRPr lang="zh-CN" altLang="en-US" sz="2800" dirty="0">
              <a:latin typeface="楷体" pitchFamily="49" charset="-122"/>
              <a:ea typeface="楷体" pitchFamily="49" charset="-122"/>
            </a:endParaRPr>
          </a:p>
        </p:txBody>
      </p:sp>
      <p:sp>
        <p:nvSpPr>
          <p:cNvPr id="8" name="TextBox 7"/>
          <p:cNvSpPr txBox="1"/>
          <p:nvPr/>
        </p:nvSpPr>
        <p:spPr>
          <a:xfrm>
            <a:off x="3884094" y="3573016"/>
            <a:ext cx="1656184" cy="523220"/>
          </a:xfrm>
          <a:prstGeom prst="rect">
            <a:avLst/>
          </a:prstGeom>
          <a:noFill/>
          <a:ln w="12700">
            <a:solidFill>
              <a:schemeClr val="tx1"/>
            </a:solidFill>
          </a:ln>
        </p:spPr>
        <p:txBody>
          <a:bodyPr wrap="square" rtlCol="0">
            <a:spAutoFit/>
          </a:bodyPr>
          <a:lstStyle/>
          <a:p>
            <a:pPr algn="ctr"/>
            <a:r>
              <a:rPr lang="zh-CN" altLang="en-US" sz="2800" dirty="0" smtClean="0">
                <a:latin typeface="楷体" pitchFamily="49" charset="-122"/>
                <a:ea typeface="楷体" pitchFamily="49" charset="-122"/>
              </a:rPr>
              <a:t>纹理坐标</a:t>
            </a:r>
            <a:endParaRPr lang="zh-CN" altLang="en-US" sz="2800" dirty="0">
              <a:latin typeface="楷体" pitchFamily="49" charset="-122"/>
              <a:ea typeface="楷体" pitchFamily="49" charset="-122"/>
            </a:endParaRPr>
          </a:p>
        </p:txBody>
      </p:sp>
      <p:sp>
        <p:nvSpPr>
          <p:cNvPr id="9" name="TextBox 8"/>
          <p:cNvSpPr txBox="1"/>
          <p:nvPr/>
        </p:nvSpPr>
        <p:spPr>
          <a:xfrm>
            <a:off x="840572" y="3573016"/>
            <a:ext cx="1656184" cy="523220"/>
          </a:xfrm>
          <a:prstGeom prst="rect">
            <a:avLst/>
          </a:prstGeom>
          <a:noFill/>
          <a:ln w="12700">
            <a:solidFill>
              <a:schemeClr val="tx1"/>
            </a:solidFill>
          </a:ln>
        </p:spPr>
        <p:txBody>
          <a:bodyPr wrap="square" rtlCol="0">
            <a:spAutoFit/>
          </a:bodyPr>
          <a:lstStyle/>
          <a:p>
            <a:pPr algn="ctr"/>
            <a:r>
              <a:rPr lang="zh-CN" altLang="en-US" sz="2800" dirty="0" smtClean="0">
                <a:latin typeface="楷体" pitchFamily="49" charset="-122"/>
                <a:ea typeface="楷体" pitchFamily="49" charset="-122"/>
              </a:rPr>
              <a:t>纹理像素</a:t>
            </a:r>
            <a:endParaRPr lang="zh-CN" altLang="en-US" sz="2800" dirty="0">
              <a:latin typeface="楷体" pitchFamily="49" charset="-122"/>
              <a:ea typeface="楷体" pitchFamily="49" charset="-122"/>
            </a:endParaRPr>
          </a:p>
        </p:txBody>
      </p:sp>
      <p:cxnSp>
        <p:nvCxnSpPr>
          <p:cNvPr id="11" name="直接箭头连接符 10"/>
          <p:cNvCxnSpPr>
            <a:stCxn id="4" idx="3"/>
            <a:endCxn id="5" idx="1"/>
          </p:cNvCxnSpPr>
          <p:nvPr/>
        </p:nvCxnSpPr>
        <p:spPr>
          <a:xfrm>
            <a:off x="2496756" y="1979206"/>
            <a:ext cx="1170550"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3"/>
            <a:endCxn id="6" idx="1"/>
          </p:cNvCxnSpPr>
          <p:nvPr/>
        </p:nvCxnSpPr>
        <p:spPr>
          <a:xfrm>
            <a:off x="5755538" y="1979206"/>
            <a:ext cx="1120718"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2"/>
            <a:endCxn id="7" idx="0"/>
          </p:cNvCxnSpPr>
          <p:nvPr/>
        </p:nvCxnSpPr>
        <p:spPr>
          <a:xfrm>
            <a:off x="7704348" y="2240816"/>
            <a:ext cx="0" cy="133220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1"/>
            <a:endCxn id="8" idx="3"/>
          </p:cNvCxnSpPr>
          <p:nvPr/>
        </p:nvCxnSpPr>
        <p:spPr>
          <a:xfrm flipH="1">
            <a:off x="5540278" y="3834626"/>
            <a:ext cx="1335978"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8" idx="1"/>
            <a:endCxn id="9" idx="3"/>
          </p:cNvCxnSpPr>
          <p:nvPr/>
        </p:nvCxnSpPr>
        <p:spPr>
          <a:xfrm flipH="1">
            <a:off x="2496756" y="3834626"/>
            <a:ext cx="1387338"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33959" y="1609874"/>
            <a:ext cx="1296144" cy="369332"/>
          </a:xfrm>
          <a:prstGeom prst="rect">
            <a:avLst/>
          </a:prstGeom>
          <a:noFill/>
          <a:ln w="12700">
            <a:noFill/>
          </a:ln>
        </p:spPr>
        <p:txBody>
          <a:bodyPr wrap="square" rtlCol="0">
            <a:spAutoFit/>
          </a:bodyPr>
          <a:lstStyle/>
          <a:p>
            <a:pPr algn="ctr"/>
            <a:r>
              <a:rPr lang="zh-CN" altLang="en-US" dirty="0" smtClean="0">
                <a:latin typeface="楷体" pitchFamily="49" charset="-122"/>
                <a:ea typeface="楷体" pitchFamily="49" charset="-122"/>
              </a:rPr>
              <a:t>位置信息</a:t>
            </a:r>
            <a:endParaRPr lang="zh-CN" altLang="en-US" dirty="0">
              <a:latin typeface="楷体" pitchFamily="49" charset="-122"/>
              <a:ea typeface="楷体" pitchFamily="49" charset="-122"/>
            </a:endParaRPr>
          </a:p>
        </p:txBody>
      </p:sp>
      <p:sp>
        <p:nvSpPr>
          <p:cNvPr id="33" name="TextBox 32"/>
          <p:cNvSpPr txBox="1"/>
          <p:nvPr/>
        </p:nvSpPr>
        <p:spPr>
          <a:xfrm>
            <a:off x="5667825" y="1609874"/>
            <a:ext cx="1296144" cy="369332"/>
          </a:xfrm>
          <a:prstGeom prst="rect">
            <a:avLst/>
          </a:prstGeom>
          <a:noFill/>
          <a:ln w="12700">
            <a:noFill/>
          </a:ln>
        </p:spPr>
        <p:txBody>
          <a:bodyPr wrap="square" rtlCol="0">
            <a:spAutoFit/>
          </a:bodyPr>
          <a:lstStyle/>
          <a:p>
            <a:pPr algn="ctr"/>
            <a:r>
              <a:rPr lang="zh-CN" altLang="en-US" dirty="0" smtClean="0">
                <a:latin typeface="楷体" pitchFamily="49" charset="-122"/>
                <a:ea typeface="楷体" pitchFamily="49" charset="-122"/>
              </a:rPr>
              <a:t>连接信息</a:t>
            </a:r>
            <a:endParaRPr lang="zh-CN" altLang="en-US" dirty="0">
              <a:latin typeface="楷体" pitchFamily="49" charset="-122"/>
              <a:ea typeface="楷体" pitchFamily="49" charset="-122"/>
            </a:endParaRPr>
          </a:p>
        </p:txBody>
      </p:sp>
      <p:cxnSp>
        <p:nvCxnSpPr>
          <p:cNvPr id="39" name="直接连接符 38"/>
          <p:cNvCxnSpPr/>
          <p:nvPr/>
        </p:nvCxnSpPr>
        <p:spPr>
          <a:xfrm>
            <a:off x="2496756" y="2240816"/>
            <a:ext cx="0" cy="4681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2496756" y="2708920"/>
            <a:ext cx="5207592"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244134" y="2411596"/>
            <a:ext cx="1296144" cy="369332"/>
          </a:xfrm>
          <a:prstGeom prst="rect">
            <a:avLst/>
          </a:prstGeom>
          <a:noFill/>
          <a:ln w="12700">
            <a:noFill/>
          </a:ln>
        </p:spPr>
        <p:txBody>
          <a:bodyPr wrap="square" rtlCol="0">
            <a:spAutoFit/>
          </a:bodyPr>
          <a:lstStyle/>
          <a:p>
            <a:pPr algn="ctr"/>
            <a:r>
              <a:rPr lang="zh-CN" altLang="en-US" dirty="0" smtClean="0">
                <a:latin typeface="楷体" pitchFamily="49" charset="-122"/>
                <a:ea typeface="楷体" pitchFamily="49" charset="-122"/>
              </a:rPr>
              <a:t>位置信息</a:t>
            </a:r>
            <a:endParaRPr lang="zh-CN" altLang="en-US" dirty="0">
              <a:latin typeface="楷体" pitchFamily="49" charset="-122"/>
              <a:ea typeface="楷体" pitchFamily="49" charset="-122"/>
            </a:endParaRPr>
          </a:p>
        </p:txBody>
      </p:sp>
      <p:sp>
        <p:nvSpPr>
          <p:cNvPr id="43" name="TextBox 42"/>
          <p:cNvSpPr txBox="1"/>
          <p:nvPr/>
        </p:nvSpPr>
        <p:spPr>
          <a:xfrm>
            <a:off x="7056276" y="2290202"/>
            <a:ext cx="1296144" cy="369332"/>
          </a:xfrm>
          <a:prstGeom prst="rect">
            <a:avLst/>
          </a:prstGeom>
          <a:noFill/>
          <a:ln w="12700">
            <a:noFill/>
          </a:ln>
        </p:spPr>
        <p:txBody>
          <a:bodyPr wrap="square" rtlCol="0">
            <a:spAutoFit/>
          </a:bodyPr>
          <a:lstStyle/>
          <a:p>
            <a:pPr algn="ctr"/>
            <a:r>
              <a:rPr lang="zh-CN" altLang="en-US" dirty="0" smtClean="0">
                <a:latin typeface="楷体" pitchFamily="49" charset="-122"/>
                <a:ea typeface="楷体" pitchFamily="49" charset="-122"/>
              </a:rPr>
              <a:t>位置信息</a:t>
            </a:r>
            <a:endParaRPr lang="zh-CN" altLang="en-US" dirty="0">
              <a:latin typeface="楷体" pitchFamily="49" charset="-122"/>
              <a:ea typeface="楷体" pitchFamily="49" charset="-122"/>
            </a:endParaRPr>
          </a:p>
        </p:txBody>
      </p:sp>
      <p:sp>
        <p:nvSpPr>
          <p:cNvPr id="44" name="TextBox 43"/>
          <p:cNvSpPr txBox="1"/>
          <p:nvPr/>
        </p:nvSpPr>
        <p:spPr>
          <a:xfrm>
            <a:off x="7064228" y="2906916"/>
            <a:ext cx="1296144" cy="369332"/>
          </a:xfrm>
          <a:prstGeom prst="rect">
            <a:avLst/>
          </a:prstGeom>
          <a:noFill/>
          <a:ln w="12700">
            <a:noFill/>
          </a:ln>
        </p:spPr>
        <p:txBody>
          <a:bodyPr wrap="square" rtlCol="0">
            <a:spAutoFit/>
          </a:bodyPr>
          <a:lstStyle/>
          <a:p>
            <a:pPr algn="ctr"/>
            <a:r>
              <a:rPr lang="zh-CN" altLang="en-US" dirty="0" smtClean="0">
                <a:latin typeface="楷体" pitchFamily="49" charset="-122"/>
                <a:ea typeface="楷体" pitchFamily="49" charset="-122"/>
              </a:rPr>
              <a:t>面积计算</a:t>
            </a:r>
            <a:endParaRPr lang="zh-CN" altLang="en-US" dirty="0">
              <a:latin typeface="楷体" pitchFamily="49" charset="-122"/>
              <a:ea typeface="楷体" pitchFamily="49" charset="-122"/>
            </a:endParaRPr>
          </a:p>
        </p:txBody>
      </p:sp>
      <p:cxnSp>
        <p:nvCxnSpPr>
          <p:cNvPr id="46" name="直接箭头连接符 45"/>
          <p:cNvCxnSpPr>
            <a:stCxn id="9" idx="0"/>
            <a:endCxn id="4" idx="2"/>
          </p:cNvCxnSpPr>
          <p:nvPr/>
        </p:nvCxnSpPr>
        <p:spPr>
          <a:xfrm flipV="1">
            <a:off x="1668664" y="2240816"/>
            <a:ext cx="0" cy="133220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020592" y="2708920"/>
            <a:ext cx="1296144" cy="369332"/>
          </a:xfrm>
          <a:prstGeom prst="rect">
            <a:avLst/>
          </a:prstGeom>
          <a:noFill/>
          <a:ln w="12700">
            <a:noFill/>
          </a:ln>
        </p:spPr>
        <p:txBody>
          <a:bodyPr wrap="square" rtlCol="0">
            <a:spAutoFit/>
          </a:bodyPr>
          <a:lstStyle/>
          <a:p>
            <a:pPr algn="ctr"/>
            <a:r>
              <a:rPr lang="zh-CN" altLang="en-US" dirty="0" smtClean="0">
                <a:latin typeface="楷体" pitchFamily="49" charset="-122"/>
                <a:ea typeface="楷体" pitchFamily="49" charset="-122"/>
              </a:rPr>
              <a:t>颜色信息</a:t>
            </a:r>
            <a:endParaRPr lang="zh-CN" altLang="en-US" dirty="0">
              <a:latin typeface="楷体" pitchFamily="49" charset="-122"/>
              <a:ea typeface="楷体" pitchFamily="49" charset="-122"/>
            </a:endParaRPr>
          </a:p>
        </p:txBody>
      </p:sp>
      <p:cxnSp>
        <p:nvCxnSpPr>
          <p:cNvPr id="51" name="直接连接符 50"/>
          <p:cNvCxnSpPr/>
          <p:nvPr/>
        </p:nvCxnSpPr>
        <p:spPr>
          <a:xfrm flipH="1">
            <a:off x="6372200" y="2240816"/>
            <a:ext cx="504056"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6372200" y="2240816"/>
            <a:ext cx="0" cy="159381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554257" y="2893586"/>
            <a:ext cx="1635885" cy="646331"/>
          </a:xfrm>
          <a:prstGeom prst="rect">
            <a:avLst/>
          </a:prstGeom>
          <a:noFill/>
          <a:ln w="12700">
            <a:noFill/>
          </a:ln>
        </p:spPr>
        <p:txBody>
          <a:bodyPr wrap="square" rtlCol="0">
            <a:spAutoFit/>
          </a:bodyPr>
          <a:lstStyle/>
          <a:p>
            <a:pPr algn="ctr"/>
            <a:r>
              <a:rPr lang="zh-CN" altLang="en-US" dirty="0" smtClean="0">
                <a:latin typeface="楷体" pitchFamily="49" charset="-122"/>
                <a:ea typeface="楷体" pitchFamily="49" charset="-122"/>
              </a:rPr>
              <a:t>顶点纹理</a:t>
            </a:r>
            <a:endParaRPr lang="en-US" altLang="zh-CN" dirty="0" smtClean="0">
              <a:latin typeface="楷体" pitchFamily="49" charset="-122"/>
              <a:ea typeface="楷体" pitchFamily="49" charset="-122"/>
            </a:endParaRPr>
          </a:p>
          <a:p>
            <a:pPr algn="ctr"/>
            <a:r>
              <a:rPr lang="zh-CN" altLang="en-US" dirty="0" smtClean="0">
                <a:latin typeface="楷体" pitchFamily="49" charset="-122"/>
                <a:ea typeface="楷体" pitchFamily="49" charset="-122"/>
              </a:rPr>
              <a:t>坐标信息</a:t>
            </a:r>
            <a:endParaRPr lang="zh-CN" altLang="en-US" dirty="0">
              <a:latin typeface="楷体" pitchFamily="49" charset="-122"/>
              <a:ea typeface="楷体" pitchFamily="49" charset="-122"/>
            </a:endParaRPr>
          </a:p>
        </p:txBody>
      </p:sp>
      <p:sp>
        <p:nvSpPr>
          <p:cNvPr id="55" name="TextBox 54"/>
          <p:cNvSpPr txBox="1"/>
          <p:nvPr/>
        </p:nvSpPr>
        <p:spPr>
          <a:xfrm>
            <a:off x="5554257" y="3779748"/>
            <a:ext cx="1296144" cy="369332"/>
          </a:xfrm>
          <a:prstGeom prst="rect">
            <a:avLst/>
          </a:prstGeom>
          <a:noFill/>
          <a:ln w="12700">
            <a:noFill/>
          </a:ln>
        </p:spPr>
        <p:txBody>
          <a:bodyPr wrap="square" rtlCol="0">
            <a:spAutoFit/>
          </a:bodyPr>
          <a:lstStyle/>
          <a:p>
            <a:pPr algn="ctr"/>
            <a:r>
              <a:rPr lang="zh-CN" altLang="en-US" dirty="0" smtClean="0">
                <a:latin typeface="楷体" pitchFamily="49" charset="-122"/>
                <a:ea typeface="楷体" pitchFamily="49" charset="-122"/>
              </a:rPr>
              <a:t>插值运算</a:t>
            </a:r>
            <a:endParaRPr lang="zh-CN" altLang="en-US" dirty="0">
              <a:latin typeface="楷体" pitchFamily="49" charset="-122"/>
              <a:ea typeface="楷体" pitchFamily="49" charset="-122"/>
            </a:endParaRPr>
          </a:p>
        </p:txBody>
      </p:sp>
      <p:sp>
        <p:nvSpPr>
          <p:cNvPr id="56" name="TextBox 55"/>
          <p:cNvSpPr txBox="1"/>
          <p:nvPr/>
        </p:nvSpPr>
        <p:spPr>
          <a:xfrm>
            <a:off x="2585678" y="3465294"/>
            <a:ext cx="1296144" cy="369332"/>
          </a:xfrm>
          <a:prstGeom prst="rect">
            <a:avLst/>
          </a:prstGeom>
          <a:noFill/>
          <a:ln w="12700">
            <a:noFill/>
          </a:ln>
        </p:spPr>
        <p:txBody>
          <a:bodyPr wrap="square" rtlCol="0">
            <a:spAutoFit/>
          </a:bodyPr>
          <a:lstStyle/>
          <a:p>
            <a:pPr algn="ctr"/>
            <a:r>
              <a:rPr lang="zh-CN" altLang="en-US" dirty="0" smtClean="0">
                <a:latin typeface="楷体" pitchFamily="49" charset="-122"/>
                <a:ea typeface="楷体" pitchFamily="49" charset="-122"/>
              </a:rPr>
              <a:t>图像查询</a:t>
            </a:r>
            <a:endParaRPr lang="zh-CN" altLang="en-US" dirty="0">
              <a:latin typeface="楷体" pitchFamily="49" charset="-122"/>
              <a:ea typeface="楷体" pitchFamily="49" charset="-122"/>
            </a:endParaRPr>
          </a:p>
        </p:txBody>
      </p:sp>
      <p:sp>
        <p:nvSpPr>
          <p:cNvPr id="59" name="TextBox 58"/>
          <p:cNvSpPr txBox="1"/>
          <p:nvPr/>
        </p:nvSpPr>
        <p:spPr>
          <a:xfrm>
            <a:off x="3871393" y="4509120"/>
            <a:ext cx="1656184" cy="523220"/>
          </a:xfrm>
          <a:prstGeom prst="rect">
            <a:avLst/>
          </a:prstGeom>
          <a:noFill/>
          <a:ln w="12700">
            <a:solidFill>
              <a:schemeClr val="tx1"/>
            </a:solidFill>
          </a:ln>
        </p:spPr>
        <p:txBody>
          <a:bodyPr wrap="square" rtlCol="0">
            <a:spAutoFit/>
          </a:bodyPr>
          <a:lstStyle/>
          <a:p>
            <a:pPr algn="ctr"/>
            <a:r>
              <a:rPr lang="zh-CN" altLang="en-US" sz="2800" dirty="0" smtClean="0">
                <a:latin typeface="楷体" pitchFamily="49" charset="-122"/>
                <a:ea typeface="楷体" pitchFamily="49" charset="-122"/>
              </a:rPr>
              <a:t>纹理图像</a:t>
            </a:r>
            <a:endParaRPr lang="zh-CN" altLang="en-US" sz="2800" dirty="0">
              <a:latin typeface="楷体" pitchFamily="49" charset="-122"/>
              <a:ea typeface="楷体" pitchFamily="49" charset="-122"/>
            </a:endParaRPr>
          </a:p>
        </p:txBody>
      </p:sp>
      <p:cxnSp>
        <p:nvCxnSpPr>
          <p:cNvPr id="63" name="直接连接符 62"/>
          <p:cNvCxnSpPr>
            <a:stCxn id="59" idx="1"/>
          </p:cNvCxnSpPr>
          <p:nvPr/>
        </p:nvCxnSpPr>
        <p:spPr>
          <a:xfrm flipH="1">
            <a:off x="3233750" y="4770730"/>
            <a:ext cx="637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V="1">
            <a:off x="3233750" y="3834626"/>
            <a:ext cx="0" cy="936104"/>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600029" y="4302678"/>
            <a:ext cx="1296144" cy="369332"/>
          </a:xfrm>
          <a:prstGeom prst="rect">
            <a:avLst/>
          </a:prstGeom>
          <a:noFill/>
          <a:ln w="12700">
            <a:noFill/>
          </a:ln>
        </p:spPr>
        <p:txBody>
          <a:bodyPr wrap="square" rtlCol="0">
            <a:spAutoFit/>
          </a:bodyPr>
          <a:lstStyle/>
          <a:p>
            <a:pPr algn="ctr"/>
            <a:r>
              <a:rPr lang="zh-CN" altLang="en-US" dirty="0" smtClean="0">
                <a:latin typeface="楷体" pitchFamily="49" charset="-122"/>
                <a:ea typeface="楷体" pitchFamily="49" charset="-122"/>
              </a:rPr>
              <a:t>图像信息</a:t>
            </a:r>
            <a:endParaRPr lang="zh-CN" altLang="en-US" dirty="0">
              <a:latin typeface="楷体" pitchFamily="49" charset="-122"/>
              <a:ea typeface="楷体" pitchFamily="49" charset="-122"/>
            </a:endParaRPr>
          </a:p>
        </p:txBody>
      </p:sp>
    </p:spTree>
    <p:extLst>
      <p:ext uri="{BB962C8B-B14F-4D97-AF65-F5344CB8AC3E}">
        <p14:creationId xmlns:p14="http://schemas.microsoft.com/office/powerpoint/2010/main" val="1300254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四边形的等距分割</a:t>
            </a:r>
            <a:endParaRPr lang="zh-CN" altLang="en-US" dirty="0"/>
          </a:p>
        </p:txBody>
      </p:sp>
      <p:sp>
        <p:nvSpPr>
          <p:cNvPr id="3" name="内容占位符 2"/>
          <p:cNvSpPr>
            <a:spLocks noGrp="1"/>
          </p:cNvSpPr>
          <p:nvPr>
            <p:ph idx="1"/>
          </p:nvPr>
        </p:nvSpPr>
        <p:spPr>
          <a:xfrm>
            <a:off x="457200" y="4401671"/>
            <a:ext cx="8229600" cy="1724492"/>
          </a:xfrm>
        </p:spPr>
        <p:txBody>
          <a:bodyPr>
            <a:normAutofit/>
          </a:bodyPr>
          <a:lstStyle/>
          <a:p>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在四边形</a:t>
            </a:r>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ABCD</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中，</a:t>
            </a:r>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E</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F</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是</a:t>
            </a:r>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AD</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的三等分点，</a:t>
            </a:r>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G</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H</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是</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BC</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的三等分点，则</a:t>
            </a:r>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sz="2800" i="1" baseline="-25000" dirty="0" smtClean="0">
                <a:latin typeface="Times New Roman" panose="02020603050405020304" pitchFamily="18" charset="0"/>
                <a:ea typeface="楷体" panose="02010609060101010101" pitchFamily="49" charset="-122"/>
                <a:cs typeface="Times New Roman" panose="02020603050405020304" pitchFamily="18" charset="0"/>
              </a:rPr>
              <a:t>ABGE</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sz="2800" i="1" baseline="-25000" dirty="0" smtClean="0">
                <a:latin typeface="Times New Roman" panose="02020603050405020304" pitchFamily="18" charset="0"/>
                <a:ea typeface="楷体" panose="02010609060101010101" pitchFamily="49" charset="-122"/>
                <a:cs typeface="Times New Roman" panose="02020603050405020304" pitchFamily="18" charset="0"/>
              </a:rPr>
              <a:t>EGHF</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sz="2800" i="1" baseline="-25000" dirty="0" smtClean="0">
                <a:latin typeface="Times New Roman" panose="02020603050405020304" pitchFamily="18" charset="0"/>
                <a:ea typeface="楷体" panose="02010609060101010101" pitchFamily="49" charset="-122"/>
                <a:cs typeface="Times New Roman" panose="02020603050405020304" pitchFamily="18" charset="0"/>
              </a:rPr>
              <a:t>FHCD</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构成等差数列：</a:t>
            </a:r>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sz="2800" i="1" baseline="-25000" dirty="0" smtClean="0">
                <a:latin typeface="Times New Roman" panose="02020603050405020304" pitchFamily="18" charset="0"/>
                <a:ea typeface="楷体" panose="02010609060101010101" pitchFamily="49" charset="-122"/>
                <a:cs typeface="Times New Roman" panose="02020603050405020304" pitchFamily="18" charset="0"/>
              </a:rPr>
              <a:t>EGHF</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sz="2800" i="1" baseline="-25000" dirty="0" smtClean="0">
                <a:latin typeface="Times New Roman" panose="02020603050405020304" pitchFamily="18" charset="0"/>
                <a:ea typeface="楷体" panose="02010609060101010101" pitchFamily="49" charset="-122"/>
                <a:cs typeface="Times New Roman" panose="02020603050405020304" pitchFamily="18" charset="0"/>
              </a:rPr>
              <a:t>ABGE</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sz="2800" i="1" baseline="-25000" dirty="0" smtClean="0">
                <a:latin typeface="Times New Roman" panose="02020603050405020304" pitchFamily="18" charset="0"/>
                <a:ea typeface="楷体" panose="02010609060101010101" pitchFamily="49" charset="-122"/>
                <a:cs typeface="Times New Roman" panose="02020603050405020304" pitchFamily="18" charset="0"/>
              </a:rPr>
              <a:t>FHCD</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sz="2800" i="1" baseline="-25000" dirty="0" smtClean="0">
                <a:latin typeface="Times New Roman" panose="02020603050405020304" pitchFamily="18" charset="0"/>
                <a:ea typeface="楷体" panose="02010609060101010101" pitchFamily="49" charset="-122"/>
                <a:cs typeface="Times New Roman" panose="02020603050405020304" pitchFamily="18" charset="0"/>
              </a:rPr>
              <a:t>EGHF</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4" name="Group 4"/>
          <p:cNvGrpSpPr>
            <a:grpSpLocks noChangeAspect="1"/>
          </p:cNvGrpSpPr>
          <p:nvPr/>
        </p:nvGrpSpPr>
        <p:grpSpPr bwMode="auto">
          <a:xfrm>
            <a:off x="2343151" y="1871663"/>
            <a:ext cx="4438650" cy="2008188"/>
            <a:chOff x="1476" y="1179"/>
            <a:chExt cx="2796" cy="1265"/>
          </a:xfrm>
        </p:grpSpPr>
        <p:sp>
          <p:nvSpPr>
            <p:cNvPr id="8" name="Line 6"/>
            <p:cNvSpPr>
              <a:spLocks noChangeShapeType="1"/>
            </p:cNvSpPr>
            <p:nvPr/>
          </p:nvSpPr>
          <p:spPr bwMode="auto">
            <a:xfrm flipH="1">
              <a:off x="1495" y="1811"/>
              <a:ext cx="306" cy="614"/>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7"/>
            <p:cNvSpPr>
              <a:spLocks noChangeShapeType="1"/>
            </p:cNvSpPr>
            <p:nvPr/>
          </p:nvSpPr>
          <p:spPr bwMode="auto">
            <a:xfrm>
              <a:off x="1495" y="2425"/>
              <a:ext cx="2758"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8"/>
            <p:cNvSpPr>
              <a:spLocks noChangeShapeType="1"/>
            </p:cNvSpPr>
            <p:nvPr/>
          </p:nvSpPr>
          <p:spPr bwMode="auto">
            <a:xfrm flipH="1" flipV="1">
              <a:off x="3640" y="1197"/>
              <a:ext cx="613" cy="1228"/>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9"/>
            <p:cNvSpPr>
              <a:spLocks noChangeShapeType="1"/>
            </p:cNvSpPr>
            <p:nvPr/>
          </p:nvSpPr>
          <p:spPr bwMode="auto">
            <a:xfrm flipH="1">
              <a:off x="1801" y="1197"/>
              <a:ext cx="1839" cy="614"/>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0"/>
            <p:cNvSpPr>
              <a:spLocks noChangeShapeType="1"/>
            </p:cNvSpPr>
            <p:nvPr/>
          </p:nvSpPr>
          <p:spPr bwMode="auto">
            <a:xfrm>
              <a:off x="2414" y="1607"/>
              <a:ext cx="0" cy="818"/>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1"/>
            <p:cNvSpPr>
              <a:spLocks noChangeShapeType="1"/>
            </p:cNvSpPr>
            <p:nvPr/>
          </p:nvSpPr>
          <p:spPr bwMode="auto">
            <a:xfrm>
              <a:off x="3027" y="1402"/>
              <a:ext cx="307" cy="1023"/>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Oval 16"/>
            <p:cNvSpPr>
              <a:spLocks noChangeArrowheads="1"/>
            </p:cNvSpPr>
            <p:nvPr/>
          </p:nvSpPr>
          <p:spPr bwMode="auto">
            <a:xfrm>
              <a:off x="1783" y="1793"/>
              <a:ext cx="37" cy="36"/>
            </a:xfrm>
            <a:prstGeom prst="ellipse">
              <a:avLst/>
            </a:prstGeom>
            <a:solidFill>
              <a:srgbClr val="FFFFFF"/>
            </a:solidFill>
            <a:ln w="142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Oval 17"/>
            <p:cNvSpPr>
              <a:spLocks noChangeArrowheads="1"/>
            </p:cNvSpPr>
            <p:nvPr/>
          </p:nvSpPr>
          <p:spPr bwMode="auto">
            <a:xfrm>
              <a:off x="1783" y="1793"/>
              <a:ext cx="37" cy="36"/>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Oval 18"/>
            <p:cNvSpPr>
              <a:spLocks noChangeArrowheads="1"/>
            </p:cNvSpPr>
            <p:nvPr/>
          </p:nvSpPr>
          <p:spPr bwMode="auto">
            <a:xfrm>
              <a:off x="1476" y="2407"/>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Oval 19"/>
            <p:cNvSpPr>
              <a:spLocks noChangeArrowheads="1"/>
            </p:cNvSpPr>
            <p:nvPr/>
          </p:nvSpPr>
          <p:spPr bwMode="auto">
            <a:xfrm>
              <a:off x="1476" y="2407"/>
              <a:ext cx="37"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Oval 20"/>
            <p:cNvSpPr>
              <a:spLocks noChangeArrowheads="1"/>
            </p:cNvSpPr>
            <p:nvPr/>
          </p:nvSpPr>
          <p:spPr bwMode="auto">
            <a:xfrm>
              <a:off x="4235" y="2407"/>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Oval 21"/>
            <p:cNvSpPr>
              <a:spLocks noChangeArrowheads="1"/>
            </p:cNvSpPr>
            <p:nvPr/>
          </p:nvSpPr>
          <p:spPr bwMode="auto">
            <a:xfrm>
              <a:off x="4235" y="2407"/>
              <a:ext cx="37"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Oval 22"/>
            <p:cNvSpPr>
              <a:spLocks noChangeArrowheads="1"/>
            </p:cNvSpPr>
            <p:nvPr/>
          </p:nvSpPr>
          <p:spPr bwMode="auto">
            <a:xfrm>
              <a:off x="3622" y="1179"/>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Oval 23"/>
            <p:cNvSpPr>
              <a:spLocks noChangeArrowheads="1"/>
            </p:cNvSpPr>
            <p:nvPr/>
          </p:nvSpPr>
          <p:spPr bwMode="auto">
            <a:xfrm>
              <a:off x="3622" y="1179"/>
              <a:ext cx="37"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4"/>
            <p:cNvSpPr>
              <a:spLocks noChangeArrowheads="1"/>
            </p:cNvSpPr>
            <p:nvPr/>
          </p:nvSpPr>
          <p:spPr bwMode="auto">
            <a:xfrm>
              <a:off x="2396" y="1588"/>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Oval 25"/>
            <p:cNvSpPr>
              <a:spLocks noChangeArrowheads="1"/>
            </p:cNvSpPr>
            <p:nvPr/>
          </p:nvSpPr>
          <p:spPr bwMode="auto">
            <a:xfrm>
              <a:off x="2396" y="1588"/>
              <a:ext cx="37"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26"/>
            <p:cNvSpPr>
              <a:spLocks noChangeArrowheads="1"/>
            </p:cNvSpPr>
            <p:nvPr/>
          </p:nvSpPr>
          <p:spPr bwMode="auto">
            <a:xfrm>
              <a:off x="3009" y="1383"/>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Oval 27"/>
            <p:cNvSpPr>
              <a:spLocks noChangeArrowheads="1"/>
            </p:cNvSpPr>
            <p:nvPr/>
          </p:nvSpPr>
          <p:spPr bwMode="auto">
            <a:xfrm>
              <a:off x="3009" y="1383"/>
              <a:ext cx="37"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28"/>
            <p:cNvSpPr>
              <a:spLocks noChangeArrowheads="1"/>
            </p:cNvSpPr>
            <p:nvPr/>
          </p:nvSpPr>
          <p:spPr bwMode="auto">
            <a:xfrm>
              <a:off x="2396" y="2407"/>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Oval 29"/>
            <p:cNvSpPr>
              <a:spLocks noChangeArrowheads="1"/>
            </p:cNvSpPr>
            <p:nvPr/>
          </p:nvSpPr>
          <p:spPr bwMode="auto">
            <a:xfrm>
              <a:off x="2396" y="2407"/>
              <a:ext cx="37"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Oval 30"/>
            <p:cNvSpPr>
              <a:spLocks noChangeArrowheads="1"/>
            </p:cNvSpPr>
            <p:nvPr/>
          </p:nvSpPr>
          <p:spPr bwMode="auto">
            <a:xfrm>
              <a:off x="3315" y="2407"/>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Oval 31"/>
            <p:cNvSpPr>
              <a:spLocks noChangeArrowheads="1"/>
            </p:cNvSpPr>
            <p:nvPr/>
          </p:nvSpPr>
          <p:spPr bwMode="auto">
            <a:xfrm>
              <a:off x="3315" y="2407"/>
              <a:ext cx="37" cy="37"/>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4" name="文本框 33"/>
          <p:cNvSpPr txBox="1"/>
          <p:nvPr/>
        </p:nvSpPr>
        <p:spPr>
          <a:xfrm>
            <a:off x="2494608" y="2520951"/>
            <a:ext cx="404278"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A</a:t>
            </a:r>
            <a:endParaRPr lang="zh-CN" altLang="en-US" sz="2800" i="1" dirty="0">
              <a:latin typeface="Times New Roman" panose="02020603050405020304" pitchFamily="18" charset="0"/>
              <a:cs typeface="Times New Roman" panose="02020603050405020304" pitchFamily="18" charset="0"/>
            </a:endParaRPr>
          </a:p>
        </p:txBody>
      </p:sp>
      <p:sp>
        <p:nvSpPr>
          <p:cNvPr id="35" name="文本框 34"/>
          <p:cNvSpPr txBox="1"/>
          <p:nvPr/>
        </p:nvSpPr>
        <p:spPr>
          <a:xfrm>
            <a:off x="2001848" y="3630148"/>
            <a:ext cx="404278"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B</a:t>
            </a:r>
            <a:endParaRPr lang="zh-CN" altLang="en-US" sz="2800" i="1" dirty="0">
              <a:latin typeface="Times New Roman" panose="02020603050405020304" pitchFamily="18" charset="0"/>
              <a:cs typeface="Times New Roman" panose="02020603050405020304" pitchFamily="18" charset="0"/>
            </a:endParaRPr>
          </a:p>
        </p:txBody>
      </p:sp>
      <p:sp>
        <p:nvSpPr>
          <p:cNvPr id="36" name="文本框 35"/>
          <p:cNvSpPr txBox="1"/>
          <p:nvPr/>
        </p:nvSpPr>
        <p:spPr>
          <a:xfrm>
            <a:off x="6701215" y="3616653"/>
            <a:ext cx="423514"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C</a:t>
            </a:r>
            <a:endParaRPr lang="zh-CN" altLang="en-US" sz="2800" i="1" dirty="0">
              <a:latin typeface="Times New Roman" panose="02020603050405020304" pitchFamily="18" charset="0"/>
              <a:cs typeface="Times New Roman" panose="02020603050405020304" pitchFamily="18" charset="0"/>
            </a:endParaRPr>
          </a:p>
        </p:txBody>
      </p:sp>
      <p:sp>
        <p:nvSpPr>
          <p:cNvPr id="37" name="文本框 36"/>
          <p:cNvSpPr txBox="1"/>
          <p:nvPr/>
        </p:nvSpPr>
        <p:spPr>
          <a:xfrm>
            <a:off x="5749926" y="1507729"/>
            <a:ext cx="444352"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D</a:t>
            </a:r>
            <a:endParaRPr lang="zh-CN" altLang="en-US" sz="2800" i="1" dirty="0">
              <a:latin typeface="Times New Roman" panose="02020603050405020304" pitchFamily="18" charset="0"/>
              <a:cs typeface="Times New Roman" panose="02020603050405020304" pitchFamily="18" charset="0"/>
            </a:endParaRPr>
          </a:p>
        </p:txBody>
      </p:sp>
      <p:sp>
        <p:nvSpPr>
          <p:cNvPr id="38" name="文本框 37"/>
          <p:cNvSpPr txBox="1"/>
          <p:nvPr/>
        </p:nvSpPr>
        <p:spPr>
          <a:xfrm>
            <a:off x="3581475" y="2106523"/>
            <a:ext cx="404278"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E</a:t>
            </a:r>
            <a:endParaRPr lang="zh-CN" altLang="en-US" sz="2800" i="1" dirty="0">
              <a:latin typeface="Times New Roman" panose="02020603050405020304" pitchFamily="18" charset="0"/>
              <a:cs typeface="Times New Roman" panose="02020603050405020304" pitchFamily="18" charset="0"/>
            </a:endParaRPr>
          </a:p>
        </p:txBody>
      </p:sp>
      <p:sp>
        <p:nvSpPr>
          <p:cNvPr id="39" name="文本框 38"/>
          <p:cNvSpPr txBox="1"/>
          <p:nvPr/>
        </p:nvSpPr>
        <p:spPr>
          <a:xfrm>
            <a:off x="4603224" y="1769339"/>
            <a:ext cx="404278"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F</a:t>
            </a:r>
            <a:endParaRPr lang="zh-CN" altLang="en-US" sz="2800" i="1" dirty="0">
              <a:latin typeface="Times New Roman" panose="02020603050405020304" pitchFamily="18" charset="0"/>
              <a:cs typeface="Times New Roman" panose="02020603050405020304" pitchFamily="18" charset="0"/>
            </a:endParaRPr>
          </a:p>
        </p:txBody>
      </p:sp>
      <p:sp>
        <p:nvSpPr>
          <p:cNvPr id="40" name="文本框 39"/>
          <p:cNvSpPr txBox="1"/>
          <p:nvPr/>
        </p:nvSpPr>
        <p:spPr>
          <a:xfrm>
            <a:off x="3581475" y="3761069"/>
            <a:ext cx="444352"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G</a:t>
            </a:r>
            <a:endParaRPr lang="zh-CN" altLang="en-US" sz="2800" i="1" dirty="0">
              <a:latin typeface="Times New Roman" panose="02020603050405020304" pitchFamily="18" charset="0"/>
              <a:cs typeface="Times New Roman" panose="02020603050405020304" pitchFamily="18" charset="0"/>
            </a:endParaRPr>
          </a:p>
        </p:txBody>
      </p:sp>
      <p:sp>
        <p:nvSpPr>
          <p:cNvPr id="41" name="文本框 40"/>
          <p:cNvSpPr txBox="1"/>
          <p:nvPr/>
        </p:nvSpPr>
        <p:spPr>
          <a:xfrm>
            <a:off x="5090125" y="3761069"/>
            <a:ext cx="444352"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H</a:t>
            </a:r>
            <a:endParaRPr lang="zh-CN" altLang="en-US"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7670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346</TotalTime>
  <Words>1216</Words>
  <Application>Microsoft Office PowerPoint</Application>
  <PresentationFormat>全屏显示(4:3)</PresentationFormat>
  <Paragraphs>159</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楷体</vt:lpstr>
      <vt:lpstr>宋体</vt:lpstr>
      <vt:lpstr>Arial</vt:lpstr>
      <vt:lpstr>Calibri</vt:lpstr>
      <vt:lpstr>Cambria Math</vt:lpstr>
      <vt:lpstr>Times New Roman</vt:lpstr>
      <vt:lpstr>Office 主题</vt:lpstr>
      <vt:lpstr>平行六面体的体积</vt:lpstr>
      <vt:lpstr>三棱柱的体积</vt:lpstr>
      <vt:lpstr>三棱锥的体积</vt:lpstr>
      <vt:lpstr>三棱锥的体积</vt:lpstr>
      <vt:lpstr>三角形面积的计算</vt:lpstr>
      <vt:lpstr>线性插值</vt:lpstr>
      <vt:lpstr>参数计算</vt:lpstr>
      <vt:lpstr>纹理贴图的绘制</vt:lpstr>
      <vt:lpstr>四边形的等距分割</vt:lpstr>
      <vt:lpstr>四边形的等距分割</vt:lpstr>
      <vt:lpstr>四边形的线性插值</vt:lpstr>
      <vt:lpstr>四边形的等距分割</vt:lpstr>
      <vt:lpstr>反问题</vt:lpstr>
      <vt:lpstr>代数方法</vt:lpstr>
      <vt:lpstr>几何方法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平行六面体的体积</dc:title>
  <dc:creator>_马龙_</dc:creator>
  <cp:lastModifiedBy>_马龙_</cp:lastModifiedBy>
  <cp:revision>17</cp:revision>
  <dcterms:created xsi:type="dcterms:W3CDTF">2023-10-10T01:42:51Z</dcterms:created>
  <dcterms:modified xsi:type="dcterms:W3CDTF">2023-10-10T07:55:35Z</dcterms:modified>
</cp:coreProperties>
</file>