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23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314" r:id="rId14"/>
    <p:sldId id="270" r:id="rId15"/>
    <p:sldId id="271" r:id="rId16"/>
    <p:sldId id="269" r:id="rId17"/>
    <p:sldId id="27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F8B2A-7DD8-4323-A81C-2BD8AB2C8D5B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3D8D-AD87-447A-89BA-9C2483E58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4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A2A88-B273-46E4-A93B-FAFD302A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BFE9-1B47-4633-A467-3B4A38ED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0C1D-5B31-4BB3-ACA4-D2C02B6B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3949E-1F30-499B-85A1-DA1D4318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E607-9FE2-42DE-9AD1-84C928FC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EA72-61CE-4D89-8897-289D564B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FD63F-CD9D-48D5-B6B6-A8162F5B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E031E-F2BA-4DE1-9AC8-D897A4BF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4A392-AF09-46F0-9D38-0CCFF319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EA833-6C8E-4737-A98A-15B3D63A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47742-4C44-4FC4-A00A-332600EDF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B1563-2B41-46EB-BFEA-F6CA6FF31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96C22-C5F3-40E2-ADF3-EB460FDF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99F39-0EC3-48E8-B417-60449ABF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F163B-D227-46B1-9C16-09E200FD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D86CF-162C-4A4C-8521-FDC674C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CEAE2-B997-446B-9C77-1E0B69EA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B593A-1865-487F-B49F-F9EABCF0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C5E96-7EEE-4912-9DD2-6948B156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71718-25BD-476F-BDC4-D8AAA05D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2D38-2B52-4E4D-9FA2-6D6885B4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E4518-4C39-44D2-A3E8-555B5D27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A1D4E-A569-4379-A0BD-1B627110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118F9-DBE8-4567-A439-ABE11E5E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5A6BB-AD5D-4625-8B7D-5DFD329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42AF9-E633-447D-82E4-BD465751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3D83D-EFB3-45FA-8383-6C1128221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B455B-85F6-49BA-B031-FB1EA5BE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B2E0F-E83A-4B81-B309-79FDFDFC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3B950-40B0-4137-8817-6B19360A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74A0-0FC1-4CDC-9EAD-62D25424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A652-BB46-41AE-A04D-0DC8A894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C13B6-3C76-4109-BAD9-3EA2689B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79EA3-CB63-40F6-96F1-246DD1F0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F1CECC-BE71-450A-8D09-B2C11E61E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8D2864-3322-48AE-81C9-634F3200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D1CD8-F5E5-4915-9376-0AEAB368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990F8-C929-42C5-81D6-04C37D1C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181C7-BF3D-4C1A-AC48-108E7DEC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899B-6CF6-4F2B-8129-C66DCD92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3C078E-B131-4867-B2DC-F76E6FD0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466238-5E67-44BA-87C8-7B97E11C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7BAFF8-653A-458B-98A0-F64C23D3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E0CCF5-9B0C-41AC-9CF0-82E086C3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311591-B9B7-4B96-B2A9-00AA9BBB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58445-18D1-46D4-835B-F28991FD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D1F5A-5F00-4E5E-83C6-48017226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385FE-5060-4F47-9EA7-77C322CA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D71D4-AD15-4ACE-B609-33D0A9FA3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9BDB8-F5EA-4FD0-9441-95AD3F42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4F726-C44F-4E80-B375-7C4F95CB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BE73C-A71C-41FD-BD55-23799D92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9BFD-0A9D-4765-BEC5-B5170AAF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751613-6432-4B44-AA19-3BA05204C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2AEF9-AABF-4484-B54C-EAA9542BE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606B5-A7A3-466C-B392-0E6C1B3F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73AF2-FC76-4082-B619-69F68A31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BE2B6-3615-4104-9BD1-CADF3BEC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0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E064DF-31C2-49EB-9AE7-411AB6BB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25F71-518C-4C2C-83CE-E8B29DE4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07A6-5F31-4CDF-9710-B53FB089F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7FCB-9248-4001-A84B-CE87059338C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F8618-8CBE-44AC-AFB4-73992998D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2647-A4CB-4BE4-9E29-52B0D403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509C-262C-43EC-917E-BA0E13C63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2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yanh\teaching\Advanced%20Computer%20Graphics\new%20material\yanh\Pixar.Short.Films.Collection.1986.Luxo.Jr.&#39037;&#30382;&#36339;&#36339;&#28783;.HR-HDTV.AC3.1024X576.x264-&#20154;&#20154;&#24433;&#35270;&#21046;&#20316;.mkv" TargetMode="External"/><Relationship Id="rId1" Type="http://schemas.microsoft.com/office/2007/relationships/media" Target="file:///C:\yanh\teaching\Advanced%20Computer%20Graphics\new%20material\yanh\Pixar.Short.Films.Collection.1986.Luxo.Jr.&#39037;&#30382;&#36339;&#36339;&#28783;.HR-HDTV.AC3.1024X576.x264-&#20154;&#20154;&#24433;&#35270;&#21046;&#20316;.mkv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Computer Graphics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61062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 Long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Shandong University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3302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2285992"/>
            <a:ext cx="335856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7" name="Picture 9" descr="https://timgsa.baidu.com/timg?image&amp;quality=80&amp;size=b9999_10000&amp;sec=1568361630&amp;di=0a101dba795c1ac49d636164879e0789&amp;imgtype=jpg&amp;er=1&amp;src=http%3A%2F%2Fdsx.weather.com%2Futil%2Fimage%2Fw%2Focean-3.jpg%3Fv%3Dat%26amp%3Bw%3D980%26amp%3Bh%3D551%26amp%3Bapi%3D7db9fe61-7414-47b5-9871-e17d87b8b6a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20" y="500043"/>
            <a:ext cx="5072098" cy="2853055"/>
          </a:xfrm>
          <a:prstGeom prst="rect">
            <a:avLst/>
          </a:prstGeom>
          <a:noFill/>
        </p:spPr>
      </p:pic>
      <p:pic>
        <p:nvPicPr>
          <p:cNvPr id="22539" name="Picture 11" descr="https://timgsa.baidu.com/timg?image&amp;quality=80&amp;size=b9999_10000&amp;sec=1567771551769&amp;di=ed56a185989b890c456c1b93258aa8d0&amp;imgtype=0&amp;src=http%3A%2F%2Fhtml.hanspub.org%2Ffile%2F15-1541158x56_hanspu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0" y="3500438"/>
            <a:ext cx="5072098" cy="2962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57233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14" y="1357299"/>
            <a:ext cx="6000792" cy="535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Graphics Fun?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interdisciplinary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CS, math, physics, art, perception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understand why the world looks the way it does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“see” the result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“cheat” with reality as long as it looks good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28BDA-D8E1-493C-8C22-AAEB0B1A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will learn in this course?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D63BC-F28E-499F-8741-7C6F108B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computer graphics algorithms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concentrate on 3D,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2D illustration or image processing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OpenGL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focus, though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get C++ programming experience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9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for the Semester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17681"/>
            <a:ext cx="5043488" cy="452596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Graphics Pipeline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representation, generation, and simplification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subdivision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Volumetric modeling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Skinning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Forward/inverse kinematics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10314" y="1617682"/>
            <a:ext cx="382904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Simulations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等线" panose="02010600030101010101" pitchFamily="2" charset="-122"/>
              <a:buChar char="–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systems, cloth/water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等线" panose="02010600030101010101" pitchFamily="2" charset="-122"/>
              <a:buChar char="–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body, deformation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等线" panose="02010600030101010101" pitchFamily="2" charset="-122"/>
              <a:buChar char="–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 tracing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global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2477"/>
            <a:ext cx="10515599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 &amp; analysis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Calculus, Linear Algebra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equations, derivatives, integral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vectors, matrices, basis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program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up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program 2: driving a car (3D + interaction)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surface subdivision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53208"/>
            <a:ext cx="5157751" cy="452596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交互式计算机图形学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着色器的自顶向下方法，电子工业出版社，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编程指南，机械工业出版社，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2012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Recommendations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 Computer Graphics (Watt)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 Computer Graphics: A Mathematical Introduction with OpenGL (Buss)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Real-Time Rendering, 4</a:t>
            </a:r>
            <a:r>
              <a:rPr lang="en-US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ed. (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Akenine-Möller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Haines, Hoffman)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Fundamentals of Computer Graphics, 4</a:t>
            </a:r>
            <a:r>
              <a:rPr lang="en-US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ed. (Shirley,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Marschner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b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26" name="Picture 2" descr="https://images-na.ssl-images-amazon.com/images/I/51kiGV%2B0ypL._SX378_BO1,204,203,2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6276" y="1335972"/>
            <a:ext cx="1904059" cy="2500330"/>
          </a:xfrm>
          <a:prstGeom prst="rect">
            <a:avLst/>
          </a:prstGeom>
          <a:noFill/>
        </p:spPr>
      </p:pic>
      <p:pic>
        <p:nvPicPr>
          <p:cNvPr id="1028" name="Picture 4" descr="https://images-cn.ssl-images-amazon.com/images/I/61xka23vE%2B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8896" y="1351477"/>
            <a:ext cx="1785950" cy="2484825"/>
          </a:xfrm>
          <a:prstGeom prst="rect">
            <a:avLst/>
          </a:prstGeom>
          <a:noFill/>
        </p:spPr>
      </p:pic>
      <p:pic>
        <p:nvPicPr>
          <p:cNvPr id="1032" name="Picture 8" descr="https://images-na.ssl-images-amazon.com/images/I/51WAZ4sIG3L._SX351_BO1,204,203,200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8896" y="3836302"/>
            <a:ext cx="1785950" cy="2524616"/>
          </a:xfrm>
          <a:prstGeom prst="rect">
            <a:avLst/>
          </a:prstGeom>
          <a:noFill/>
        </p:spPr>
      </p:pic>
      <p:pic>
        <p:nvPicPr>
          <p:cNvPr id="1034" name="Picture 10" descr="https://images-na.ssl-images-amazon.com/images/I/513p5g2pYxL._SX402_BO1,204,203,200_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2947" y="3836302"/>
            <a:ext cx="1789379" cy="2500330"/>
          </a:xfrm>
          <a:prstGeom prst="rect">
            <a:avLst/>
          </a:prstGeom>
          <a:noFill/>
        </p:spPr>
      </p:pic>
      <p:pic>
        <p:nvPicPr>
          <p:cNvPr id="9" name="Picture 6" descr="OpenGL编程指南">
            <a:extLst>
              <a:ext uri="{FF2B5EF4-FFF2-40B4-BE49-F238E27FC236}">
                <a16:creationId xmlns:a16="http://schemas.microsoft.com/office/drawing/2014/main" id="{8041EB85-E5B8-4923-82FC-955D449C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r="11824"/>
          <a:stretch>
            <a:fillRect/>
          </a:stretch>
        </p:blipFill>
        <p:spPr bwMode="auto">
          <a:xfrm>
            <a:off x="9729860" y="1351477"/>
            <a:ext cx="1780936" cy="24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A5FBCC3D-A374-4063-8171-0E829F39E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89" y="3834084"/>
            <a:ext cx="1753478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37FC4E-9158-47D1-8FDB-31A3D50315BD}"/>
              </a:ext>
            </a:extLst>
          </p:cNvPr>
          <p:cNvSpPr/>
          <p:nvPr/>
        </p:nvSpPr>
        <p:spPr>
          <a:xfrm>
            <a:off x="9568069" y="1245705"/>
            <a:ext cx="2095003" cy="520741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9B66D-C8BA-49ED-AE5E-2C11ED8B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05B88-7174-4B13-913C-CBE71BAC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manyili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malong@sdu.edu.cn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Media Building 416, Research Building 315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7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6CD98-654A-4FB5-B5A6-259D8F65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OpenGL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67DCE-8D08-433D-B277-D70FB538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98"/>
            <a:ext cx="7500458" cy="472617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is an API that allows you to send commands to the graphics card to draw 2D or 3D scenes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represented as triangles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triangle is a set of 3 vertices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vertex is a set of 3 floating point numbers (x, y, z)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OpenGL to send this to the graphics card (GPU) 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GPU will do its magic to display the scene        from the current viewpoint                                  (Later, we will get to see how this happens)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19FA39-53E3-49B0-A4CD-2C0D221D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7576" y="1519424"/>
            <a:ext cx="4180150" cy="47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0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698A0-DC3B-4EFF-99F1-CB516AE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77" y="1690688"/>
            <a:ext cx="3871446" cy="40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24AF928-2DCD-4C87-8E1B-CB69B06A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tell OpenGL 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geometry of the object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positions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normal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vertices make a triangle!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parameters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view, aspect ratio, (depth range)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“projection matrix”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1E459422-C85C-450F-98D2-C334B47E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draw?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110D859-1D5C-494B-92AC-3627E461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49" y="2181138"/>
            <a:ext cx="4356683" cy="22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EBE8-D08C-4376-8E06-9D4933B8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high-level pseudocode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82486-47CF-4416-BC33-0939F5C7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(get graphics context, etc.)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frame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UI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appropriate viewpoint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light source directions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triangle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to 2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Send vertex data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80B8-A038-40BE-BB1A-C879C071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Example: Viewing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1F820-A015-4F51-9A98-33670D91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//Current matrix affects objects positions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glMatrixMode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(GL_MODELVIEW);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glLoadIdentity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//Position the camera at [0, 0, 5], looking at [0, 0, 0] with [0, 1, 0] as the up direction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(0.0, 0.0, 5.0, 0.0, 0.0, 0.0, 0.0, 1.0, 0.0);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//Rotate by -20 degrees about[0, 1, 0]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glRotated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(-20, 0.0, 1.0, 0.0);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//Draw a teapot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gluSolidTeapot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(1.0);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4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8348-D069-45F6-BE52-21D86806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data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E60F-90E9-4F14-BE37-067F4B68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information do we need at each vertex?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(3 floats)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(optional, 3 floats)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information (optional, 3 floats)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(optional, 1 float)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to come (texture information, shininess)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0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3DE6-FA71-4D88-B137-2DF184FF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CF090-9311-4C3F-8F70-46EA0F9F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color as a function of light direction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Simplest: Diffuse or Lambert model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= dot product (normal, light direction)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2B9C2F-8F87-4109-B4F1-C5356DDB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3" y="3454167"/>
            <a:ext cx="7651196" cy="34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4D45-2C37-48A1-9D3F-54EB1796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 Code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5DC63-D928-4699-8060-F2AAFDCC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glBegin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(GL_TRIANGLES);    //what follows describes triangles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glColor3d(1, 1, 0);    //red, green and blue components=&gt;(yellow)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glNormal3d(0, 0, 1);    //normal pointing 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glVertex3d(2, 2, 3);    //3D position x, y, 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glColor3d(1, 0, 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glNormal3d(0, 0, 1);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glVertex3d(5, 3, 3);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glColor3d(1, 0, 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glNormal3d(0, 0, 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glVertex3d(3, 6, 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glEnd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47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C68C-71AC-45EE-AFD6-AFA20B54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is a state machine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29611-5DD6-401F-9089-8A9238FE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command changes the state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glVertex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“pushes” data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glColor3f changes the current color.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remains valid until we call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glColor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before each vertex to get per-vertex color.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state to manage lighting and other rendering aspects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it hard to debug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相关专业词汇列表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geometry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几何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(geo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，地质，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metry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，测量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材质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来源于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matter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物质，材料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animation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动画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(anima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词根与运动有关，例如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animal)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texture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纹理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来源于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text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文本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render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渲染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法语中的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render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意思是“成为”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illustration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插图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来源于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illustrate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图示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interdisciplinary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跨学科的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(inter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交叉，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discipline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学科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perception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cept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贯穿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Jr.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xar.Short.Films.Collection.1986.Luxo.Jr.顽皮跳跳灯.HR-HDTV.AC3.1024X576.x264-人人影视制作.mk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8480" y="2428868"/>
            <a:ext cx="5643570" cy="423267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952596" y="12858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Pixar Animation Studios, 1986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Director: John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Lasseter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it?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move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draw the picture!</a:t>
            </a:r>
          </a:p>
          <a:p>
            <a:pPr lvl="1">
              <a:buFont typeface="等线" panose="02010600030101010101" pitchFamily="2" charset="-122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shadows, textures...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68" y="1785926"/>
            <a:ext cx="5072066" cy="285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52" y="1154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Computer Graphics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89054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7" y="1714489"/>
            <a:ext cx="8130601" cy="477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3302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1571612"/>
            <a:ext cx="77079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3302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8" y="1500175"/>
            <a:ext cx="7715304" cy="509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3302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CAD-CAM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571612"/>
            <a:ext cx="6357982" cy="49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3302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DBA-21FD-4458-B318-4C26BB37B026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122" name="Picture 2" descr="https://cdn4.explainthatstuff.com/nasa-virtual-reali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2643182"/>
            <a:ext cx="3143272" cy="3143272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3058" y="857232"/>
            <a:ext cx="4429156" cy="300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 descr="https://timgsa.baidu.com/timg?image&amp;quality=80&amp;size=b9999_10000&amp;sec=1567766300284&amp;di=fad2898075298097ed0c3f5f01d690c9&amp;imgtype=0&amp;src=http%3A%2F%2Fdingyue.nosdn.127.net%2F5ZU0MbZb4cE%3DNRZWXyomRiENrqsYjuw7hBEalGXQ9hstS1478653560040compressfla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058" y="3929067"/>
            <a:ext cx="4429156" cy="26298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944</Words>
  <Application>Microsoft Office PowerPoint</Application>
  <PresentationFormat>宽屏</PresentationFormat>
  <Paragraphs>171</Paragraphs>
  <Slides>27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楷体</vt:lpstr>
      <vt:lpstr>宋体</vt:lpstr>
      <vt:lpstr>Arial</vt:lpstr>
      <vt:lpstr>Times New Roman</vt:lpstr>
      <vt:lpstr>Office 主题​​</vt:lpstr>
      <vt:lpstr>Introduction to Modern Computer Graphics</vt:lpstr>
      <vt:lpstr>QQ课程群</vt:lpstr>
      <vt:lpstr>Luxo Jr. </vt:lpstr>
      <vt:lpstr>How to make it?</vt:lpstr>
      <vt:lpstr>Applications of Computer Graphics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Makes Graphics Fun?</vt:lpstr>
      <vt:lpstr>What you will learn in this course? </vt:lpstr>
      <vt:lpstr>Topics for the Semester</vt:lpstr>
      <vt:lpstr>Prerequisites</vt:lpstr>
      <vt:lpstr>Grading</vt:lpstr>
      <vt:lpstr>Textbooks</vt:lpstr>
      <vt:lpstr>Contact Information</vt:lpstr>
      <vt:lpstr>Introduction to OpenGL</vt:lpstr>
      <vt:lpstr>How to draw?</vt:lpstr>
      <vt:lpstr>OpenGL high-level pseudocode </vt:lpstr>
      <vt:lpstr>OpenGL Example: Viewing </vt:lpstr>
      <vt:lpstr>Vertex data </vt:lpstr>
      <vt:lpstr>Why normals? </vt:lpstr>
      <vt:lpstr>OpenGL Code </vt:lpstr>
      <vt:lpstr>OpenGL is a state machine </vt:lpstr>
      <vt:lpstr>相关专业词汇列表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Computer Graphics</dc:title>
  <dc:creator>Huang</dc:creator>
  <cp:lastModifiedBy>_马龙_</cp:lastModifiedBy>
  <cp:revision>56</cp:revision>
  <dcterms:created xsi:type="dcterms:W3CDTF">2020-02-06T08:34:32Z</dcterms:created>
  <dcterms:modified xsi:type="dcterms:W3CDTF">2023-09-12T07:43:08Z</dcterms:modified>
</cp:coreProperties>
</file>