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484" r:id="rId2"/>
    <p:sldId id="483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2103" r:id="rId14"/>
    <p:sldId id="2104" r:id="rId15"/>
    <p:sldId id="2105" r:id="rId16"/>
    <p:sldId id="2106" r:id="rId17"/>
    <p:sldId id="495" r:id="rId18"/>
    <p:sldId id="496" r:id="rId19"/>
    <p:sldId id="497" r:id="rId20"/>
    <p:sldId id="2107" r:id="rId21"/>
    <p:sldId id="2108" r:id="rId22"/>
    <p:sldId id="2109" r:id="rId23"/>
    <p:sldId id="2110" r:id="rId24"/>
    <p:sldId id="2111" r:id="rId25"/>
    <p:sldId id="2112" r:id="rId26"/>
    <p:sldId id="2113" r:id="rId27"/>
    <p:sldId id="2114" r:id="rId28"/>
    <p:sldId id="2115" r:id="rId29"/>
    <p:sldId id="2116" r:id="rId30"/>
    <p:sldId id="2117" r:id="rId31"/>
    <p:sldId id="2118" r:id="rId32"/>
    <p:sldId id="2119" r:id="rId33"/>
    <p:sldId id="498" r:id="rId34"/>
    <p:sldId id="279" r:id="rId35"/>
    <p:sldId id="2120" r:id="rId36"/>
    <p:sldId id="501" r:id="rId37"/>
    <p:sldId id="502" r:id="rId38"/>
    <p:sldId id="2121" r:id="rId39"/>
    <p:sldId id="503" r:id="rId40"/>
    <p:sldId id="504" r:id="rId41"/>
    <p:sldId id="505" r:id="rId42"/>
    <p:sldId id="506" r:id="rId43"/>
    <p:sldId id="2131" r:id="rId44"/>
    <p:sldId id="2133" r:id="rId45"/>
    <p:sldId id="2134" r:id="rId46"/>
    <p:sldId id="2135" r:id="rId47"/>
    <p:sldId id="2147" r:id="rId48"/>
    <p:sldId id="2148" r:id="rId49"/>
    <p:sldId id="2149" r:id="rId50"/>
    <p:sldId id="2136" r:id="rId51"/>
    <p:sldId id="2137" r:id="rId52"/>
    <p:sldId id="2138" r:id="rId53"/>
    <p:sldId id="2139" r:id="rId54"/>
    <p:sldId id="2140" r:id="rId55"/>
    <p:sldId id="2141" r:id="rId56"/>
    <p:sldId id="2142" r:id="rId57"/>
    <p:sldId id="2143" r:id="rId58"/>
    <p:sldId id="2144" r:id="rId59"/>
    <p:sldId id="2145" r:id="rId60"/>
    <p:sldId id="2146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FFFF"/>
    <a:srgbClr val="33CCFF"/>
    <a:srgbClr val="FF6699"/>
    <a:srgbClr val="FFCCCC"/>
    <a:srgbClr val="FF0066"/>
    <a:srgbClr val="FF9999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47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7F36-CEDC-4190-9DC9-EF413707BEF6}" type="datetimeFigureOut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403F-1F9A-45E2-83AD-6B52D6E53E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1403F-1F9A-45E2-83AD-6B52D6E53EB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0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1403F-1F9A-45E2-83AD-6B52D6E53EB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68B-CA6B-47F3-B555-05E0877BF033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E5D7-95FC-4205-B06A-0B50D211DB4F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D0-7B0B-491F-84B9-8A4A00FD36E7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97D-3BE2-4EEB-8A83-C79BC36A3727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0628-6766-4B33-AD2D-153C72FB1FE5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B6EF-DAB7-4072-BC42-F6D873D5D339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B2BB-AEBB-4968-AD5C-73FDEF924023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E2AB-38C4-499E-B790-904D17E2BAD1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6B36-6756-4CB4-A7AF-36E686331DA2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AE40-AB96-4713-A294-064D309BBF0E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E5E-8E7F-44E5-B14A-983D5A580423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F90F-DD9C-479B-BE62-BF7ECDD5A107}" type="datetime1">
              <a:rPr lang="zh-CN" altLang="en-US" smtClean="0"/>
              <a:pPr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5B06-6A47-4B57-9912-C51025E8C2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1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5BCD54F-0A0A-404C-BF33-F8144B9C8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坐标与变换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02AB6-24D9-4536-84CE-EBCCF985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2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AE33F-14AB-438B-85C1-7EAB556F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notation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4C9787-9B57-4D51-A38F-F34C6E091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it makes the basis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(coordinate system) explicit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Shorthand:</a:t>
                </a:r>
              </a:p>
              <a:p>
                <a:pPr marL="457200" lvl="1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= </a:t>
                </a:r>
                <a:r>
                  <a:rPr lang="en-US" altLang="zh-CN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bold means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4C9787-9B57-4D51-A38F-F34C6E091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25B83-C62F-485B-8F7E-FC7C763F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ACB7B-FC51-4DE8-8B9C-FB3439AA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14E5-063C-4A98-8161-E5C96EF7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170967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vector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space, so that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07CA6-A70C-48A9-B443-2EFF1D05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4F8829-E6E1-49F7-A8D9-3D88B838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" y="1609078"/>
            <a:ext cx="9039225" cy="1838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FFFB8F6-D8C5-465F-8E4F-CF0579EFE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075" y="5210684"/>
                <a:ext cx="8229600" cy="5308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it implies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FFFB8F6-D8C5-465F-8E4F-CF0579EF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5" y="5210684"/>
                <a:ext cx="8229600" cy="530812"/>
              </a:xfrm>
              <a:prstGeom prst="rect">
                <a:avLst/>
              </a:prstGeom>
              <a:blipFill>
                <a:blip r:embed="rId3"/>
                <a:stretch>
                  <a:fillRect l="-1704" t="-25287" b="-36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9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87260-ED7C-4EDD-8C19-C51C4825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notation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94D938-0237-4597-840D-BE9B16F40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7172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 implies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94D938-0237-4597-840D-BE9B16F4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717213"/>
              </a:xfrm>
              <a:blipFill>
                <a:blip r:embed="rId2"/>
                <a:stretch>
                  <a:fillRect l="-1481" t="-9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78135-9FF2-40D8-AEDB-C588085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5C0DDF1-4F0E-49F9-AA03-651745E52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23480"/>
                <a:ext cx="8229600" cy="27698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we only need to know the basis transformation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in algebra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65C0DDF1-4F0E-49F9-AA03-651745E5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3480"/>
                <a:ext cx="8229600" cy="2769816"/>
              </a:xfrm>
              <a:prstGeom prst="rect">
                <a:avLst/>
              </a:prstGeom>
              <a:blipFill>
                <a:blip r:embed="rId3"/>
                <a:stretch>
                  <a:fillRect l="-1704" t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533135-4680-411B-988D-C96FBBE25A1A}"/>
              </a:ext>
            </a:extLst>
          </p:cNvPr>
          <p:cNvSpPr txBox="1">
            <a:spLocks/>
          </p:cNvSpPr>
          <p:nvPr/>
        </p:nvSpPr>
        <p:spPr>
          <a:xfrm>
            <a:off x="323528" y="4869160"/>
            <a:ext cx="8229600" cy="223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24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一个变换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或映射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是线性的，如果它满足：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(ii)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对于矩阵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矩阵变换是线性变换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线性变换但不是矩阵变换的例子？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线性变换的性质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保持矩阵的加法和数乘不变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0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Tv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上式也可作为线性变换的定义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组合不变性质或叠加原理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…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伸缩变换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71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:=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验证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是否线性变换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718468" y="3862770"/>
            <a:ext cx="5707063" cy="2252663"/>
            <a:chOff x="1082" y="2432"/>
            <a:chExt cx="3595" cy="1419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018" y="3159"/>
              <a:ext cx="165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709" y="2467"/>
              <a:ext cx="0" cy="138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082" y="3159"/>
              <a:ext cx="1659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773" y="2467"/>
              <a:ext cx="0" cy="138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3709" y="2882"/>
              <a:ext cx="830" cy="27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709" y="2605"/>
              <a:ext cx="277" cy="55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 flipV="1">
              <a:off x="3156" y="2605"/>
              <a:ext cx="553" cy="55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156" y="3159"/>
              <a:ext cx="553" cy="55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709" y="3159"/>
              <a:ext cx="553" cy="55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773" y="3021"/>
              <a:ext cx="415" cy="13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773" y="2882"/>
              <a:ext cx="139" cy="27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 flipV="1">
              <a:off x="1497" y="2882"/>
              <a:ext cx="276" cy="27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497" y="3159"/>
              <a:ext cx="276" cy="27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773" y="3159"/>
              <a:ext cx="277" cy="27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134" y="2583"/>
              <a:ext cx="44" cy="45"/>
            </a:xfrm>
            <a:prstGeom prst="ellipse">
              <a:avLst/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964" y="2583"/>
              <a:ext cx="44" cy="45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964" y="2583"/>
              <a:ext cx="44" cy="45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517" y="2860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517" y="2860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134" y="3691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134" y="3691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4240" y="3691"/>
              <a:ext cx="45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4240" y="3691"/>
              <a:ext cx="45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751" y="3137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751" y="3137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3687" y="3137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687" y="3137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66" y="2999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2166" y="2999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890" y="2860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890" y="2860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475" y="2860"/>
              <a:ext cx="44" cy="44"/>
            </a:xfrm>
            <a:prstGeom prst="ellipse">
              <a:avLst/>
            </a:prstGeom>
            <a:solidFill>
              <a:srgbClr val="FF0000"/>
            </a:solidFill>
            <a:ln w="11113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475" y="3414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475" y="3414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2028" y="3414"/>
              <a:ext cx="44" cy="44"/>
            </a:xfrm>
            <a:prstGeom prst="ellipse">
              <a:avLst/>
            </a:prstGeom>
            <a:solidFill>
              <a:srgbClr val="000000"/>
            </a:solidFill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028" y="3414"/>
              <a:ext cx="44" cy="44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497" y="2432"/>
              <a:ext cx="1659" cy="450"/>
            </a:xfrm>
            <a:custGeom>
              <a:avLst/>
              <a:gdLst>
                <a:gd name="T0" fmla="*/ 4508 w 4508"/>
                <a:gd name="T1" fmla="*/ 472 h 1223"/>
                <a:gd name="T2" fmla="*/ 0 w 4508"/>
                <a:gd name="T3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08" h="1223">
                  <a:moveTo>
                    <a:pt x="4508" y="472"/>
                  </a:moveTo>
                  <a:cubicBezTo>
                    <a:pt x="2971" y="0"/>
                    <a:pt x="1300" y="278"/>
                    <a:pt x="0" y="1223"/>
                  </a:cubicBezTo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 type="triangle" w="lg" len="lg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6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垂直旋转变换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1500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在变换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下的像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675723" y="1692840"/>
          <a:ext cx="3710267" cy="99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790640" imgH="482400" progId="Equation.DSMT4">
                  <p:embed/>
                </p:oleObj>
              </mc:Choice>
              <mc:Fallback>
                <p:oleObj name="Equation" r:id="rId3" imgW="1790640" imgH="482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5723" y="1692840"/>
                        <a:ext cx="3710267" cy="99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577051" y="1690689"/>
          <a:ext cx="21050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1015920" imgH="457200" progId="Equation.DSMT4">
                  <p:embed/>
                </p:oleObj>
              </mc:Choice>
              <mc:Fallback>
                <p:oleObj name="Equation" r:id="rId5" imgW="101592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7051" y="1690689"/>
                        <a:ext cx="2105025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28650" y="5086911"/>
          <a:ext cx="39227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5086911"/>
                        <a:ext cx="3922713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28650" y="3191436"/>
          <a:ext cx="34464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9" imgW="1663560" imgH="457200" progId="Equation.DSMT4">
                  <p:embed/>
                </p:oleObj>
              </mc:Choice>
              <mc:Fallback>
                <p:oleObj name="Equation" r:id="rId9" imgW="1663560" imgH="457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650" y="3191436"/>
                        <a:ext cx="3446462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28650" y="4139174"/>
          <a:ext cx="34718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1" imgW="1676160" imgH="457200" progId="Equation.DSMT4">
                  <p:embed/>
                </p:oleObj>
              </mc:Choice>
              <mc:Fallback>
                <p:oleObj name="Equation" r:id="rId11" imgW="1676160" imgH="457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650" y="4139174"/>
                        <a:ext cx="3471863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9"/>
          <p:cNvGrpSpPr>
            <a:grpSpLocks noChangeAspect="1"/>
          </p:cNvGrpSpPr>
          <p:nvPr/>
        </p:nvGrpSpPr>
        <p:grpSpPr bwMode="auto">
          <a:xfrm>
            <a:off x="4765675" y="3573463"/>
            <a:ext cx="3989387" cy="2147888"/>
            <a:chOff x="3002" y="2251"/>
            <a:chExt cx="2513" cy="1353"/>
          </a:xfrm>
        </p:grpSpPr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4452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42"/>
            <p:cNvSpPr>
              <a:spLocks noChangeShapeType="1"/>
            </p:cNvSpPr>
            <p:nvPr/>
          </p:nvSpPr>
          <p:spPr bwMode="auto">
            <a:xfrm flipV="1">
              <a:off x="4645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 flipV="1">
              <a:off x="4839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V="1">
              <a:off x="5032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 flipV="1">
              <a:off x="5225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 flipV="1">
              <a:off x="5419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 flipV="1">
              <a:off x="3099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V="1">
              <a:off x="3292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V="1">
              <a:off x="3485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 flipV="1">
              <a:off x="3679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 flipV="1">
              <a:off x="3872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 flipV="1">
              <a:off x="4066" y="3484"/>
              <a:ext cx="0" cy="4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4235" y="3314"/>
              <a:ext cx="4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4235" y="3121"/>
              <a:ext cx="4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4235" y="2928"/>
              <a:ext cx="4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4235" y="2734"/>
              <a:ext cx="4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4235" y="2541"/>
              <a:ext cx="4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58"/>
            <p:cNvSpPr>
              <a:spLocks noChangeShapeType="1"/>
            </p:cNvSpPr>
            <p:nvPr/>
          </p:nvSpPr>
          <p:spPr bwMode="auto">
            <a:xfrm>
              <a:off x="4235" y="2348"/>
              <a:ext cx="4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>
              <a:off x="4259" y="2734"/>
              <a:ext cx="1160" cy="774"/>
            </a:xfrm>
            <a:custGeom>
              <a:avLst/>
              <a:gdLst>
                <a:gd name="T0" fmla="*/ 0 w 6000"/>
                <a:gd name="T1" fmla="*/ 4000 h 4000"/>
                <a:gd name="T2" fmla="*/ 4000 w 6000"/>
                <a:gd name="T3" fmla="*/ 3000 h 4000"/>
                <a:gd name="T4" fmla="*/ 6000 w 6000"/>
                <a:gd name="T5" fmla="*/ 0 h 4000"/>
                <a:gd name="T6" fmla="*/ 2000 w 6000"/>
                <a:gd name="T7" fmla="*/ 1000 h 4000"/>
                <a:gd name="T8" fmla="*/ 0 w 6000"/>
                <a:gd name="T9" fmla="*/ 400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0" h="4000">
                  <a:moveTo>
                    <a:pt x="0" y="4000"/>
                  </a:moveTo>
                  <a:lnTo>
                    <a:pt x="4000" y="3000"/>
                  </a:lnTo>
                  <a:lnTo>
                    <a:pt x="6000" y="0"/>
                  </a:lnTo>
                  <a:lnTo>
                    <a:pt x="2000" y="1000"/>
                  </a:lnTo>
                  <a:lnTo>
                    <a:pt x="0" y="4000"/>
                  </a:lnTo>
                  <a:close/>
                </a:path>
              </a:pathLst>
            </a:custGeom>
            <a:solidFill>
              <a:srgbClr val="BFBFBF"/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0"/>
            <p:cNvSpPr>
              <a:spLocks/>
            </p:cNvSpPr>
            <p:nvPr/>
          </p:nvSpPr>
          <p:spPr bwMode="auto">
            <a:xfrm>
              <a:off x="3486" y="2348"/>
              <a:ext cx="773" cy="1160"/>
            </a:xfrm>
            <a:custGeom>
              <a:avLst/>
              <a:gdLst>
                <a:gd name="T0" fmla="*/ 4000 w 4000"/>
                <a:gd name="T1" fmla="*/ 6000 h 6000"/>
                <a:gd name="T2" fmla="*/ 3000 w 4000"/>
                <a:gd name="T3" fmla="*/ 2000 h 6000"/>
                <a:gd name="T4" fmla="*/ 0 w 4000"/>
                <a:gd name="T5" fmla="*/ 0 h 6000"/>
                <a:gd name="T6" fmla="*/ 1000 w 4000"/>
                <a:gd name="T7" fmla="*/ 4000 h 6000"/>
                <a:gd name="T8" fmla="*/ 4000 w 4000"/>
                <a:gd name="T9" fmla="*/ 6000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0" h="6000">
                  <a:moveTo>
                    <a:pt x="4000" y="6000"/>
                  </a:moveTo>
                  <a:lnTo>
                    <a:pt x="3000" y="2000"/>
                  </a:lnTo>
                  <a:lnTo>
                    <a:pt x="0" y="0"/>
                  </a:lnTo>
                  <a:lnTo>
                    <a:pt x="1000" y="4000"/>
                  </a:lnTo>
                  <a:lnTo>
                    <a:pt x="4000" y="6000"/>
                  </a:lnTo>
                  <a:close/>
                </a:path>
              </a:pathLst>
            </a:custGeom>
            <a:solidFill>
              <a:srgbClr val="BFBFBF"/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1"/>
            <p:cNvSpPr>
              <a:spLocks/>
            </p:cNvSpPr>
            <p:nvPr/>
          </p:nvSpPr>
          <p:spPr bwMode="auto">
            <a:xfrm>
              <a:off x="4098" y="2413"/>
              <a:ext cx="799" cy="244"/>
            </a:xfrm>
            <a:custGeom>
              <a:avLst/>
              <a:gdLst>
                <a:gd name="T0" fmla="*/ 4131 w 4131"/>
                <a:gd name="T1" fmla="*/ 1261 h 1261"/>
                <a:gd name="T2" fmla="*/ 0 w 4131"/>
                <a:gd name="T3" fmla="*/ 224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1" h="1261">
                  <a:moveTo>
                    <a:pt x="4131" y="1261"/>
                  </a:moveTo>
                  <a:cubicBezTo>
                    <a:pt x="2949" y="374"/>
                    <a:pt x="1460" y="0"/>
                    <a:pt x="0" y="224"/>
                  </a:cubicBez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3002" y="3508"/>
              <a:ext cx="2513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 flipV="1">
              <a:off x="4259" y="2251"/>
              <a:ext cx="0" cy="135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64"/>
            <p:cNvSpPr>
              <a:spLocks noChangeArrowheads="1"/>
            </p:cNvSpPr>
            <p:nvPr/>
          </p:nvSpPr>
          <p:spPr bwMode="auto">
            <a:xfrm>
              <a:off x="5013" y="3295"/>
              <a:ext cx="38" cy="39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66"/>
            <p:cNvSpPr>
              <a:spLocks noChangeArrowheads="1"/>
            </p:cNvSpPr>
            <p:nvPr/>
          </p:nvSpPr>
          <p:spPr bwMode="auto">
            <a:xfrm>
              <a:off x="4626" y="2908"/>
              <a:ext cx="39" cy="39"/>
            </a:xfrm>
            <a:prstGeom prst="ellipse">
              <a:avLst/>
            </a:prstGeom>
            <a:solidFill>
              <a:srgbClr val="0070C0"/>
            </a:solidFill>
            <a:ln w="6350" cap="rnd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5399" y="2715"/>
              <a:ext cx="39" cy="39"/>
            </a:xfrm>
            <a:prstGeom prst="ellipse">
              <a:avLst/>
            </a:prstGeom>
            <a:solidFill>
              <a:srgbClr val="00B050"/>
            </a:solidFill>
            <a:ln w="6350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70"/>
            <p:cNvSpPr>
              <a:spLocks noChangeArrowheads="1"/>
            </p:cNvSpPr>
            <p:nvPr/>
          </p:nvSpPr>
          <p:spPr bwMode="auto">
            <a:xfrm>
              <a:off x="4046" y="2715"/>
              <a:ext cx="39" cy="39"/>
            </a:xfrm>
            <a:prstGeom prst="ellipse">
              <a:avLst/>
            </a:prstGeom>
            <a:solidFill>
              <a:srgbClr val="FF0000"/>
            </a:solidFill>
            <a:ln w="63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72"/>
            <p:cNvSpPr>
              <a:spLocks noChangeArrowheads="1"/>
            </p:cNvSpPr>
            <p:nvPr/>
          </p:nvSpPr>
          <p:spPr bwMode="auto">
            <a:xfrm>
              <a:off x="3660" y="3102"/>
              <a:ext cx="38" cy="38"/>
            </a:xfrm>
            <a:prstGeom prst="ellipse">
              <a:avLst/>
            </a:prstGeom>
            <a:solidFill>
              <a:srgbClr val="0070C0"/>
            </a:solidFill>
            <a:ln w="6350" cap="rnd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74"/>
            <p:cNvSpPr>
              <a:spLocks noChangeArrowheads="1"/>
            </p:cNvSpPr>
            <p:nvPr/>
          </p:nvSpPr>
          <p:spPr bwMode="auto">
            <a:xfrm>
              <a:off x="3466" y="2329"/>
              <a:ext cx="39" cy="38"/>
            </a:xfrm>
            <a:prstGeom prst="ellipse">
              <a:avLst/>
            </a:prstGeom>
            <a:solidFill>
              <a:srgbClr val="00B050"/>
            </a:solidFill>
            <a:ln w="6350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76"/>
            <p:cNvSpPr>
              <a:spLocks noChangeArrowheads="1"/>
            </p:cNvSpPr>
            <p:nvPr/>
          </p:nvSpPr>
          <p:spPr bwMode="auto">
            <a:xfrm>
              <a:off x="4239" y="3488"/>
              <a:ext cx="39" cy="39"/>
            </a:xfrm>
            <a:prstGeom prst="ellipse">
              <a:avLst/>
            </a:prstGeom>
            <a:solidFill>
              <a:schemeClr val="tx1"/>
            </a:solidFill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958136" y="49771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endParaRPr lang="zh-CN" altLang="en-US" sz="28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36875" y="420958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28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95838" y="3896656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2800" b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46029" y="379795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077673" y="475363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30736" y="330213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08FC-B1AD-425F-A736-DD0A4308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notation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0D429A-A2DF-44D6-B197-B1C2ECB6B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also vectors of the space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can be expressed in the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0D429A-A2DF-44D6-B197-B1C2ECB6B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333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84187-B11F-476E-8463-C65704D8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C613D-6DE3-4EC2-AE63-EB37634E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Recap, matrix notation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DD2397-971B-46B3-881F-CE6863BFC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coordinates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basis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transformed vector has coordinates M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same coordinate system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DD2397-971B-46B3-881F-CE6863BFC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C38D8-F453-4451-AFED-556B50F0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3E3FC-3C88-4CCE-A4E2-FB2E50E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care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F80E-4D05-4C66-8721-B6A7AD40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always good to get back to an abstraction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know and for which smarter people have developed a lot of tools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also need to keep track of what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basis/coordinate system we use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9C1B0-A0D2-43BB-A88D-1B89312B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43A6-7134-41BE-9617-D7BC7AD4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不同类型的坐标系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4B5AD-AE30-4FA4-9555-2C3DDEA9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相机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固定场景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车载记录仪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司机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智能机械臂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important to understand coordinate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465DB-1D17-4AE6-8729-5E83E67D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67938" name="Picture 2" descr="https://gimg2.baidu.com/image_search/src=http%3A%2F%2Fimg.jj20.com%2Fup%2Fallimg%2F4k%2Fs%2F01%2F210924134Q43357-0-lp.jpg&amp;refer=http%3A%2F%2Fimg.jj20.com&amp;app=2002&amp;size=f9999,10000&amp;q=a80&amp;n=0&amp;g=0n&amp;fmt=jpeg?sec=1642672014&amp;t=68249a58b1a0263b96f15ef5b2497ad9">
            <a:extLst>
              <a:ext uri="{FF2B5EF4-FFF2-40B4-BE49-F238E27FC236}">
                <a16:creationId xmlns:a16="http://schemas.microsoft.com/office/drawing/2014/main" id="{A82E3DF3-A74B-49DC-AD5A-FAC217AD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02555"/>
            <a:ext cx="5280849" cy="29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线性变换矩阵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5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本节要点：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有限维向量到有限维向量的线性变换都可以写为矩阵变换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通过构造单位基向量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的像来构造变换矩阵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701146" y="3890682"/>
          <a:ext cx="544512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2450880" imgH="914400" progId="Equation.DSMT4">
                  <p:embed/>
                </p:oleObj>
              </mc:Choice>
              <mc:Fallback>
                <p:oleObj name="Equation" r:id="rId3" imgW="2450880" imgH="914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146" y="3890682"/>
                        <a:ext cx="5445125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2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线性变换构造示例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二阶单位矩阵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的列向量由单位基向量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     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是一个从二维到三维的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线性变换，满足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       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      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386793" y="1535533"/>
          <a:ext cx="10795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469800" imgH="457200" progId="Equation.DSMT4">
                  <p:embed/>
                </p:oleObj>
              </mc:Choice>
              <mc:Fallback>
                <p:oleObj name="Equation" r:id="rId3" imgW="46980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6793" y="1535533"/>
                        <a:ext cx="107950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298021" y="2534118"/>
          <a:ext cx="584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253800" imgH="457200" progId="Equation.DSMT4">
                  <p:embed/>
                </p:oleObj>
              </mc:Choice>
              <mc:Fallback>
                <p:oleObj name="Equation" r:id="rId5" imgW="25380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021" y="2534118"/>
                        <a:ext cx="58420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82211" y="2534118"/>
          <a:ext cx="584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253800" imgH="457200" progId="Equation.DSMT4">
                  <p:embed/>
                </p:oleObj>
              </mc:Choice>
              <mc:Fallback>
                <p:oleObj name="Equation" r:id="rId7" imgW="25380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2211" y="2534118"/>
                        <a:ext cx="58420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900150" y="4572609"/>
          <a:ext cx="730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9" imgW="317160" imgH="482400" progId="Equation.DSMT4">
                  <p:embed/>
                </p:oleObj>
              </mc:Choice>
              <mc:Fallback>
                <p:oleObj name="Equation" r:id="rId9" imgW="317160" imgH="482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0150" y="4572609"/>
                        <a:ext cx="73025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260632" y="3257035"/>
          <a:ext cx="788987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1" imgW="342720" imgH="711000" progId="Equation.DSMT4">
                  <p:embed/>
                </p:oleObj>
              </mc:Choice>
              <mc:Fallback>
                <p:oleObj name="Equation" r:id="rId11" imgW="342720" imgH="7110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0632" y="3257035"/>
                        <a:ext cx="788987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143840" y="3257035"/>
          <a:ext cx="5842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3" imgW="253800" imgH="711000" progId="Equation.DSMT4">
                  <p:embed/>
                </p:oleObj>
              </mc:Choice>
              <mc:Fallback>
                <p:oleObj name="Equation" r:id="rId13" imgW="253800" imgH="7110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43840" y="3257035"/>
                        <a:ext cx="584200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9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线性变换构造示例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08605" y="1690689"/>
          <a:ext cx="5281613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298600" imgH="482400" progId="Equation.DSMT4">
                  <p:embed/>
                </p:oleObj>
              </mc:Choice>
              <mc:Fallback>
                <p:oleObj name="Equation" r:id="rId3" imgW="2298600" imgH="482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8605" y="1690689"/>
                        <a:ext cx="5281613" cy="1106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403817" y="2797176"/>
          <a:ext cx="56911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2476440" imgH="228600" progId="Equation.DSMT4">
                  <p:embed/>
                </p:oleObj>
              </mc:Choice>
              <mc:Fallback>
                <p:oleObj name="Equation" r:id="rId5" imgW="24764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817" y="2797176"/>
                        <a:ext cx="56911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76754" y="3308351"/>
          <a:ext cx="69453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3022560" imgH="711000" progId="Equation.DSMT4">
                  <p:embed/>
                </p:oleObj>
              </mc:Choice>
              <mc:Fallback>
                <p:oleObj name="Equation" r:id="rId7" imgW="3022560" imgH="7110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754" y="3308351"/>
                        <a:ext cx="6945312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929279" y="4937126"/>
          <a:ext cx="46402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2019240" imgH="482400" progId="Equation.DSMT4">
                  <p:embed/>
                </p:oleObj>
              </mc:Choice>
              <mc:Fallback>
                <p:oleObj name="Equation" r:id="rId9" imgW="2019240" imgH="482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9279" y="4937126"/>
                        <a:ext cx="4640262" cy="110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7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一般线性变换矩阵的构造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是从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的线性映射，存在一个唯一的矩阵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，使得对于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中的任意一个向量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构造方法：设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维空间中的第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个单位基向量，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是线性变换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作用于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中的映像，把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写为列向量，并按顺序横向排列即可得到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022475" y="4816475"/>
          <a:ext cx="45243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968480" imgH="253800" progId="Equation.DSMT4">
                  <p:embed/>
                </p:oleObj>
              </mc:Choice>
              <mc:Fallback>
                <p:oleObj name="Equation" r:id="rId3" imgW="196848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2475" y="4816475"/>
                        <a:ext cx="4524375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7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一般线性变换矩阵的构造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59080"/>
            <a:ext cx="7886700" cy="167000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称为线性变换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的标准矩阵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标准矩阵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是不是唯一的？为什么？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28650" y="1493372"/>
          <a:ext cx="4495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955520" imgH="228600" progId="Equation.DSMT4">
                  <p:embed/>
                </p:oleObj>
              </mc:Choice>
              <mc:Fallback>
                <p:oleObj name="Equation" r:id="rId3" imgW="195552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493372"/>
                        <a:ext cx="449580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64130" y="2018835"/>
          <a:ext cx="47291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2057400" imgH="228600" progId="Equation.DSMT4">
                  <p:embed/>
                </p:oleObj>
              </mc:Choice>
              <mc:Fallback>
                <p:oleObj name="Equation" r:id="rId5" imgW="20574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4130" y="2018835"/>
                        <a:ext cx="4729163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364130" y="2500080"/>
          <a:ext cx="572293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2489040" imgH="939600" progId="Equation.DSMT4">
                  <p:embed/>
                </p:oleObj>
              </mc:Choice>
              <mc:Fallback>
                <p:oleObj name="Equation" r:id="rId7" imgW="2489040" imgH="939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4130" y="2500080"/>
                        <a:ext cx="5722937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3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伸缩变换标准矩阵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105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伸缩变换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326248" y="2366682"/>
          <a:ext cx="34734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6248" y="2366682"/>
                        <a:ext cx="34734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282825" y="3433763"/>
          <a:ext cx="35607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1549080" imgH="457200" progId="Equation.DSMT4">
                  <p:embed/>
                </p:oleObj>
              </mc:Choice>
              <mc:Fallback>
                <p:oleObj name="Equation" r:id="rId5" imgW="154908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2825" y="3433763"/>
                        <a:ext cx="3560763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05573" y="4484688"/>
          <a:ext cx="4114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1790640" imgH="457200" progId="Equation.DSMT4">
                  <p:embed/>
                </p:oleObj>
              </mc:Choice>
              <mc:Fallback>
                <p:oleObj name="Equation" r:id="rId7" imgW="179064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5573" y="4484688"/>
                        <a:ext cx="411480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2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旋转矩阵构造示例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84481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旋转变换，逆时针旋转角度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，求标准矩阵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28650" y="2410106"/>
          <a:ext cx="367823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1600200" imgH="482400" progId="Equation.DSMT4">
                  <p:embed/>
                </p:oleObj>
              </mc:Choice>
              <mc:Fallback>
                <p:oleObj name="Equation" r:id="rId3" imgW="1600200" imgH="482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410106"/>
                        <a:ext cx="3678237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28650" y="3519768"/>
          <a:ext cx="39116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519768"/>
                        <a:ext cx="3911600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28650" y="4629430"/>
          <a:ext cx="5429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2361960" imgH="457200" progId="Equation.DSMT4">
                  <p:embed/>
                </p:oleObj>
              </mc:Choice>
              <mc:Fallback>
                <p:oleObj name="Equation" r:id="rId7" imgW="236196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629430"/>
                        <a:ext cx="54292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6"/>
          <p:cNvGrpSpPr>
            <a:grpSpLocks noChangeAspect="1"/>
          </p:cNvGrpSpPr>
          <p:nvPr/>
        </p:nvGrpSpPr>
        <p:grpSpPr bwMode="auto">
          <a:xfrm>
            <a:off x="5080001" y="2465387"/>
            <a:ext cx="3213100" cy="2009775"/>
            <a:chOff x="3200" y="1553"/>
            <a:chExt cx="2024" cy="1266"/>
          </a:xfrm>
        </p:grpSpPr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3386" y="1757"/>
              <a:ext cx="1653" cy="1062"/>
            </a:xfrm>
            <a:custGeom>
              <a:avLst/>
              <a:gdLst>
                <a:gd name="T0" fmla="*/ 6096 w 6535"/>
                <a:gd name="T1" fmla="*/ 4197 h 4197"/>
                <a:gd name="T2" fmla="*/ 5052 w 6535"/>
                <a:gd name="T3" fmla="*/ 785 h 4197"/>
                <a:gd name="T4" fmla="*/ 1483 w 6535"/>
                <a:gd name="T5" fmla="*/ 785 h 4197"/>
                <a:gd name="T6" fmla="*/ 439 w 6535"/>
                <a:gd name="T7" fmla="*/ 4197 h 4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5" h="4197">
                  <a:moveTo>
                    <a:pt x="6096" y="4197"/>
                  </a:moveTo>
                  <a:cubicBezTo>
                    <a:pt x="6535" y="2953"/>
                    <a:pt x="6112" y="1569"/>
                    <a:pt x="5052" y="785"/>
                  </a:cubicBezTo>
                  <a:cubicBezTo>
                    <a:pt x="3991" y="0"/>
                    <a:pt x="2544" y="0"/>
                    <a:pt x="1483" y="785"/>
                  </a:cubicBezTo>
                  <a:cubicBezTo>
                    <a:pt x="423" y="1569"/>
                    <a:pt x="0" y="2953"/>
                    <a:pt x="439" y="4197"/>
                  </a:cubicBezTo>
                </a:path>
              </a:pathLst>
            </a:custGeom>
            <a:noFill/>
            <a:ln w="20638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4417" y="2417"/>
              <a:ext cx="48" cy="149"/>
            </a:xfrm>
            <a:custGeom>
              <a:avLst/>
              <a:gdLst>
                <a:gd name="T0" fmla="*/ 190 w 190"/>
                <a:gd name="T1" fmla="*/ 588 h 588"/>
                <a:gd name="T2" fmla="*/ 0 w 190"/>
                <a:gd name="T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588">
                  <a:moveTo>
                    <a:pt x="190" y="588"/>
                  </a:moveTo>
                  <a:cubicBezTo>
                    <a:pt x="190" y="376"/>
                    <a:pt x="124" y="171"/>
                    <a:pt x="0" y="0"/>
                  </a:cubicBezTo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4064" y="2313"/>
              <a:ext cx="148" cy="48"/>
            </a:xfrm>
            <a:custGeom>
              <a:avLst/>
              <a:gdLst>
                <a:gd name="T0" fmla="*/ 587 w 587"/>
                <a:gd name="T1" fmla="*/ 0 h 190"/>
                <a:gd name="T2" fmla="*/ 0 w 587"/>
                <a:gd name="T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7" h="190">
                  <a:moveTo>
                    <a:pt x="587" y="0"/>
                  </a:moveTo>
                  <a:cubicBezTo>
                    <a:pt x="376" y="0"/>
                    <a:pt x="171" y="66"/>
                    <a:pt x="0" y="190"/>
                  </a:cubicBezTo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200" y="2566"/>
              <a:ext cx="2024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4212" y="1553"/>
              <a:ext cx="0" cy="126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801" y="2094"/>
              <a:ext cx="51" cy="51"/>
            </a:xfrm>
            <a:prstGeom prst="ellipse">
              <a:avLst/>
            </a:prstGeom>
            <a:solidFill>
              <a:srgbClr val="0070C0"/>
            </a:solidFill>
            <a:ln w="20638" cap="rnd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3741" y="1926"/>
              <a:ext cx="50" cy="51"/>
            </a:xfrm>
            <a:prstGeom prst="ellipse">
              <a:avLst/>
            </a:prstGeom>
            <a:solidFill>
              <a:srgbClr val="0070C0"/>
            </a:solidFill>
            <a:ln w="7938" cap="rnd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4946" y="2541"/>
              <a:ext cx="50" cy="51"/>
            </a:xfrm>
            <a:prstGeom prst="ellipse">
              <a:avLst/>
            </a:prstGeom>
            <a:solidFill>
              <a:srgbClr val="FF0000"/>
            </a:solidFill>
            <a:ln w="793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4187" y="1781"/>
              <a:ext cx="50" cy="51"/>
            </a:xfrm>
            <a:prstGeom prst="ellipse">
              <a:avLst/>
            </a:prstGeom>
            <a:solidFill>
              <a:srgbClr val="FF0000"/>
            </a:solidFill>
            <a:ln w="7938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4212" y="2120"/>
              <a:ext cx="614" cy="446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 flipV="1">
              <a:off x="3766" y="1952"/>
              <a:ext cx="446" cy="614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11239" y="4033837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(1, 0)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47460" y="2875290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68050" y="2595657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23359" y="358975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7295" y="323373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32694" y="2410106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(0, 1)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基变换问题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在线性空间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的矩阵，它们各自的列向量构成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的基向量，且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是变换矩阵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，寻找以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作为列向量的坐标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和以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作为列向量的坐标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之间的关系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83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基变换计算示例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4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–6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3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，计算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45402" y="3444875"/>
          <a:ext cx="423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402" y="3444875"/>
                        <a:ext cx="423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092748" y="3444874"/>
          <a:ext cx="1576387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647640" imgH="457200" progId="Equation.DSMT4">
                  <p:embed/>
                </p:oleObj>
              </mc:Choice>
              <mc:Fallback>
                <p:oleObj name="Equation" r:id="rId5" imgW="64764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2748" y="3444874"/>
                        <a:ext cx="1576387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45402" y="4557712"/>
          <a:ext cx="377031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1549080" imgH="457200" progId="Equation.DSMT4">
                  <p:embed/>
                </p:oleObj>
              </mc:Choice>
              <mc:Fallback>
                <p:oleObj name="Equation" r:id="rId7" imgW="154908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5402" y="4557712"/>
                        <a:ext cx="377031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基变换矩阵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维线性空间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中的基向量组，则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中的每个元素都可以用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的元素线性表示，记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    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828800" y="3044825"/>
          <a:ext cx="4883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006280" imgH="279360" progId="Equation.DSMT4">
                  <p:embed/>
                </p:oleObj>
              </mc:Choice>
              <mc:Fallback>
                <p:oleObj name="Equation" r:id="rId3" imgW="2006280" imgH="2793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044825"/>
                        <a:ext cx="488315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73791"/>
              </p:ext>
            </p:extLst>
          </p:nvPr>
        </p:nvGraphicFramePr>
        <p:xfrm>
          <a:off x="6711950" y="4437112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66400" imgH="279360" progId="Equation.DSMT4">
                  <p:embed/>
                </p:oleObj>
              </mc:Choice>
              <mc:Fallback>
                <p:oleObj name="Equation" r:id="rId5" imgW="266400" imgH="2793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1950" y="4437112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55506"/>
              </p:ext>
            </p:extLst>
          </p:nvPr>
        </p:nvGraphicFramePr>
        <p:xfrm>
          <a:off x="4499992" y="5013176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266400" imgH="279360" progId="Equation.DSMT4">
                  <p:embed/>
                </p:oleObj>
              </mc:Choice>
              <mc:Fallback>
                <p:oleObj name="Equation" r:id="rId7" imgW="266400" imgH="2793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9992" y="5013176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C61A-DC4C-4641-A68A-F5F29D37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坐标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BF241-F02F-4CC1-9E4C-F19232A64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用有序实数组来表示顶点的坐标位置，例如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表示平面坐标系中的一点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没有明确基向量，仅有坐标数值是没有意义的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BF241-F02F-4CC1-9E4C-F19232A64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30997-E229-4E97-AB4F-9F7F9B4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11960" y="4509120"/>
            <a:ext cx="1080000" cy="14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771880" y="4869120"/>
            <a:ext cx="1440160" cy="10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11960" y="5935966"/>
            <a:ext cx="180000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211960" y="4135966"/>
            <a:ext cx="0" cy="18000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142338" y="5381378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25873" y="486585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92087" y="5153320"/>
                <a:ext cx="2469266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蓝色坐标系下的点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7" y="5153320"/>
                <a:ext cx="2469266" cy="552459"/>
              </a:xfrm>
              <a:prstGeom prst="rect">
                <a:avLst/>
              </a:prstGeom>
              <a:blipFill>
                <a:blip r:embed="rId3"/>
                <a:stretch>
                  <a:fillRect l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90024" y="4382533"/>
                <a:ext cx="2385910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红色坐标系下的点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24" y="4382533"/>
                <a:ext cx="2385910" cy="552459"/>
              </a:xfrm>
              <a:prstGeom prst="rect">
                <a:avLst/>
              </a:prstGeom>
              <a:blipFill>
                <a:blip r:embed="rId4"/>
                <a:stretch>
                  <a:fillRect l="-2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24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基变换矩阵计算示例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3189"/>
          </a:xfrm>
        </p:spPr>
        <p:txBody>
          <a:bodyPr>
            <a:normAutofit lnSpcReduction="10000"/>
          </a:bodyPr>
          <a:lstStyle/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87119"/>
              </p:ext>
            </p:extLst>
          </p:nvPr>
        </p:nvGraphicFramePr>
        <p:xfrm>
          <a:off x="1763688" y="2853901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266400" imgH="279360" progId="Equation.DSMT4">
                  <p:embed/>
                </p:oleObj>
              </mc:Choice>
              <mc:Fallback>
                <p:oleObj name="Equation" r:id="rId3" imgW="266400" imgH="2793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2853901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28650" y="1825625"/>
          <a:ext cx="627538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5" imgW="2577960" imgH="457200" progId="Equation.DSMT4">
                  <p:embed/>
                </p:oleObj>
              </mc:Choice>
              <mc:Fallback>
                <p:oleObj name="Equation" r:id="rId5" imgW="25779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825625"/>
                        <a:ext cx="6275388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93154"/>
              </p:ext>
            </p:extLst>
          </p:nvPr>
        </p:nvGraphicFramePr>
        <p:xfrm>
          <a:off x="5724128" y="3529740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7" imgW="266400" imgH="279360" progId="Equation.DSMT4">
                  <p:embed/>
                </p:oleObj>
              </mc:Choice>
              <mc:Fallback>
                <p:oleObj name="Equation" r:id="rId7" imgW="266400" imgH="2793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128" y="3529740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28650" y="4055057"/>
          <a:ext cx="73294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8" imgW="3009600" imgH="495000" progId="Equation.DSMT4">
                  <p:embed/>
                </p:oleObj>
              </mc:Choice>
              <mc:Fallback>
                <p:oleObj name="Equation" r:id="rId8" imgW="3009600" imgH="4950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650" y="4055057"/>
                        <a:ext cx="7329488" cy="120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248240" y="5263727"/>
          <a:ext cx="54435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0" imgW="2234880" imgH="457200" progId="Equation.DSMT4">
                  <p:embed/>
                </p:oleObj>
              </mc:Choice>
              <mc:Fallback>
                <p:oleObj name="Equation" r:id="rId10" imgW="2234880" imgH="457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8240" y="5263727"/>
                        <a:ext cx="5443538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2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双向基变换矩阵计算示例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3189"/>
          </a:xfrm>
        </p:spPr>
        <p:txBody>
          <a:bodyPr>
            <a:normAutofit lnSpcReduction="10000"/>
          </a:bodyPr>
          <a:lstStyle/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    和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= [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12125"/>
              </p:ext>
            </p:extLst>
          </p:nvPr>
        </p:nvGraphicFramePr>
        <p:xfrm>
          <a:off x="1691680" y="2878449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266400" imgH="279360" progId="Equation.DSMT4">
                  <p:embed/>
                </p:oleObj>
              </mc:Choice>
              <mc:Fallback>
                <p:oleObj name="Equation" r:id="rId3" imgW="266400" imgH="2793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878449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28650" y="1825625"/>
          <a:ext cx="627538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2577960" imgH="457200" progId="Equation.DSMT4">
                  <p:embed/>
                </p:oleObj>
              </mc:Choice>
              <mc:Fallback>
                <p:oleObj name="Equation" r:id="rId5" imgW="25779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825625"/>
                        <a:ext cx="6275388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28650" y="4058815"/>
          <a:ext cx="5659438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2323800" imgH="495000" progId="Equation.DSMT4">
                  <p:embed/>
                </p:oleObj>
              </mc:Choice>
              <mc:Fallback>
                <p:oleObj name="Equation" r:id="rId7" imgW="2323800" imgH="4950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058815"/>
                        <a:ext cx="5659438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30238" y="5218113"/>
          <a:ext cx="66802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2743200" imgH="495000" progId="Equation.DSMT4">
                  <p:embed/>
                </p:oleObj>
              </mc:Choice>
              <mc:Fallback>
                <p:oleObj name="Equation" r:id="rId9" imgW="2743200" imgH="4950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238" y="5218113"/>
                        <a:ext cx="66802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99388"/>
              </p:ext>
            </p:extLst>
          </p:nvPr>
        </p:nvGraphicFramePr>
        <p:xfrm>
          <a:off x="2553693" y="2897929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1" imgW="266400" imgH="279360" progId="Equation.DSMT4">
                  <p:embed/>
                </p:oleObj>
              </mc:Choice>
              <mc:Fallback>
                <p:oleObj name="Equation" r:id="rId11" imgW="266400" imgH="27936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3693" y="2897929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59984"/>
              </p:ext>
            </p:extLst>
          </p:nvPr>
        </p:nvGraphicFramePr>
        <p:xfrm>
          <a:off x="5638801" y="3479975"/>
          <a:ext cx="649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3" imgW="266400" imgH="279360" progId="Equation.DSMT4">
                  <p:embed/>
                </p:oleObj>
              </mc:Choice>
              <mc:Fallback>
                <p:oleObj name="Equation" r:id="rId13" imgW="266400" imgH="2793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1" y="3479975"/>
                        <a:ext cx="64928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0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区分基变换与线性变换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基变换下的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客观量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不变，基向量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主观参照物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变化，坐标值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主观测量结果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线性变换下的基向量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主观参照物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客观量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客观量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，坐标值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主观测量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线性变换从原像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使用一个矩阵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客观变换法则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基变换的基向量变换使用一个矩阵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主观变换法则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，坐标值变换使用逆矩阵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41482-7760-487C-BD3D-97123950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of basis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13788-B4DC-438A-9D76-09B5C8C8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in computer graphics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world to car to arm to hand coordinate system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Bezier splines to B splines and back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basis change: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never remember which is M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hard to keep track of where you are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770AC-9FEF-45C3-A85D-4CF78467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平移变换不是线性变换！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ja-JP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778" y="1372046"/>
            <a:ext cx="8620149" cy="521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F5316-FBF0-432E-A077-5246B035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vs. Vectors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29664-604D-4DB2-9914-D71BEB90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 is a location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is a motion between two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vectors is meaningful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3km North + 4km East = going 5km North-East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points is not meaningful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 location + New York location = 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a point by a scalar?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zero vector is meaningful (no movement)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point 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73A32-1A6B-45CD-9356-CC11D3F1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51EDA-0005-4A16-A203-4E6F2763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仿射空间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(Affine space)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0A5CF9-350A-44F7-8FDD-37A2CF1C1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are elements of an affine space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denote them with a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Affine spaces are an extension of vector spaces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0A5CF9-350A-44F7-8FDD-37A2CF1C1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AD96E-2DCF-456D-BFE6-B7E61E7C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仿射变换的本质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505093"/>
            <a:ext cx="7886700" cy="167187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统一的形变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，加整体的平移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玻璃板上的图案被平行光束投影到另一平面上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345365" y="3501484"/>
            <a:ext cx="3245006" cy="880946"/>
          </a:xfrm>
          <a:prstGeom prst="parallelogram">
            <a:avLst>
              <a:gd name="adj" fmla="val 1295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345366" y="2652597"/>
            <a:ext cx="596386" cy="172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82790" y="1790700"/>
            <a:ext cx="597210" cy="17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947154" y="1786870"/>
            <a:ext cx="1137424" cy="865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4168465" y="3749598"/>
            <a:ext cx="936703" cy="401444"/>
          </a:xfrm>
          <a:prstGeom prst="triangle">
            <a:avLst>
              <a:gd name="adj" fmla="val 10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91415" y="2881313"/>
            <a:ext cx="311479" cy="843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00995" y="2883985"/>
            <a:ext cx="376393" cy="90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791415" y="2974589"/>
            <a:ext cx="685973" cy="749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91415" y="3724507"/>
            <a:ext cx="361064" cy="432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3" idx="3"/>
          </p:cNvCxnSpPr>
          <p:nvPr/>
        </p:nvCxnSpPr>
        <p:spPr>
          <a:xfrm>
            <a:off x="4106091" y="2882590"/>
            <a:ext cx="999077" cy="1268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3" idx="0"/>
          </p:cNvCxnSpPr>
          <p:nvPr/>
        </p:nvCxnSpPr>
        <p:spPr>
          <a:xfrm>
            <a:off x="4479478" y="2977377"/>
            <a:ext cx="625690" cy="772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0F5FC-AE12-4173-900F-4420D0DC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Point-vector operations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A805B8-ED5C-42F0-BD89-102E145DA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Subtracting points gives a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Adding a vector to a point gives a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A805B8-ED5C-42F0-BD89-102E145DA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E6037-D445-4641-8C5F-6F454979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342ED-5472-4204-A85E-371DF71C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不同的几何元素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F370D9-177C-4988-9610-AE8F54348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(Points)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表示位置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(locations)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(Vectors)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表示位移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(movement)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，力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(force), 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位置之差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(displacement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from A to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B)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法向量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Normals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表示平面方向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(orientation), 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长度是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r>
                  <a:rPr lang="zh-CN" altLang="en-US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坐标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(Coordinates)</a:t>
                </a: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在给定坐标系下对上述几何元素的表示，如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/>
                </a:r>
                <a:b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F370D9-177C-4988-9610-AE8F54348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4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A1FD60-000C-4315-8525-44EC8A3B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DFA3B7-C926-4BC7-B407-A9FFBF01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44824"/>
            <a:ext cx="266700" cy="2381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220072" y="2265181"/>
            <a:ext cx="57606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6537920" y="4077072"/>
            <a:ext cx="1634480" cy="576064"/>
          </a:xfrm>
          <a:prstGeom prst="parallelogram">
            <a:avLst>
              <a:gd name="adj" fmla="val 71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380312" y="3645024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D0D6-06B2-430A-84EF-CD5D98B6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0DCC7-526B-4526-8B41-C09259C6C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frame is an origin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a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obtain any point in the space by adding a vector to the origin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using the coordinates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in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coefficients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0DCC7-526B-4526-8B41-C09259C6C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981C2-0FDB-4482-83F5-2BB422A1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F317D-AE08-409E-9D0E-704032B9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notation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30FA7-1871-4751-BAFE-743EF998A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like matrix-vector expressions</a:t>
                </a:r>
              </a:p>
              <a:p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keep track of the frame</a:t>
                </a:r>
              </a:p>
              <a:p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We’re going to cheat a little for elegance and decide that 1 times a point is the point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represented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coordinate, where the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 dummy coordinate is always 1 (for now)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30FA7-1871-4751-BAFE-743EF998A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369" b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42B80-253A-4172-9FAE-B91EBF9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491A1-EFBC-4810-B445-88FC66D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49407C-6F32-4624-A6D0-81D80A272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expressed in a frame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origin+basis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track of frame with left notation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adds a dummy 4th coordinate always 1 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49407C-6F32-4624-A6D0-81D80A272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793C5-FBA5-4B63-9923-27B99B9C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叉积的几何定义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63999"/>
            <a:ext cx="7886700" cy="2112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在三维空间中向量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与向量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组成的平行四边形的面积乘以与它们垂直的单位法向量定义为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的叉积，写为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，其中向量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，向量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三个向量的位置要与右手坐标系一致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800000">
            <a:off x="3386299" y="3661277"/>
            <a:ext cx="144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-1800000">
            <a:off x="3386299" y="2941277"/>
            <a:ext cx="14400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-5400000">
            <a:off x="2762760" y="2569629"/>
            <a:ext cx="14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800000">
            <a:off x="4633376" y="294537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-1800000">
            <a:off x="4633374" y="364963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36409" y="213508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7072" y="36496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4259" y="153417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叉积的坐标表示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坐标基向量的叉积性质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(1, 0, 0),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(0, 1, 0),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(0, 0, 1)</a:t>
            </a:r>
          </a:p>
          <a:p>
            <a:pPr marL="0" indent="0" algn="ctr"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i="1" baseline="-25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i="1" baseline="-25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)×(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叉积的坐标表示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)×(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叉积计算练习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(1, 2, 3)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(4, 5, 6)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(1, 2, 3) × (4, 5, 6)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(2×6 – 3×5, 3×4 – 1×6, 1×5 – 2×4)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(–3, 6, –3)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记忆规律：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乘积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列的计算要刨除对应的因子列，剩余部分外侧相乘，内侧相乘，一三项外正内负，第二项内正外负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叉积的应用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已知平面过点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都平面上的向量，计算平面的方程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设平面的方程为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cZ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是平面的法向量，满足：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×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  <a:p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在平面上，因而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叉积的应用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已知下面两个平面的方程：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</a:p>
          <a:p>
            <a:pPr marL="0" indent="0" algn="ctr"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计算它们交线的方向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是两个平面的法向量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交线与两个平面都垂直，因而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×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叉积的应用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已知点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2, 3, 4</a:t>
                </a: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异面直线的距离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的公垂线的方向为：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利用向量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在公垂线上的投影即可计算异面直线距离：</a:t>
                </a:r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𝐩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291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4302-C549-4436-B0F3-AC7066CD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点和向量是不同的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D85E7-F47D-487A-8B67-09E5D347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向量的基本含义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没有位移，或者没有力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向量是可以做加法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移动的汽车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点描述了车上元素的位置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向量表示车速和车上不同点的相对位置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translate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moving car to a different road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location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会变化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speed, distance between points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10E54-589F-42B7-8095-8149533F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157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三维向量叉积的行列式表示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分布规律：坐标分量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循环排列，对应位置剃除对应分量，剩下分量的按照循环次序填入行列式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叉积的性质：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×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0</a:t>
            </a:r>
          </a:p>
          <a:p>
            <a:pPr algn="ctr"/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28185"/>
              </p:ext>
            </p:extLst>
          </p:nvPr>
        </p:nvGraphicFramePr>
        <p:xfrm>
          <a:off x="1774031" y="2132856"/>
          <a:ext cx="55959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2438280" imgH="507960" progId="Equation.DSMT4">
                  <p:embed/>
                </p:oleObj>
              </mc:Choice>
              <mc:Fallback>
                <p:oleObj name="Equation" r:id="rId3" imgW="2438280" imgH="507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031" y="2132856"/>
                        <a:ext cx="5595937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7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三个三维向量的混合积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27664"/>
              </p:ext>
            </p:extLst>
          </p:nvPr>
        </p:nvGraphicFramePr>
        <p:xfrm>
          <a:off x="1187624" y="2640248"/>
          <a:ext cx="644048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2806560" imgH="533160" progId="Equation.DSMT4">
                  <p:embed/>
                </p:oleObj>
              </mc:Choice>
              <mc:Fallback>
                <p:oleObj name="Equation" r:id="rId3" imgW="2806560" imgH="5331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640248"/>
                        <a:ext cx="6440487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961406" y="3866358"/>
          <a:ext cx="5216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2273040" imgH="482400" progId="Equation.DSMT4">
                  <p:embed/>
                </p:oleObj>
              </mc:Choice>
              <mc:Fallback>
                <p:oleObj name="Equation" r:id="rId5" imgW="2273040" imgH="482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1406" y="3866358"/>
                        <a:ext cx="5216525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61406" y="4969670"/>
          <a:ext cx="20970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7" imgW="914400" imgH="711000" progId="Equation.DSMT4">
                  <p:embed/>
                </p:oleObj>
              </mc:Choice>
              <mc:Fallback>
                <p:oleObj name="Equation" r:id="rId7" imgW="914400" imgH="7110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406" y="4969670"/>
                        <a:ext cx="2097088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混合积的几何意义和性质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44903"/>
            <a:ext cx="7886700" cy="10320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–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039346" y="2831232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039346" y="34066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621771" y="2060848"/>
            <a:ext cx="3306459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2267744" y="2060848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802431" y="408975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862247" y="407616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1164842" y="234888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114782" y="329563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040450" y="4180361"/>
            <a:ext cx="2088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39847" y="3406591"/>
            <a:ext cx="1224000" cy="766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043608" y="2826800"/>
            <a:ext cx="579600" cy="13500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473339" y="3406591"/>
          <a:ext cx="22352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914400" imgH="711000" progId="Equation.DSMT4">
                  <p:embed/>
                </p:oleObj>
              </mc:Choice>
              <mc:Fallback>
                <p:oleObj name="Equation" r:id="rId3" imgW="914400" imgH="7110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339" y="3406591"/>
                        <a:ext cx="2235200" cy="173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1"/>
          <p:cNvSpPr txBox="1"/>
          <p:nvPr/>
        </p:nvSpPr>
        <p:spPr>
          <a:xfrm>
            <a:off x="4236252" y="327441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274726" y="1690689"/>
          <a:ext cx="25749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1054080" imgH="253800" progId="Equation.DSMT4">
                  <p:embed/>
                </p:oleObj>
              </mc:Choice>
              <mc:Fallback>
                <p:oleObj name="Equation" r:id="rId5" imgW="1054080" imgH="2538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4726" y="1690689"/>
                        <a:ext cx="257492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136602" y="2278335"/>
          <a:ext cx="22653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927000" imgH="253800" progId="Equation.DSMT4">
                  <p:embed/>
                </p:oleObj>
              </mc:Choice>
              <mc:Fallback>
                <p:oleObj name="Equation" r:id="rId7" imgW="927000" imgH="2538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602" y="2278335"/>
                        <a:ext cx="2265363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5464650" y="2894167"/>
          <a:ext cx="26368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1079280" imgH="241200" progId="Equation.DSMT4">
                  <p:embed/>
                </p:oleObj>
              </mc:Choice>
              <mc:Fallback>
                <p:oleObj name="Equation" r:id="rId9" imgW="1079280" imgH="2412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4650" y="2894167"/>
                        <a:ext cx="263683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8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拉格朗日恒等式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拉格朗日恒等式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28650" y="2686787"/>
          <a:ext cx="43465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777680" imgH="736560" progId="Equation.DSMT4">
                  <p:embed/>
                </p:oleObj>
              </mc:Choice>
              <mc:Fallback>
                <p:oleObj name="Equation" r:id="rId3" imgW="1777680" imgH="736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686787"/>
                        <a:ext cx="434657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749000" y="4328454"/>
          <a:ext cx="397351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1625400" imgH="711000" progId="Equation.DSMT4">
                  <p:embed/>
                </p:oleObj>
              </mc:Choice>
              <mc:Fallback>
                <p:oleObj name="Equation" r:id="rId5" imgW="1625400" imgH="7110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9000" y="4328454"/>
                        <a:ext cx="3973512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2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拉格朗日恒等式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两边取行列式，右边按最后一列展开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由此得到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由此得出拉格朗日恒等式：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876425" y="2232025"/>
          <a:ext cx="48117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6425" y="2232025"/>
                        <a:ext cx="481171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574924" y="3614738"/>
          <a:ext cx="34147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4924" y="3614738"/>
                        <a:ext cx="3414713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1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二重叉积展开式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36065"/>
            <a:ext cx="7886700" cy="204089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Span{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424220" y="2544636"/>
            <a:ext cx="4295553" cy="1405541"/>
          </a:xfrm>
          <a:prstGeom prst="parallelogram">
            <a:avLst>
              <a:gd name="adj" fmla="val 10307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12508" y="3131471"/>
            <a:ext cx="935665" cy="350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412508" y="1876829"/>
            <a:ext cx="0" cy="125464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60850" y="32227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8801" y="25480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85926" y="1573735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934043" y="2428611"/>
            <a:ext cx="478465" cy="71349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872906" y="3131471"/>
            <a:ext cx="547576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88830" y="1980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03446" y="3473691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412512" y="2877737"/>
            <a:ext cx="1456660" cy="2610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二重叉积展开式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68063"/>
            <a:ext cx="7886700" cy="2108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)·(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=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424224" y="2530723"/>
            <a:ext cx="4316818" cy="1426807"/>
          </a:xfrm>
          <a:prstGeom prst="parallelogram">
            <a:avLst>
              <a:gd name="adj" fmla="val 10307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412512" y="3138825"/>
            <a:ext cx="935665" cy="350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412512" y="2877737"/>
            <a:ext cx="1456660" cy="2610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412512" y="1884183"/>
            <a:ext cx="0" cy="125464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5918" y="321325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58802" y="25502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5930" y="157045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3934047" y="2425332"/>
            <a:ext cx="478465" cy="71349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872910" y="3138825"/>
            <a:ext cx="547576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88834" y="198828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03450" y="3470412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二重叉积展开式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μ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由此导出二重叉积展开式：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向量方程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求解示例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计算满足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的向量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是已知向量，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是已知数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/ |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/ |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F565-404E-4CF9-9D9D-7D17FDF9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(Matrix)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的两个含义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87086-961A-4328-A214-B2C43556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 least for geometry)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things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rotate the car from facing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to facing East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coordinate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given the driver's location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coordinate system of the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express it in the coordinate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the world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4A34D-DEC6-4019-9AE8-FA9B234D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16DA19-451C-44FF-902E-1C9EF228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276872"/>
            <a:ext cx="1849391" cy="13418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75C16A-96F2-4558-B33F-7A91E238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365104"/>
            <a:ext cx="2437433" cy="15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向量方程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在三维空间中已知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，计算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是已知向量，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是已知数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解：设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x×(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bα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aβ</a:t>
            </a:r>
          </a:p>
          <a:p>
            <a:pPr marL="0" indent="0" algn="ctr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)² = 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|²|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|²</a:t>
            </a:r>
          </a:p>
          <a:p>
            <a:pPr marL="0" indent="0" algn="ctr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)/|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|²</a:t>
            </a: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21594" y="5134456"/>
          <a:ext cx="65008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2831760" imgH="279360" progId="Equation.DSMT4">
                  <p:embed/>
                </p:oleObj>
              </mc:Choice>
              <mc:Fallback>
                <p:oleObj name="Equation" r:id="rId3" imgW="2831760" imgH="2793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1594" y="5134456"/>
                        <a:ext cx="6500812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8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51E93-B285-4C83-AF55-AE05A75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B2745-677D-48F3-80FC-AB104E00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掌握坐标系的应用方法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掌握坐标基向量的变换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掌握物体的变换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区分点，向量，法向量和它们的坐标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5C0FD-8E41-4844-BC3E-57BFF011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1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70C3-852F-4AE0-BBC4-216764A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(linear space)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162B2-FD63-4A20-B9C6-08C29295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Formally, a set of elements equipped with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scalar multiplication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other nice properties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element, the zero vector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displacement, no force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8360B-77BF-4571-9490-2E13F12D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6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DA7DE-1E61-4ED4-8063-9AEB5A8F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(linear space)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E2265B-A648-4752-99D4-39CD38069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618457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use a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produce all the vectors in the space: 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n basis  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…,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                                          any vector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written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E2265B-A648-4752-99D4-39CD38069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618457"/>
              </a:xfrm>
              <a:blipFill>
                <a:blip r:embed="rId2"/>
                <a:stretch>
                  <a:fillRect l="-1333" t="-2564" r="-2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AFB21-CFA1-43FB-A56D-B79D4059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5B06-6A47-4B57-9912-C51025E8C240}" type="slidenum">
              <a:rPr lang="zh-CN" altLang="en-US" smtClean="0"/>
              <a:pPr/>
              <a:t>9</a:t>
            </a:fld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491880" y="5339754"/>
            <a:ext cx="1008112" cy="18013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99992" y="5157192"/>
            <a:ext cx="1008112" cy="18013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491880" y="4583781"/>
            <a:ext cx="72008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508104" y="4221088"/>
            <a:ext cx="72008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491880" y="4221088"/>
            <a:ext cx="2736304" cy="1298797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11960" y="4221088"/>
            <a:ext cx="2016224" cy="362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13219" y="5288336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95936" y="407544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61787" y="39370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3821</Words>
  <Application>Microsoft Office PowerPoint</Application>
  <PresentationFormat>全屏显示(4:3)</PresentationFormat>
  <Paragraphs>405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楷体</vt:lpstr>
      <vt:lpstr>宋体</vt:lpstr>
      <vt:lpstr>Arial</vt:lpstr>
      <vt:lpstr>Calibri</vt:lpstr>
      <vt:lpstr>Cambria Math</vt:lpstr>
      <vt:lpstr>Times New Roman</vt:lpstr>
      <vt:lpstr>Office 主题</vt:lpstr>
      <vt:lpstr>Equation</vt:lpstr>
      <vt:lpstr>坐标与变换 </vt:lpstr>
      <vt:lpstr>不同类型的坐标系</vt:lpstr>
      <vt:lpstr>坐标</vt:lpstr>
      <vt:lpstr>不同的几何元素</vt:lpstr>
      <vt:lpstr>点和向量是不同的 </vt:lpstr>
      <vt:lpstr>矩阵(Matrix)的两个含义</vt:lpstr>
      <vt:lpstr>课程目的</vt:lpstr>
      <vt:lpstr>Vectors (linear space) </vt:lpstr>
      <vt:lpstr>Vectors (linear space) </vt:lpstr>
      <vt:lpstr>Linear algebra notation </vt:lpstr>
      <vt:lpstr>Linear transformations</vt:lpstr>
      <vt:lpstr>Matrix notation </vt:lpstr>
      <vt:lpstr>线性变换</vt:lpstr>
      <vt:lpstr>线性变换的性质</vt:lpstr>
      <vt:lpstr>伸缩变换</vt:lpstr>
      <vt:lpstr>垂直旋转变换</vt:lpstr>
      <vt:lpstr>Algebra notation </vt:lpstr>
      <vt:lpstr>Recap, matrix notation </vt:lpstr>
      <vt:lpstr>Why do we care </vt:lpstr>
      <vt:lpstr>线性变换矩阵</vt:lpstr>
      <vt:lpstr>线性变换构造示例</vt:lpstr>
      <vt:lpstr>线性变换构造示例</vt:lpstr>
      <vt:lpstr>一般线性变换矩阵的构造</vt:lpstr>
      <vt:lpstr>一般线性变换矩阵的构造</vt:lpstr>
      <vt:lpstr>伸缩变换标准矩阵</vt:lpstr>
      <vt:lpstr>旋转矩阵构造示例</vt:lpstr>
      <vt:lpstr>基变换问题</vt:lpstr>
      <vt:lpstr>基变换计算示例</vt:lpstr>
      <vt:lpstr>基变换矩阵</vt:lpstr>
      <vt:lpstr>基变换矩阵计算示例</vt:lpstr>
      <vt:lpstr>双向基变换矩阵计算示例</vt:lpstr>
      <vt:lpstr>区分基变换与线性变换</vt:lpstr>
      <vt:lpstr>Change of basis </vt:lpstr>
      <vt:lpstr>Linear Transformations</vt:lpstr>
      <vt:lpstr>Linear Transformations</vt:lpstr>
      <vt:lpstr>Points vs. Vectors </vt:lpstr>
      <vt:lpstr>仿射空间(Affine space)</vt:lpstr>
      <vt:lpstr>仿射变换的本质</vt:lpstr>
      <vt:lpstr>Point-vector operations </vt:lpstr>
      <vt:lpstr>Frames </vt:lpstr>
      <vt:lpstr>Algebra notation </vt:lpstr>
      <vt:lpstr>Recap </vt:lpstr>
      <vt:lpstr>叉积的几何定义</vt:lpstr>
      <vt:lpstr>叉积的坐标表示</vt:lpstr>
      <vt:lpstr>叉积的坐标表示</vt:lpstr>
      <vt:lpstr>叉积计算练习</vt:lpstr>
      <vt:lpstr>叉积的应用</vt:lpstr>
      <vt:lpstr>叉积的应用</vt:lpstr>
      <vt:lpstr>叉积的应用</vt:lpstr>
      <vt:lpstr>三维向量叉积的行列式表示</vt:lpstr>
      <vt:lpstr>三个三维向量的混合积</vt:lpstr>
      <vt:lpstr>混合积的几何意义和性质</vt:lpstr>
      <vt:lpstr>拉格朗日恒等式</vt:lpstr>
      <vt:lpstr>拉格朗日恒等式</vt:lpstr>
      <vt:lpstr>拉格朗日恒等式</vt:lpstr>
      <vt:lpstr>二重叉积展开式</vt:lpstr>
      <vt:lpstr>二重叉积展开式</vt:lpstr>
      <vt:lpstr>二重叉积展开式</vt:lpstr>
      <vt:lpstr>向量方程求解示例</vt:lpstr>
      <vt:lpstr>向量方程求解示例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Huang</dc:creator>
  <cp:lastModifiedBy>_马龙_</cp:lastModifiedBy>
  <cp:revision>250</cp:revision>
  <dcterms:created xsi:type="dcterms:W3CDTF">2019-12-24T02:49:51Z</dcterms:created>
  <dcterms:modified xsi:type="dcterms:W3CDTF">2023-09-15T02:26:07Z</dcterms:modified>
</cp:coreProperties>
</file>